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1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189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9725" y="3284538"/>
            <a:ext cx="220345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189288"/>
            <a:ext cx="18542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Рамка 6"/>
          <p:cNvSpPr/>
          <p:nvPr/>
        </p:nvSpPr>
        <p:spPr>
          <a:xfrm>
            <a:off x="468313" y="476250"/>
            <a:ext cx="8207375" cy="5905500"/>
          </a:xfrm>
          <a:prstGeom prst="frame">
            <a:avLst>
              <a:gd name="adj1" fmla="val 1961"/>
            </a:avLst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189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798637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9978">
            <a:off x="7337425" y="242888"/>
            <a:ext cx="1971675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5434013"/>
            <a:ext cx="1449387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3025" y="5535613"/>
            <a:ext cx="14779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1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7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0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42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2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5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77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82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9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32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3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5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5763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0"/>
            <a:ext cx="140335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1029" name="Рисунок 1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0" y="5300663"/>
            <a:ext cx="15843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46088" y="2603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759"/>
            </a:avLst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189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500066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0039AC"/>
                </a:solidFill>
              </a:rPr>
              <a:t>     </a:t>
            </a:r>
            <a:r>
              <a:rPr lang="ru-RU" sz="1600" b="1" i="1" dirty="0" smtClean="0">
                <a:solidFill>
                  <a:srgbClr val="0039AC"/>
                </a:solidFill>
                <a:latin typeface="Times New Roman" pitchFamily="18" charset="0"/>
                <a:cs typeface="Times New Roman" pitchFamily="18" charset="0"/>
              </a:rPr>
              <a:t>ГУ «Средняя общеобразовательная школа №4 </a:t>
            </a:r>
            <a:r>
              <a:rPr lang="ru-RU" sz="1600" b="1" i="1" dirty="0" err="1" smtClean="0">
                <a:solidFill>
                  <a:srgbClr val="0039AC"/>
                </a:solidFill>
                <a:latin typeface="Times New Roman" pitchFamily="18" charset="0"/>
                <a:cs typeface="Times New Roman" pitchFamily="18" charset="0"/>
              </a:rPr>
              <a:t>им.К.Макпалеева</a:t>
            </a:r>
            <a:r>
              <a:rPr lang="ru-RU" sz="1600" b="1" i="1" dirty="0" smtClean="0">
                <a:solidFill>
                  <a:srgbClr val="0039AC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600" b="1" i="1" dirty="0" smtClean="0">
                <a:solidFill>
                  <a:srgbClr val="0039A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1071546"/>
            <a:ext cx="5500726" cy="4974150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сентябре зазвенит первый в жизни звонок,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шагнешь в первый раз ты на школьный порог!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учитель за руку в класс тебя приведёт,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за партой начнется первый школьный урок!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357430"/>
            <a:ext cx="1285884" cy="179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2464" y="2357430"/>
            <a:ext cx="1322676" cy="174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325656"/>
            <a:ext cx="1214446" cy="148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25656"/>
            <a:ext cx="1152127" cy="152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47314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2071702" cy="26432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273050"/>
            <a:ext cx="6000792" cy="6370660"/>
          </a:xfrm>
        </p:spPr>
        <p:txBody>
          <a:bodyPr/>
          <a:lstStyle/>
          <a:p>
            <a:pPr lvl="0" algn="ctr">
              <a:buNone/>
            </a:pP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Кожанова </a:t>
            </a:r>
          </a:p>
          <a:p>
            <a:pPr lvl="0" algn="ctr">
              <a:buNone/>
            </a:pP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Бибигуль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Турсынбековна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 учащихся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конкурса «Кенгуру – математика для всех»( 2,3 место )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конкурса «Русский медвежонок – языкознание для всех» (дипломы 1 и 3 степени)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Победители Международного турнира ПОНИ ;                                                                                                                                                                                        Победители Международного игрового конкурса по истории мировой культуры «Золотое руно» (2 место)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Победители республиканского конкурса  «Ак бота» (2 место, 3 место)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Победитель интеллектуального марафона Республиканского научно-практического  центра 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 (дипломы 2 место, 3 место)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Участники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Республиканского конкурса исследовательских работ и научных проектов (Сертификат № 012)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Победитель Областного  интеллектуального марафона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Ертіс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 ( диплом 2 место)</a:t>
            </a:r>
            <a:r>
              <a:rPr lang="ru-RU" sz="1400" dirty="0"/>
              <a:t> 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 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Благодарность за подготовку победителей Международной дистанционной олимпиады по логике проекта "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lvl="0" indent="0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Победитель Республиканской научной конференции "XVII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Сәтбаев оқулары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"  (Диплом II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дәрежелі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сертификат)  </a:t>
            </a:r>
          </a:p>
          <a:p>
            <a:pPr marL="0" indent="0">
              <a:spcBef>
                <a:spcPts val="0"/>
              </a:spcBef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Победитель Регионального конкурса «Лучший урок» (диплом 1 степени)</a:t>
            </a:r>
          </a:p>
          <a:p>
            <a:pPr marL="0" lvl="0" indent="0">
              <a:spcBef>
                <a:spcPts val="0"/>
              </a:spcBef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составе областной творческой группы создала пособие "Рабочая тетрадь с тестовыми заданиями по подготовке к международным исследованиям PIRLS " (рецензия, сертификат, благодарственное письмо)                                                                                                                                                                Участник областного  семинара «Формирование культуры и навыков чтения в рамках Международного исследования PIRLS » (сертификат)</a:t>
            </a:r>
          </a:p>
          <a:p>
            <a:pPr lvl="0">
              <a:buFont typeface="Arial" pitchFamily="34" charset="0"/>
              <a:buChar char="•"/>
            </a:pPr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3643314"/>
            <a:ext cx="2500330" cy="3000395"/>
          </a:xfrm>
        </p:spPr>
        <p:txBody>
          <a:bodyPr/>
          <a:lstStyle/>
          <a:p>
            <a:pPr lvl="0"/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</a:p>
          <a:p>
            <a:pPr lvl="0">
              <a:spcBef>
                <a:spcPts val="0"/>
              </a:spcBef>
            </a:pPr>
            <a:r>
              <a:rPr lang="ru-RU" altLang="ru-RU" sz="1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17 января 1972г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учитель              начальных классов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Педагогический стаж:  </a:t>
            </a:r>
          </a:p>
          <a:p>
            <a:pPr lvl="0">
              <a:spcBef>
                <a:spcPts val="0"/>
              </a:spcBef>
            </a:pP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23 года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Категория: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высшая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В данной школе с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1994</a:t>
            </a:r>
            <a:endParaRPr lang="ru-RU" sz="1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2062486" cy="266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3050"/>
            <a:ext cx="2179661" cy="25130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Плитко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Екатерина Витальевна</a:t>
            </a:r>
          </a:p>
          <a:p>
            <a:pPr algn="ctr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Достижения учащихся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международной дистанционной олимпиады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«Русский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медвежонок – языкознание для всех» (3 место)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областного интеллектуального марафона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Ертіс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 (3 место 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республиканского  интеллектуального марафона 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«Ак Бота»  (3 место )</a:t>
            </a:r>
          </a:p>
          <a:p>
            <a:pPr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Прошла курсы повышения квалификации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педработников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(сертификат 3 уровня 2015г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курсы повышения квалификации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педработников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 обновлению образования 2017г.  Обучение на семинаре по самопознанию 16ч. Курсы по самопознанию 72ч.на уровне города 2017 год- участие в городских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орг.деятельностных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играх по технологии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 2013г (тренер школьного уровня, сертификат 2015), разработала серию уроков по технологии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составе творческой группы учителей города 2017 год- провела городской семинар для учителей школ города, работающих по программе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дала открытый урок для учителей области  по самопознанию в 2018г.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24" y="3786190"/>
            <a:ext cx="2608289" cy="2339973"/>
          </a:xfrm>
        </p:spPr>
        <p:txBody>
          <a:bodyPr/>
          <a:lstStyle/>
          <a:p>
            <a:pPr lvl="0"/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</a:p>
          <a:p>
            <a:pPr lvl="0">
              <a:spcBef>
                <a:spcPts val="0"/>
              </a:spcBef>
            </a:pPr>
            <a:r>
              <a:rPr lang="ru-RU" altLang="ru-RU" sz="1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 октября 1977г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учитель              начальных классов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Педагогический стаж:  </a:t>
            </a:r>
          </a:p>
          <a:p>
            <a:pPr lvl="0">
              <a:spcBef>
                <a:spcPts val="0"/>
              </a:spcBef>
            </a:pP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 года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Категория: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вторая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В данной школе с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1997</a:t>
            </a:r>
            <a:endParaRPr lang="ru-RU" sz="1600" dirty="0">
              <a:solidFill>
                <a:srgbClr val="0033CC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57232"/>
            <a:ext cx="221740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9" y="642918"/>
            <a:ext cx="1785950" cy="26432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Моргун </a:t>
            </a:r>
          </a:p>
          <a:p>
            <a:pPr lvl="0" algn="ctr">
              <a:buNone/>
            </a:pP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Александра Александровна</a:t>
            </a:r>
          </a:p>
          <a:p>
            <a:pPr marL="0" lvl="0" indent="0"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учеников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Участники международного конкурса "Русский медвежонок" (сертификаты)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Участники международного турнира ПОНИ (сертификаты Диплом ПОНИ. 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Победители конкурса "Русский Медвежонок" - II место,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место</a:t>
            </a: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Победители интернет-олимпиады по русскому языку (диплом 1 степени, сайт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Меташкола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lvl="0" algn="ctr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</a:p>
          <a:p>
            <a:pPr marL="0" lv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Публикации на сайтах "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Мультиурок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", "Копила уроков" (свидетельства Дипломы за подготовку призеров ПОНИ. Свидетельства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публикацияз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сайтах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Мультиурок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Копилка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уроков.Свидетельство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 публикации урока самопознания на тему "Доброе имя" на сайте КОМПЭДУ                        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Провела открыт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ое мероприятие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"Папа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мама, школа, я - дружная семья" для слушателей ИПК ПК по Павлодарской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2976" y="3786190"/>
            <a:ext cx="2357453" cy="2339973"/>
          </a:xfrm>
        </p:spPr>
        <p:txBody>
          <a:bodyPr/>
          <a:lstStyle/>
          <a:p>
            <a:pPr lvl="0"/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</a:p>
          <a:p>
            <a:pPr lvl="0">
              <a:spcBef>
                <a:spcPts val="0"/>
              </a:spcBef>
            </a:pPr>
            <a:r>
              <a:rPr lang="ru-RU" altLang="ru-RU" sz="1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сентября 1982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учитель              начальных классов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Педагогический стаж: 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 лет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Категория: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первая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rgbClr val="0033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211048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99222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Жакупова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Куралай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Смагуловна</a:t>
            </a:r>
            <a:endParaRPr lang="ru-RU" sz="28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Достижения учащихся  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призеры международных конкурсов ПОНИ (диплом), дистанционной олимпиады по математике проекта InfoUrok.ru  (диплом), "Новый урок"  (диплом, свидетельство), "Русский медвежонок-языкознание для всех" (диплом 3 степени), участники областного этапа XI республиканского конкурса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Зерде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 (сертификат)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Достижения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победитель Всероссийского конкурса учителей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Умната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(Диплом,2 место), подготовила участников международной дистанционной олимпиады на сайте InfoUrok.ru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(свидетельство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), публикации авторского материала на сайте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kopilkaurokov.ru 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сертификат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провела виртуальное путешествие  для слушателей ИПК ПК в рамках курса «Воспитательная система: методика создания и управления» (справка №139, НЦ ПК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Өрлеу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»), участник  городских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оргдеятельностных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игр по технологии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(тренер школьного уровня, сертификат), разработала серию уроков по технологии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составе творческой группы учителей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города,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участник методического семинара «Реализация современных требований к уроку в аспекте формирования функциональной грамотности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призер XII городской предметной олимпиады учителей (3 место)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3786190"/>
            <a:ext cx="2679727" cy="2339973"/>
          </a:xfrm>
        </p:spPr>
        <p:txBody>
          <a:bodyPr/>
          <a:lstStyle/>
          <a:p>
            <a:pPr lvl="0"/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Дата рождения: </a:t>
            </a:r>
          </a:p>
          <a:p>
            <a:pPr lvl="0">
              <a:spcBef>
                <a:spcPts val="0"/>
              </a:spcBef>
            </a:pPr>
            <a:r>
              <a:rPr lang="ru-RU" altLang="ru-RU" sz="1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04 января 1977г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учитель              начальных классов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Педагогический стаж:  </a:t>
            </a:r>
          </a:p>
          <a:p>
            <a:pPr lvl="0">
              <a:spcBef>
                <a:spcPts val="0"/>
              </a:spcBef>
            </a:pP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21 года</a:t>
            </a:r>
            <a:b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Категория: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вторая</a:t>
            </a:r>
            <a:r>
              <a:rPr lang="ru-RU" altLang="ru-RU" sz="16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В данной школе с </a:t>
            </a:r>
            <a:r>
              <a:rPr lang="ru-RU" altLang="ru-RU" sz="1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2016</a:t>
            </a:r>
            <a:endParaRPr lang="ru-RU" sz="1600" dirty="0">
              <a:solidFill>
                <a:srgbClr val="0033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3"/>
            <a:ext cx="2170160" cy="287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CC"/>
                </a:solidFill>
              </a:rPr>
              <a:t>Для </a:t>
            </a:r>
            <a:r>
              <a:rPr lang="ru-RU" sz="3600" b="1" dirty="0">
                <a:solidFill>
                  <a:srgbClr val="0033CC"/>
                </a:solidFill>
              </a:rPr>
              <a:t>приема детей в первый класс необходимы следующие документы:</a:t>
            </a:r>
            <a:br>
              <a:rPr lang="ru-RU" sz="3600" b="1" dirty="0">
                <a:solidFill>
                  <a:srgbClr val="0033CC"/>
                </a:solidFill>
              </a:rPr>
            </a:br>
            <a:endParaRPr lang="ru-RU" sz="3600" b="1" dirty="0">
              <a:solidFill>
                <a:srgbClr val="00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3052936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Заявление </a:t>
            </a:r>
            <a:r>
              <a:rPr lang="kk-KZ" sz="2400" dirty="0"/>
              <a:t>в 1 класс.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Копия </a:t>
            </a:r>
            <a:r>
              <a:rPr lang="kk-KZ" sz="2400" dirty="0"/>
              <a:t>свидетельства о рождении.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Медицинский </a:t>
            </a:r>
            <a:r>
              <a:rPr lang="kk-KZ" sz="2400" dirty="0"/>
              <a:t>паспорт.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Медформа 063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Справка </a:t>
            </a:r>
            <a:r>
              <a:rPr lang="kk-KZ" sz="2400" dirty="0"/>
              <a:t>с места работы родителей.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Адресная </a:t>
            </a:r>
            <a:r>
              <a:rPr lang="kk-KZ" sz="2400" dirty="0"/>
              <a:t>справка.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3 фото </a:t>
            </a:r>
            <a:r>
              <a:rPr lang="kk-KZ" sz="2400" dirty="0"/>
              <a:t>3*4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ИИН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Личное </a:t>
            </a:r>
            <a:r>
              <a:rPr lang="kk-KZ" sz="2400" dirty="0"/>
              <a:t>дело ученика(синяя </a:t>
            </a:r>
            <a:r>
              <a:rPr lang="kk-KZ" sz="2400" dirty="0" smtClean="0"/>
              <a:t>папка с </a:t>
            </a:r>
            <a:r>
              <a:rPr lang="kk-KZ" sz="2400" dirty="0"/>
              <a:t>перфорациями)</a:t>
            </a:r>
            <a:endParaRPr lang="ru-RU" sz="24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kk-KZ" sz="2400" dirty="0" smtClean="0"/>
              <a:t>Копии </a:t>
            </a:r>
            <a:r>
              <a:rPr lang="kk-KZ" sz="2400" dirty="0"/>
              <a:t>удостоверения личности родителей.</a:t>
            </a:r>
            <a:endParaRPr lang="ru-RU" sz="2400" dirty="0"/>
          </a:p>
          <a:p>
            <a:pPr marL="0" indent="0" algn="ctr">
              <a:buNone/>
            </a:pPr>
            <a:r>
              <a:rPr lang="ru-RU" dirty="0" smtClean="0">
                <a:solidFill>
                  <a:srgbClr val="0033CC"/>
                </a:solidFill>
              </a:rPr>
              <a:t>По вопросам школьной формы смотрите вкладку </a:t>
            </a:r>
            <a:r>
              <a:rPr lang="ru-RU" b="1" dirty="0" smtClean="0">
                <a:solidFill>
                  <a:srgbClr val="0033CC"/>
                </a:solidFill>
              </a:rPr>
              <a:t>Школьная форма</a:t>
            </a:r>
            <a:endParaRPr lang="ru-RU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7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презентации Первое сентября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Первое сентября</Template>
  <TotalTime>203</TotalTime>
  <Words>652</Words>
  <Application>Microsoft Office PowerPoint</Application>
  <PresentationFormat>Экран 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Шаблон презентации Первое сентября</vt:lpstr>
      <vt:lpstr>     ГУ «Средняя общеобразовательная школа №4 им.К.Макпалеева» 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приема детей в первый класс необходимы следующие документы: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Hewlett-Packard Company</cp:lastModifiedBy>
  <cp:revision>34</cp:revision>
  <dcterms:created xsi:type="dcterms:W3CDTF">2015-07-24T18:46:01Z</dcterms:created>
  <dcterms:modified xsi:type="dcterms:W3CDTF">2018-05-05T04:26:28Z</dcterms:modified>
</cp:coreProperties>
</file>