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2" r:id="rId5"/>
    <p:sldId id="261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70"/>
            </a:avLst>
          </a:prstGeom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189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Рисунок 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89725" y="3284538"/>
            <a:ext cx="220345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288" y="3189288"/>
            <a:ext cx="1854200" cy="259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Рамка 6"/>
          <p:cNvSpPr/>
          <p:nvPr/>
        </p:nvSpPr>
        <p:spPr>
          <a:xfrm>
            <a:off x="468313" y="476250"/>
            <a:ext cx="8207375" cy="5905500"/>
          </a:xfrm>
          <a:prstGeom prst="frame">
            <a:avLst>
              <a:gd name="adj1" fmla="val 1961"/>
            </a:avLst>
          </a:prstGeom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189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8" name="Рисунок 1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798637" cy="15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879978">
            <a:off x="7337425" y="242888"/>
            <a:ext cx="1971675" cy="171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988" y="5434013"/>
            <a:ext cx="1449387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93025" y="5535613"/>
            <a:ext cx="1477963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1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273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10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42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12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15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77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82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9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32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136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459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6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55763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40650" y="0"/>
            <a:ext cx="1403350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pic>
        <p:nvPicPr>
          <p:cNvPr id="1029" name="Рисунок 19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0" y="5300663"/>
            <a:ext cx="15843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Заголовок 1"/>
          <p:cNvSpPr>
            <a:spLocks noGrp="1"/>
          </p:cNvSpPr>
          <p:nvPr>
            <p:ph type="title"/>
          </p:nvPr>
        </p:nvSpPr>
        <p:spPr bwMode="auto">
          <a:xfrm>
            <a:off x="446088" y="2603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B4C71EC6-210F-42DE-9C53-41977AD35B3D}" type="datetimeFigureOut">
              <a:rPr lang="ru-RU" smtClean="0"/>
              <a:pPr/>
              <a:t>05.05.2018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Рамка 10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759"/>
            </a:avLst>
          </a:prstGeom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189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42918"/>
            <a:ext cx="7772400" cy="500066"/>
          </a:xfrm>
        </p:spPr>
        <p:txBody>
          <a:bodyPr/>
          <a:lstStyle/>
          <a:p>
            <a:r>
              <a:rPr lang="ru-RU" sz="2800" b="1" i="1" dirty="0" smtClean="0">
                <a:solidFill>
                  <a:srgbClr val="0039AC"/>
                </a:solidFill>
              </a:rPr>
              <a:t>     </a:t>
            </a:r>
            <a:r>
              <a:rPr lang="ru-RU" sz="1600" b="1" i="1" dirty="0" smtClean="0">
                <a:solidFill>
                  <a:srgbClr val="0039AC"/>
                </a:solidFill>
                <a:latin typeface="Times New Roman" pitchFamily="18" charset="0"/>
                <a:cs typeface="Times New Roman" pitchFamily="18" charset="0"/>
              </a:rPr>
              <a:t>ГУ «Средняя общеобразовательная школа №4 </a:t>
            </a:r>
            <a:r>
              <a:rPr lang="ru-RU" sz="1600" b="1" i="1" dirty="0" err="1" smtClean="0">
                <a:solidFill>
                  <a:srgbClr val="0039AC"/>
                </a:solidFill>
                <a:latin typeface="Times New Roman" pitchFamily="18" charset="0"/>
                <a:cs typeface="Times New Roman" pitchFamily="18" charset="0"/>
              </a:rPr>
              <a:t>им.К.Макпалеева</a:t>
            </a:r>
            <a:r>
              <a:rPr lang="ru-RU" sz="1600" b="1" i="1" dirty="0" smtClean="0">
                <a:solidFill>
                  <a:srgbClr val="0039AC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1600" b="1" i="1" dirty="0" smtClean="0">
                <a:solidFill>
                  <a:srgbClr val="0039A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1071546"/>
            <a:ext cx="5500726" cy="4974150"/>
          </a:xfrm>
        </p:spPr>
        <p:txBody>
          <a:bodyPr/>
          <a:lstStyle/>
          <a:p>
            <a:pPr algn="l"/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сентябре зазвенит первый в жизни звонок,</a:t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шагнешь в первый раз ты на школьный порог!</a:t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учитель за руку в класс тебя приведёт,</a:t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за партой начнется первый школьный урок!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357430"/>
            <a:ext cx="1285884" cy="179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2464" y="2357430"/>
            <a:ext cx="1322676" cy="1746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4325656"/>
            <a:ext cx="1214446" cy="1486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325656"/>
            <a:ext cx="1152127" cy="1528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47314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071546"/>
            <a:ext cx="2071702" cy="264320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6050" y="273050"/>
            <a:ext cx="6000792" cy="6370660"/>
          </a:xfrm>
        </p:spPr>
        <p:txBody>
          <a:bodyPr/>
          <a:lstStyle/>
          <a:p>
            <a:pPr lvl="0" algn="ctr">
              <a:buNone/>
            </a:pPr>
            <a:r>
              <a:rPr lang="ru-RU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Кожанова </a:t>
            </a:r>
          </a:p>
          <a:p>
            <a:pPr lvl="0" algn="ctr">
              <a:buNone/>
            </a:pPr>
            <a:r>
              <a:rPr lang="ru-RU" sz="28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Бибигуль</a:t>
            </a:r>
            <a:r>
              <a:rPr lang="ru-RU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Турсынбековна</a:t>
            </a:r>
            <a:r>
              <a:rPr lang="ru-RU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>
              <a:buNone/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Достижения учащихся 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Призеры конкурса «Кенгуру – математика для всех»( 2,3 место )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Призеры конкурса «Русский медвежонок – языкознание для всех» (дипломы 1 и 3 степени)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Победители Международного турнира ПОНИ ;                                                                                                                                                                                        Победители Международного игрового конкурса по истории мировой культуры «Золотое руно» (2 место)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Победители республиканского конкурса  «Ак бота» (2 место, 3 место) 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Победитель интеллектуального марафона Республиканского научно-практического  центра  "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Дарын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" (дипломы 2 место, 3 место) 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Участники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Республиканского конкурса исследовательских работ и научных проектов (Сертификат № 012)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Победитель Областного  интеллектуального марафона "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Ертіс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дарыны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" ( диплом 2 место)</a:t>
            </a:r>
            <a:r>
              <a:rPr lang="ru-RU" sz="1400" dirty="0"/>
              <a:t> 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Достижения </a:t>
            </a: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учителя 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Благодарность за подготовку победителей Международной дистанционной олимпиады по логике проекта "</a:t>
            </a:r>
            <a:r>
              <a:rPr lang="ru-RU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Инфоурок</a:t>
            </a: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lvl="0" indent="0">
              <a:spcBef>
                <a:spcPts val="0"/>
              </a:spcBef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Победитель Республиканской научной конференции "XVII </a:t>
            </a:r>
            <a:r>
              <a:rPr lang="ru-RU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Сәтбаев оқулары</a:t>
            </a: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"  (Диплом II </a:t>
            </a:r>
            <a:r>
              <a:rPr lang="ru-RU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дәрежелі</a:t>
            </a: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сертификат)  </a:t>
            </a:r>
          </a:p>
          <a:p>
            <a:pPr marL="0" indent="0">
              <a:spcBef>
                <a:spcPts val="0"/>
              </a:spcBef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Победитель Регионального конкурса «Лучший урок» (диплом 1 степени)</a:t>
            </a:r>
          </a:p>
          <a:p>
            <a:pPr marL="0" lvl="0" indent="0">
              <a:spcBef>
                <a:spcPts val="0"/>
              </a:spcBef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составе областной творческой группы создала пособие "Рабочая тетрадь с тестовыми заданиями по подготовке к международным исследованиям PIRLS " (рецензия, сертификат, благодарственное письмо)                                                                                                                                                                Участник областного  семинара «Формирование культуры и навыков чтения в рамках Международного исследования PIRLS » (сертификат)</a:t>
            </a:r>
          </a:p>
          <a:p>
            <a:pPr lvl="0">
              <a:buFont typeface="Arial" pitchFamily="34" charset="0"/>
              <a:buChar char="•"/>
            </a:pPr>
            <a:endParaRPr lang="ru-RU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3643314"/>
            <a:ext cx="2500330" cy="3000395"/>
          </a:xfrm>
        </p:spPr>
        <p:txBody>
          <a:bodyPr/>
          <a:lstStyle/>
          <a:p>
            <a:pPr lvl="0"/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Дата рождения: </a:t>
            </a:r>
          </a:p>
          <a:p>
            <a:pPr lvl="0">
              <a:spcBef>
                <a:spcPts val="0"/>
              </a:spcBef>
            </a:pPr>
            <a:r>
              <a:rPr lang="ru-RU" altLang="ru-RU" sz="16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17 января 1972г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Образование: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высшее</a:t>
            </a: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Должность: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учитель              начальных классов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Педагогический стаж:  </a:t>
            </a:r>
          </a:p>
          <a:p>
            <a:pPr lvl="0">
              <a:spcBef>
                <a:spcPts val="0"/>
              </a:spcBef>
            </a:pP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23 года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Категория: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высшая</a:t>
            </a: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В данной школе с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1994</a:t>
            </a:r>
            <a:endParaRPr lang="ru-RU" sz="16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00108"/>
            <a:ext cx="2062486" cy="2664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3050"/>
            <a:ext cx="2179661" cy="251300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Плитко</a:t>
            </a:r>
            <a:r>
              <a:rPr lang="ru-RU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Екатерина Витальевна</a:t>
            </a:r>
          </a:p>
          <a:p>
            <a:pPr algn="ctr">
              <a:buNone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Достижения учащихся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Призеры международной дистанционной олимпиады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«Русский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медвежонок – языкознание для всех» (3 место)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Призеры областного интеллектуального марафона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Ертіс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Дарыны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  (3 место )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Призеры республиканского  интеллектуального марафона </a:t>
            </a:r>
          </a:p>
          <a:p>
            <a:pPr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        «Ак Бота»  (3 место )</a:t>
            </a:r>
          </a:p>
          <a:p>
            <a:pPr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Достижения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учителя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Прошла курсы повышения квалификации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педработников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(сертификат 3 уровня 2015г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.),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курсы повышения квалификации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педработников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 обновлению образования 2017г.  Обучение на семинаре по самопознанию 16ч. Курсы по самопознанию 72ч.на уровне города 2017 год- участие в городских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орг.деятельностных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играх по технологии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 2013г (тренер школьного уровня, сертификат 2015), разработала серию уроков по технологии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составе творческой группы учителей города 2017 год- провела городской семинар для учителей школ города, работающих по программе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дала открытый урок для учителей области  по самопознанию в 2018г.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7224" y="3786190"/>
            <a:ext cx="2608289" cy="2339973"/>
          </a:xfrm>
        </p:spPr>
        <p:txBody>
          <a:bodyPr/>
          <a:lstStyle/>
          <a:p>
            <a:pPr lvl="0"/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Дата рождения: </a:t>
            </a:r>
          </a:p>
          <a:p>
            <a:pPr lvl="0">
              <a:spcBef>
                <a:spcPts val="0"/>
              </a:spcBef>
            </a:pPr>
            <a:r>
              <a:rPr lang="ru-RU" altLang="ru-RU" sz="16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20 октября 1977г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Образование: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высшее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Должность: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учитель              начальных классов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Педагогический стаж:  </a:t>
            </a:r>
          </a:p>
          <a:p>
            <a:pPr lvl="0">
              <a:spcBef>
                <a:spcPts val="0"/>
              </a:spcBef>
            </a:pP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19 года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Категория: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вторая</a:t>
            </a: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В данной школе с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1997</a:t>
            </a:r>
            <a:endParaRPr lang="ru-RU" sz="1600" dirty="0">
              <a:solidFill>
                <a:srgbClr val="0033CC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857232"/>
            <a:ext cx="221740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9" y="642918"/>
            <a:ext cx="1785950" cy="264320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ru-RU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Моргун </a:t>
            </a:r>
          </a:p>
          <a:p>
            <a:pPr lvl="0" algn="ctr">
              <a:buNone/>
            </a:pPr>
            <a:r>
              <a:rPr lang="ru-RU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Александра Александровна</a:t>
            </a:r>
          </a:p>
          <a:p>
            <a:pPr marL="0" lvl="0" indent="0"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Достижения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учеников</a:t>
            </a:r>
          </a:p>
          <a:p>
            <a:pPr lvl="0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Участники международного конкурса "Русский медвежонок" (сертификаты) </a:t>
            </a:r>
          </a:p>
          <a:p>
            <a:pPr lvl="0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Участники международного турнира ПОНИ (сертификаты Диплом ПОНИ. </a:t>
            </a:r>
          </a:p>
          <a:p>
            <a:pPr lvl="0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Победители конкурса "Русский Медвежонок" - II место,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место</a:t>
            </a:r>
          </a:p>
          <a:p>
            <a:pPr lvl="0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Победители интернет-олимпиады по русскому языку (диплом 1 степени, сайт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Меташкола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lvl="0" algn="ctr">
              <a:buNone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Достижения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учителя</a:t>
            </a:r>
          </a:p>
          <a:p>
            <a:pPr marL="0" lv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Публикации на сайтах "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Мультиурок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", "Копила уроков" (свидетельства Дипломы за подготовку призеров ПОНИ. Свидетельства о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публикацияз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на сайтах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Мультиурок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Копилка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уроков.Свидетельство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 публикации урока самопознания на тему "Доброе имя" на сайте КОМПЭДУ                        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Провела открыт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ое мероприятие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"Папа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мама, школа, я - дружная семья" для слушателей ИПК ПК по Павлодарской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2976" y="3786190"/>
            <a:ext cx="2357453" cy="2339973"/>
          </a:xfrm>
        </p:spPr>
        <p:txBody>
          <a:bodyPr/>
          <a:lstStyle/>
          <a:p>
            <a:pPr lvl="0"/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Дата рождения: </a:t>
            </a:r>
          </a:p>
          <a:p>
            <a:pPr lvl="0">
              <a:spcBef>
                <a:spcPts val="0"/>
              </a:spcBef>
            </a:pPr>
            <a:r>
              <a:rPr lang="ru-RU" altLang="ru-RU" sz="16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сентября 1982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Образование: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высшее</a:t>
            </a: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Должность: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учитель              начальных классов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Педагогический стаж: 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10 лет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Категория: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первая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rgbClr val="0033CC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642918"/>
            <a:ext cx="211048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6299222"/>
          </a:xfrm>
        </p:spPr>
        <p:txBody>
          <a:bodyPr/>
          <a:lstStyle/>
          <a:p>
            <a:pPr algn="ctr">
              <a:buNone/>
            </a:pPr>
            <a:r>
              <a:rPr lang="ru-RU" sz="28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Жакупова</a:t>
            </a:r>
            <a:r>
              <a:rPr lang="ru-RU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28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Куралай</a:t>
            </a:r>
            <a:r>
              <a:rPr lang="ru-RU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Смагуловна</a:t>
            </a:r>
            <a:endParaRPr lang="ru-RU" sz="2800" b="1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Достижения учащихся  </a:t>
            </a:r>
          </a:p>
          <a:p>
            <a:pPr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призеры международных конкурсов ПОНИ (диплом), дистанционной олимпиады по математике проекта InfoUrok.ru  (диплом), "Новый урок"  (диплом, свидетельство), "Русский медвежонок-языкознание для всех" (диплом 3 степени), участники областного этапа XI республиканского конкурса "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Зерде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" (сертификат)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Достижения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учителя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победитель Всероссийского конкурса учителей 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Умната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 (Диплом,2 место), подготовила участников международной дистанционной олимпиады на сайте InfoUrok.ru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(свидетельство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), публикации авторского материала на сайте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kopilkaurokov.ru 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сертификат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провела виртуальное путешествие  для слушателей ИПК ПК в рамках курса «Воспитательная система: методика создания и управления» (справка №139, НЦ ПК 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Өрлеу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»), участник  городских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оргдеятельностных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игр по технологии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(тренер школьного уровня, сертификат), разработала серию уроков по технологии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составе творческой группы учителей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города,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участник методического семинара «Реализация современных требований к уроку в аспекте формирования функциональной грамотности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призер XII городской предметной олимпиады учителей (3 место)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85786" y="3786190"/>
            <a:ext cx="2679727" cy="2339973"/>
          </a:xfrm>
        </p:spPr>
        <p:txBody>
          <a:bodyPr/>
          <a:lstStyle/>
          <a:p>
            <a:pPr lvl="0"/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Дата рождения: </a:t>
            </a:r>
          </a:p>
          <a:p>
            <a:pPr lvl="0">
              <a:spcBef>
                <a:spcPts val="0"/>
              </a:spcBef>
            </a:pPr>
            <a:r>
              <a:rPr lang="ru-RU" altLang="ru-RU" sz="16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04 января 1977г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Образование: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высшее</a:t>
            </a: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Должность: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учитель              начальных классов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Педагогический стаж:  </a:t>
            </a:r>
          </a:p>
          <a:p>
            <a:pPr lvl="0">
              <a:spcBef>
                <a:spcPts val="0"/>
              </a:spcBef>
            </a:pP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21 года</a:t>
            </a:r>
            <a:b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Категория: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вторая</a:t>
            </a:r>
            <a:r>
              <a:rPr lang="ru-RU" altLang="ru-RU" sz="16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i="1" dirty="0" smtClean="0">
                <a:latin typeface="Times New Roman" pitchFamily="18" charset="0"/>
                <a:cs typeface="Times New Roman" pitchFamily="18" charset="0"/>
              </a:rPr>
              <a:t>В данной школе с </a:t>
            </a:r>
            <a:r>
              <a:rPr lang="ru-RU" altLang="ru-RU" sz="1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2016</a:t>
            </a:r>
            <a:endParaRPr lang="ru-RU" sz="1600" dirty="0">
              <a:solidFill>
                <a:srgbClr val="0033CC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64703"/>
            <a:ext cx="2170160" cy="287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33CC"/>
                </a:solidFill>
              </a:rPr>
              <a:t>Для </a:t>
            </a:r>
            <a:r>
              <a:rPr lang="ru-RU" sz="3600" b="1" dirty="0">
                <a:solidFill>
                  <a:srgbClr val="0033CC"/>
                </a:solidFill>
              </a:rPr>
              <a:t>приема детей в первый класс необходимы следующие документы:</a:t>
            </a:r>
            <a:br>
              <a:rPr lang="ru-RU" sz="3600" b="1" dirty="0">
                <a:solidFill>
                  <a:srgbClr val="0033CC"/>
                </a:solidFill>
              </a:rPr>
            </a:br>
            <a:endParaRPr lang="ru-RU" sz="3600" b="1" dirty="0">
              <a:solidFill>
                <a:srgbClr val="0033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3052936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Заявление </a:t>
            </a:r>
            <a:r>
              <a:rPr lang="kk-KZ" sz="2400" dirty="0"/>
              <a:t>в 1 класс.</a:t>
            </a:r>
            <a:endParaRPr lang="ru-RU" sz="24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Копия </a:t>
            </a:r>
            <a:r>
              <a:rPr lang="kk-KZ" sz="2400" dirty="0"/>
              <a:t>свидетельства о рождении.</a:t>
            </a:r>
            <a:endParaRPr lang="ru-RU" sz="24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Медицинский </a:t>
            </a:r>
            <a:r>
              <a:rPr lang="kk-KZ" sz="2400" dirty="0"/>
              <a:t>паспорт.</a:t>
            </a:r>
            <a:endParaRPr lang="ru-RU" sz="24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Медформа 063</a:t>
            </a:r>
            <a:endParaRPr lang="ru-RU" sz="24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Справка </a:t>
            </a:r>
            <a:r>
              <a:rPr lang="kk-KZ" sz="2400" dirty="0"/>
              <a:t>с места работы родителей.</a:t>
            </a:r>
            <a:endParaRPr lang="ru-RU" sz="24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Адресная </a:t>
            </a:r>
            <a:r>
              <a:rPr lang="kk-KZ" sz="2400" dirty="0"/>
              <a:t>справка.</a:t>
            </a:r>
            <a:endParaRPr lang="ru-RU" sz="24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3 фото </a:t>
            </a:r>
            <a:r>
              <a:rPr lang="kk-KZ" sz="2400" dirty="0"/>
              <a:t>3*4</a:t>
            </a:r>
            <a:endParaRPr lang="ru-RU" sz="24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ИИН</a:t>
            </a:r>
            <a:endParaRPr lang="ru-RU" sz="24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Личное </a:t>
            </a:r>
            <a:r>
              <a:rPr lang="kk-KZ" sz="2400" dirty="0"/>
              <a:t>дело ученика(синяя </a:t>
            </a:r>
            <a:r>
              <a:rPr lang="kk-KZ" sz="2400" dirty="0" smtClean="0"/>
              <a:t>папка с </a:t>
            </a:r>
            <a:r>
              <a:rPr lang="kk-KZ" sz="2400" dirty="0"/>
              <a:t>перфорациями)</a:t>
            </a:r>
            <a:endParaRPr lang="ru-RU" sz="24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kk-KZ" sz="2400" dirty="0" smtClean="0"/>
              <a:t>Копии </a:t>
            </a:r>
            <a:r>
              <a:rPr lang="kk-KZ" sz="2400" dirty="0"/>
              <a:t>удостоверения личности родителей.</a:t>
            </a:r>
            <a:endParaRPr lang="ru-RU" sz="2400" dirty="0"/>
          </a:p>
          <a:p>
            <a:pPr marL="0" indent="0" algn="ctr">
              <a:buNone/>
            </a:pPr>
            <a:r>
              <a:rPr lang="ru-RU" dirty="0" smtClean="0">
                <a:solidFill>
                  <a:srgbClr val="0033CC"/>
                </a:solidFill>
              </a:rPr>
              <a:t>По вопросам школьной формы смотрите вкладку </a:t>
            </a:r>
            <a:r>
              <a:rPr lang="ru-RU" b="1" dirty="0" smtClean="0">
                <a:solidFill>
                  <a:srgbClr val="0033CC"/>
                </a:solidFill>
              </a:rPr>
              <a:t>Школьная форма</a:t>
            </a:r>
            <a:endParaRPr lang="ru-RU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87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презентации Первое сентября">
  <a:themeElements>
    <a:clrScheme name="Другая 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32423"/>
      </a:hlink>
      <a:folHlink>
        <a:srgbClr val="632423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презентации Первое сентября</Template>
  <TotalTime>203</TotalTime>
  <Words>652</Words>
  <Application>Microsoft Office PowerPoint</Application>
  <PresentationFormat>Экран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Шаблон презентации Первое сентября</vt:lpstr>
      <vt:lpstr>     ГУ «Средняя общеобразовательная школа №4 им.К.Макпалеева» </vt:lpstr>
      <vt:lpstr>Презентация PowerPoint</vt:lpstr>
      <vt:lpstr>Презентация PowerPoint</vt:lpstr>
      <vt:lpstr>Презентация PowerPoint</vt:lpstr>
      <vt:lpstr>Презентация PowerPoint</vt:lpstr>
      <vt:lpstr>Для приема детей в первый класс необходимы следующие документы: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Hewlett-Packard Company</cp:lastModifiedBy>
  <cp:revision>34</cp:revision>
  <dcterms:created xsi:type="dcterms:W3CDTF">2015-07-24T18:46:01Z</dcterms:created>
  <dcterms:modified xsi:type="dcterms:W3CDTF">2018-05-05T04:26:28Z</dcterms:modified>
</cp:coreProperties>
</file>