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</p:sldMasterIdLst>
  <p:notesMasterIdLst>
    <p:notesMasterId r:id="rId36"/>
  </p:notesMasterIdLst>
  <p:sldIdLst>
    <p:sldId id="256" r:id="rId2"/>
    <p:sldId id="311" r:id="rId3"/>
    <p:sldId id="257" r:id="rId4"/>
    <p:sldId id="309" r:id="rId5"/>
    <p:sldId id="338" r:id="rId6"/>
    <p:sldId id="298" r:id="rId7"/>
    <p:sldId id="300" r:id="rId8"/>
    <p:sldId id="312" r:id="rId9"/>
    <p:sldId id="261" r:id="rId10"/>
    <p:sldId id="264" r:id="rId11"/>
    <p:sldId id="265" r:id="rId12"/>
    <p:sldId id="266" r:id="rId13"/>
    <p:sldId id="262" r:id="rId14"/>
    <p:sldId id="319" r:id="rId15"/>
    <p:sldId id="320" r:id="rId16"/>
    <p:sldId id="321" r:id="rId17"/>
    <p:sldId id="325" r:id="rId18"/>
    <p:sldId id="323" r:id="rId19"/>
    <p:sldId id="283" r:id="rId20"/>
    <p:sldId id="282" r:id="rId21"/>
    <p:sldId id="288" r:id="rId22"/>
    <p:sldId id="314" r:id="rId23"/>
    <p:sldId id="315" r:id="rId24"/>
    <p:sldId id="284" r:id="rId25"/>
    <p:sldId id="285" r:id="rId26"/>
    <p:sldId id="286" r:id="rId27"/>
    <p:sldId id="317" r:id="rId28"/>
    <p:sldId id="289" r:id="rId29"/>
    <p:sldId id="290" r:id="rId30"/>
    <p:sldId id="296" r:id="rId31"/>
    <p:sldId id="294" r:id="rId32"/>
    <p:sldId id="291" r:id="rId33"/>
    <p:sldId id="292" r:id="rId34"/>
    <p:sldId id="318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B6C15-9577-4BD7-AC3F-4320755DE144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61B9B-3E7B-465C-9FDD-39BD305E4B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619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61B9B-3E7B-465C-9FDD-39BD305E4BCE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C367E-CD08-4874-8D1A-9FD05E9B8F37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64827-0B8A-4E7C-B042-DA63A6A48123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C9DF1-65E8-4F3E-AF00-85BD8E4956BF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37A85-5030-4E8F-BB8B-4C7CF50BA7C5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4BFC2-D5F7-4718-959D-C683DA794944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7507D-61A3-41C8-8C03-41F1F05BAC24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559B-B10C-4A9B-864F-159A18614839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B8381-6DC8-47FA-AC04-5F0085D646C2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4293-8A92-47F2-9039-BDE85B722A91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4422E-44D7-4778-AC7B-026AB792F463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5757F-59A5-4906-A9BC-93ACB0426659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DBCAF7-8D8C-4ABB-BE42-D758BAEA2AC9}" type="datetime1">
              <a:rPr lang="ru-RU" smtClean="0"/>
              <a:pPr/>
              <a:t>28.08.2018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7990656" cy="31957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Правила и условия проведения аттестации педагогических работников </a:t>
            </a:r>
            <a:r>
              <a:rPr lang="ru-RU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послесреднего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образования, в организациях дополнительного образования и иных гражданских служащих в сфере образования и науки</a:t>
            </a:r>
            <a:b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ПрИКАЗ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мон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700" b="1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рк</a:t>
            </a:r>
            <a:r>
              <a:rPr lang="ru-RU" sz="27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№ 152 от  12 апреля 2018 ГОДА, №316 от 29 июня 2018 Года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 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554162"/>
            <a:ext cx="8884096" cy="453913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«Педагог-эксперт» -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лицо, имеющее </a:t>
            </a:r>
            <a:r>
              <a:rPr lang="ru-RU" i="1" dirty="0" smtClean="0">
                <a:solidFill>
                  <a:srgbClr val="C00000"/>
                </a:solidFill>
              </a:rPr>
              <a:t>первую квалификационную категорию или категорию «педагог-модератор», «педагог-эксперт»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педагогический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стаж не менее 3 лет.</a:t>
            </a:r>
          </a:p>
          <a:p>
            <a:pPr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«педагога-эксперта»: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«педагог-модератор»,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анализа организованной учебной деятельности;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 дифференцированный подход в обучении (воспитании) с учетом способностей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конструктивно определяет приоритеты профессионального развития: собственного и коллег;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анализа цифровых образовательных ресурсов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района/города или имеет участников олимпиад, конкурсов, соревнований на уровне района/города.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«Педагог-исследователь»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- лицо, имеющее </a:t>
            </a:r>
            <a:r>
              <a:rPr lang="ru-RU" i="1" dirty="0" smtClean="0">
                <a:solidFill>
                  <a:srgbClr val="C00000"/>
                </a:solidFill>
              </a:rPr>
              <a:t>высшую  квалификационную категорию или категорию «педагог-эксперт», «педагог-исследователь»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педагогический стаж не менее 4 лет.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«педагога-исследователя»: </a:t>
            </a:r>
          </a:p>
          <a:p>
            <a:pPr fontAlgn="base">
              <a:buNone/>
            </a:pPr>
            <a:endParaRPr lang="ru-RU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«педагог-эксперт»,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разработки методики обучения (воспитания) и инструментов (индикаторов) оценивания;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обеспечивает развитие исследовательских навыков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и конструктивно определяет стратегии развития в педагогическом сообществе;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разработки образовательных ресурсов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области/гг. Астаны,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Алматы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или имеет участников олимпиад, конкурсов, соревнований на уровне области/гг. Астаны,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Алматы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25658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«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</a:rPr>
              <a:t>Педагог-мастер» </a:t>
            </a: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- лицо, имеющее </a:t>
            </a:r>
            <a:r>
              <a:rPr lang="ru-RU" sz="3100" i="1" dirty="0" smtClean="0">
                <a:solidFill>
                  <a:srgbClr val="C00000"/>
                </a:solidFill>
              </a:rPr>
              <a:t>высшую квалификационную категорию или категорию  «педагог-исследователь», «педагог-мастер»</a:t>
            </a: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</a:rPr>
              <a:t>и педагогический стаж не менее 5 лет. </a:t>
            </a:r>
          </a:p>
          <a:p>
            <a:pPr fontAlgn="base">
              <a:buNone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    Отвечает общим требованиям, предъявляемым к квалификационной категории «педагог-исследователь»,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100" b="1" u="sng" dirty="0" smtClean="0">
                <a:solidFill>
                  <a:schemeClr val="accent6">
                    <a:lumMod val="75000"/>
                  </a:schemeClr>
                </a:solidFill>
              </a:rPr>
              <a:t>имеет авторскую программу или является автором (соавтором) изданных учебников, учебно-методических пособий, монографий, проектных работ, получивших одобрение и распространение на республиканском уровне;</a:t>
            </a:r>
            <a:endParaRPr lang="ru-RU" sz="31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обеспечивает развитие навыков научного проектирования;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100" dirty="0" smtClean="0">
                <a:solidFill>
                  <a:schemeClr val="accent6">
                    <a:lumMod val="75000"/>
                  </a:schemeClr>
                </a:solidFill>
              </a:rPr>
              <a:t>осуществляет наставничество и прогнозирует стратегии развития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сети профессионального сообщества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</a:rPr>
              <a:t>Д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осрочная</a:t>
            </a:r>
            <a:r>
              <a:rPr lang="kk-KZ" sz="2400" b="1" dirty="0" smtClean="0">
                <a:solidFill>
                  <a:schemeClr val="accent6">
                    <a:lumMod val="75000"/>
                  </a:schemeClr>
                </a:solidFill>
              </a:rPr>
              <a:t>  а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ттестация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  педагогических  работников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/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Д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осрочная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а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ттестация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педагогических работников и приравненных к ним лиц на присвоение квалификационных категорий проводится   в соответствии с подпунктом 7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пункта 2 статьи 51 Закона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 основании заявления согласно квалификационным требованиям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lvl="0" algn="just"/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 основании заявления педагогически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работник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и приравненные к ним лица, соответствующие одному из следующих требований, допускаются </a:t>
            </a:r>
            <a:r>
              <a:rPr lang="ru-RU" u="sng" dirty="0" smtClean="0">
                <a:solidFill>
                  <a:schemeClr val="accent6">
                    <a:lumMod val="75000"/>
                  </a:schemeClr>
                </a:solidFill>
              </a:rPr>
              <a:t>на досрочную аттестацию: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773" y="576366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</a:t>
            </a:r>
            <a:r>
              <a:rPr lang="ru-RU" sz="2400" b="1" dirty="0" smtClean="0">
                <a:latin typeface="Century Gothic" panose="020B0502020202020204" pitchFamily="34" charset="0"/>
              </a:rPr>
              <a:t>«</a:t>
            </a:r>
            <a:r>
              <a:rPr lang="ru-RU" sz="2400" b="1" dirty="0">
                <a:latin typeface="Century Gothic" panose="020B0502020202020204" pitchFamily="34" charset="0"/>
              </a:rPr>
              <a:t>Педагог-модератор»:</a:t>
            </a:r>
            <a:br>
              <a:rPr lang="ru-RU" sz="2400" b="1" dirty="0">
                <a:latin typeface="Century Gothic" panose="020B0502020202020204" pitchFamily="34" charset="0"/>
              </a:rPr>
            </a:br>
            <a:r>
              <a:rPr lang="ru-RU" sz="2400" b="1" dirty="0" smtClean="0">
                <a:latin typeface="Century Gothic" panose="020B0502020202020204" pitchFamily="34" charset="0"/>
              </a:rPr>
              <a:t>  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331640" y="908720"/>
            <a:ext cx="7513092" cy="4547286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400" dirty="0" smtClean="0"/>
              <a:t>следующих требований, допускаются на досрочную аттестацию:</a:t>
            </a:r>
          </a:p>
          <a:p>
            <a:pPr lvl="0"/>
            <a:r>
              <a:rPr lang="ru-RU" sz="1400" dirty="0" smtClean="0"/>
              <a:t>на квалификационную категорию «педагог-модератор»:</a:t>
            </a:r>
          </a:p>
          <a:p>
            <a:r>
              <a:rPr lang="ru-RU" sz="1400" dirty="0" smtClean="0"/>
              <a:t>лица, подготовившие победителей предметных олимпиад, творческих, профессиональных конкурсов, научных, спортивных соревнований на уровне организации образования;</a:t>
            </a:r>
          </a:p>
          <a:p>
            <a:r>
              <a:rPr lang="ru-RU" sz="1400" dirty="0" smtClean="0"/>
              <a:t>лица, являющиеся победителями профессиональных конкурсов, педагогических олимпиад на уровне организации образования;</a:t>
            </a:r>
          </a:p>
          <a:p>
            <a:r>
              <a:rPr lang="ru-RU" sz="1400" dirty="0" smtClean="0"/>
              <a:t>лица, обобщившие собственный педагогический опыт на уровне района, города;</a:t>
            </a:r>
          </a:p>
          <a:p>
            <a:r>
              <a:rPr lang="ru-RU" sz="1400" dirty="0" smtClean="0"/>
              <a:t>лица, окончившие высшее учебное заведение с «отличием»;</a:t>
            </a:r>
          </a:p>
          <a:p>
            <a:r>
              <a:rPr lang="ru-RU" sz="1400" dirty="0" smtClean="0">
                <a:solidFill>
                  <a:srgbClr val="FF0000"/>
                </a:solidFill>
              </a:rPr>
              <a:t>лица, окончившие высшее учебное заведение с правом преподавания предмета (дисциплины) на английском языке, </a:t>
            </a:r>
            <a:r>
              <a:rPr lang="ru-RU" sz="1400" u="sng" dirty="0" smtClean="0">
                <a:solidFill>
                  <a:srgbClr val="FF0000"/>
                </a:solidFill>
              </a:rPr>
              <a:t>имеющие сертификат (удостоверение), подтверждающие знание английского языка не ниже уровня В1 (по шкале CEFR);</a:t>
            </a:r>
          </a:p>
          <a:p>
            <a:r>
              <a:rPr lang="ru-RU" sz="1400" dirty="0" smtClean="0"/>
              <a:t>лица, имеющие академическую степень магистра;</a:t>
            </a:r>
          </a:p>
          <a:p>
            <a:r>
              <a:rPr lang="ru-RU" sz="1400" dirty="0" smtClean="0"/>
              <a:t>лица, окончившие среднее профессиональное (техническое и профессиональное, </a:t>
            </a:r>
            <a:r>
              <a:rPr lang="ru-RU" sz="1400" dirty="0" err="1" smtClean="0"/>
              <a:t>послесреднее</a:t>
            </a:r>
            <a:r>
              <a:rPr lang="ru-RU" sz="1400" dirty="0" smtClean="0"/>
              <a:t>) учебное заведение с «отличием» и имеющие стаж педагогической деятельности не менее одного года;</a:t>
            </a:r>
          </a:p>
          <a:p>
            <a:r>
              <a:rPr lang="ru-RU" sz="1400" dirty="0" smtClean="0"/>
              <a:t>лица, являющиеся кандидатами в мастера спорта по профилирующему предмету;</a:t>
            </a:r>
          </a:p>
          <a:p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z="1500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ru-RU" sz="15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908720"/>
            <a:ext cx="1031972" cy="45472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«Педагог-модератор</a:t>
            </a:r>
            <a:r>
              <a:rPr lang="ru-RU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»:</a:t>
            </a:r>
          </a:p>
          <a:p>
            <a:pPr algn="ctr"/>
            <a:endParaRPr lang="ru-RU" sz="15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67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1619672" y="1196752"/>
            <a:ext cx="7429348" cy="438850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400" dirty="0" smtClean="0"/>
              <a:t>лица, подготовившие победителей предметных олимпиад, творческих, профессиональных конкурсов, научных, спортивных соревнований районного/городского уровня;</a:t>
            </a:r>
          </a:p>
          <a:p>
            <a:r>
              <a:rPr lang="ru-RU" sz="1400" dirty="0" smtClean="0"/>
              <a:t>лица, являющиеся победителями профессиональных конкурсов, педагогических олимпиад районного/городского уровня;</a:t>
            </a:r>
          </a:p>
          <a:p>
            <a:r>
              <a:rPr lang="ru-RU" sz="1400" dirty="0" smtClean="0"/>
              <a:t>лица, обобщившие собственный педагогический опыт на областном уровне (городов Астана, </a:t>
            </a:r>
            <a:r>
              <a:rPr lang="ru-RU" sz="1400" dirty="0" err="1" smtClean="0"/>
              <a:t>Алматы</a:t>
            </a:r>
            <a:r>
              <a:rPr lang="ru-RU" sz="1400" dirty="0" smtClean="0"/>
              <a:t>);</a:t>
            </a:r>
          </a:p>
          <a:p>
            <a:r>
              <a:rPr lang="ru-RU" sz="1400" dirty="0" smtClean="0"/>
              <a:t>лица, являющиеся выпускниками программы «</a:t>
            </a:r>
            <a:r>
              <a:rPr lang="ru-RU" sz="1400" dirty="0" err="1" smtClean="0"/>
              <a:t>Болашақ</a:t>
            </a:r>
            <a:r>
              <a:rPr lang="ru-RU" sz="1400" dirty="0" smtClean="0"/>
              <a:t>»;</a:t>
            </a:r>
          </a:p>
          <a:p>
            <a:r>
              <a:rPr lang="ru-RU" sz="1400" dirty="0" smtClean="0"/>
              <a:t>лица, имеющие ученую степень кандидата наук/доктора;</a:t>
            </a:r>
          </a:p>
          <a:p>
            <a:r>
              <a:rPr lang="ru-RU" sz="1400" dirty="0" smtClean="0"/>
              <a:t>лица, владеющие английским языком на уровне не ниже B2 (по шкале CEFR) и преподающие предметы на английском языке;</a:t>
            </a:r>
          </a:p>
          <a:p>
            <a:r>
              <a:rPr lang="ru-RU" sz="1400" dirty="0" smtClean="0"/>
              <a:t>лица, перешедшие на педагогическую работу в организации образования из высшего учебного заведения, имеющие стаж педагогической работы не менее двух лет;</a:t>
            </a:r>
          </a:p>
          <a:p>
            <a:r>
              <a:rPr lang="ru-RU" sz="1400" dirty="0" smtClean="0"/>
              <a:t>лица, являющиеся мастерами спорта международного класса по профилирующему предмету.</a:t>
            </a:r>
            <a:endParaRPr lang="ru-RU" sz="1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9513" y="1196752"/>
            <a:ext cx="1216984" cy="43885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«Педагог-эксперт»: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07773" y="576366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категории  </a:t>
            </a:r>
            <a:r>
              <a:rPr lang="ru-RU" sz="2400" b="1" dirty="0">
                <a:latin typeface="Century Gothic" panose="020B0502020202020204" pitchFamily="34" charset="0"/>
              </a:rPr>
              <a:t>«Педагог-эксперт»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036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1651361" y="1064770"/>
            <a:ext cx="7241119" cy="5244549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600" dirty="0" smtClean="0"/>
              <a:t>лица, подготовившие победителей предметных олимпиад, творческих, конкурсов, научных, спортивных соревнований областного уровня или участников республиканского или международного уровня;</a:t>
            </a:r>
          </a:p>
          <a:p>
            <a:r>
              <a:rPr lang="ru-RU" sz="1600" dirty="0" smtClean="0"/>
              <a:t>лица, являющиеся победителями профессиональных конкурсов, педагогических олимпиад областного уровня или участниками республиканского или международного уровня, согласно перечню, утвержденному уполномоченным органом в области образования;</a:t>
            </a:r>
          </a:p>
          <a:p>
            <a:r>
              <a:rPr lang="ru-RU" sz="1600" dirty="0" smtClean="0"/>
              <a:t>лица, обобщившие собственный педагогический опыт на республиканском уровне;</a:t>
            </a:r>
          </a:p>
          <a:p>
            <a:r>
              <a:rPr lang="ru-RU" sz="1600" dirty="0" smtClean="0"/>
              <a:t>лица, имеющие ученую степень кандидата наук/доктора и стаж педагогической работы не менее пяти лет;</a:t>
            </a:r>
            <a:endParaRPr lang="ru-RU" sz="16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1052736"/>
            <a:ext cx="1440160" cy="52565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«Педагог-исследователь»:</a:t>
            </a:r>
            <a:endParaRPr lang="ru-RU" sz="1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206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Требования к категории «Педагог-исследователь», 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2060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Требования к категории «Педагог-мастер»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Объект 6"/>
          <p:cNvSpPr>
            <a:spLocks noGrp="1"/>
          </p:cNvSpPr>
          <p:nvPr>
            <p:ph sz="half" idx="2"/>
          </p:nvPr>
        </p:nvSpPr>
        <p:spPr>
          <a:xfrm>
            <a:off x="1651361" y="1124744"/>
            <a:ext cx="7492639" cy="548200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r>
              <a:rPr lang="ru-RU" sz="1600" dirty="0" smtClean="0"/>
              <a:t>лица, подготовившие победителей предметных олимпиад, творческих конкурсов, научных, спортивных соревнований республиканского уровня или участников международного уровня;</a:t>
            </a:r>
          </a:p>
          <a:p>
            <a:r>
              <a:rPr lang="ru-RU" sz="1600" dirty="0" smtClean="0"/>
              <a:t>лица, являющиеся победителями профессиональных конкурсов, педагогических олимпиад республиканского уровня или участниками международного уровня, согласно перечню, утвержденному уполномоченным органом в области образования;</a:t>
            </a:r>
          </a:p>
          <a:p>
            <a:r>
              <a:rPr lang="ru-RU" sz="1600" dirty="0" smtClean="0"/>
              <a:t>лица, обобщившие собственный педагогический опыт на международном уровне, системно использующие в педагогической практике научно обоснованные методы, авторские технологии обучения и воспитания.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23528" y="1124744"/>
            <a:ext cx="1252973" cy="548200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«Педагог-мастер»:</a:t>
            </a:r>
            <a:endParaRPr lang="ru-RU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ru-RU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4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964" y="875142"/>
            <a:ext cx="8229600" cy="353159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Требования к прохождению досрочной аттестации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3019566" y="2074459"/>
            <a:ext cx="5455694" cy="2920622"/>
          </a:xfrm>
          <a:solidFill>
            <a:srgbClr val="F0F8FA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latin typeface="Century Gothic" panose="020B0502020202020204" pitchFamily="34" charset="0"/>
              </a:rPr>
              <a:t>Лицам</a:t>
            </a:r>
            <a:r>
              <a:rPr lang="ru-RU" sz="1800" dirty="0">
                <a:latin typeface="Century Gothic" panose="020B0502020202020204" pitchFamily="34" charset="0"/>
              </a:rPr>
              <a:t>, получившим с 1 января 2016 г. сертификат слушателей длительных курсов, указанных в пункте 26 Правил организации и проведения курсов повышения квалификации педагогических кадров, утвержденных Приказом Министра образования и науки Республики Казахстан от 28 января 2016 года, №95, </a:t>
            </a:r>
            <a:r>
              <a:rPr lang="ru-RU" sz="1800" dirty="0" smtClean="0">
                <a:latin typeface="Century Gothic" panose="020B0502020202020204" pitchFamily="34" charset="0"/>
              </a:rPr>
              <a:t>и др. категориям педагогов, определяемым Правилами, предоставляется </a:t>
            </a:r>
            <a:r>
              <a:rPr lang="ru-RU" sz="1800" b="1" u="sng" dirty="0">
                <a:latin typeface="Century Gothic" panose="020B0502020202020204" pitchFamily="34" charset="0"/>
              </a:rPr>
              <a:t>возможность досрочного присвоения </a:t>
            </a:r>
            <a:r>
              <a:rPr lang="ru-RU" sz="1800" b="1" u="sng" dirty="0" smtClean="0">
                <a:latin typeface="Century Gothic" panose="020B0502020202020204" pitchFamily="34" charset="0"/>
              </a:rPr>
              <a:t>следующей квалификационной категории.</a:t>
            </a:r>
            <a:endParaRPr lang="ru-RU" sz="1800" b="1" u="sng" dirty="0">
              <a:latin typeface="Century Gothic" panose="020B0502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6271" y="2115404"/>
            <a:ext cx="2190466" cy="2893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«Педагог-модератор»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«Педагог-эксперт»</a:t>
            </a:r>
          </a:p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«Педагог-исследователь»:</a:t>
            </a:r>
            <a:endParaRPr lang="ru-RU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1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Заявление на прохождение аттестации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4162"/>
            <a:ext cx="8812088" cy="49711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42. Педагогические   работники   и   приравненные   к   ним   лица  для прохождения аттестации (очередная и досрочная) подают заявление в аттестационную комиссию соответствующего уровня по форме согласно приложению 6 к настоящим Правилам </a:t>
            </a:r>
            <a:r>
              <a:rPr lang="ru-RU" b="1" u="sng" dirty="0" smtClean="0">
                <a:solidFill>
                  <a:srgbClr val="FF0000"/>
                </a:solidFill>
              </a:rPr>
              <a:t>до 10 января или 10 сентября текущего года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43.Списочный   состав   аттестуемых   педагогических    работников  и приравненных к ним лиц утверждается аттестационной комиссией соответствующего уровня.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Прямоугольник 82"/>
          <p:cNvSpPr/>
          <p:nvPr/>
        </p:nvSpPr>
        <p:spPr>
          <a:xfrm>
            <a:off x="1262633" y="673409"/>
            <a:ext cx="6677238" cy="179334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1" name="Прямоугольник 80"/>
          <p:cNvSpPr/>
          <p:nvPr/>
        </p:nvSpPr>
        <p:spPr>
          <a:xfrm>
            <a:off x="513035" y="2613852"/>
            <a:ext cx="3920756" cy="38064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Прямоугольник 66"/>
          <p:cNvSpPr/>
          <p:nvPr/>
        </p:nvSpPr>
        <p:spPr>
          <a:xfrm>
            <a:off x="4800605" y="2612052"/>
            <a:ext cx="3891516" cy="380824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513034" y="202317"/>
            <a:ext cx="817908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СТРУКТУРА АТТЕСТАЦИИ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86268" y="818707"/>
            <a:ext cx="5741582" cy="1499192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ПЕДАГОГ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МОДЕРАТОР»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ЭКСПЕРТ»</a:t>
            </a:r>
          </a:p>
          <a:p>
            <a:pPr algn="ctr"/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ИССЛЕДОВАТЕЛЬ»</a:t>
            </a:r>
          </a:p>
          <a:p>
            <a:pPr algn="ctr"/>
            <a:r>
              <a:rPr lang="kk-KZ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«ПЕДАГОГ – МАСТЕР</a:t>
            </a:r>
            <a:r>
              <a:rPr lang="kk-KZ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</a:t>
            </a:r>
            <a:endParaRPr lang="kk-KZ" sz="16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800114" y="2708920"/>
            <a:ext cx="3339838" cy="128892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НАЦИОНАЛЬНОЕ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КВАЛИФИКАЦИОННОЕ ТЕСТИРОВАНИЕ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683569" y="4472753"/>
            <a:ext cx="1477514" cy="126050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Независимый центр оценки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878780" y="4472753"/>
            <a:ext cx="1236035" cy="1297178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Н Ц Т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готовит тесты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>
            <a:off x="2513288" y="3997843"/>
            <a:ext cx="0" cy="2030811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800115" y="5917030"/>
            <a:ext cx="3314699" cy="327813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(май, ноябрь)</a:t>
            </a:r>
            <a:r>
              <a:rPr lang="kk-KZ" sz="1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46" name="Стрелка углом вверх 45"/>
          <p:cNvSpPr/>
          <p:nvPr/>
        </p:nvSpPr>
        <p:spPr>
          <a:xfrm rot="10800000">
            <a:off x="513035" y="1403490"/>
            <a:ext cx="749597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1222759" y="4136061"/>
            <a:ext cx="2469411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>
            <a:off x="1222759" y="413606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>
            <a:off x="3692170" y="4146691"/>
            <a:ext cx="0" cy="368594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Стрелка углом вверх 74"/>
          <p:cNvSpPr/>
          <p:nvPr/>
        </p:nvSpPr>
        <p:spPr>
          <a:xfrm rot="10800000" flipH="1">
            <a:off x="7939870" y="1371596"/>
            <a:ext cx="752251" cy="1233379"/>
          </a:xfrm>
          <a:prstGeom prst="bentUpArrow">
            <a:avLst>
              <a:gd name="adj1" fmla="val 25000"/>
              <a:gd name="adj2" fmla="val 24412"/>
              <a:gd name="adj3" fmla="val 25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5045458" y="2977123"/>
            <a:ext cx="3314700" cy="130414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КОМПЛЕКСНОЕ АНАЛИТИЧЕСКОЕ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ОБОЩЕНИЕ </a:t>
            </a:r>
          </a:p>
          <a:p>
            <a:pPr algn="ctr"/>
            <a:r>
              <a:rPr lang="ru-RU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ИТОГОВ ДЕЯТЕЛЬНОСТИ</a:t>
            </a:r>
          </a:p>
        </p:txBody>
      </p:sp>
      <p:cxnSp>
        <p:nvCxnSpPr>
          <p:cNvPr id="77" name="Прямая со стрелкой 76"/>
          <p:cNvCxnSpPr/>
          <p:nvPr/>
        </p:nvCxnSpPr>
        <p:spPr>
          <a:xfrm>
            <a:off x="5713191" y="4281269"/>
            <a:ext cx="0" cy="623772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/>
          <p:cNvSpPr/>
          <p:nvPr/>
        </p:nvSpPr>
        <p:spPr>
          <a:xfrm>
            <a:off x="4932040" y="4653419"/>
            <a:ext cx="1502005" cy="64778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</a:t>
            </a:r>
          </a:p>
          <a:p>
            <a:pPr algn="ctr"/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6804248" y="4653419"/>
            <a:ext cx="1594161" cy="647789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14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kk-KZ" sz="1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2 раза в год </a:t>
            </a:r>
            <a:r>
              <a:rPr lang="kk-KZ" sz="14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(июнь-декабрь)</a:t>
            </a:r>
            <a:endParaRPr lang="kk-KZ" sz="1400" i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80" name="Прямая со стрелкой 79"/>
          <p:cNvCxnSpPr/>
          <p:nvPr/>
        </p:nvCxnSpPr>
        <p:spPr>
          <a:xfrm>
            <a:off x="7781896" y="4148459"/>
            <a:ext cx="30464" cy="504677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7" y="0"/>
            <a:ext cx="999575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43946" y="6333481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67789" y="5452604"/>
            <a:ext cx="3330620" cy="598996"/>
          </a:xfrm>
          <a:prstGeom prst="rect">
            <a:avLst/>
          </a:prstGeom>
          <a:solidFill>
            <a:schemeClr val="bg1"/>
          </a:solidFill>
          <a:ln w="38100">
            <a:solidFill>
              <a:srgbClr val="00206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Оплата с 1 сентября и 1 января</a:t>
            </a:r>
          </a:p>
          <a:p>
            <a:pPr algn="ctr"/>
            <a:r>
              <a:rPr lang="kk-KZ" sz="12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п</a:t>
            </a:r>
            <a:r>
              <a:rPr lang="kk-KZ" sz="1200" b="1" i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ри действующей аттестации – 1 раз с 1 сентября</a:t>
            </a:r>
            <a:endParaRPr lang="kk-KZ" sz="12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8892480" cy="4971182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None/>
            </a:pPr>
            <a:r>
              <a:rPr lang="ru-RU" dirty="0" smtClean="0"/>
              <a:t>40. 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Педагогические    работники </a:t>
            </a:r>
            <a:r>
              <a:rPr lang="kk-KZ" sz="38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и    приравненные    к    ним   лица, допущенные ко 2 этапу аттестации, для установления соответствия заявляемой квалификационной категории в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 течение 10 рабочих дней после положительного прохождения тестирования на рассмотрение экспертного совета </a:t>
            </a:r>
            <a:r>
              <a:rPr lang="ru-RU" sz="3800" b="1" u="sng" dirty="0" smtClean="0">
                <a:solidFill>
                  <a:schemeClr val="accent6">
                    <a:lumMod val="75000"/>
                  </a:schemeClr>
                </a:solidFill>
              </a:rPr>
              <a:t>соответствующего уровня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представляют </a:t>
            </a:r>
            <a:r>
              <a:rPr lang="ru-RU" sz="3800" b="1" dirty="0" err="1" smtClean="0">
                <a:solidFill>
                  <a:schemeClr val="accent6">
                    <a:lumMod val="75000"/>
                  </a:schemeClr>
                </a:solidFill>
              </a:rPr>
              <a:t>портфолио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, включающее: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мониторинг качества знаний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, умений и навыков обучающихся (воспитанников) за аттестационный период;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копии документов, подтверждающих достижения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обучающихся (воспитанников), или копии документов, подтверждающих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обобщение опыта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листы наблюдения уроков/занятий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/организованной учебной деятельности (не менее 5); </a:t>
            </a:r>
          </a:p>
          <a:p>
            <a:pPr marL="514350" indent="-514350"/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копии документов, подтверждающих достижения педагогического работника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 и приравненного к нему лица </a:t>
            </a:r>
            <a:r>
              <a:rPr lang="ru-RU" sz="3800" i="1" dirty="0" smtClean="0">
                <a:solidFill>
                  <a:srgbClr val="C00000"/>
                </a:solidFill>
              </a:rPr>
              <a:t>(при наличии).</a:t>
            </a:r>
          </a:p>
          <a:p>
            <a:pPr marL="514350" indent="-514350"/>
            <a:endParaRPr lang="ru-RU" sz="3800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ru-RU" sz="3800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endParaRPr lang="ru-RU" sz="3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497118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None/>
            </a:pPr>
            <a:endParaRPr lang="ru-RU" sz="3800" i="1" dirty="0" smtClean="0">
              <a:solidFill>
                <a:srgbClr val="C00000"/>
              </a:solidFill>
            </a:endParaRPr>
          </a:p>
          <a:p>
            <a:pPr marL="514350" lvl="0" indent="-514350">
              <a:buNone/>
            </a:pP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41</a:t>
            </a:r>
            <a:r>
              <a:rPr lang="ru-RU" sz="3800" dirty="0" smtClean="0"/>
              <a:t>.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Экспертный совет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направляет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в аттестационную комиссию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 соответствующего уровня </a:t>
            </a:r>
            <a:r>
              <a:rPr lang="ru-RU" sz="3800" b="1" dirty="0" smtClean="0">
                <a:solidFill>
                  <a:schemeClr val="accent6">
                    <a:lumMod val="75000"/>
                  </a:schemeClr>
                </a:solidFill>
              </a:rPr>
              <a:t>рекомендации по комплексному аналитическому обобщению итогов деятельности </a:t>
            </a:r>
            <a:r>
              <a:rPr lang="ru-RU" sz="3800" dirty="0" smtClean="0">
                <a:solidFill>
                  <a:schemeClr val="accent6">
                    <a:lumMod val="75000"/>
                  </a:schemeClr>
                </a:solidFill>
              </a:rPr>
              <a:t>педагогических работников и приравненных к ним лиц. </a:t>
            </a:r>
          </a:p>
          <a:p>
            <a:pPr marL="514350" lvl="0" indent="-514350">
              <a:buNone/>
            </a:pPr>
            <a:r>
              <a:rPr lang="kk-KZ" sz="4000" dirty="0" smtClean="0">
                <a:solidFill>
                  <a:schemeClr val="accent6">
                    <a:lumMod val="75000"/>
                  </a:schemeClr>
                </a:solidFill>
              </a:rPr>
              <a:t>44. </a:t>
            </a:r>
            <a:r>
              <a:rPr lang="ru-RU" sz="4000" dirty="0" smtClean="0">
                <a:solidFill>
                  <a:schemeClr val="accent6">
                    <a:lumMod val="75000"/>
                  </a:schemeClr>
                </a:solidFill>
              </a:rPr>
              <a:t>Комплексное аналитическое обобщение итогов деятельности аттестуемых педагогических работников и приравненных к ним лиц на соответствие заявляемой квалификационной категории проводится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экспертным советом ежегодно </a:t>
            </a:r>
            <a:r>
              <a:rPr lang="ru-RU" sz="4000" b="1" u="sng" dirty="0" smtClean="0">
                <a:solidFill>
                  <a:srgbClr val="FF0000"/>
                </a:solidFill>
              </a:rPr>
              <a:t>до 31 июля или 15 декабря </a:t>
            </a: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текущего года:</a:t>
            </a:r>
          </a:p>
          <a:p>
            <a:pPr marL="514350" indent="-514350">
              <a:buNone/>
            </a:pPr>
            <a:endParaRPr lang="ru-R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/>
            <a:endParaRPr lang="ru-RU" sz="3800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ru-RU" sz="3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" descr="C:\Users\Stella.Ibraeva\Desktop\f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7862" y="401130"/>
            <a:ext cx="771281" cy="1001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30724" y="6398475"/>
            <a:ext cx="1087803" cy="229475"/>
          </a:xfrm>
        </p:spPr>
        <p:txBody>
          <a:bodyPr/>
          <a:lstStyle/>
          <a:p>
            <a:fld id="{290F8FE1-D312-4C01-8616-14340EB4CBE8}" type="slidenum">
              <a:rPr lang="ru-RU" sz="11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22</a:t>
            </a:fld>
            <a:endParaRPr lang="ru-RU" sz="11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712983" y="243338"/>
            <a:ext cx="6092456" cy="767353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СТРУКТУРА КОМПЛЕКСНОГО АНАЛИТИЧЕСКОГО ОБОБЩЕНИЯ ИТОГОВ ДЕЯТЕЛЬНОСТИ</a:t>
            </a:r>
            <a:endParaRPr lang="ru-RU" sz="28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7" name="Picture 3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26" y="111592"/>
            <a:ext cx="999575" cy="133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340768"/>
            <a:ext cx="85576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Century Gothic" pitchFamily="34" charset="0"/>
              </a:rPr>
              <a:t>Портфолио содержит</a:t>
            </a:r>
            <a:r>
              <a:rPr lang="ru-RU" sz="2400" dirty="0" smtClean="0">
                <a:latin typeface="Century Gothic" pitchFamily="34" charset="0"/>
              </a:rPr>
              <a:t>:</a:t>
            </a:r>
            <a:endParaRPr lang="en-US" sz="2400" dirty="0" smtClean="0">
              <a:latin typeface="Century Gothic" pitchFamily="34" charset="0"/>
            </a:endParaRPr>
          </a:p>
          <a:p>
            <a:endParaRPr lang="ru-RU" sz="2400" dirty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Century Gothic" pitchFamily="34" charset="0"/>
              </a:rPr>
              <a:t>Мониторинг качества знаний, умений и навыков обучающихся (воспитанников) за аттестационный период</a:t>
            </a:r>
            <a:r>
              <a:rPr lang="ru-RU" sz="2400" dirty="0" smtClean="0">
                <a:latin typeface="Century Gothic" pitchFamily="34" charset="0"/>
              </a:rPr>
              <a:t>;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Копии </a:t>
            </a:r>
            <a:r>
              <a:rPr lang="ru-RU" sz="2400" dirty="0">
                <a:latin typeface="Century Gothic" pitchFamily="34" charset="0"/>
              </a:rPr>
              <a:t>документов, подтверждающих достижения обучающихся (воспитанников), или копии документов, подтверждающих обобщение опыта</a:t>
            </a:r>
            <a:r>
              <a:rPr lang="ru-RU" sz="2400" dirty="0" smtClean="0">
                <a:latin typeface="Century Gothic" pitchFamily="34" charset="0"/>
              </a:rPr>
              <a:t>;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2400" dirty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>
                <a:latin typeface="Century Gothic" pitchFamily="34" charset="0"/>
              </a:rPr>
              <a:t>Листы наблюдения уроков/занятий/организованной учебной деятельности (не менее 5); </a:t>
            </a:r>
            <a:endParaRPr lang="en-US" sz="2400" dirty="0" smtClean="0">
              <a:latin typeface="Century Gothic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Century Gothic" pitchFamily="34" charset="0"/>
              </a:rPr>
              <a:t>Копии </a:t>
            </a:r>
            <a:r>
              <a:rPr lang="ru-RU" sz="2400" dirty="0">
                <a:latin typeface="Century Gothic" pitchFamily="34" charset="0"/>
              </a:rPr>
              <a:t>документов, подтверждающих достижения педагогического работника и приравненного к нему лица (при наличии).</a:t>
            </a:r>
          </a:p>
        </p:txBody>
      </p:sp>
    </p:spTree>
    <p:extLst>
      <p:ext uri="{BB962C8B-B14F-4D97-AF65-F5344CB8AC3E}">
        <p14:creationId xmlns:p14="http://schemas.microsoft.com/office/powerpoint/2010/main" val="7603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51322" y="2558148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/>
          </p:nvPr>
        </p:nvGraphicFramePr>
        <p:xfrm>
          <a:off x="181277" y="1143001"/>
          <a:ext cx="8764832" cy="50266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83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2201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527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5332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5332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2791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Требования для квалификационной категории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Квалификационная категория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64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Педагог-модератор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Педагог-эксперт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Педагог-исследователь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Педагог-мастер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FEE8F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знаний, умений и навыков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15% 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20% -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 от стартового мониторинга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706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Качество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преподавания/</a:t>
                      </a:r>
                      <a:r>
                        <a:rPr lang="ru-RU" sz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воспитания и обучения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lvl="0" algn="ctr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lvl="0" algn="ctr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Листы наблюдения уроков/занятий/организованной учебной деятельности </a:t>
                      </a:r>
                    </a:p>
                    <a:p>
                      <a:pPr marL="0" lvl="0" algn="ctr" defTabSz="914400" rtl="0" eaLnBrk="1" latinLnBrk="0" hangingPunct="1"/>
                      <a:r>
                        <a:rPr lang="ru-RU" sz="1200" i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(не менее 5)</a:t>
                      </a:r>
                      <a:endParaRPr lang="ru-RU" sz="1200" i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Лист наблюдения уроков с рекомендациями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Независимого центра оценивания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82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Достижения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обучающихся (воспитанников), обобщение итогов деятельности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организации образования или имеет участников олимпиад, конкурсов, соревнований на уровне организации образования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района/города или имеет участников олимпиад, конкурсов, соревнований на уровне района/города</a:t>
                      </a: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обобщает свой опыт на уровне области/гг. Астаны, Алматы или имеет участников олимпиад, конкурсов, соревнований на уровне области/гг. Астаны, Алматы</a:t>
                      </a: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43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Профессиональные достижения </a:t>
                      </a: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(при наличии)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профессиональных конкурсах, олимпиадах и иных 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мероприятиях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400901" y="6165304"/>
            <a:ext cx="874309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По итогам наблюдения уроков</a:t>
            </a:r>
            <a:endParaRPr kumimoji="0" lang="ru-RU" sz="1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[2]</a:t>
            </a:r>
            <a:r>
              <a:rPr kumimoji="0" lang="ru-RU" sz="10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Согласно перечню, утверждённому Министерством образования и науки Республики Казахстан</a:t>
            </a:r>
            <a:endParaRPr kumimoji="0" lang="ru-RU" sz="12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  <a:hlinkClick r:id=""/>
              </a:rPr>
              <a:t>[3]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 Выступления на конференциях, симпозиумах, разработка методических материалов, проведение семинаров, мастер классов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cs typeface="Arial" pitchFamily="34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17962" y="0"/>
            <a:ext cx="8591267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Лист оценивания портфолио аттестуемого работника</a:t>
            </a:r>
            <a:b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(Комплексное аналитическое обобщение итогов деятельности, </a:t>
            </a:r>
            <a:r>
              <a:rPr lang="en-US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II</a:t>
            </a:r>
            <a:r>
              <a:rPr lang="ru-RU" sz="20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этап)</a:t>
            </a:r>
          </a:p>
        </p:txBody>
      </p:sp>
    </p:spTree>
    <p:extLst>
      <p:ext uri="{BB962C8B-B14F-4D97-AF65-F5344CB8AC3E}">
        <p14:creationId xmlns:p14="http://schemas.microsoft.com/office/powerpoint/2010/main" val="163565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86800" cy="8382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Экспертный совет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009532"/>
          <a:ext cx="9144000" cy="5783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285"/>
                <a:gridCol w="7350715"/>
              </a:tblGrid>
              <a:tr h="3957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Категория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Экспертный совет</a:t>
                      </a:r>
                      <a:endParaRPr lang="ru-RU" dirty="0"/>
                    </a:p>
                  </a:txBody>
                  <a:tcPr/>
                </a:tc>
              </a:tr>
              <a:tr h="1276474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«педагог-модератор»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организуемый на уровне организации образования, в состав которого входят: представители методических объединений, кафедр, общественных организаций, профсоюзов, родительской общественности, работодателей, методисты и опытные педагогические работники организаций образования</a:t>
                      </a:r>
                      <a:endParaRPr lang="ru-RU" sz="1600" dirty="0"/>
                    </a:p>
                  </a:txBody>
                  <a:tcPr/>
                </a:tc>
              </a:tr>
              <a:tr h="1751441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«педагог-эксперт»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экспертный совет, организуемый на уровне района (города), в состав которого входят: методисты методических кабинетов, руководители методических объединений, опытные педагогические работники района (города), представители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повышения квалификации, Национальной палаты предпринимателей Республики Казахстан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общественных организаций, профсоюзов, работодателей, родительской общественности</a:t>
                      </a:r>
                    </a:p>
                  </a:txBody>
                  <a:tcPr/>
                </a:tc>
              </a:tr>
              <a:tr h="1276474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«педагог-исследователь»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экспертный совет, организуемый на уровне области, в состав которого  входит: представители Национальной палаты предпринимателей Республики Казахстан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», методических кабинетов,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системы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повышения квалификации, общественных организаций, профсоюзов, работодателей, опытные педагогические работники области;</a:t>
                      </a:r>
                      <a:endParaRPr kumimoji="0" lang="ru-RU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67823">
                <a:tc>
                  <a:txBody>
                    <a:bodyPr/>
                    <a:lstStyle/>
                    <a:p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«педагог-мастер»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управления образования области, АОО «НИШ», общественные организации, НПП «</a:t>
                      </a:r>
                      <a:r>
                        <a:rPr kumimoji="0"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Атамекен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».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Аттестационная комиссия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k-KZ" dirty="0" smtClean="0"/>
              <a:t>46.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состав аттестационной комиссии включаются председатель аттестационной комиссии, заместитель председателя и члены аттестационной комиссии. Аттестационная комиссия состоит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из нечетного количества членов. 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</a:rPr>
              <a:t>екретарь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не является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членом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аттестационной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комиссии.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Аттестуемы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педагогическ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ие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работники и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приравненн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ые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н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им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лиц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являющ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ие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ся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членами аттестационной комиссии, не принимают участие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                  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голосовании при рассмотрении своей кандидатуры.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47.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С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остав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аттестационной    комиссии    организации    образования определяется и утверждается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приказом руководителя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организации образования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сроком 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на один календарный год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algn="ctr"/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Присвоение   (подтверждение)    квалификационных     категорий </a:t>
            </a:r>
            <a:b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</a:rPr>
              <a:t>аттестационными комиссиями  соответствующих уровней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340768"/>
          <a:ext cx="9144000" cy="551723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59832"/>
                <a:gridCol w="6084168"/>
              </a:tblGrid>
              <a:tr h="3789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Категория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Аттестационная комиссия</a:t>
                      </a:r>
                      <a:endParaRPr lang="ru-RU" dirty="0"/>
                    </a:p>
                  </a:txBody>
                  <a:tcPr/>
                </a:tc>
              </a:tr>
              <a:tr h="557022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«педагог-модератор»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организации образования на основании заключения экспертного совета</a:t>
                      </a:r>
                      <a:endParaRPr lang="ru-RU" sz="1400" dirty="0"/>
                    </a:p>
                  </a:txBody>
                  <a:tcPr/>
                </a:tc>
              </a:tr>
              <a:tr h="1200053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«педагог-эксперт»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районного (городского) отдела образования на основании заключения экспертного совета соответствующего уровня для педагогов организаций дошкольного воспитания и обучения, начального, основного среднего, общего среднего и дополнительного образования;</a:t>
                      </a:r>
                      <a:endParaRPr kumimoji="0"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642178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«педагог-исследователь»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управления образования </a:t>
                      </a:r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основании заключения экспертного совета присваивает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подтверждае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т)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квалификационную категорию 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педагогических работников 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организаций дошкольного воспитания и обучения, начального, основного среднего, общего среднего дополнительного, специального образования.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1739013">
                <a:tc>
                  <a:txBody>
                    <a:bodyPr/>
                    <a:lstStyle/>
                    <a:p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«педагог-мастер»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аттестационная комиссия управления образования на основании рекомендаций центра присваивает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подтверждае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т)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квалификационную категорию </a:t>
                      </a:r>
                      <a:r>
                        <a:rPr kumimoji="0" lang="kk-KZ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педагогических работников и приравненных к ним лиц</a:t>
                      </a:r>
                      <a:r>
                        <a:rPr kumimoji="0"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организаций дошкольного воспитания и обучения, начального, основного среднего, общего среднего дополнительного, специального образования.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26</a:t>
            </a:fld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57200" y="580132"/>
            <a:ext cx="8229600" cy="78988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24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Решение по итогам аттестации</a:t>
            </a:r>
            <a:endParaRPr lang="ru-RU" sz="24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8106032" cy="4525963"/>
          </a:xfrm>
        </p:spPr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  <a:tabLst>
                <a:tab pos="2476500" algn="l"/>
              </a:tabLst>
            </a:pP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Алгоритм принятия решений: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5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«рекомендован на заявляемый уровень» - 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успешном прохождении квалификационного тестирования и  комплексного  аналитического обобщения, соответствии 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требованиям 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квалификационной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категории;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476500" algn="l"/>
              </a:tabLst>
            </a:pPr>
            <a:r>
              <a:rPr lang="ru-RU" sz="25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«не рекомендован на заявляемый уровень» - </a:t>
            </a:r>
            <a:r>
              <a:rPr lang="ru-RU" sz="25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несоответствии одному из требований к квалификационной категории</a:t>
            </a:r>
            <a:r>
              <a:rPr lang="ru-RU" sz="25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5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7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Учет Квалификации (специальности)            при Аттестации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4162"/>
            <a:ext cx="8740080" cy="497118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k-KZ" dirty="0" smtClean="0"/>
              <a:t>     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52.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Аттестация педагогических работников и приравненных к ним лиц  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осуществляется в соответствии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 специальностью (квалификацией), указанной в дипломе об образовании</a:t>
            </a:r>
            <a:r>
              <a:rPr lang="kk-KZ" b="1" dirty="0" smtClean="0">
                <a:solidFill>
                  <a:schemeClr val="accent6">
                    <a:lumMod val="75000"/>
                  </a:schemeClr>
                </a:solidFill>
              </a:rPr>
              <a:t>, или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документе о переподготовке с присвоением соответствующей квалификации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по занимаемой должности.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случае преподавания предмета (дисциплин), указанных в документе об образовании как одна специальность, аттестация педагогических работников и приравненных к ним лиц,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проводится по основной должности с указанием предметов </a:t>
            </a:r>
            <a:r>
              <a:rPr lang="ru-RU" b="1" u="sng" dirty="0" smtClean="0">
                <a:solidFill>
                  <a:srgbClr val="FF0000"/>
                </a:solidFill>
              </a:rPr>
              <a:t>в соответствии с указанной в дипломе специальностью.</a:t>
            </a:r>
          </a:p>
          <a:p>
            <a:pPr>
              <a:buNone/>
            </a:pP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        53.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B случае преподавания педагогическим работником или приравненным к нему лицом предметов (дисциплин), по которым не осуществляется профессиональная подготовка специалистов в высших учебных заведениях (далее - вуз) или организациях образования технического и профессионального, </a:t>
            </a:r>
            <a:r>
              <a:rPr lang="ru-RU" dirty="0" err="1" smtClean="0">
                <a:solidFill>
                  <a:schemeClr val="accent6">
                    <a:lumMod val="75000"/>
                  </a:schemeClr>
                </a:solidFill>
              </a:rPr>
              <a:t>послесреднего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образования,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за ним сохраняется ранее полученная категория, аттестация проводится на общих основаниях при наличии соответствующего документа о повышении квалификации.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48680"/>
            <a:ext cx="8812088" cy="596349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 переходе  с методической работы на педагогическую деятельность и с педагогической деятельности на методическую работу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,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квалификационная категория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сохраняется до истечения ее срока действия. </a:t>
            </a:r>
          </a:p>
          <a:p>
            <a:pPr lvl="0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преподавании предмета «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Самопознание» у педагогического работника квалификационная категория приравнивается к квалификационной категории по ранее преподаваемому предмету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, и сохраняется до истечения ее срока действия.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 каждому педагогическому работнику организации образования экспертный совет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выносит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заключение (рекомендовать (не рекомендовать) для аттестации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), которое предоставляется аттестационной комиссии соответствующего уровня ежегодно </a:t>
            </a: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не позднее 1 августа или 1 декабря текущего года.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Заключение экспертного совета оформляется по форме согласно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приложению 7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к настоящим Правилам. 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Порядок и условия проведения аттестации педагогических работников и приравненных к ним лиц, занимающих должности в организациях образования</a:t>
            </a:r>
            <a:endParaRPr lang="ru-RU" sz="20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Аттестация педагогических работников и приравненных к ним лиц на присвоение (подтверждение) квалификационных категорий осуществляется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 два этапа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первый этап – национальное квалификационное тестирование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(далее – тестирование);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второй этап - </a:t>
            </a:r>
            <a:r>
              <a:rPr lang="ru-RU" b="1" u="sng" dirty="0" smtClean="0">
                <a:solidFill>
                  <a:schemeClr val="accent6">
                    <a:lumMod val="50000"/>
                  </a:schemeClr>
                </a:solidFill>
              </a:rPr>
              <a:t>комплексное аналитическое обобщение итогов деятельности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Документы,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</a:rPr>
              <a:t>предъявлемые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</a:rPr>
              <a:t> на аттестацию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На рассмотрение аттестационных комиссий всех уровней представляются следующие документы: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1)заявление на аттестацию  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2) копии: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документа, удостоверяющего личность;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диплома об образовании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 или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документа о переподготовке с присвоением соответствующей квалификации по занимаемой должности;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удостоверения о квалификационной категории;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сертификата курса повышения квалификации;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3)  сертификаты тестирования (после </a:t>
            </a:r>
            <a:r>
              <a:rPr lang="kk-KZ" dirty="0" smtClean="0">
                <a:solidFill>
                  <a:schemeClr val="accent6">
                    <a:lumMod val="75000"/>
                  </a:schemeClr>
                </a:solidFill>
              </a:rPr>
              <a:t>первого этапа)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76672"/>
            <a:ext cx="9036496" cy="6192688"/>
          </a:xfrm>
        </p:spPr>
        <p:txBody>
          <a:bodyPr>
            <a:normAutofit/>
          </a:bodyPr>
          <a:lstStyle/>
          <a:p>
            <a:pPr lvl="0" algn="ctr">
              <a:buNone/>
            </a:pPr>
            <a:r>
              <a:rPr lang="ru-RU" b="1" u="sng" dirty="0" smtClean="0">
                <a:solidFill>
                  <a:srgbClr val="C00000"/>
                </a:solidFill>
              </a:rPr>
              <a:t>При принятии аттестационной комиссией решения «не соответствует заявляемой квалификационной категории»: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квалификационная категория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снижается на один уровень от заявляемой категории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 подтверждении действующей квалификационной категории: 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 случае досрочной аттестации за ним сохраняется имеющаяся квалификационная категория до завершения срока ее действия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Приложение №7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32</a:t>
            </a:fld>
            <a:endParaRPr lang="ru-RU"/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453661" y="1416641"/>
            <a:ext cx="823667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5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Форма</a:t>
            </a: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Заключение экспертного совета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по комплексному аналитическому обобщению итогов деятельности педагогических работников </a:t>
            </a: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ahoma" pitchFamily="34" charset="0"/>
              </a:rPr>
              <a:t>и приравненных к ним лиц 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952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квалификационную категорию ________________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2636520"/>
          <a:ext cx="8424935" cy="1728585"/>
        </p:xfrm>
        <a:graphic>
          <a:graphicData uri="http://schemas.openxmlformats.org/drawingml/2006/table">
            <a:tbl>
              <a:tblPr/>
              <a:tblGrid>
                <a:gridCol w="524313"/>
                <a:gridCol w="2842240"/>
                <a:gridCol w="1937308"/>
                <a:gridCol w="1631101"/>
                <a:gridCol w="1489973"/>
              </a:tblGrid>
              <a:tr h="930777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ФИО педагогического работника и приравненного к нему лица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Заявляемый уровень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ahoma"/>
                        </a:rPr>
                        <a:t>Решение экспертного совета</a:t>
                      </a: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452"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endParaRPr lang="ru-RU" sz="12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6839" marR="66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107504" y="4777454"/>
            <a:ext cx="5688632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Состав экспертного совета: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ФИО, место работы, должность, подпись</a:t>
            </a: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Дата: «__» _________ _____ г.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/>
          <a:lstStyle/>
          <a:p>
            <a:pPr algn="r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Приложение №8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33</a:t>
            </a:fld>
            <a:endParaRPr lang="ru-RU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179512" y="836712"/>
            <a:ext cx="8712968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Форма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Протокол заседания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аттестационной комиссии ______________________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присвоение (подтверждение) квалификационной категории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«___»___________________ 20____ года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 аттестационной комиссии: _________________________________ </a:t>
            </a:r>
          </a:p>
          <a:p>
            <a:pPr marL="0" marR="0" lvl="0" indent="63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Члены аттестационной комиссии: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1.______________________________________________________________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______________________________________________________________ 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итогам этапов аттестации аттестационная комиссия РЕШИЛА: </a:t>
            </a:r>
          </a:p>
          <a:p>
            <a:pPr marL="0" marR="0" lvl="0" indent="6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Соответствуют заявляемой квалификационной категории следующие педагогические работники 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приравненные к ним лица: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2996952"/>
          <a:ext cx="8640960" cy="796437"/>
        </p:xfrm>
        <a:graphic>
          <a:graphicData uri="http://schemas.openxmlformats.org/drawingml/2006/table">
            <a:tbl>
              <a:tblPr/>
              <a:tblGrid>
                <a:gridCol w="447640"/>
                <a:gridCol w="1306873"/>
                <a:gridCol w="1306873"/>
                <a:gridCol w="1259094"/>
                <a:gridCol w="1440160"/>
                <a:gridCol w="1440160"/>
                <a:gridCol w="1440160"/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ФИО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Обязательная</a:t>
                      </a:r>
                      <a:r>
                        <a:rPr lang="ru-RU" sz="1100" b="1" dirty="0" smtClean="0">
                          <a:latin typeface="Times New Roman"/>
                          <a:ea typeface="Times New Roman"/>
                          <a:cs typeface="Tahoma"/>
                        </a:rPr>
                        <a:t>/ досрочная </a:t>
                      </a: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аттестация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Имеющаяся квалификационная категория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latin typeface="Times New Roman"/>
                          <a:ea typeface="Times New Roman"/>
                          <a:cs typeface="Tahoma"/>
                        </a:rPr>
                        <a:t>Заявляемая квалификационная категория</a:t>
                      </a:r>
                      <a:endParaRPr lang="ru-RU" sz="11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latin typeface="Times New Roman"/>
                          <a:ea typeface="Times New Roman"/>
                          <a:cs typeface="Tahoma"/>
                        </a:rPr>
                        <a:t>Присвоенная квалификационная категория</a:t>
                      </a:r>
                      <a:endParaRPr lang="ru-RU" sz="11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63795" marR="6379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3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3795" marR="637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-228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79512" y="4077072"/>
          <a:ext cx="8712967" cy="864096"/>
        </p:xfrm>
        <a:graphic>
          <a:graphicData uri="http://schemas.openxmlformats.org/drawingml/2006/table">
            <a:tbl>
              <a:tblPr/>
              <a:tblGrid>
                <a:gridCol w="559302"/>
                <a:gridCol w="1006587"/>
                <a:gridCol w="1229834"/>
                <a:gridCol w="1337119"/>
                <a:gridCol w="1230623"/>
                <a:gridCol w="1229834"/>
                <a:gridCol w="1337119"/>
                <a:gridCol w="782549"/>
              </a:tblGrid>
              <a:tr h="6265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№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ФИО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Должность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ahoma"/>
                        </a:rPr>
                        <a:t>Обязательная/досрочная аттестация</a:t>
                      </a:r>
                      <a:endParaRPr lang="ru-RU" sz="1000" dirty="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Имеющаяся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Заявляемая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Присвоенная квалификационная категория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latin typeface="Times New Roman"/>
                          <a:ea typeface="Times New Roman"/>
                          <a:cs typeface="Tahoma"/>
                        </a:rPr>
                        <a:t>Причина</a:t>
                      </a:r>
                      <a:endParaRPr lang="ru-RU" sz="1000">
                        <a:latin typeface="Arial"/>
                        <a:ea typeface="Arial Unicode MS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59554" marR="5955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70992" y="3810236"/>
            <a:ext cx="907300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5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Не соответствуют заявляемой квалификационной категории следующие педагогические работники и приравненные к ним лица: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95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51520" y="5184506"/>
            <a:ext cx="7776864" cy="1484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Председатель аттестационной комиссии 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    (подпись)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Члены аттестационной комиссии: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___________________________\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Секретарь: ___________________________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(подпись) </a:t>
            </a:r>
            <a:endParaRPr kumimoji="0" 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789887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b="1" dirty="0">
                <a:solidFill>
                  <a:srgbClr val="4F81BD">
                    <a:lumMod val="50000"/>
                  </a:srgbClr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Сроки прохождения аттестации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70883691"/>
              </p:ext>
            </p:extLst>
          </p:nvPr>
        </p:nvGraphicFramePr>
        <p:xfrm>
          <a:off x="179512" y="620688"/>
          <a:ext cx="8784977" cy="59088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660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942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942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30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252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Действие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Аттестация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200" b="1" i="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(на период перехода)</a:t>
                      </a:r>
                      <a:endParaRPr lang="ru-RU" sz="1200" b="1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Аттестация №1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Аттестация №2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*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Подача заявления на аттестацию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16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апреля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января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910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августа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86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 1: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прохождение национального квалификационного тестирования (НКТ)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lang="ru-RU" sz="16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10 -17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мая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мая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30 октября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Сдача портфолио аттестуемого работника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июня </a:t>
                      </a: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июня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15 ноября т.г.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4505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Этап 2: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Комплексное аналитическое обобщение итогов деятельности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июля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31 июля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15 декабря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05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аттестационной комиссии 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августа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августа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496060" algn="ctr"/>
                          <a:tab pos="2419350" algn="l"/>
                        </a:tabLs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 20 декабря т.г.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80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Решение вступает в силу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сентября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сентября </a:t>
                      </a:r>
                      <a:r>
                        <a:rPr lang="ru-RU" sz="16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т.г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1 января следующего года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9499" marR="29499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6550223"/>
            <a:ext cx="34788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i="1" dirty="0">
                <a:solidFill>
                  <a:srgbClr val="C00000"/>
                </a:solidFill>
                <a:latin typeface="Century Gothic" pitchFamily="34" charset="0"/>
              </a:rPr>
              <a:t>*</a:t>
            </a:r>
            <a:r>
              <a:rPr lang="ru-RU" sz="1400" i="1" dirty="0">
                <a:latin typeface="Century Gothic" pitchFamily="34" charset="0"/>
              </a:rPr>
              <a:t>Аттестация проводится 2 раза в год</a:t>
            </a:r>
            <a:endParaRPr lang="ru-RU" sz="1400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268760"/>
            <a:ext cx="5508104" cy="1512168"/>
          </a:xfr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Century Gothic" pitchFamily="34" charset="0"/>
              </a:rPr>
              <a:t>Очередная </a:t>
            </a:r>
            <a:r>
              <a:rPr lang="ru-RU" sz="1400" b="1" dirty="0">
                <a:solidFill>
                  <a:srgbClr val="C00000"/>
                </a:solidFill>
                <a:latin typeface="Century Gothic" pitchFamily="34" charset="0"/>
              </a:rPr>
              <a:t>и досрочная аттестации </a:t>
            </a:r>
            <a:r>
              <a:rPr lang="ru-RU" sz="1400" dirty="0">
                <a:latin typeface="Century Gothic" pitchFamily="34" charset="0"/>
              </a:rPr>
              <a:t>проводятся в два этапа:</a:t>
            </a:r>
          </a:p>
          <a:p>
            <a:pPr lvl="0"/>
            <a:r>
              <a:rPr lang="ru-RU" sz="1400" dirty="0">
                <a:latin typeface="Century Gothic" pitchFamily="34" charset="0"/>
              </a:rPr>
              <a:t>первый этап – национальное квалификационное тестирование (далее – тестирование);</a:t>
            </a:r>
          </a:p>
          <a:p>
            <a:pPr lvl="0"/>
            <a:r>
              <a:rPr lang="ru-RU" sz="1400" dirty="0">
                <a:latin typeface="Century Gothic" pitchFamily="34" charset="0"/>
              </a:rPr>
              <a:t>второй этап - комплексное аналитическое обобщение итогов деятельности.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71011" y="6462709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8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sz="18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448118" y="2527856"/>
            <a:ext cx="1595193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Педагог-мастер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835433" y="3337805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Высшая категория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448118" y="3337805"/>
            <a:ext cx="159519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Педагог-исследователь</a:t>
            </a:r>
            <a:endParaRPr lang="ru-RU" sz="14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835433" y="4139685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Первая категория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448118" y="4139685"/>
            <a:ext cx="159519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Педагог-эксперт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847896" y="4946608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Вторая категория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60581" y="4946608"/>
            <a:ext cx="158164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Педагог-модератор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847896" y="5751514"/>
            <a:ext cx="1279396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Без категории</a:t>
            </a: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7460581" y="5751514"/>
            <a:ext cx="1581641" cy="592228"/>
          </a:xfrm>
          <a:prstGeom prst="roundRect">
            <a:avLst>
              <a:gd name="adj" fmla="val 4481"/>
            </a:avLst>
          </a:prstGeom>
          <a:solidFill>
            <a:schemeClr val="accent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Педагог</a:t>
            </a: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5711592" y="1367129"/>
            <a:ext cx="1524703" cy="69371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Действующие категории</a:t>
            </a:r>
            <a:endParaRPr lang="ru-RU" sz="12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7385952" y="1367129"/>
            <a:ext cx="1628099" cy="69371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i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Внедряемые категории</a:t>
            </a:r>
            <a:endParaRPr lang="ru-RU" sz="1200" b="1" i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pic>
        <p:nvPicPr>
          <p:cNvPr id="1026" name="Picture 2" descr="C:\Users\Stella.Ibraeva\Desktop\inde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1557" y="2172070"/>
            <a:ext cx="899634" cy="119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 стрелкой 6"/>
          <p:cNvCxnSpPr>
            <a:stCxn id="32" idx="3"/>
          </p:cNvCxnSpPr>
          <p:nvPr/>
        </p:nvCxnSpPr>
        <p:spPr>
          <a:xfrm>
            <a:off x="7236295" y="1713989"/>
            <a:ext cx="118670" cy="22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79512" y="3068960"/>
            <a:ext cx="5384041" cy="33085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1700" b="1" dirty="0">
                <a:solidFill>
                  <a:srgbClr val="C00000"/>
                </a:solidFill>
                <a:latin typeface="Century Gothic" pitchFamily="34" charset="0"/>
              </a:rPr>
              <a:t>!</a:t>
            </a:r>
            <a:r>
              <a:rPr lang="en-US" sz="1700" dirty="0">
                <a:latin typeface="Century Gothic" pitchFamily="34" charset="0"/>
              </a:rPr>
              <a:t> </a:t>
            </a:r>
            <a:r>
              <a:rPr lang="ru-RU" sz="1600" dirty="0">
                <a:latin typeface="Century Gothic" pitchFamily="34" charset="0"/>
              </a:rPr>
              <a:t>Педагогические работники и приравненные к ним лица, имеющие вторую, первую, высшую квалификационные категории, </a:t>
            </a:r>
            <a:r>
              <a:rPr lang="ru-RU" sz="1600" b="1" dirty="0">
                <a:solidFill>
                  <a:srgbClr val="C00000"/>
                </a:solidFill>
                <a:latin typeface="Century Gothic" pitchFamily="34" charset="0"/>
              </a:rPr>
              <a:t>вправе претендовать на одну из квалификационных категорий</a:t>
            </a:r>
            <a:r>
              <a:rPr lang="ru-RU" sz="1600" dirty="0">
                <a:latin typeface="Century Gothic" pitchFamily="34" charset="0"/>
              </a:rPr>
              <a:t>, установленных настоящими Правилами, </a:t>
            </a:r>
            <a:r>
              <a:rPr lang="ru-RU" sz="1600" b="1" dirty="0">
                <a:latin typeface="Century Gothic" pitchFamily="34" charset="0"/>
              </a:rPr>
              <a:t>при соответствии квалификационным требованиям, предъявляемым к уровню квалификации педагогического работника и приравненного к нему лица.</a:t>
            </a:r>
          </a:p>
          <a:p>
            <a:pPr algn="just"/>
            <a:r>
              <a:rPr lang="ru-RU" sz="1600" dirty="0">
                <a:latin typeface="Century Gothic" pitchFamily="34" charset="0"/>
              </a:rPr>
              <a:t>Педагогические работники и приравненные к ним лица </a:t>
            </a:r>
            <a:r>
              <a:rPr lang="ru-RU" sz="1600" b="1" dirty="0">
                <a:solidFill>
                  <a:srgbClr val="FF0000"/>
                </a:solidFill>
                <a:latin typeface="Century Gothic" pitchFamily="34" charset="0"/>
              </a:rPr>
              <a:t>без категории приравниваются к квалификационной категории «педагог».</a:t>
            </a:r>
          </a:p>
        </p:txBody>
      </p:sp>
      <p:sp>
        <p:nvSpPr>
          <p:cNvPr id="38" name="Заголовок 1"/>
          <p:cNvSpPr>
            <a:spLocks noGrp="1"/>
          </p:cNvSpPr>
          <p:nvPr>
            <p:ph type="title"/>
          </p:nvPr>
        </p:nvSpPr>
        <p:spPr>
          <a:xfrm>
            <a:off x="3270746" y="487072"/>
            <a:ext cx="3234518" cy="39410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АТТЕСТАЦИ</a:t>
            </a:r>
            <a:r>
              <a:rPr lang="ru-RU" sz="2800" b="1" dirty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  <a:ea typeface="+mn-ea"/>
                <a:cs typeface="+mn-cs"/>
              </a:rPr>
              <a:t>Я</a:t>
            </a:r>
          </a:p>
        </p:txBody>
      </p:sp>
    </p:spTree>
    <p:extLst>
      <p:ext uri="{BB962C8B-B14F-4D97-AF65-F5344CB8AC3E}">
        <p14:creationId xmlns:p14="http://schemas.microsoft.com/office/powerpoint/2010/main" val="138059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Изменения приказа №316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3528" y="1772816"/>
            <a:ext cx="8668072" cy="4551784"/>
          </a:xfrm>
        </p:spPr>
        <p:txBody>
          <a:bodyPr>
            <a:normAutofit fontScale="92500"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пунктом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87-1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следующего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содержания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:</a:t>
            </a:r>
            <a:endParaRPr lang="ru-RU" sz="800" dirty="0" smtClean="0" bmk="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 "87-1. 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Педагогическим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работникам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и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приравненным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к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ним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лицам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,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которым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присвоены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квалификационные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категории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педагог-модератор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педагог-эксперт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педагог-исследователь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", "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педагог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-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мастер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сохраняется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квалификация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en-US" dirty="0" err="1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должностей</a:t>
            </a: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:</a:t>
            </a:r>
            <a:endParaRPr lang="ru-RU" sz="800" dirty="0" smtClean="0" bmk="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dirty="0" smtClean="0" bmk="">
                <a:solidFill>
                  <a:srgbClr val="00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</a:t>
            </a:r>
            <a:r>
              <a:rPr lang="en-US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</a:t>
            </a: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</a:t>
            </a:r>
            <a:r>
              <a:rPr lang="ru-RU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"педагог-модератор" - "учитель второй категории";</a:t>
            </a:r>
            <a:endParaRPr lang="ru-RU" sz="800" b="1" dirty="0" smtClean="0" bmk="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lang="ru-RU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"педагог-эксперт" - "учитель первой категории";</a:t>
            </a:r>
            <a:endParaRPr lang="ru-RU" sz="800" b="1" dirty="0" smtClean="0" bmk="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b="1" dirty="0" smtClean="0" bmk="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     </a:t>
            </a:r>
            <a:r>
              <a:rPr lang="ru-RU" b="1" dirty="0" smtClean="0" bmk="z64">
                <a:solidFill>
                  <a:srgbClr val="FF0000"/>
                </a:solidFill>
                <a:latin typeface="Arial" pitchFamily="34" charset="0"/>
                <a:ea typeface="Consolas" pitchFamily="49" charset="0"/>
                <a:cs typeface="Consolas" pitchFamily="49" charset="0"/>
              </a:rPr>
              <a:t> "педагог-исследователь" и "педагог-мастер" - "учитель высшей категории".";</a:t>
            </a:r>
            <a:endParaRPr lang="ru-RU" sz="5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05489"/>
            <a:ext cx="36099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</a:t>
            </a:r>
            <a:r>
              <a:rPr kumimoji="0" lang="en-US" sz="10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onsolas" pitchFamily="49" charset="0"/>
                <a:cs typeface="Consolas" pitchFamily="49" charset="0"/>
              </a:rPr>
              <a:t>    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kk-KZ" sz="3200" dirty="0">
                <a:solidFill>
                  <a:schemeClr val="accent1">
                    <a:lumMod val="75000"/>
                  </a:schemeClr>
                </a:solidFill>
                <a:effectLst/>
              </a:rPr>
              <a:t>Организация и проведение тестирования для педагогических работников и приравненных к ним </a:t>
            </a: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лиц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/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  <a:t>заявление на аттестацию </a:t>
            </a:r>
            <a:br>
              <a:rPr lang="kk-KZ" sz="3200" dirty="0" smtClean="0">
                <a:solidFill>
                  <a:schemeClr val="accent1">
                    <a:lumMod val="75000"/>
                  </a:schemeClr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 по 15 августа 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chemeClr val="accent6"/>
                </a:solidFill>
                <a:effectLst/>
              </a:rPr>
              <a:t>Заявление на тестирование </a:t>
            </a:r>
            <a:br>
              <a:rPr lang="kk-KZ" sz="3200" b="1" dirty="0" smtClean="0">
                <a:solidFill>
                  <a:schemeClr val="accent6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10 августа по 6 сентября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chemeClr val="accent6"/>
                </a:solidFill>
                <a:effectLst/>
              </a:rPr>
              <a:t>Сроки тестирования</a:t>
            </a:r>
            <a:r>
              <a:rPr lang="kk-KZ" sz="3200" b="1" dirty="0" smtClean="0">
                <a:solidFill>
                  <a:srgbClr val="FF0000"/>
                </a:solidFill>
                <a:effectLst/>
              </a:rPr>
              <a:t/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26 мая по 5 июня</a:t>
            </a:r>
            <a:br>
              <a:rPr lang="kk-KZ" sz="3200" b="1" dirty="0" smtClean="0">
                <a:solidFill>
                  <a:srgbClr val="FF0000"/>
                </a:solidFill>
                <a:effectLst/>
              </a:rPr>
            </a:br>
            <a:r>
              <a:rPr lang="kk-KZ" sz="3200" b="1" dirty="0" smtClean="0">
                <a:solidFill>
                  <a:srgbClr val="FF0000"/>
                </a:solidFill>
                <a:effectLst/>
              </a:rPr>
              <a:t>с 1 по 10 ноября</a:t>
            </a:r>
            <a:endParaRPr lang="ru-RU" sz="3200" b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1071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F8FE1-D312-4C01-8616-14340EB4CB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705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22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9541" y="222528"/>
            <a:ext cx="8658133" cy="32318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rgbClr val="4F81BD">
                    <a:lumMod val="50000"/>
                  </a:srgbClr>
                </a:solidFill>
                <a:latin typeface="Century Gothic" panose="020B0502020202020204" pitchFamily="34" charset="0"/>
              </a:rPr>
              <a:t>СТРУКТУРА НАЦИОНАЛЬНОГО КВАЛИФИКАЦИОННОГО ТЕСТА</a:t>
            </a:r>
            <a:endParaRPr lang="ru-RU" sz="2000" b="1" dirty="0">
              <a:solidFill>
                <a:srgbClr val="4F81BD">
                  <a:lumMod val="50000"/>
                </a:srgbClr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132094"/>
              </p:ext>
            </p:extLst>
          </p:nvPr>
        </p:nvGraphicFramePr>
        <p:xfrm>
          <a:off x="395536" y="1340768"/>
          <a:ext cx="8199877" cy="5436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322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1683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99277"/>
              </a:tblGrid>
              <a:tr h="15538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Категории </a:t>
                      </a: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прохождения квалификационного теста по предмету</a:t>
                      </a: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Для прохождения квалификационного теста по </a:t>
                      </a:r>
                      <a:r>
                        <a:rPr lang="ru-RU" sz="2000" b="1" kern="120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педаагогике</a:t>
                      </a:r>
                      <a:endParaRPr lang="ru-RU" sz="2000" b="1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Педагог-мастер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30%(9 баллов)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547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Педагог-исследователь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Педагог-эксперт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170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Педагог-модератор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C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20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rgbClr val="C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939686" y="6330596"/>
            <a:ext cx="2133600" cy="365125"/>
          </a:xfrm>
        </p:spPr>
        <p:txBody>
          <a:bodyPr/>
          <a:lstStyle/>
          <a:p>
            <a:fld id="{290F8FE1-D312-4C01-8616-14340EB4CBE8}" type="slidenum">
              <a:rPr lang="ru-RU" sz="1600" smtClean="0">
                <a:solidFill>
                  <a:prstClr val="black">
                    <a:tint val="75000"/>
                  </a:prst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sz="1600">
              <a:solidFill>
                <a:prstClr val="black">
                  <a:tint val="75000"/>
                </a:prst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64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b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 квалификационным категориям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«Педагог-модератор»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- лицо, </a:t>
            </a:r>
            <a:r>
              <a:rPr lang="ru-RU" i="1" dirty="0" smtClean="0">
                <a:solidFill>
                  <a:srgbClr val="C00000"/>
                </a:solidFill>
              </a:rPr>
              <a:t>имеющее вторую  квалификационную  категорию или категорию «педагог», «педагог-модератор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»  и педагогический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стаж не менее 2 лет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</a:p>
          <a:p>
            <a:pPr marL="514350" indent="-514350" fontAlgn="base">
              <a:buNone/>
            </a:pP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514350" indent="-514350" fontAlgn="base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Профессиональные компетенции «педагога-модератора»: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Отвечает общим требованиям, предъявляемым к квалификационной категории «педагог», кроме того: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осуществляет индивидуальный подход в воспитании и обучении с учетом потребностей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владеет навыками профессионально-педагогического диалога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проводит рефлексию и анализ личного вклада в результат обучения (воспитания) на уровне достижений обучающихся (воспитанников);</a:t>
            </a:r>
          </a:p>
          <a:p>
            <a:pPr marL="514350" lvl="0" indent="-514350" fontAlgn="base">
              <a:buFont typeface="+mj-lt"/>
              <a:buAutoNum type="arabicPeriod"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обобщает свой опыт на уровне организации образования или имеет участников олимпиад, конкурсов, соревнований на уровне организации образования.</a:t>
            </a:r>
            <a:endParaRPr lang="ru-RU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673</TotalTime>
  <Words>2990</Words>
  <Application>Microsoft Office PowerPoint</Application>
  <PresentationFormat>Экран (4:3)</PresentationFormat>
  <Paragraphs>375</Paragraphs>
  <Slides>34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Трек</vt:lpstr>
      <vt:lpstr>Правила и условия проведения аттестации педагогических работников  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послесреднего образования, в организациях дополнительного образования и иных гражданских служащих в сфере образования и науки  ПрИКАЗ мон рк  № 152 от  12 апреля 2018 ГОДА, №316 от 29 июня 2018 Года   </vt:lpstr>
      <vt:lpstr>Презентация PowerPoint</vt:lpstr>
      <vt:lpstr>Порядок и условия проведения аттестации педагогических работников и приравненных к ним лиц, занимающих должности в организациях образования</vt:lpstr>
      <vt:lpstr>АТТЕСТАЦИЯ</vt:lpstr>
      <vt:lpstr>Изменения приказа №316</vt:lpstr>
      <vt:lpstr>Организация и проведение тестирования для педагогических работников и приравненных к ним лиц  заявление на аттестацию  с 1 по 15 августа  Заявление на тестирование  с 10 августа по 6 сентября Сроки тестирования с 26 мая по 5 июня с 1 по 10 ноября</vt:lpstr>
      <vt:lpstr>Презентация PowerPoint</vt:lpstr>
      <vt:lpstr>СТРУКТУРА НАЦИОНАЛЬНОГО КВАЛИФИКАЦИОННОГО ТЕСТА</vt:lpstr>
      <vt:lpstr>Требования  к квалификационным категориям</vt:lpstr>
      <vt:lpstr>Требования  к квалификационным категориям</vt:lpstr>
      <vt:lpstr>Требования  к квалификационным категориям</vt:lpstr>
      <vt:lpstr>Требования  к квалификационным категориям</vt:lpstr>
      <vt:lpstr>Досрочная  аттестация  педагогических  работников</vt:lpstr>
      <vt:lpstr>Требования к категории «Педагог-модератор»:   </vt:lpstr>
      <vt:lpstr>Требования к категории  «Педагог-эксперт»</vt:lpstr>
      <vt:lpstr>Требования к категории «Педагог-исследователь», </vt:lpstr>
      <vt:lpstr>Требования к категории «Педагог-мастер»</vt:lpstr>
      <vt:lpstr>Требования к прохождению досрочной аттестации</vt:lpstr>
      <vt:lpstr>Заявление на прохождение аттестации</vt:lpstr>
      <vt:lpstr>комплексное аналитическое обобщение итогов деятельности</vt:lpstr>
      <vt:lpstr>комплексное аналитическое обобщение итогов деятельности</vt:lpstr>
      <vt:lpstr>СТРУКТУРА КОМПЛЕКСНОГО АНАЛИТИЧЕСКОГО ОБОБЩЕНИЯ ИТОГОВ ДЕЯТЕЛЬНОСТИ</vt:lpstr>
      <vt:lpstr>Лист оценивания портфолио аттестуемого работника (Комплексное аналитическое обобщение итогов деятельности, II этап)</vt:lpstr>
      <vt:lpstr>Экспертный совет</vt:lpstr>
      <vt:lpstr>Аттестационная комиссия</vt:lpstr>
      <vt:lpstr>Присвоение   (подтверждение)    квалификационных     категорий  аттестационными комиссиями  соответствующих уровней </vt:lpstr>
      <vt:lpstr>Решение по итогам аттестации</vt:lpstr>
      <vt:lpstr>Учет Квалификации (специальности)            при Аттестации</vt:lpstr>
      <vt:lpstr>Презентация PowerPoint</vt:lpstr>
      <vt:lpstr>Документы, предъявлемые на аттестацию</vt:lpstr>
      <vt:lpstr>Презентация PowerPoint</vt:lpstr>
      <vt:lpstr>Приложение №7</vt:lpstr>
      <vt:lpstr>Приложение №8</vt:lpstr>
      <vt:lpstr>Сроки прохождения аттестации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и условия проведения аттестации педагогических работников  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послесреднего образования, в организациях дополнительного образования и иных гражданских служащих в сфере образования и науки</dc:title>
  <dc:creator>Admin</dc:creator>
  <cp:lastModifiedBy>Приписнова С.А.</cp:lastModifiedBy>
  <cp:revision>62</cp:revision>
  <dcterms:created xsi:type="dcterms:W3CDTF">2018-03-29T12:35:40Z</dcterms:created>
  <dcterms:modified xsi:type="dcterms:W3CDTF">2018-08-28T08:46:00Z</dcterms:modified>
</cp:coreProperties>
</file>