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05.10.2018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060848"/>
            <a:ext cx="7851648" cy="18288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РОСТ БЛАГОСОСТОЯНИЯ КАЗАХСТАНЦЕВ: ПОВЫШЕНИЕ ДОХОДОВ И КАЧЕСТВА ЖИЗНИ 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I. </a:t>
            </a:r>
            <a:r>
              <a:rPr lang="ru-RU" b="1" dirty="0" smtClean="0"/>
              <a:t>РОСТ ДОХОДОВ НАСЕЛЕНИЯ.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 smtClean="0"/>
              <a:t>Доходы растут, когда человек трудолюбив, является профессионалом своего дела, получает достойную заработную плату или имеет возможность открывать и развивать собственное дело.</a:t>
            </a:r>
          </a:p>
          <a:p>
            <a:r>
              <a:rPr lang="ru-RU" dirty="0" smtClean="0"/>
              <a:t>Лишь совместными усилиями мы сможем создать Общество Всеобщего Труда.</a:t>
            </a:r>
          </a:p>
          <a:p>
            <a:r>
              <a:rPr lang="ru-RU" dirty="0" smtClean="0"/>
              <a:t>Во-первых, поручаю Правительству с 1 января 2019 года повысить минимальную  зарплату в 1,5 раза – с 28 до 42 тысяч тенге.</a:t>
            </a:r>
          </a:p>
          <a:p>
            <a:r>
              <a:rPr lang="ru-RU" dirty="0" smtClean="0"/>
              <a:t>Это напрямую коснется 1 миллиона 300 тысяч человек, которые работают во всех отраслях на предприятиях различных форм собственности.</a:t>
            </a:r>
          </a:p>
          <a:p>
            <a:r>
              <a:rPr lang="ru-RU" dirty="0" smtClean="0"/>
              <a:t>Повышение охватит 275 тысяч работников бюджетных организаций, зарплаты которых вырастут в среднем на 35%.</a:t>
            </a:r>
          </a:p>
          <a:p>
            <a:r>
              <a:rPr lang="ru-RU" dirty="0" smtClean="0"/>
              <a:t>На эти цели из республиканского бюджета на 2019–2021 годы нужно выделять 96 миллиардов тенге ежегодно.</a:t>
            </a:r>
          </a:p>
          <a:p>
            <a:r>
              <a:rPr lang="ru-RU" dirty="0" smtClean="0"/>
              <a:t>При этом теперь минимальная зарплата не будет привязана к прожиточному минимуму. Новый размер минимальной заработной платы станет катализатором роста оплаты труда в целом в масштабах всей экономики.</a:t>
            </a:r>
          </a:p>
          <a:p>
            <a:r>
              <a:rPr lang="ru-RU" dirty="0" smtClean="0"/>
              <a:t>Надеюсь, данная инициатива будет поддержана крупными компаниями в части повышения зарплат низкооплачиваемым работникам.</a:t>
            </a:r>
          </a:p>
          <a:p>
            <a:r>
              <a:rPr lang="ru-RU" dirty="0" smtClean="0"/>
              <a:t>Во-вторых, нужно формировать стабильные источники роста бизнеса, стимулировать частные инвестиции и способствовать свободе рынка.</a:t>
            </a:r>
          </a:p>
          <a:p>
            <a:r>
              <a:rPr lang="ru-RU" dirty="0" smtClean="0"/>
              <a:t>Именно бизнес создает новые рабочие места и обеспечивает большую часть </a:t>
            </a:r>
            <a:r>
              <a:rPr lang="ru-RU" dirty="0" err="1" smtClean="0"/>
              <a:t>казахстанцев</a:t>
            </a:r>
            <a:r>
              <a:rPr lang="ru-RU" dirty="0" smtClean="0"/>
              <a:t> доходами.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II. </a:t>
            </a:r>
            <a:r>
              <a:rPr lang="ru-RU" b="1" dirty="0" smtClean="0"/>
              <a:t>ПОВЫШЕНИЕ КАЧЕСТВА ЖИЗНИ.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Второй составляющей благополучия является рост уровня жизни.</a:t>
            </a:r>
          </a:p>
          <a:p>
            <a:r>
              <a:rPr lang="ru-RU" dirty="0" smtClean="0"/>
              <a:t>Вопросы качества и доступности образования, здравоохранения, жилья, комфортного и безопасного проживания касаются каждой казахстанской семьи.</a:t>
            </a:r>
          </a:p>
          <a:p>
            <a:r>
              <a:rPr lang="ru-RU" dirty="0" smtClean="0"/>
              <a:t>В связи с этим Правительство должно пересмотреть приоритеты бюджетных расходов с акцентом на социальном секторе, безопасности и инфраструктуре.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III. СОЗДАНИЕ КОМФОРТНОЙ СРЕДЫ ПРОЖИВАНИЯ.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Комфортность заключается прежде всего в доступности жилья, красивом и безопасном дворе, удобном для проживания и работы населенном пункте и качественной инфраструктуре.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IV. ГОСАППАРАТ, ОРИЕНТИРОВАННЫЙ НА ПОТРЕБНОСТИ ГРАЖДАН.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609600" y="17526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Госслужащие новой формации должны сократить дистанцию между государством и обществом. Это предусматривает постоянную обратную связь, живое обсуждение и разъяснение людям конкретных мер и результатов государственной политики.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Академии госуправления совместно с Назарбаев Университетом необходимо разработать программу «Руководитель новой формации» и спецкурсы переподготовки при назначении на руководящие должности.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Важно привлечь профессионалов из частного сектора, имеющих опыт работы в лучших зарубежных компаниях или получивших образование в ведущих университетах мира.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V. </a:t>
            </a:r>
            <a:r>
              <a:rPr lang="ru-RU" b="1" dirty="0" smtClean="0"/>
              <a:t>ЭФФЕКТИВНАЯ ВНЕШНЯЯ ПОЛИТИКА.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Для обеспечения успешной модернизации Казахстана необходимо дальнейшее осуществление </a:t>
            </a:r>
            <a:r>
              <a:rPr lang="ru-RU" dirty="0" err="1" smtClean="0"/>
              <a:t>проактивной</a:t>
            </a:r>
            <a:r>
              <a:rPr lang="ru-RU" dirty="0" smtClean="0"/>
              <a:t> внешней политики.</a:t>
            </a:r>
          </a:p>
          <a:p>
            <a:r>
              <a:rPr lang="ru-RU" dirty="0" smtClean="0"/>
              <a:t>Наш миролюбивый курс и четко определенные в этой сфере принципы полностью себя оправдывают.</a:t>
            </a:r>
          </a:p>
          <a:p>
            <a:r>
              <a:rPr lang="ru-RU" dirty="0" smtClean="0"/>
              <a:t>Отношения Казахстана с Российской Федерацией являются эталоном межгосударственных связей.</a:t>
            </a:r>
          </a:p>
          <a:p>
            <a:r>
              <a:rPr lang="ru-RU" dirty="0" smtClean="0"/>
              <a:t>Успешно функционирует Евразийский экономический союз, который состоялся как полноценное интеграционное объединение и активный участник мировых экономических отношений.</a:t>
            </a:r>
          </a:p>
          <a:p>
            <a:r>
              <a:rPr lang="ru-RU" dirty="0" smtClean="0"/>
              <a:t>Открыта новая страница взаимодействия в регионе Центральной Азии.</a:t>
            </a:r>
          </a:p>
          <a:p>
            <a:r>
              <a:rPr lang="ru-RU" dirty="0" smtClean="0"/>
              <a:t>Поступательно развивается всестороннее стратегическое партнерство с Китайской Народной Республикой.</a:t>
            </a:r>
          </a:p>
          <a:p>
            <a:r>
              <a:rPr lang="ru-RU" dirty="0" smtClean="0"/>
              <a:t>Программа «Один пояс – один путь» придала новый импульс нашим отношениям с Китаем.</a:t>
            </a:r>
          </a:p>
          <a:p>
            <a:r>
              <a:rPr lang="ru-RU" dirty="0" smtClean="0"/>
              <a:t>В ходе моего январского официального визита в Вашингтон и переговоров с Президентом Дональдом Трампом достигнута договоренность о расширенном стратегическом партнерстве Казахстана и США в XXI веке.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VI. СОПРИЧАСТНОСТЬ КАЖДОГО КАЗАХСТАНЦА ПРОЦЕССАМ ПРЕОБРАЗОВАНИЙ В СТРАНЕ.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 smtClean="0"/>
              <a:t>Каждый </a:t>
            </a:r>
            <a:r>
              <a:rPr lang="ru-RU" dirty="0" err="1" smtClean="0"/>
              <a:t>казахстанец</a:t>
            </a:r>
            <a:r>
              <a:rPr lang="ru-RU" dirty="0" smtClean="0"/>
              <a:t> должен четко понимать суть проводимых реформ и их важность в деле процветания нашей Родины. Для их успешной реализации сегодня как никогда важна консолидация общества вокруг общих целей.</a:t>
            </a:r>
          </a:p>
          <a:p>
            <a:r>
              <a:rPr lang="ru-RU" dirty="0" smtClean="0"/>
              <a:t>Программа «</a:t>
            </a:r>
            <a:r>
              <a:rPr lang="ru-RU" dirty="0" err="1" smtClean="0"/>
              <a:t>Рухани</a:t>
            </a:r>
            <a:r>
              <a:rPr lang="ru-RU" dirty="0" smtClean="0"/>
              <a:t> </a:t>
            </a:r>
            <a:r>
              <a:rPr lang="ru-RU" dirty="0" err="1" smtClean="0"/>
              <a:t>жаңғыру</a:t>
            </a:r>
            <a:r>
              <a:rPr lang="ru-RU" dirty="0" smtClean="0"/>
              <a:t>» получила широкую поддержку и придала мощный импульс </a:t>
            </a:r>
            <a:r>
              <a:rPr lang="ru-RU" dirty="0" err="1" smtClean="0"/>
              <a:t>модернизационным</a:t>
            </a:r>
            <a:r>
              <a:rPr lang="ru-RU" dirty="0" smtClean="0"/>
              <a:t> процессам в обществе.</a:t>
            </a:r>
          </a:p>
          <a:p>
            <a:r>
              <a:rPr lang="ru-RU" dirty="0" smtClean="0"/>
              <a:t>Данную инициативу следует не только продолжить, но и наполнить новым содержанием и направлениями.</a:t>
            </a:r>
          </a:p>
          <a:p>
            <a:r>
              <a:rPr lang="ru-RU" dirty="0" smtClean="0"/>
              <a:t>Комплексная поддержка молодежи и института семьи должна стать приоритетом государственной политики.</a:t>
            </a:r>
          </a:p>
          <a:p>
            <a:r>
              <a:rPr lang="ru-RU" dirty="0" smtClean="0"/>
              <a:t>Необходимо создать широкую платформу социальных лифтов, которая будет включать полный комплекс мер поддержки всех категорий молодежи.</a:t>
            </a:r>
          </a:p>
          <a:p>
            <a:r>
              <a:rPr lang="ru-RU" dirty="0" smtClean="0"/>
              <a:t>Предлагаю объявить следующий год Годом молодежи.</a:t>
            </a:r>
          </a:p>
          <a:p>
            <a:r>
              <a:rPr lang="ru-RU" dirty="0" smtClean="0"/>
              <a:t>Мы должны приступить к модернизации социальной среды сельских территорий.</a:t>
            </a:r>
          </a:p>
          <a:p>
            <a:r>
              <a:rPr lang="ru-RU" dirty="0" smtClean="0"/>
              <a:t>Этому будет способствовать запуск специального проекта «</a:t>
            </a:r>
            <a:r>
              <a:rPr lang="ru-RU" dirty="0" err="1" smtClean="0"/>
              <a:t>Ауыл</a:t>
            </a:r>
            <a:r>
              <a:rPr lang="ru-RU" dirty="0" smtClean="0"/>
              <a:t> – Ел </a:t>
            </a:r>
            <a:r>
              <a:rPr lang="ru-RU" dirty="0" err="1" smtClean="0"/>
              <a:t>бесігі</a:t>
            </a:r>
            <a:r>
              <a:rPr lang="ru-RU" dirty="0" smtClean="0"/>
              <a:t>».</a:t>
            </a:r>
          </a:p>
          <a:p>
            <a:r>
              <a:rPr lang="ru-RU" dirty="0" smtClean="0"/>
              <a:t>Посредством данного проекта нам предстоит заняться продвижением идеологии труда в регионах.</a:t>
            </a:r>
          </a:p>
          <a:p>
            <a:r>
              <a:rPr lang="ru-RU" dirty="0" smtClean="0"/>
              <a:t>Необходимо создать детско-юношеские объединения «</a:t>
            </a:r>
            <a:r>
              <a:rPr lang="ru-RU" dirty="0" err="1" smtClean="0"/>
              <a:t>Сарбаз</a:t>
            </a:r>
            <a:r>
              <a:rPr lang="ru-RU" dirty="0" smtClean="0"/>
              <a:t>», по аналогии с бойскаутским движением, усилить роль военно-патриотического воспитания в школах.</a:t>
            </a:r>
          </a:p>
          <a:p>
            <a:r>
              <a:rPr lang="ru-RU" dirty="0" smtClean="0"/>
              <a:t>В рамках новой инициативы «Познай свою землю» следует возродить массовый школьный туризм по регионам страны.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522</Words>
  <Application>Microsoft Office PowerPoint</Application>
  <PresentationFormat>Экран (4:3)</PresentationFormat>
  <Paragraphs>45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Поток</vt:lpstr>
      <vt:lpstr>РОСТ БЛАГОСОСТОЯНИЯ КАЗАХСТАНЦЕВ: ПОВЫШЕНИЕ ДОХОДОВ И КАЧЕСТВА ЖИЗНИ </vt:lpstr>
      <vt:lpstr>I. РОСТ ДОХОДОВ НАСЕЛЕНИЯ.</vt:lpstr>
      <vt:lpstr>II. ПОВЫШЕНИЕ КАЧЕСТВА ЖИЗНИ.</vt:lpstr>
      <vt:lpstr>III. СОЗДАНИЕ КОМФОРТНОЙ СРЕДЫ ПРОЖИВАНИЯ.</vt:lpstr>
      <vt:lpstr>IV. ГОСАППАРАТ, ОРИЕНТИРОВАННЫЙ НА ПОТРЕБНОСТИ ГРАЖДАН.</vt:lpstr>
      <vt:lpstr>V. ЭФФЕКТИВНАЯ ВНЕШНЯЯ ПОЛИТИКА.</vt:lpstr>
      <vt:lpstr>VI. СОПРИЧАСТНОСТЬ КАЖДОГО КАЗАХСТАНЦА ПРОЦЕССАМ ПРЕОБРАЗОВАНИЙ В СТРАНЕ.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РОСТ БЛАГОСОСТОЯНИЯ КАЗАХСТАНЦЕВ: ПОВЫШЕНИЕ ДОХОДОВ И КАЧЕСТВА ЖИЗНИ </dc:title>
  <dc:creator>Дашенька</dc:creator>
  <cp:lastModifiedBy>фч</cp:lastModifiedBy>
  <cp:revision>1</cp:revision>
  <dcterms:created xsi:type="dcterms:W3CDTF">2018-10-05T11:49:44Z</dcterms:created>
  <dcterms:modified xsi:type="dcterms:W3CDTF">2018-10-05T11:55:21Z</dcterms:modified>
</cp:coreProperties>
</file>