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5" r:id="rId5"/>
    <p:sldId id="259" r:id="rId6"/>
    <p:sldId id="263" r:id="rId7"/>
    <p:sldId id="260" r:id="rId8"/>
    <p:sldId id="266" r:id="rId9"/>
    <p:sldId id="264" r:id="rId10"/>
    <p:sldId id="26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17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8" autoAdjust="0"/>
    <p:restoredTop sz="94660"/>
  </p:normalViewPr>
  <p:slideViewPr>
    <p:cSldViewPr>
      <p:cViewPr varScale="1">
        <p:scale>
          <a:sx n="70" d="100"/>
          <a:sy n="70" d="100"/>
        </p:scale>
        <p:origin x="138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EED5A-C7CE-4786-8BD8-1201DABCD774}" type="datetimeFigureOut">
              <a:rPr lang="ru-RU" smtClean="0"/>
              <a:pPr/>
              <a:t>20.10.2018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4797-5358-42B8-A482-06652E665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EED5A-C7CE-4786-8BD8-1201DABCD774}" type="datetimeFigureOut">
              <a:rPr lang="ru-RU" smtClean="0"/>
              <a:pPr/>
              <a:t>20.10.2018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4797-5358-42B8-A482-06652E665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EED5A-C7CE-4786-8BD8-1201DABCD774}" type="datetimeFigureOut">
              <a:rPr lang="ru-RU" smtClean="0"/>
              <a:pPr/>
              <a:t>20.10.2018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4797-5358-42B8-A482-06652E665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EED5A-C7CE-4786-8BD8-1201DABCD774}" type="datetimeFigureOut">
              <a:rPr lang="ru-RU" smtClean="0"/>
              <a:pPr/>
              <a:t>20.10.2018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4797-5358-42B8-A482-06652E665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EED5A-C7CE-4786-8BD8-1201DABCD774}" type="datetimeFigureOut">
              <a:rPr lang="ru-RU" smtClean="0"/>
              <a:pPr/>
              <a:t>20.10.2018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4797-5358-42B8-A482-06652E665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EED5A-C7CE-4786-8BD8-1201DABCD774}" type="datetimeFigureOut">
              <a:rPr lang="ru-RU" smtClean="0"/>
              <a:pPr/>
              <a:t>20.10.2018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4797-5358-42B8-A482-06652E665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EED5A-C7CE-4786-8BD8-1201DABCD774}" type="datetimeFigureOut">
              <a:rPr lang="ru-RU" smtClean="0"/>
              <a:pPr/>
              <a:t>20.10.2018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4797-5358-42B8-A482-06652E665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EED5A-C7CE-4786-8BD8-1201DABCD774}" type="datetimeFigureOut">
              <a:rPr lang="ru-RU" smtClean="0"/>
              <a:pPr/>
              <a:t>20.10.2018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4797-5358-42B8-A482-06652E665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EED5A-C7CE-4786-8BD8-1201DABCD774}" type="datetimeFigureOut">
              <a:rPr lang="ru-RU" smtClean="0"/>
              <a:pPr/>
              <a:t>20.10.2018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4797-5358-42B8-A482-06652E665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EED5A-C7CE-4786-8BD8-1201DABCD774}" type="datetimeFigureOut">
              <a:rPr lang="ru-RU" smtClean="0"/>
              <a:pPr/>
              <a:t>20.10.2018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4797-5358-42B8-A482-06652E665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EED5A-C7CE-4786-8BD8-1201DABCD774}" type="datetimeFigureOut">
              <a:rPr lang="ru-RU" smtClean="0"/>
              <a:pPr/>
              <a:t>20.10.2018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4797-5358-42B8-A482-06652E665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4EED5A-C7CE-4786-8BD8-1201DABCD774}" type="datetimeFigureOut">
              <a:rPr lang="ru-RU" smtClean="0"/>
              <a:pPr/>
              <a:t>20.10.2018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94797-5358-42B8-A482-06652E665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Olga\Desktop\TsZvq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4282"/>
          </a:xfrm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0C1703"/>
                </a:solidFill>
                <a:latin typeface="Monotype Corsiva" pitchFamily="66" charset="0"/>
              </a:rPr>
              <a:t>Библиотеки нашего города</a:t>
            </a:r>
            <a:br>
              <a:rPr lang="ru-RU" sz="5400" b="1" dirty="0" smtClean="0">
                <a:solidFill>
                  <a:srgbClr val="0C1703"/>
                </a:solidFill>
                <a:latin typeface="Monotype Corsiva" pitchFamily="66" charset="0"/>
              </a:rPr>
            </a:br>
            <a:endParaRPr lang="ru-RU" sz="5400" b="1" dirty="0">
              <a:solidFill>
                <a:srgbClr val="0C1703"/>
              </a:solidFill>
              <a:latin typeface="Monotype Corsiva" pitchFamily="66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772816"/>
            <a:ext cx="8507288" cy="5085184"/>
          </a:xfrm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rmAutofit/>
          </a:bodyPr>
          <a:lstStyle/>
          <a:p>
            <a:pPr algn="r">
              <a:buNone/>
            </a:pPr>
            <a:endParaRPr lang="ru-RU" sz="1400" b="1" dirty="0" smtClean="0">
              <a:solidFill>
                <a:srgbClr val="A50021"/>
              </a:solidFill>
              <a:cs typeface="Lucida Sans Unicode" pitchFamily="34" charset="0"/>
            </a:endParaRPr>
          </a:p>
          <a:p>
            <a:pPr algn="r">
              <a:buNone/>
            </a:pPr>
            <a:endParaRPr lang="ru-RU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16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АТЫМТАЕВА АЛИНА, </a:t>
            </a:r>
          </a:p>
          <a:p>
            <a:pPr algn="r">
              <a:buNone/>
            </a:pPr>
            <a:r>
              <a:rPr lang="ru-RU" sz="16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УЧЕНИЦА 4 «Е» КЛАССА</a:t>
            </a:r>
          </a:p>
          <a:p>
            <a:pPr algn="r">
              <a:buNone/>
            </a:pPr>
            <a:r>
              <a:rPr lang="ru-RU" sz="16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СОШ №29 г. ПАВЛОДАРА</a:t>
            </a:r>
          </a:p>
          <a:p>
            <a:pPr algn="r">
              <a:buNone/>
            </a:pPr>
            <a:r>
              <a:rPr lang="ru-RU" sz="16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РЕСПУБЛИКИ КАЗАХСТАН</a:t>
            </a:r>
          </a:p>
          <a:p>
            <a:pPr>
              <a:buNone/>
            </a:pPr>
            <a:endParaRPr lang="ru-RU" sz="1400" b="1" dirty="0">
              <a:solidFill>
                <a:srgbClr val="0C170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Olga\Desktop\iHAxS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820472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 smtClean="0">
                <a:solidFill>
                  <a:srgbClr val="0C1703"/>
                </a:solidFill>
                <a:latin typeface="Monotype Corsiva" pitchFamily="66" charset="0"/>
              </a:rPr>
              <a:t>Люди перестают мыслить, когда перестают читать.</a:t>
            </a:r>
          </a:p>
          <a:p>
            <a:pPr lvl="8" algn="ctr">
              <a:buNone/>
            </a:pPr>
            <a:r>
              <a:rPr lang="ru-RU" sz="4400" b="1" dirty="0" smtClean="0">
                <a:solidFill>
                  <a:srgbClr val="0C1703"/>
                </a:solidFill>
                <a:latin typeface="Monotype Corsiva" pitchFamily="66" charset="0"/>
              </a:rPr>
              <a:t>Д. Дидро</a:t>
            </a:r>
            <a:endParaRPr lang="ru-RU" sz="4400" b="1" dirty="0">
              <a:solidFill>
                <a:srgbClr val="0C1703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Olga\Desktop\iHAxS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229600" cy="198913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C1703"/>
                </a:solidFill>
                <a:latin typeface="Monotype Corsiva" pitchFamily="66" charset="0"/>
              </a:rPr>
              <a:t/>
            </a:r>
            <a:br>
              <a:rPr lang="ru-RU" sz="2400" b="1" dirty="0" smtClean="0">
                <a:solidFill>
                  <a:srgbClr val="0C1703"/>
                </a:solidFill>
                <a:latin typeface="Monotype Corsiva" pitchFamily="66" charset="0"/>
              </a:rPr>
            </a:br>
            <a:endParaRPr lang="ru-RU" sz="2400" dirty="0">
              <a:solidFill>
                <a:srgbClr val="0C1703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67544" y="692696"/>
            <a:ext cx="8229600" cy="4525963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/>
              <a:t>   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Библиотека… какие ассоциации рождает это слово? Тишина читальных залов; мир любимых героев; скромные, погруженные в себя читатели; заинтересованный взгляд библиотекаря… К сожалению, для многих это из ряда фантастики. Но все-таки, что такое «библиотека»?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Olga\Desktop\iHAxS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67544" y="0"/>
            <a:ext cx="8229600" cy="504031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dirty="0" smtClean="0">
                <a:solidFill>
                  <a:srgbClr val="0C1703"/>
                </a:solidFill>
                <a:latin typeface="Monotype Corsiva" pitchFamily="66" charset="0"/>
              </a:rPr>
              <a:t>Библиотека </a:t>
            </a:r>
            <a:r>
              <a:rPr lang="ru-RU" sz="3600" b="1" dirty="0" smtClean="0">
                <a:solidFill>
                  <a:srgbClr val="0C1703"/>
                </a:solidFill>
                <a:latin typeface="Monotype Corsiva" pitchFamily="66" charset="0"/>
              </a:rPr>
              <a:t>—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учреждение, собирающее и хранящее произведения печати и письменности для общественного пользования, а также осуществляющее справочно-библиографическую работу</a:t>
            </a:r>
            <a:r>
              <a:rPr lang="ru-RU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C170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lina\Desktop\d3d3Lm5sci5ydS9jbXNfbmxyL25ld3MvaW1nLzUzMTUuanB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3573016"/>
            <a:ext cx="4464496" cy="280831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Olga\Desktop\iHAxS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rgbClr val="0C1703"/>
                </a:solidFill>
                <a:latin typeface="Monotype Corsiva" pitchFamily="66" charset="0"/>
                <a:cs typeface="Times New Roman" pitchFamily="18" charset="0"/>
              </a:rPr>
              <a:t>Без чего не может существовать библиотека</a:t>
            </a:r>
            <a:endParaRPr lang="ru-RU" b="1" dirty="0">
              <a:solidFill>
                <a:srgbClr val="0C1703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5229200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    КНИГА</a:t>
            </a:r>
          </a:p>
          <a:p>
            <a:pPr>
              <a:buNone/>
            </a:pPr>
            <a:r>
              <a:rPr lang="ru-RU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                              БИБЛИОТЕКАРЬ</a:t>
            </a:r>
          </a:p>
          <a:p>
            <a:pPr>
              <a:buNone/>
            </a:pPr>
            <a:endParaRPr lang="ru-RU" b="1" dirty="0" smtClean="0">
              <a:solidFill>
                <a:srgbClr val="0C170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solidFill>
                <a:srgbClr val="0C170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ЧИТАТЕЛЬ</a:t>
            </a:r>
          </a:p>
        </p:txBody>
      </p:sp>
      <p:pic>
        <p:nvPicPr>
          <p:cNvPr id="6" name="preview-image" descr="https://go3.imgsmail.ru/imgpreview?key=496b26b967dd67d1&amp;mb=imgdb_preview_7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348880"/>
            <a:ext cx="2150110" cy="1680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review-image" descr="http://static6.depositphotos.com/1001911/587/v/170/depositphotos_5875076-Boy-reading-book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4725144"/>
            <a:ext cx="216024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review-image" descr="http://static.mg.uz/images/100265_827ac1b379b55c368a466cdf6c0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2996952"/>
            <a:ext cx="2160240" cy="2545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Olga\Desktop\iHAxS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C1703"/>
                </a:solidFill>
                <a:latin typeface="Monotype Corsiva" pitchFamily="66" charset="0"/>
              </a:rPr>
              <a:t>Библиотеки нашего города</a:t>
            </a:r>
            <a:endParaRPr lang="ru-RU" b="1" dirty="0">
              <a:solidFill>
                <a:srgbClr val="0C1703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8712968" cy="558924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ru-RU" sz="18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Областная объединенная универсальная научная библиотека имени </a:t>
            </a:r>
            <a:r>
              <a:rPr lang="ru-RU" sz="1800" b="1" dirty="0" err="1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С.Торайгырова</a:t>
            </a:r>
            <a:r>
              <a:rPr lang="ru-RU" sz="18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 (Академика </a:t>
            </a:r>
            <a:r>
              <a:rPr lang="ru-RU" sz="1800" b="1" dirty="0" err="1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Сатпаева</a:t>
            </a:r>
            <a:r>
              <a:rPr lang="ru-RU" sz="18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, 104)</a:t>
            </a:r>
          </a:p>
          <a:p>
            <a:pPr>
              <a:buFont typeface="Wingdings" pitchFamily="2" charset="2"/>
              <a:buChar char="ü"/>
            </a:pPr>
            <a:r>
              <a:rPr lang="ru-RU" sz="18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Центральная городская библиотека имени П.Н.Васильева (</a:t>
            </a:r>
            <a:r>
              <a:rPr lang="ru-RU" sz="1800" b="1" dirty="0" err="1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Торайгырова</a:t>
            </a:r>
            <a:r>
              <a:rPr lang="ru-RU" sz="18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, 44/1)</a:t>
            </a:r>
          </a:p>
          <a:p>
            <a:pPr>
              <a:buFont typeface="Wingdings" pitchFamily="2" charset="2"/>
              <a:buChar char="ü"/>
            </a:pPr>
            <a:r>
              <a:rPr lang="ru-RU" sz="18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Инновационный Евразийский Университет (М.Горького, 120/2)</a:t>
            </a:r>
          </a:p>
          <a:p>
            <a:pPr>
              <a:buFont typeface="Wingdings" pitchFamily="2" charset="2"/>
              <a:buChar char="ü"/>
            </a:pPr>
            <a:r>
              <a:rPr lang="ru-RU" sz="18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Республиканская научно-техническая библиотека (Лермонтова, 91)</a:t>
            </a:r>
          </a:p>
          <a:p>
            <a:pPr>
              <a:buFont typeface="Wingdings" pitchFamily="2" charset="2"/>
              <a:buChar char="ü"/>
            </a:pPr>
            <a:r>
              <a:rPr lang="ru-RU" sz="18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Республиканская научно-техническая библиотека (</a:t>
            </a:r>
            <a:r>
              <a:rPr lang="ru-RU" sz="1800" b="1" dirty="0" err="1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Камзина</a:t>
            </a:r>
            <a:r>
              <a:rPr lang="ru-RU" sz="18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, 58/2)</a:t>
            </a:r>
          </a:p>
          <a:p>
            <a:pPr>
              <a:buFont typeface="Wingdings" pitchFamily="2" charset="2"/>
              <a:buChar char="ü"/>
            </a:pPr>
            <a:r>
              <a:rPr lang="ru-RU" sz="18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Отдел детской литературы (Луначарского 9/2)</a:t>
            </a:r>
          </a:p>
          <a:p>
            <a:pPr>
              <a:buFont typeface="Wingdings" pitchFamily="2" charset="2"/>
              <a:buChar char="ü"/>
            </a:pPr>
            <a:r>
              <a:rPr lang="ru-RU" sz="18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Областная специализированная библиотека для незрячих и слабовидящих граждан (Амангельды, 17/1)</a:t>
            </a:r>
          </a:p>
          <a:p>
            <a:pPr>
              <a:buFont typeface="Wingdings" pitchFamily="2" charset="2"/>
              <a:buChar char="ü"/>
            </a:pPr>
            <a:r>
              <a:rPr lang="ru-RU" sz="18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Детская библиотека казахской литературы № 17 (</a:t>
            </a:r>
            <a:r>
              <a:rPr lang="ru-RU" sz="1800" b="1" dirty="0" err="1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Каирбаева</a:t>
            </a:r>
            <a:r>
              <a:rPr lang="ru-RU" sz="18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, 72)</a:t>
            </a:r>
          </a:p>
          <a:p>
            <a:pPr>
              <a:buFont typeface="Wingdings" pitchFamily="2" charset="2"/>
              <a:buChar char="ü"/>
            </a:pPr>
            <a:r>
              <a:rPr lang="ru-RU" sz="18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Детская библиотека № 12 (Суворова, 2)</a:t>
            </a:r>
          </a:p>
          <a:p>
            <a:pPr>
              <a:buFont typeface="Wingdings" pitchFamily="2" charset="2"/>
              <a:buChar char="ü"/>
            </a:pPr>
            <a:r>
              <a:rPr lang="ru-RU" sz="18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Детская библиотека № 10 (Теплова, 38/2)</a:t>
            </a:r>
          </a:p>
          <a:p>
            <a:pPr>
              <a:buFont typeface="Wingdings" pitchFamily="2" charset="2"/>
              <a:buChar char="ü"/>
            </a:pPr>
            <a:r>
              <a:rPr lang="ru-RU" sz="18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Детская библиотека № 6 (Павлова, 28)</a:t>
            </a:r>
          </a:p>
          <a:p>
            <a:pPr>
              <a:buFont typeface="Wingdings" pitchFamily="2" charset="2"/>
              <a:buChar char="ü"/>
            </a:pPr>
            <a:r>
              <a:rPr lang="ru-RU" sz="18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Детская библиотека № 15 (Катаева, 42)</a:t>
            </a:r>
          </a:p>
          <a:p>
            <a:pPr>
              <a:buFont typeface="Wingdings" pitchFamily="2" charset="2"/>
              <a:buChar char="ü"/>
            </a:pPr>
            <a:r>
              <a:rPr lang="ru-RU" sz="18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Детская библиотека № 7 (</a:t>
            </a:r>
            <a:r>
              <a:rPr lang="ru-RU" sz="1800" b="1" dirty="0" err="1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Торайгырова</a:t>
            </a:r>
            <a:r>
              <a:rPr lang="ru-RU" sz="18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, 18)</a:t>
            </a:r>
          </a:p>
          <a:p>
            <a:pPr>
              <a:buFont typeface="Wingdings" pitchFamily="2" charset="2"/>
              <a:buChar char="ü"/>
            </a:pPr>
            <a:r>
              <a:rPr lang="ru-RU" sz="18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Детская библиотека № 8 (Катаева, 36/1; Чкалова, 20)</a:t>
            </a:r>
          </a:p>
          <a:p>
            <a:pPr>
              <a:buFont typeface="Wingdings" pitchFamily="2" charset="2"/>
              <a:buChar char="ü"/>
            </a:pPr>
            <a:r>
              <a:rPr lang="ru-RU" sz="18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Детская библиотека № 4 (Кутузова, 20; Сибирская, 56)</a:t>
            </a:r>
          </a:p>
          <a:p>
            <a:pPr>
              <a:buFont typeface="Wingdings" pitchFamily="2" charset="2"/>
              <a:buChar char="ü"/>
            </a:pPr>
            <a:r>
              <a:rPr lang="ru-RU" sz="18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Детская библиотека № 3 (Кутузова, 285; Дачный микрорайон)</a:t>
            </a:r>
          </a:p>
          <a:p>
            <a:pPr>
              <a:buNone/>
            </a:pPr>
            <a:endParaRPr lang="ru-RU" sz="1400" dirty="0" smtClean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Olga\Desktop\iHAxS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C1703"/>
                </a:solidFill>
                <a:latin typeface="Monotype Corsiva" pitchFamily="66" charset="0"/>
              </a:rPr>
              <a:t>САМАЯ  БОЛЬШАЯ  БИБЛИОТЕКА  НАШЕГО ГОРОДА</a:t>
            </a:r>
            <a:endParaRPr lang="ru-RU" sz="3200" b="1" dirty="0">
              <a:solidFill>
                <a:srgbClr val="0C1703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14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ОБЛАСТНАЯ ОБЪЕДИНЕННАЯ УНИВЕРСАЛЬНАЯ НАУЧНАЯ БИБЛИОТЕКА ИМ. С. ТОРАЙГЫРОВА</a:t>
            </a:r>
            <a:endParaRPr lang="en-US" sz="1600" b="1" dirty="0" smtClean="0">
              <a:solidFill>
                <a:srgbClr val="0C170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6" name="Picture 2" descr="C:\Users\Olga\Desktop\15621861219578373_4f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2420888"/>
            <a:ext cx="5472608" cy="37386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Olga\Desktop\iHAxS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Monotype Corsiva" pitchFamily="66" charset="0"/>
              </a:rPr>
              <a:t>История ОБЛАСТНОЙ ОБЪЕДИНЕННОЙ УНИВЕРСАЛЬНОЙ НАУЧНОЙ БИБЛИОТЕКИ </a:t>
            </a:r>
            <a:r>
              <a:rPr lang="ru-RU" sz="2400" b="1" dirty="0">
                <a:latin typeface="Monotype Corsiva" pitchFamily="66" charset="0"/>
              </a:rPr>
              <a:t>ИМ. С. ТОРАЙГЫРОВА</a:t>
            </a:r>
            <a:br>
              <a:rPr lang="ru-RU" sz="2400" b="1" dirty="0">
                <a:latin typeface="Monotype Corsiva" pitchFamily="66" charset="0"/>
              </a:rPr>
            </a:br>
            <a:r>
              <a:rPr lang="ru-RU" sz="2400" b="1" dirty="0" smtClean="0">
                <a:latin typeface="Monotype Corsiva" pitchFamily="66" charset="0"/>
              </a:rPr>
              <a:t> </a:t>
            </a:r>
            <a:endParaRPr lang="ru-RU" sz="2400" b="1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256584"/>
          </a:xfrm>
        </p:spPr>
        <p:txBody>
          <a:bodyPr>
            <a:normAutofit fontScale="55000" lnSpcReduction="20000"/>
          </a:bodyPr>
          <a:lstStyle/>
          <a:p>
            <a:pPr algn="just">
              <a:buNone/>
            </a:pPr>
            <a:r>
              <a:rPr lang="ru-RU" sz="38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algn="just">
              <a:buNone/>
            </a:pPr>
            <a:r>
              <a:rPr lang="ru-RU" sz="38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     Павлодарская </a:t>
            </a:r>
            <a:r>
              <a:rPr lang="ru-RU" sz="3800" b="1" dirty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областная научная универсальная </a:t>
            </a:r>
            <a:r>
              <a:rPr lang="ru-RU" sz="38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библиотека прошла </a:t>
            </a:r>
            <a:r>
              <a:rPr lang="ru-RU" sz="3800" b="1" dirty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долгий путь развития.</a:t>
            </a:r>
          </a:p>
          <a:p>
            <a:pPr algn="just">
              <a:buNone/>
            </a:pPr>
            <a:r>
              <a:rPr lang="ru-RU" sz="38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     Биография </a:t>
            </a:r>
            <a:r>
              <a:rPr lang="ru-RU" sz="3800" b="1" dirty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библиотеки началась в 1892 году, когда по решению городской думы  и на пожертвования купца открылась «городская публичная библиотека. С 1896 года библиотека стала  называться  уездной. </a:t>
            </a:r>
          </a:p>
          <a:p>
            <a:pPr algn="just">
              <a:buNone/>
            </a:pPr>
            <a:r>
              <a:rPr lang="ru-RU" sz="38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     Именно </a:t>
            </a:r>
            <a:r>
              <a:rPr lang="ru-RU" sz="3800" b="1" dirty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этот год </a:t>
            </a:r>
            <a:r>
              <a:rPr lang="ru-RU" sz="38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можно считать </a:t>
            </a:r>
            <a:r>
              <a:rPr lang="ru-RU" sz="3800" b="1" dirty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годом основания </a:t>
            </a:r>
            <a:r>
              <a:rPr lang="ru-RU" sz="38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библиотеки</a:t>
            </a:r>
            <a:r>
              <a:rPr lang="ru-RU" sz="3800" b="1" dirty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. В 1938 году, в связи с образованием Павлодарской области, библиотека получает статус областной библиотеки. </a:t>
            </a:r>
          </a:p>
          <a:p>
            <a:pPr algn="just">
              <a:buNone/>
            </a:pPr>
            <a:r>
              <a:rPr lang="ru-RU" sz="38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     По </a:t>
            </a:r>
            <a:r>
              <a:rPr lang="ru-RU" sz="3800" b="1" dirty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личному распоряжению </a:t>
            </a:r>
            <a:r>
              <a:rPr lang="ru-RU" sz="3800" b="1" dirty="0" err="1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акима</a:t>
            </a:r>
            <a:r>
              <a:rPr lang="ru-RU" sz="3800" b="1" dirty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 Павлодарской области  Д.Ахметова библиотеке было отдано здание бывшего Дома </a:t>
            </a:r>
            <a:r>
              <a:rPr lang="ru-RU" sz="38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Политпросвещения. В 2003 году решением Министерства культуры, информации </a:t>
            </a:r>
            <a:r>
              <a:rPr lang="ru-RU" sz="3800" b="1" dirty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и общественного согласия  Павлодар был определен «Библиотечной столицей Казахстана – 2003г.»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Olga\Desktop\iHAxS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C1703"/>
                </a:solidFill>
                <a:latin typeface="Monotype Corsiva" pitchFamily="66" charset="0"/>
                <a:cs typeface="Times New Roman" pitchFamily="18" charset="0"/>
              </a:rPr>
              <a:t>В 1996 году , в год празднования столетия библиотеки, ей было присвоено имя великого казахского поэта </a:t>
            </a:r>
            <a:r>
              <a:rPr lang="ru-RU" sz="3200" b="1" dirty="0" err="1" smtClean="0">
                <a:solidFill>
                  <a:srgbClr val="0C1703"/>
                </a:solidFill>
                <a:latin typeface="Monotype Corsiva" pitchFamily="66" charset="0"/>
                <a:cs typeface="Times New Roman" pitchFamily="18" charset="0"/>
              </a:rPr>
              <a:t>Султанмахмута</a:t>
            </a:r>
            <a:r>
              <a:rPr lang="ru-RU" sz="3200" b="1" dirty="0" smtClean="0">
                <a:solidFill>
                  <a:srgbClr val="0C1703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0C1703"/>
                </a:solidFill>
                <a:latin typeface="Monotype Corsiva" pitchFamily="66" charset="0"/>
                <a:cs typeface="Times New Roman" pitchFamily="18" charset="0"/>
              </a:rPr>
              <a:t>Торайгырова</a:t>
            </a:r>
            <a:r>
              <a:rPr lang="ru-RU" sz="3200" b="1" dirty="0" smtClean="0">
                <a:solidFill>
                  <a:srgbClr val="0C1703"/>
                </a:solidFill>
                <a:latin typeface="Monotype Corsiva" pitchFamily="66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C1703"/>
              </a:solidFill>
              <a:latin typeface="Monotype Corsiva" pitchFamily="66" charset="0"/>
            </a:endParaRPr>
          </a:p>
        </p:txBody>
      </p:sp>
      <p:pic>
        <p:nvPicPr>
          <p:cNvPr id="4" name="preview-image" descr="http://allib.org/ru/system/files/img/%D0%A2%D0%BE%D1%80%D0%B0%D0%B9%D0%B3%D1%8B%D1%80%D0%BE%D0%B2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916832"/>
            <a:ext cx="4608512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Olga\Desktop\iHAxS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548680"/>
            <a:ext cx="8748464" cy="5577483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    </a:t>
            </a:r>
            <a:r>
              <a:rPr lang="ru-RU" b="1" dirty="0" smtClean="0">
                <a:solidFill>
                  <a:srgbClr val="0C1703"/>
                </a:solidFill>
              </a:rPr>
              <a:t>В </a:t>
            </a:r>
            <a:r>
              <a:rPr lang="ru-RU" sz="3300" b="1" dirty="0" smtClean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настоящее </a:t>
            </a:r>
            <a:r>
              <a:rPr lang="ru-RU" sz="3300" b="1" dirty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время Павлодарская областная библиотека им. </a:t>
            </a:r>
            <a:r>
              <a:rPr lang="ru-RU" sz="3300" b="1" dirty="0" err="1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С.Торайгырова</a:t>
            </a:r>
            <a:r>
              <a:rPr lang="ru-RU" sz="3300" b="1" dirty="0">
                <a:solidFill>
                  <a:srgbClr val="0C1703"/>
                </a:solidFill>
                <a:latin typeface="Times New Roman" pitchFamily="18" charset="0"/>
                <a:cs typeface="Times New Roman" pitchFamily="18" charset="0"/>
              </a:rPr>
              <a:t> – одна из лучших библиотек Казахстана. Книжный фонд представляет собой крупнейшее в области собрание научной, учебной, краеведческой и художественной литературы. В течение года  библиотеку посещает более 32 тыс. читателей и выдается около 900 тыс. экз. книг и журналов. Сегодня в структуре библиотеки 14 отделов, работающих по различным направлениям библиотечного, информационно-библиографического обслуживания и культурно-просветительской деятельности.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1189</TotalTime>
  <Words>384</Words>
  <Application>Microsoft Office PowerPoint</Application>
  <PresentationFormat>Экран (4:3)</PresentationFormat>
  <Paragraphs>48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Lucida Sans Unicode</vt:lpstr>
      <vt:lpstr>Monotype Corsiva</vt:lpstr>
      <vt:lpstr>Times New Roman</vt:lpstr>
      <vt:lpstr>Wingdings</vt:lpstr>
      <vt:lpstr>Тема Office</vt:lpstr>
      <vt:lpstr>Библиотеки нашего города </vt:lpstr>
      <vt:lpstr> </vt:lpstr>
      <vt:lpstr>Презентация PowerPoint</vt:lpstr>
      <vt:lpstr>Без чего не может существовать библиотека</vt:lpstr>
      <vt:lpstr>Библиотеки нашего города</vt:lpstr>
      <vt:lpstr>САМАЯ  БОЛЬШАЯ  БИБЛИОТЕКА  НАШЕГО ГОРОДА</vt:lpstr>
      <vt:lpstr>История ОБЛАСТНОЙ ОБЪЕДИНЕННОЙ УНИВЕРСАЛЬНОЙ НАУЧНОЙ БИБЛИОТЕКИ ИМ. С. ТОРАЙГЫРОВА  </vt:lpstr>
      <vt:lpstr>В 1996 году , в год празднования столетия библиотеки, ей было присвоено имя великого казахского поэта Султанмахмута Торайгырова.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Olga</dc:creator>
  <cp:lastModifiedBy>Жанболат</cp:lastModifiedBy>
  <cp:revision>40</cp:revision>
  <dcterms:created xsi:type="dcterms:W3CDTF">2018-02-11T06:23:23Z</dcterms:created>
  <dcterms:modified xsi:type="dcterms:W3CDTF">2018-10-20T02:30:10Z</dcterms:modified>
</cp:coreProperties>
</file>