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Roboto"/>
      <p:regular r:id="rId23"/>
      <p:bold r:id="rId24"/>
      <p:italic r:id="rId25"/>
      <p:boldItalic r:id="rId26"/>
    </p:embeddedFont>
    <p:embeddedFont>
      <p:font typeface="Merriweather"/>
      <p:regular r:id="rId27"/>
      <p:bold r:id="rId28"/>
      <p:italic r:id="rId29"/>
      <p:boldItalic r:id="rId30"/>
    </p:embeddedFont>
    <p:embeddedFont>
      <p:font typeface="Open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Merriweather-bold.fntdata"/><Relationship Id="rId27" Type="http://schemas.openxmlformats.org/officeDocument/2006/relationships/font" Target="fonts/Merriweather-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erriweather-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regular.fntdata"/><Relationship Id="rId30" Type="http://schemas.openxmlformats.org/officeDocument/2006/relationships/font" Target="fonts/Merriweather-boldItalic.fntdata"/><Relationship Id="rId11" Type="http://schemas.openxmlformats.org/officeDocument/2006/relationships/slide" Target="slides/slide6.xml"/><Relationship Id="rId33" Type="http://schemas.openxmlformats.org/officeDocument/2006/relationships/font" Target="fonts/OpenSans-italic.fntdata"/><Relationship Id="rId10" Type="http://schemas.openxmlformats.org/officeDocument/2006/relationships/slide" Target="slides/slide5.xml"/><Relationship Id="rId32" Type="http://schemas.openxmlformats.org/officeDocument/2006/relationships/font" Target="fonts/OpenSans-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OpenSa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4968c9ab9d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4968c9ab9d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4968c9ab9d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4968c9ab9d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4968c9ab9d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4968c9ab9d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4968c9ab9d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4968c9ab9d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4968c9ab9d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4968c9ab9d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4968c9ab9d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4968c9ab9d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4968c9ab9d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4968c9ab9d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4968c9ab9d_0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4968c9ab9d_0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4968c9ab9d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4968c9ab9d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4968c9ab9d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4968c9ab9d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4968c9ab9d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4968c9ab9d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g4968c9ab9d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4968c9ab9d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4968c9ab9d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4968c9ab9d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4968c9ab9d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4968c9ab9d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4968c9ab9d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4968c9ab9d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4968c9ab9d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4968c9ab9d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2" name="Google Shape;12;p2"/>
          <p:cNvSpPr txBox="1"/>
          <p:nvPr>
            <p:ph idx="1" type="subTitle"/>
          </p:nvPr>
        </p:nvSpPr>
        <p:spPr>
          <a:xfrm>
            <a:off x="311700" y="1878560"/>
            <a:ext cx="4242600" cy="7383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54" name="Shape 54"/>
        <p:cNvGrpSpPr/>
        <p:nvPr/>
      </p:nvGrpSpPr>
      <p:grpSpPr>
        <a:xfrm>
          <a:off x="0" y="0"/>
          <a:ext cx="0" cy="0"/>
          <a:chOff x="0" y="0"/>
          <a:chExt cx="0" cy="0"/>
        </a:xfrm>
      </p:grpSpPr>
      <p:sp>
        <p:nvSpPr>
          <p:cNvPr id="55" name="Google Shape;55;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p:nvPr>
            <p:ph idx="1" type="body"/>
          </p:nvPr>
        </p:nvSpPr>
        <p:spPr>
          <a:xfrm>
            <a:off x="311700" y="2121425"/>
            <a:ext cx="5334900" cy="9426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1600"/>
              </a:spcBef>
              <a:spcAft>
                <a:spcPts val="0"/>
              </a:spcAft>
              <a:buClr>
                <a:schemeClr val="accent2"/>
              </a:buClr>
              <a:buSzPts val="1100"/>
              <a:buChar char="○"/>
              <a:defRPr>
                <a:solidFill>
                  <a:schemeClr val="accent2"/>
                </a:solidFill>
              </a:defRPr>
            </a:lvl2pPr>
            <a:lvl3pPr indent="-298450" lvl="2" marL="1371600">
              <a:spcBef>
                <a:spcPts val="1600"/>
              </a:spcBef>
              <a:spcAft>
                <a:spcPts val="0"/>
              </a:spcAft>
              <a:buClr>
                <a:schemeClr val="accent2"/>
              </a:buClr>
              <a:buSzPts val="1100"/>
              <a:buChar char="■"/>
              <a:defRPr>
                <a:solidFill>
                  <a:schemeClr val="accent2"/>
                </a:solidFill>
              </a:defRPr>
            </a:lvl3pPr>
            <a:lvl4pPr indent="-298450" lvl="3" marL="1828800">
              <a:spcBef>
                <a:spcPts val="1600"/>
              </a:spcBef>
              <a:spcAft>
                <a:spcPts val="0"/>
              </a:spcAft>
              <a:buClr>
                <a:schemeClr val="accent2"/>
              </a:buClr>
              <a:buSzPts val="1100"/>
              <a:buChar char="●"/>
              <a:defRPr>
                <a:solidFill>
                  <a:schemeClr val="accent2"/>
                </a:solidFill>
              </a:defRPr>
            </a:lvl4pPr>
            <a:lvl5pPr indent="-298450" lvl="4" marL="2286000">
              <a:spcBef>
                <a:spcPts val="1600"/>
              </a:spcBef>
              <a:spcAft>
                <a:spcPts val="0"/>
              </a:spcAft>
              <a:buClr>
                <a:schemeClr val="accent2"/>
              </a:buClr>
              <a:buSzPts val="1100"/>
              <a:buChar char="○"/>
              <a:defRPr>
                <a:solidFill>
                  <a:schemeClr val="accent2"/>
                </a:solidFill>
              </a:defRPr>
            </a:lvl5pPr>
            <a:lvl6pPr indent="-298450" lvl="5" marL="2743200">
              <a:spcBef>
                <a:spcPts val="1600"/>
              </a:spcBef>
              <a:spcAft>
                <a:spcPts val="0"/>
              </a:spcAft>
              <a:buClr>
                <a:schemeClr val="accent2"/>
              </a:buClr>
              <a:buSzPts val="1100"/>
              <a:buChar char="■"/>
              <a:defRPr>
                <a:solidFill>
                  <a:schemeClr val="accent2"/>
                </a:solidFill>
              </a:defRPr>
            </a:lvl6pPr>
            <a:lvl7pPr indent="-298450" lvl="6" marL="3200400">
              <a:spcBef>
                <a:spcPts val="1600"/>
              </a:spcBef>
              <a:spcAft>
                <a:spcPts val="0"/>
              </a:spcAft>
              <a:buClr>
                <a:schemeClr val="accent2"/>
              </a:buClr>
              <a:buSzPts val="1100"/>
              <a:buChar char="●"/>
              <a:defRPr>
                <a:solidFill>
                  <a:schemeClr val="accent2"/>
                </a:solidFill>
              </a:defRPr>
            </a:lvl7pPr>
            <a:lvl8pPr indent="-298450" lvl="7" marL="3657600">
              <a:spcBef>
                <a:spcPts val="1600"/>
              </a:spcBef>
              <a:spcAft>
                <a:spcPts val="0"/>
              </a:spcAft>
              <a:buClr>
                <a:schemeClr val="accent2"/>
              </a:buClr>
              <a:buSzPts val="1100"/>
              <a:buChar char="○"/>
              <a:defRPr>
                <a:solidFill>
                  <a:schemeClr val="accent2"/>
                </a:solidFill>
              </a:defRPr>
            </a:lvl8pPr>
            <a:lvl9pPr indent="-298450" lvl="8" marL="4114800">
              <a:spcBef>
                <a:spcPts val="1600"/>
              </a:spcBef>
              <a:spcAft>
                <a:spcPts val="1600"/>
              </a:spcAft>
              <a:buClr>
                <a:schemeClr val="accent2"/>
              </a:buClr>
              <a:buSzPts val="1100"/>
              <a:buChar char="■"/>
              <a:defRPr>
                <a:solidFill>
                  <a:schemeClr val="accent2"/>
                </a:solidFill>
              </a:defRPr>
            </a:lvl9pPr>
          </a:lstStyle>
          <a:p/>
        </p:txBody>
      </p:sp>
      <p:sp>
        <p:nvSpPr>
          <p:cNvPr id="57" name="Google Shape;5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8" name="Shape 58"/>
        <p:cNvGrpSpPr/>
        <p:nvPr/>
      </p:nvGrpSpPr>
      <p:grpSpPr>
        <a:xfrm>
          <a:off x="0" y="0"/>
          <a:ext cx="0" cy="0"/>
          <a:chOff x="0" y="0"/>
          <a:chExt cx="0" cy="0"/>
        </a:xfrm>
      </p:grpSpPr>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3"/>
        </a:solidFill>
      </p:bgPr>
    </p:bg>
    <p:spTree>
      <p:nvGrpSpPr>
        <p:cNvPr id="14" name="Shape 14"/>
        <p:cNvGrpSpPr/>
        <p:nvPr/>
      </p:nvGrpSpPr>
      <p:grpSpPr>
        <a:xfrm>
          <a:off x="0" y="0"/>
          <a:ext cx="0" cy="0"/>
          <a:chOff x="0" y="0"/>
          <a:chExt cx="0" cy="0"/>
        </a:xfrm>
      </p:grpSpPr>
      <p:sp>
        <p:nvSpPr>
          <p:cNvPr id="15" name="Google Shape;15;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7" name="Google Shape;17;p3"/>
          <p:cNvSpPr txBox="1"/>
          <p:nvPr>
            <p:ph type="title"/>
          </p:nvPr>
        </p:nvSpPr>
        <p:spPr>
          <a:xfrm>
            <a:off x="311700" y="539725"/>
            <a:ext cx="8520600" cy="1282500"/>
          </a:xfrm>
          <a:prstGeom prst="rect">
            <a:avLst/>
          </a:prstGeom>
        </p:spPr>
        <p:txBody>
          <a:bodyPr anchorCtr="0" anchor="t"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23" name="Google Shape;23;p4"/>
          <p:cNvSpPr txBox="1"/>
          <p:nvPr>
            <p:ph type="title"/>
          </p:nvPr>
        </p:nvSpPr>
        <p:spPr>
          <a:xfrm>
            <a:off x="311725" y="500925"/>
            <a:ext cx="3706500" cy="25089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4" name="Google Shape;24;p4"/>
          <p:cNvSpPr txBox="1"/>
          <p:nvPr>
            <p:ph idx="1" type="body"/>
          </p:nvPr>
        </p:nvSpPr>
        <p:spPr>
          <a:xfrm>
            <a:off x="4644675" y="500925"/>
            <a:ext cx="4166400" cy="40986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311725" y="500925"/>
            <a:ext cx="8520600" cy="623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9" name="Google Shape;29;p5"/>
          <p:cNvSpPr txBox="1"/>
          <p:nvPr>
            <p:ph idx="1" type="body"/>
          </p:nvPr>
        </p:nvSpPr>
        <p:spPr>
          <a:xfrm>
            <a:off x="311700" y="1505700"/>
            <a:ext cx="3999900" cy="3076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5"/>
          <p:cNvSpPr txBox="1"/>
          <p:nvPr>
            <p:ph idx="2" type="body"/>
          </p:nvPr>
        </p:nvSpPr>
        <p:spPr>
          <a:xfrm>
            <a:off x="4832400" y="1505700"/>
            <a:ext cx="3999900" cy="3076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2"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311725" y="500925"/>
            <a:ext cx="8520600" cy="623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6"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type="title"/>
          </p:nvPr>
        </p:nvSpPr>
        <p:spPr>
          <a:xfrm>
            <a:off x="311725" y="500925"/>
            <a:ext cx="3127500" cy="18291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9" name="Google Shape;39;p7"/>
          <p:cNvSpPr txBox="1"/>
          <p:nvPr>
            <p:ph idx="1" type="body"/>
          </p:nvPr>
        </p:nvSpPr>
        <p:spPr>
          <a:xfrm>
            <a:off x="311700" y="2390650"/>
            <a:ext cx="3127500" cy="22980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1600"/>
              </a:spcBef>
              <a:spcAft>
                <a:spcPts val="0"/>
              </a:spcAft>
              <a:buClr>
                <a:schemeClr val="accent2"/>
              </a:buClr>
              <a:buSzPts val="1100"/>
              <a:buChar char="○"/>
              <a:defRPr>
                <a:solidFill>
                  <a:schemeClr val="accent2"/>
                </a:solidFill>
              </a:defRPr>
            </a:lvl2pPr>
            <a:lvl3pPr indent="-298450" lvl="2" marL="1371600">
              <a:spcBef>
                <a:spcPts val="1600"/>
              </a:spcBef>
              <a:spcAft>
                <a:spcPts val="0"/>
              </a:spcAft>
              <a:buClr>
                <a:schemeClr val="accent2"/>
              </a:buClr>
              <a:buSzPts val="1100"/>
              <a:buChar char="■"/>
              <a:defRPr>
                <a:solidFill>
                  <a:schemeClr val="accent2"/>
                </a:solidFill>
              </a:defRPr>
            </a:lvl3pPr>
            <a:lvl4pPr indent="-298450" lvl="3" marL="1828800">
              <a:spcBef>
                <a:spcPts val="1600"/>
              </a:spcBef>
              <a:spcAft>
                <a:spcPts val="0"/>
              </a:spcAft>
              <a:buClr>
                <a:schemeClr val="accent2"/>
              </a:buClr>
              <a:buSzPts val="1100"/>
              <a:buChar char="●"/>
              <a:defRPr>
                <a:solidFill>
                  <a:schemeClr val="accent2"/>
                </a:solidFill>
              </a:defRPr>
            </a:lvl4pPr>
            <a:lvl5pPr indent="-298450" lvl="4" marL="2286000">
              <a:spcBef>
                <a:spcPts val="1600"/>
              </a:spcBef>
              <a:spcAft>
                <a:spcPts val="0"/>
              </a:spcAft>
              <a:buClr>
                <a:schemeClr val="accent2"/>
              </a:buClr>
              <a:buSzPts val="1100"/>
              <a:buChar char="○"/>
              <a:defRPr>
                <a:solidFill>
                  <a:schemeClr val="accent2"/>
                </a:solidFill>
              </a:defRPr>
            </a:lvl5pPr>
            <a:lvl6pPr indent="-298450" lvl="5" marL="2743200">
              <a:spcBef>
                <a:spcPts val="1600"/>
              </a:spcBef>
              <a:spcAft>
                <a:spcPts val="0"/>
              </a:spcAft>
              <a:buClr>
                <a:schemeClr val="accent2"/>
              </a:buClr>
              <a:buSzPts val="1100"/>
              <a:buChar char="■"/>
              <a:defRPr>
                <a:solidFill>
                  <a:schemeClr val="accent2"/>
                </a:solidFill>
              </a:defRPr>
            </a:lvl6pPr>
            <a:lvl7pPr indent="-298450" lvl="6" marL="3200400">
              <a:spcBef>
                <a:spcPts val="1600"/>
              </a:spcBef>
              <a:spcAft>
                <a:spcPts val="0"/>
              </a:spcAft>
              <a:buClr>
                <a:schemeClr val="accent2"/>
              </a:buClr>
              <a:buSzPts val="1100"/>
              <a:buChar char="●"/>
              <a:defRPr>
                <a:solidFill>
                  <a:schemeClr val="accent2"/>
                </a:solidFill>
              </a:defRPr>
            </a:lvl7pPr>
            <a:lvl8pPr indent="-298450" lvl="7" marL="3657600">
              <a:spcBef>
                <a:spcPts val="1600"/>
              </a:spcBef>
              <a:spcAft>
                <a:spcPts val="0"/>
              </a:spcAft>
              <a:buClr>
                <a:schemeClr val="accent2"/>
              </a:buClr>
              <a:buSzPts val="1100"/>
              <a:buChar char="○"/>
              <a:defRPr>
                <a:solidFill>
                  <a:schemeClr val="accent2"/>
                </a:solidFill>
              </a:defRPr>
            </a:lvl8pPr>
            <a:lvl9pPr indent="-298450" lvl="8" marL="4114800">
              <a:spcBef>
                <a:spcPts val="1600"/>
              </a:spcBef>
              <a:spcAft>
                <a:spcPts val="1600"/>
              </a:spcAft>
              <a:buClr>
                <a:schemeClr val="accent2"/>
              </a:buClr>
              <a:buSzPts val="1100"/>
              <a:buChar char="■"/>
              <a:defRPr>
                <a:solidFill>
                  <a:schemeClr val="accent2"/>
                </a:solidFill>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41" name="Shape 41"/>
        <p:cNvGrpSpPr/>
        <p:nvPr/>
      </p:nvGrpSpPr>
      <p:grpSpPr>
        <a:xfrm>
          <a:off x="0" y="0"/>
          <a:ext cx="0" cy="0"/>
          <a:chOff x="0" y="0"/>
          <a:chExt cx="0" cy="0"/>
        </a:xfrm>
      </p:grpSpPr>
      <p:sp>
        <p:nvSpPr>
          <p:cNvPr id="42" name="Google Shape;42;p8"/>
          <p:cNvSpPr txBox="1"/>
          <p:nvPr>
            <p:ph type="title"/>
          </p:nvPr>
        </p:nvSpPr>
        <p:spPr>
          <a:xfrm>
            <a:off x="311675" y="798600"/>
            <a:ext cx="6247800" cy="3546300"/>
          </a:xfrm>
          <a:prstGeom prst="rect">
            <a:avLst/>
          </a:prstGeom>
        </p:spPr>
        <p:txBody>
          <a:bodyPr anchorCtr="0" anchor="ctr"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3" name="Google Shape;43;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txBox="1"/>
          <p:nvPr>
            <p:ph type="title"/>
          </p:nvPr>
        </p:nvSpPr>
        <p:spPr>
          <a:xfrm>
            <a:off x="311300" y="500925"/>
            <a:ext cx="3704400" cy="2049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7" name="Google Shape;47;p9"/>
          <p:cNvSpPr txBox="1"/>
          <p:nvPr>
            <p:ph idx="1" type="subTitle"/>
          </p:nvPr>
        </p:nvSpPr>
        <p:spPr>
          <a:xfrm>
            <a:off x="304800" y="2626725"/>
            <a:ext cx="3704400" cy="9267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8" name="Google Shape;48;p9"/>
          <p:cNvSpPr txBox="1"/>
          <p:nvPr>
            <p:ph idx="2" type="body"/>
          </p:nvPr>
        </p:nvSpPr>
        <p:spPr>
          <a:xfrm>
            <a:off x="4879025" y="500925"/>
            <a:ext cx="3954000" cy="4111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0"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txBox="1"/>
          <p:nvPr>
            <p:ph idx="1" type="body"/>
          </p:nvPr>
        </p:nvSpPr>
        <p:spPr>
          <a:xfrm>
            <a:off x="311700" y="4521400"/>
            <a:ext cx="7979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sp>
        <p:nvSpPr>
          <p:cNvPr id="64" name="Google Shape;64;p13"/>
          <p:cNvSpPr txBox="1"/>
          <p:nvPr>
            <p:ph type="ctrTitle"/>
          </p:nvPr>
        </p:nvSpPr>
        <p:spPr>
          <a:xfrm>
            <a:off x="284575" y="0"/>
            <a:ext cx="7688100" cy="11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Семь граней Великой степи.</a:t>
            </a:r>
            <a:endParaRPr/>
          </a:p>
        </p:txBody>
      </p:sp>
      <p:sp>
        <p:nvSpPr>
          <p:cNvPr id="65" name="Google Shape;65;p13"/>
          <p:cNvSpPr txBox="1"/>
          <p:nvPr>
            <p:ph idx="1" type="subTitle"/>
          </p:nvPr>
        </p:nvSpPr>
        <p:spPr>
          <a:xfrm>
            <a:off x="106825" y="984550"/>
            <a:ext cx="3817800" cy="331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800">
                <a:solidFill>
                  <a:schemeClr val="dk2"/>
                </a:solidFill>
                <a:latin typeface="Arial"/>
                <a:ea typeface="Arial"/>
                <a:cs typeface="Arial"/>
                <a:sym typeface="Arial"/>
              </a:rPr>
              <a:t>Пространство – мера всех вещей, время – мера всех событий. Когда смыкаются горизонты пространства и времени, начинается национальная история.</a:t>
            </a:r>
            <a:endParaRPr sz="1800">
              <a:solidFill>
                <a:schemeClr val="dk2"/>
              </a:solidFill>
            </a:endParaRPr>
          </a:p>
        </p:txBody>
      </p:sp>
      <p:pic>
        <p:nvPicPr>
          <p:cNvPr id="66" name="Google Shape;66;p13"/>
          <p:cNvPicPr preferRelativeResize="0"/>
          <p:nvPr/>
        </p:nvPicPr>
        <p:blipFill rotWithShape="1">
          <a:blip r:embed="rId3">
            <a:alphaModFix/>
          </a:blip>
          <a:srcRect b="4282" l="0" r="1438" t="19106"/>
          <a:stretch/>
        </p:blipFill>
        <p:spPr>
          <a:xfrm>
            <a:off x="3924625" y="890075"/>
            <a:ext cx="5095375" cy="35018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22"/>
          <p:cNvSpPr txBox="1"/>
          <p:nvPr>
            <p:ph type="ctrTitle"/>
          </p:nvPr>
        </p:nvSpPr>
        <p:spPr>
          <a:xfrm>
            <a:off x="311700" y="253050"/>
            <a:ext cx="8520600" cy="12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ru" sz="3000" u="sng">
                <a:solidFill>
                  <a:srgbClr val="333333"/>
                </a:solidFill>
                <a:latin typeface="Open Sans"/>
                <a:ea typeface="Open Sans"/>
                <a:cs typeface="Open Sans"/>
                <a:sym typeface="Open Sans"/>
              </a:rPr>
              <a:t>II. Модернизация исторического сознания</a:t>
            </a:r>
            <a:endParaRPr b="1" sz="3000" u="sng">
              <a:solidFill>
                <a:srgbClr val="333333"/>
              </a:solidFill>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t/>
            </a:r>
            <a:endParaRPr b="1" sz="1000">
              <a:solidFill>
                <a:srgbClr val="333333"/>
              </a:solidFill>
              <a:highlight>
                <a:srgbClr val="F9F9F9"/>
              </a:highlight>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rPr lang="ru" sz="1800">
                <a:solidFill>
                  <a:srgbClr val="333333"/>
                </a:solidFill>
                <a:latin typeface="Open Sans"/>
                <a:ea typeface="Open Sans"/>
                <a:cs typeface="Open Sans"/>
                <a:sym typeface="Open Sans"/>
              </a:rPr>
              <a:t>Все эти вопросы требуют серьезного осмысления. Они касаются фундаментальных основ нашего мировоззрения, прошлого, настоящего и будущего народа.</a:t>
            </a:r>
            <a:endParaRPr sz="1800">
              <a:solidFill>
                <a:srgbClr val="333333"/>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3"/>
          <p:cNvSpPr txBox="1"/>
          <p:nvPr>
            <p:ph type="title"/>
          </p:nvPr>
        </p:nvSpPr>
        <p:spPr>
          <a:xfrm>
            <a:off x="4572000" y="0"/>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ru" sz="3000" u="sng">
                <a:solidFill>
                  <a:srgbClr val="000000"/>
                </a:solidFill>
                <a:latin typeface="Open Sans"/>
                <a:ea typeface="Open Sans"/>
                <a:cs typeface="Open Sans"/>
                <a:sym typeface="Open Sans"/>
              </a:rPr>
              <a:t>1. Архив-2025 </a:t>
            </a:r>
            <a:endParaRPr b="1" sz="3000" u="sng">
              <a:solidFill>
                <a:srgbClr val="000000"/>
              </a:solidFill>
            </a:endParaRPr>
          </a:p>
        </p:txBody>
      </p:sp>
      <p:sp>
        <p:nvSpPr>
          <p:cNvPr id="139" name="Google Shape;139;p23"/>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ru" sz="1400">
                <a:solidFill>
                  <a:srgbClr val="333333"/>
                </a:solidFill>
                <a:latin typeface="Open Sans"/>
                <a:ea typeface="Open Sans"/>
                <a:cs typeface="Open Sans"/>
                <a:sym typeface="Open Sans"/>
              </a:rPr>
              <a:t>За годы Независимости проведена большая работа по изучению прошлого нашего народа – успешно реализована программа </a:t>
            </a:r>
            <a:r>
              <a:rPr i="1" lang="ru" sz="1400">
                <a:solidFill>
                  <a:srgbClr val="333333"/>
                </a:solidFill>
                <a:latin typeface="Open Sans"/>
                <a:ea typeface="Open Sans"/>
                <a:cs typeface="Open Sans"/>
                <a:sym typeface="Open Sans"/>
              </a:rPr>
              <a:t>«Мәдени мұра»</a:t>
            </a:r>
            <a:r>
              <a:rPr lang="ru" sz="1400">
                <a:solidFill>
                  <a:srgbClr val="333333"/>
                </a:solidFill>
                <a:latin typeface="Open Sans"/>
                <a:ea typeface="Open Sans"/>
                <a:cs typeface="Open Sans"/>
                <a:sym typeface="Open Sans"/>
              </a:rPr>
              <a:t>, которая позволила восстановить забытые фрагменты исторической хроники. Однако многие документальные свидетельства о жизни предков и их уникальной цивилизации до сих пор не введены в научный оборот и ждут своего часа в многочисленных архивах по всему миру.Поэтому я считаю, что нам необходимо создать </a:t>
            </a:r>
            <a:r>
              <a:rPr b="1" lang="ru" sz="1400">
                <a:solidFill>
                  <a:srgbClr val="333333"/>
                </a:solidFill>
                <a:latin typeface="Open Sans"/>
                <a:ea typeface="Open Sans"/>
                <a:cs typeface="Open Sans"/>
                <a:sym typeface="Open Sans"/>
              </a:rPr>
              <a:t>семилетнюю программу </a:t>
            </a:r>
            <a:r>
              <a:rPr b="1" i="1" lang="ru" sz="1400">
                <a:solidFill>
                  <a:srgbClr val="333333"/>
                </a:solidFill>
                <a:latin typeface="Open Sans"/>
                <a:ea typeface="Open Sans"/>
                <a:cs typeface="Open Sans"/>
                <a:sym typeface="Open Sans"/>
              </a:rPr>
              <a:t>«Архив-2025»</a:t>
            </a:r>
            <a:r>
              <a:rPr lang="ru" sz="1400">
                <a:solidFill>
                  <a:srgbClr val="333333"/>
                </a:solidFill>
                <a:latin typeface="Open Sans"/>
                <a:ea typeface="Open Sans"/>
                <a:cs typeface="Open Sans"/>
                <a:sym typeface="Open Sans"/>
              </a:rPr>
              <a:t>, в которую вошли бы серьезные фундаментальные исследования всех отечественных и зарубежных архивов, начиная с античности и кончая современностью.</a:t>
            </a:r>
            <a:endParaRPr sz="1400">
              <a:solidFill>
                <a:srgbClr val="333333"/>
              </a:solidFill>
              <a:latin typeface="Open Sans"/>
              <a:ea typeface="Open Sans"/>
              <a:cs typeface="Open Sans"/>
              <a:sym typeface="Open Sans"/>
            </a:endParaRPr>
          </a:p>
          <a:p>
            <a:pPr indent="0" lvl="0" marL="0" rtl="0" algn="l">
              <a:spcBef>
                <a:spcPts val="1600"/>
              </a:spcBef>
              <a:spcAft>
                <a:spcPts val="1600"/>
              </a:spcAft>
              <a:buNone/>
            </a:pPr>
            <a:r>
              <a:t/>
            </a:r>
            <a:endParaRPr/>
          </a:p>
        </p:txBody>
      </p:sp>
      <p:pic>
        <p:nvPicPr>
          <p:cNvPr id="140" name="Google Shape;140;p23"/>
          <p:cNvPicPr preferRelativeResize="0"/>
          <p:nvPr/>
        </p:nvPicPr>
        <p:blipFill>
          <a:blip r:embed="rId3">
            <a:alphaModFix/>
          </a:blip>
          <a:stretch>
            <a:fillRect/>
          </a:stretch>
        </p:blipFill>
        <p:spPr>
          <a:xfrm>
            <a:off x="43650" y="152400"/>
            <a:ext cx="4207074" cy="32323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4"/>
          <p:cNvSpPr txBox="1"/>
          <p:nvPr>
            <p:ph type="title"/>
          </p:nvPr>
        </p:nvSpPr>
        <p:spPr>
          <a:xfrm>
            <a:off x="4260625" y="-204050"/>
            <a:ext cx="52986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ru" sz="3000">
                <a:solidFill>
                  <a:srgbClr val="000000"/>
                </a:solidFill>
                <a:latin typeface="Open Sans"/>
                <a:ea typeface="Open Sans"/>
                <a:cs typeface="Open Sans"/>
                <a:sym typeface="Open Sans"/>
              </a:rPr>
              <a:t>2. </a:t>
            </a:r>
            <a:r>
              <a:rPr b="1" lang="ru" sz="3000" u="sng">
                <a:solidFill>
                  <a:srgbClr val="000000"/>
                </a:solidFill>
                <a:latin typeface="Open Sans"/>
                <a:ea typeface="Open Sans"/>
                <a:cs typeface="Open Sans"/>
                <a:sym typeface="Open Sans"/>
              </a:rPr>
              <a:t>Великие имена Великой степи</a:t>
            </a:r>
            <a:endParaRPr b="1" sz="3000">
              <a:solidFill>
                <a:srgbClr val="000000"/>
              </a:solidFill>
            </a:endParaRPr>
          </a:p>
        </p:txBody>
      </p:sp>
      <p:sp>
        <p:nvSpPr>
          <p:cNvPr id="146" name="Google Shape;146;p24"/>
          <p:cNvSpPr txBox="1"/>
          <p:nvPr>
            <p:ph idx="1" type="body"/>
          </p:nvPr>
        </p:nvSpPr>
        <p:spPr>
          <a:xfrm>
            <a:off x="4260625" y="649200"/>
            <a:ext cx="5061300" cy="409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ru" sz="1400">
                <a:solidFill>
                  <a:srgbClr val="333333"/>
                </a:solidFill>
                <a:latin typeface="Open Sans"/>
                <a:ea typeface="Open Sans"/>
                <a:cs typeface="Open Sans"/>
                <a:sym typeface="Open Sans"/>
              </a:rPr>
              <a:t>Великая степь также породила целую плеяду выдающихся деятелей. Среди них такие масштабные фигуры, как </a:t>
            </a:r>
            <a:r>
              <a:rPr i="1" lang="ru" sz="1400">
                <a:solidFill>
                  <a:srgbClr val="333333"/>
                </a:solidFill>
                <a:latin typeface="Open Sans"/>
                <a:ea typeface="Open Sans"/>
                <a:cs typeface="Open Sans"/>
                <a:sym typeface="Open Sans"/>
              </a:rPr>
              <a:t>аль-Фараби</a:t>
            </a:r>
            <a:r>
              <a:rPr lang="ru" sz="1400">
                <a:solidFill>
                  <a:srgbClr val="333333"/>
                </a:solidFill>
                <a:latin typeface="Open Sans"/>
                <a:ea typeface="Open Sans"/>
                <a:cs typeface="Open Sans"/>
                <a:sym typeface="Open Sans"/>
              </a:rPr>
              <a:t> и </a:t>
            </a:r>
            <a:r>
              <a:rPr i="1" lang="ru" sz="1400">
                <a:solidFill>
                  <a:srgbClr val="333333"/>
                </a:solidFill>
                <a:latin typeface="Open Sans"/>
                <a:ea typeface="Open Sans"/>
                <a:cs typeface="Open Sans"/>
                <a:sym typeface="Open Sans"/>
              </a:rPr>
              <a:t>Яссауи, Кюль-Тегин</a:t>
            </a:r>
            <a:r>
              <a:rPr lang="ru" sz="1400">
                <a:solidFill>
                  <a:srgbClr val="333333"/>
                </a:solidFill>
                <a:latin typeface="Open Sans"/>
                <a:ea typeface="Open Sans"/>
                <a:cs typeface="Open Sans"/>
                <a:sym typeface="Open Sans"/>
              </a:rPr>
              <a:t> и </a:t>
            </a:r>
            <a:r>
              <a:rPr i="1" lang="ru" sz="1400">
                <a:solidFill>
                  <a:srgbClr val="333333"/>
                </a:solidFill>
                <a:latin typeface="Open Sans"/>
                <a:ea typeface="Open Sans"/>
                <a:cs typeface="Open Sans"/>
                <a:sym typeface="Open Sans"/>
              </a:rPr>
              <a:t>Бейбарс, Тауке</a:t>
            </a:r>
            <a:r>
              <a:rPr lang="ru" sz="1400">
                <a:solidFill>
                  <a:srgbClr val="333333"/>
                </a:solidFill>
                <a:latin typeface="Open Sans"/>
                <a:ea typeface="Open Sans"/>
                <a:cs typeface="Open Sans"/>
                <a:sym typeface="Open Sans"/>
              </a:rPr>
              <a:t> и </a:t>
            </a:r>
            <a:r>
              <a:rPr i="1" lang="ru" sz="1400">
                <a:solidFill>
                  <a:srgbClr val="333333"/>
                </a:solidFill>
                <a:latin typeface="Open Sans"/>
                <a:ea typeface="Open Sans"/>
                <a:cs typeface="Open Sans"/>
                <a:sym typeface="Open Sans"/>
              </a:rPr>
              <a:t>Абылай, Кенесары</a:t>
            </a:r>
            <a:r>
              <a:rPr lang="ru" sz="1400">
                <a:solidFill>
                  <a:srgbClr val="333333"/>
                </a:solidFill>
                <a:latin typeface="Open Sans"/>
                <a:ea typeface="Open Sans"/>
                <a:cs typeface="Open Sans"/>
                <a:sym typeface="Open Sans"/>
              </a:rPr>
              <a:t> и </a:t>
            </a:r>
            <a:r>
              <a:rPr i="1" lang="ru" sz="1400">
                <a:solidFill>
                  <a:srgbClr val="333333"/>
                </a:solidFill>
                <a:latin typeface="Open Sans"/>
                <a:ea typeface="Open Sans"/>
                <a:cs typeface="Open Sans"/>
                <a:sym typeface="Open Sans"/>
              </a:rPr>
              <a:t>Абай</a:t>
            </a:r>
            <a:r>
              <a:rPr lang="ru" sz="1400">
                <a:solidFill>
                  <a:srgbClr val="333333"/>
                </a:solidFill>
                <a:latin typeface="Open Sans"/>
                <a:ea typeface="Open Sans"/>
                <a:cs typeface="Open Sans"/>
                <a:sym typeface="Open Sans"/>
              </a:rPr>
              <a:t> и многие другие.Поэтому нам следует, во-первых, создать учебно-образовательный </a:t>
            </a:r>
            <a:r>
              <a:rPr b="1" lang="ru" sz="1400">
                <a:solidFill>
                  <a:srgbClr val="333333"/>
                </a:solidFill>
                <a:latin typeface="Open Sans"/>
                <a:ea typeface="Open Sans"/>
                <a:cs typeface="Open Sans"/>
                <a:sym typeface="Open Sans"/>
              </a:rPr>
              <a:t>Парк-энциклопедию «Великие имена Великой степи»</a:t>
            </a:r>
            <a:r>
              <a:rPr lang="ru" sz="1400">
                <a:solidFill>
                  <a:srgbClr val="333333"/>
                </a:solidFill>
                <a:latin typeface="Open Sans"/>
                <a:ea typeface="Open Sans"/>
                <a:cs typeface="Open Sans"/>
                <a:sym typeface="Open Sans"/>
              </a:rPr>
              <a:t>.Во-вторых, путем организации целевого государственного заказа необходимо инициировать формирование </a:t>
            </a:r>
            <a:r>
              <a:rPr i="1" lang="ru" sz="1400">
                <a:solidFill>
                  <a:srgbClr val="333333"/>
                </a:solidFill>
                <a:latin typeface="Open Sans"/>
                <a:ea typeface="Open Sans"/>
                <a:cs typeface="Open Sans"/>
                <a:sym typeface="Open Sans"/>
              </a:rPr>
              <a:t>актуальной галереи образов</a:t>
            </a:r>
            <a:r>
              <a:rPr lang="ru" sz="1400">
                <a:solidFill>
                  <a:srgbClr val="333333"/>
                </a:solidFill>
                <a:latin typeface="Open Sans"/>
                <a:ea typeface="Open Sans"/>
                <a:cs typeface="Open Sans"/>
                <a:sym typeface="Open Sans"/>
              </a:rPr>
              <a:t> великих мыслителей, поэтов и правителей прошлого в современной литературе, музыке, театре и изобразительном искусстве. В-третьих, необходимо систематизировать и активизировать деятельность по созданию и распространению </a:t>
            </a:r>
            <a:r>
              <a:rPr b="1" lang="ru" sz="1400">
                <a:solidFill>
                  <a:srgbClr val="333333"/>
                </a:solidFill>
                <a:latin typeface="Open Sans"/>
                <a:ea typeface="Open Sans"/>
                <a:cs typeface="Open Sans"/>
                <a:sym typeface="Open Sans"/>
              </a:rPr>
              <a:t>научно-популярной серии «Выдающиеся личности Великой степи» – «Ұлы Дала тұлғалары»,</a:t>
            </a:r>
            <a:r>
              <a:rPr lang="ru" sz="1400">
                <a:solidFill>
                  <a:srgbClr val="333333"/>
                </a:solidFill>
                <a:latin typeface="Open Sans"/>
                <a:ea typeface="Open Sans"/>
                <a:cs typeface="Open Sans"/>
                <a:sym typeface="Open Sans"/>
              </a:rPr>
              <a:t> охватив широкий исторический горизонт. </a:t>
            </a:r>
            <a:endParaRPr sz="1400">
              <a:solidFill>
                <a:srgbClr val="333333"/>
              </a:solidFill>
              <a:latin typeface="Open Sans"/>
              <a:ea typeface="Open Sans"/>
              <a:cs typeface="Open Sans"/>
              <a:sym typeface="Open Sans"/>
            </a:endParaRPr>
          </a:p>
          <a:p>
            <a:pPr indent="0" lvl="0" marL="0" rtl="0" algn="l">
              <a:spcBef>
                <a:spcPts val="1600"/>
              </a:spcBef>
              <a:spcAft>
                <a:spcPts val="1600"/>
              </a:spcAft>
              <a:buNone/>
            </a:pPr>
            <a:r>
              <a:t/>
            </a:r>
            <a:endParaRPr/>
          </a:p>
        </p:txBody>
      </p:sp>
      <p:pic>
        <p:nvPicPr>
          <p:cNvPr id="147" name="Google Shape;147;p24"/>
          <p:cNvPicPr preferRelativeResize="0"/>
          <p:nvPr/>
        </p:nvPicPr>
        <p:blipFill>
          <a:blip r:embed="rId3">
            <a:alphaModFix/>
          </a:blip>
          <a:stretch>
            <a:fillRect/>
          </a:stretch>
        </p:blipFill>
        <p:spPr>
          <a:xfrm>
            <a:off x="152400" y="409400"/>
            <a:ext cx="3955825" cy="264147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5"/>
          <p:cNvSpPr txBox="1"/>
          <p:nvPr>
            <p:ph type="title"/>
          </p:nvPr>
        </p:nvSpPr>
        <p:spPr>
          <a:xfrm>
            <a:off x="4369350" y="-168050"/>
            <a:ext cx="4576800" cy="100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ru" sz="3000" u="sng">
                <a:solidFill>
                  <a:srgbClr val="333333"/>
                </a:solidFill>
                <a:latin typeface="Open Sans"/>
                <a:ea typeface="Open Sans"/>
                <a:cs typeface="Open Sans"/>
                <a:sym typeface="Open Sans"/>
              </a:rPr>
              <a:t>3. Генезис тюркского мира</a:t>
            </a:r>
            <a:endParaRPr b="1" sz="3000" u="sng">
              <a:solidFill>
                <a:srgbClr val="000000"/>
              </a:solidFill>
            </a:endParaRPr>
          </a:p>
        </p:txBody>
      </p:sp>
      <p:sp>
        <p:nvSpPr>
          <p:cNvPr id="153" name="Google Shape;153;p25"/>
          <p:cNvSpPr txBox="1"/>
          <p:nvPr>
            <p:ph idx="1" type="body"/>
          </p:nvPr>
        </p:nvSpPr>
        <p:spPr>
          <a:xfrm>
            <a:off x="4496400" y="906250"/>
            <a:ext cx="4166400" cy="409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ru" sz="1400">
                <a:solidFill>
                  <a:srgbClr val="333333"/>
                </a:solidFill>
                <a:latin typeface="Open Sans"/>
                <a:ea typeface="Open Sans"/>
                <a:cs typeface="Open Sans"/>
                <a:sym typeface="Open Sans"/>
              </a:rPr>
              <a:t>Нам необходимо запустить </a:t>
            </a:r>
            <a:r>
              <a:rPr b="1" lang="ru" sz="1400">
                <a:solidFill>
                  <a:srgbClr val="333333"/>
                </a:solidFill>
                <a:latin typeface="Open Sans"/>
                <a:ea typeface="Open Sans"/>
                <a:cs typeface="Open Sans"/>
                <a:sym typeface="Open Sans"/>
              </a:rPr>
              <a:t>проект «Тюркская цивилизация: от истоков к современности»</a:t>
            </a:r>
            <a:r>
              <a:rPr lang="ru" sz="1400">
                <a:solidFill>
                  <a:srgbClr val="333333"/>
                </a:solidFill>
                <a:latin typeface="Open Sans"/>
                <a:ea typeface="Open Sans"/>
                <a:cs typeface="Open Sans"/>
                <a:sym typeface="Open Sans"/>
              </a:rPr>
              <a:t>, в рамках которого можно организовать </a:t>
            </a:r>
            <a:r>
              <a:rPr b="1" lang="ru" sz="1400">
                <a:solidFill>
                  <a:srgbClr val="333333"/>
                </a:solidFill>
                <a:latin typeface="Open Sans"/>
                <a:ea typeface="Open Sans"/>
                <a:cs typeface="Open Sans"/>
                <a:sym typeface="Open Sans"/>
              </a:rPr>
              <a:t>Всемирный конгресс тюркологов в Астане в 2019 году и Дни культуры тюркских этносов</a:t>
            </a:r>
            <a:r>
              <a:rPr lang="ru" sz="1400">
                <a:solidFill>
                  <a:srgbClr val="333333"/>
                </a:solidFill>
                <a:latin typeface="Open Sans"/>
                <a:ea typeface="Open Sans"/>
                <a:cs typeface="Open Sans"/>
                <a:sym typeface="Open Sans"/>
              </a:rPr>
              <a:t>, где в экспозициях музеев различных стран будут представлены древнетюркские артефакты. Также важно создать единую онлайн-библиотеку общетюркских произведений по примеру Википедии, в качестве модератора которой может выступить Казахстан.</a:t>
            </a:r>
            <a:endParaRPr sz="1400">
              <a:solidFill>
                <a:srgbClr val="333333"/>
              </a:solidFill>
              <a:latin typeface="Open Sans"/>
              <a:ea typeface="Open Sans"/>
              <a:cs typeface="Open Sans"/>
              <a:sym typeface="Open Sans"/>
            </a:endParaRPr>
          </a:p>
          <a:p>
            <a:pPr indent="0" lvl="0" marL="0" rtl="0" algn="l">
              <a:spcBef>
                <a:spcPts val="1600"/>
              </a:spcBef>
              <a:spcAft>
                <a:spcPts val="1600"/>
              </a:spcAft>
              <a:buNone/>
            </a:pPr>
            <a:r>
              <a:t/>
            </a:r>
            <a:endParaRPr sz="1400"/>
          </a:p>
        </p:txBody>
      </p:sp>
      <p:pic>
        <p:nvPicPr>
          <p:cNvPr id="154" name="Google Shape;154;p25"/>
          <p:cNvPicPr preferRelativeResize="0"/>
          <p:nvPr/>
        </p:nvPicPr>
        <p:blipFill>
          <a:blip r:embed="rId3">
            <a:alphaModFix/>
          </a:blip>
          <a:stretch>
            <a:fillRect/>
          </a:stretch>
        </p:blipFill>
        <p:spPr>
          <a:xfrm>
            <a:off x="73325" y="441625"/>
            <a:ext cx="4191600" cy="3143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6"/>
          <p:cNvSpPr txBox="1"/>
          <p:nvPr>
            <p:ph type="title"/>
          </p:nvPr>
        </p:nvSpPr>
        <p:spPr>
          <a:xfrm>
            <a:off x="4295225" y="0"/>
            <a:ext cx="52242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ru" sz="2400">
                <a:solidFill>
                  <a:srgbClr val="000000"/>
                </a:solidFill>
                <a:latin typeface="Open Sans"/>
                <a:ea typeface="Open Sans"/>
                <a:cs typeface="Open Sans"/>
                <a:sym typeface="Open Sans"/>
              </a:rPr>
              <a:t>4.</a:t>
            </a:r>
            <a:r>
              <a:rPr b="1" lang="ru" sz="2400" u="sng">
                <a:solidFill>
                  <a:srgbClr val="000000"/>
                </a:solidFill>
                <a:latin typeface="Open Sans"/>
                <a:ea typeface="Open Sans"/>
                <a:cs typeface="Open Sans"/>
                <a:sym typeface="Open Sans"/>
              </a:rPr>
              <a:t>Музей древнего искусства</a:t>
            </a:r>
            <a:endParaRPr b="1" sz="2400" u="sng">
              <a:solidFill>
                <a:srgbClr val="000000"/>
              </a:solidFill>
              <a:latin typeface="Open Sans"/>
              <a:ea typeface="Open Sans"/>
              <a:cs typeface="Open Sans"/>
              <a:sym typeface="Open Sans"/>
            </a:endParaRPr>
          </a:p>
          <a:p>
            <a:pPr indent="0" lvl="0" marL="0" rtl="0" algn="l">
              <a:spcBef>
                <a:spcPts val="0"/>
              </a:spcBef>
              <a:spcAft>
                <a:spcPts val="0"/>
              </a:spcAft>
              <a:buNone/>
            </a:pPr>
            <a:r>
              <a:rPr b="1" lang="ru" sz="2400" u="sng">
                <a:solidFill>
                  <a:srgbClr val="000000"/>
                </a:solidFill>
                <a:latin typeface="Open Sans"/>
                <a:ea typeface="Open Sans"/>
                <a:cs typeface="Open Sans"/>
                <a:sym typeface="Open Sans"/>
              </a:rPr>
              <a:t> и технологий Великой степи</a:t>
            </a:r>
            <a:endParaRPr sz="2400">
              <a:solidFill>
                <a:srgbClr val="000000"/>
              </a:solidFill>
            </a:endParaRPr>
          </a:p>
        </p:txBody>
      </p:sp>
      <p:sp>
        <p:nvSpPr>
          <p:cNvPr id="160" name="Google Shape;160;p26"/>
          <p:cNvSpPr txBox="1"/>
          <p:nvPr>
            <p:ph idx="1" type="body"/>
          </p:nvPr>
        </p:nvSpPr>
        <p:spPr>
          <a:xfrm>
            <a:off x="4398975" y="698625"/>
            <a:ext cx="4313100" cy="409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ru" sz="1400">
                <a:solidFill>
                  <a:srgbClr val="333333"/>
                </a:solidFill>
                <a:latin typeface="Open Sans"/>
                <a:ea typeface="Open Sans"/>
                <a:cs typeface="Open Sans"/>
                <a:sym typeface="Open Sans"/>
              </a:rPr>
              <a:t>У нас есть все возможности создать </a:t>
            </a:r>
            <a:r>
              <a:rPr b="1" lang="ru" sz="1400">
                <a:solidFill>
                  <a:srgbClr val="333333"/>
                </a:solidFill>
                <a:latin typeface="Open Sans"/>
                <a:ea typeface="Open Sans"/>
                <a:cs typeface="Open Sans"/>
                <a:sym typeface="Open Sans"/>
              </a:rPr>
              <a:t>Музей древнего искусства и технологий Великой степи «Ұлы дала»</a:t>
            </a:r>
            <a:r>
              <a:rPr lang="ru" sz="1400">
                <a:solidFill>
                  <a:srgbClr val="333333"/>
                </a:solidFill>
                <a:latin typeface="Open Sans"/>
                <a:ea typeface="Open Sans"/>
                <a:cs typeface="Open Sans"/>
                <a:sym typeface="Open Sans"/>
              </a:rPr>
              <a:t>. А также создать </a:t>
            </a:r>
            <a:r>
              <a:rPr b="1" lang="ru" sz="1400">
                <a:solidFill>
                  <a:srgbClr val="333333"/>
                </a:solidFill>
                <a:latin typeface="Open Sans"/>
                <a:ea typeface="Open Sans"/>
                <a:cs typeface="Open Sans"/>
                <a:sym typeface="Open Sans"/>
              </a:rPr>
              <a:t>Общенациональный клуб исторических реконструкций «Великие цивилизации Великой степи» </a:t>
            </a:r>
            <a:r>
              <a:rPr lang="ru" sz="1400">
                <a:solidFill>
                  <a:srgbClr val="333333"/>
                </a:solidFill>
                <a:latin typeface="Open Sans"/>
                <a:ea typeface="Open Sans"/>
                <a:cs typeface="Open Sans"/>
                <a:sym typeface="Open Sans"/>
              </a:rPr>
              <a:t>и проводить на его основе фестивали в Астане и регионах Казахстана по тематикам: древние саки, гунны, эпоха великих тюркских каганов и др. Работа по данным тематикам может осуществляться одновременно, собирая любителей по интересам.Интересен будет </a:t>
            </a:r>
            <a:r>
              <a:rPr b="1" lang="ru" sz="1400">
                <a:solidFill>
                  <a:srgbClr val="333333"/>
                </a:solidFill>
                <a:latin typeface="Open Sans"/>
                <a:ea typeface="Open Sans"/>
                <a:cs typeface="Open Sans"/>
                <a:sym typeface="Open Sans"/>
              </a:rPr>
              <a:t>туристический проект по частичному восстановлению древнего города Отырар</a:t>
            </a:r>
            <a:r>
              <a:rPr lang="ru" sz="1400">
                <a:solidFill>
                  <a:srgbClr val="333333"/>
                </a:solidFill>
                <a:latin typeface="Open Sans"/>
                <a:ea typeface="Open Sans"/>
                <a:cs typeface="Open Sans"/>
                <a:sym typeface="Open Sans"/>
              </a:rPr>
              <a:t> с воссозданием объектов городской среды – домов, улиц, общественных мест, водопровода, городской стены и так далее.</a:t>
            </a:r>
            <a:endParaRPr sz="1400"/>
          </a:p>
        </p:txBody>
      </p:sp>
      <p:pic>
        <p:nvPicPr>
          <p:cNvPr id="161" name="Google Shape;161;p26"/>
          <p:cNvPicPr preferRelativeResize="0"/>
          <p:nvPr/>
        </p:nvPicPr>
        <p:blipFill>
          <a:blip r:embed="rId3">
            <a:alphaModFix/>
          </a:blip>
          <a:stretch>
            <a:fillRect/>
          </a:stretch>
        </p:blipFill>
        <p:spPr>
          <a:xfrm>
            <a:off x="142500" y="271025"/>
            <a:ext cx="3990425" cy="266360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7"/>
          <p:cNvSpPr txBox="1"/>
          <p:nvPr>
            <p:ph type="title"/>
          </p:nvPr>
        </p:nvSpPr>
        <p:spPr>
          <a:xfrm>
            <a:off x="4285650" y="-174400"/>
            <a:ext cx="69243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ru" sz="3000">
                <a:solidFill>
                  <a:srgbClr val="333333"/>
                </a:solidFill>
                <a:latin typeface="Open Sans"/>
                <a:ea typeface="Open Sans"/>
                <a:cs typeface="Open Sans"/>
                <a:sym typeface="Open Sans"/>
              </a:rPr>
              <a:t>5. </a:t>
            </a:r>
            <a:r>
              <a:rPr b="1" lang="ru" sz="3000" u="sng">
                <a:solidFill>
                  <a:srgbClr val="333333"/>
                </a:solidFill>
                <a:latin typeface="Open Sans"/>
                <a:ea typeface="Open Sans"/>
                <a:cs typeface="Open Sans"/>
                <a:sym typeface="Open Sans"/>
              </a:rPr>
              <a:t>Тысяча лет степного фольклора и музыки</a:t>
            </a:r>
            <a:endParaRPr b="1" sz="3000"/>
          </a:p>
        </p:txBody>
      </p:sp>
      <p:sp>
        <p:nvSpPr>
          <p:cNvPr id="167" name="Google Shape;167;p27"/>
          <p:cNvSpPr txBox="1"/>
          <p:nvPr>
            <p:ph idx="1" type="body"/>
          </p:nvPr>
        </p:nvSpPr>
        <p:spPr>
          <a:xfrm>
            <a:off x="4339700" y="769075"/>
            <a:ext cx="4748100" cy="4255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ru" sz="1400">
                <a:solidFill>
                  <a:srgbClr val="333333"/>
                </a:solidFill>
                <a:latin typeface="Open Sans"/>
                <a:ea typeface="Open Sans"/>
                <a:cs typeface="Open Sans"/>
                <a:sym typeface="Open Sans"/>
              </a:rPr>
              <a:t>В рамках этого проекта нам необходимо создать </a:t>
            </a:r>
            <a:r>
              <a:rPr b="1" lang="ru" sz="1400">
                <a:solidFill>
                  <a:srgbClr val="333333"/>
                </a:solidFill>
                <a:latin typeface="Open Sans"/>
                <a:ea typeface="Open Sans"/>
                <a:cs typeface="Open Sans"/>
                <a:sym typeface="Open Sans"/>
              </a:rPr>
              <a:t>«Антологию степного фольклора»</a:t>
            </a:r>
            <a:r>
              <a:rPr lang="ru" sz="1400">
                <a:solidFill>
                  <a:srgbClr val="333333"/>
                </a:solidFill>
                <a:latin typeface="Open Sans"/>
                <a:ea typeface="Open Sans"/>
                <a:cs typeface="Open Sans"/>
                <a:sym typeface="Open Sans"/>
              </a:rPr>
              <a:t>. В ней будут собраны лучшие образцы устного народного творчества наследников Великой степи за прошедшее тысячелетие – сказки, легенды, былины, предания, эпосы.Кроме того, нужно выпустить </a:t>
            </a:r>
            <a:r>
              <a:rPr b="1" lang="ru" sz="1400">
                <a:solidFill>
                  <a:srgbClr val="333333"/>
                </a:solidFill>
                <a:latin typeface="Open Sans"/>
                <a:ea typeface="Open Sans"/>
                <a:cs typeface="Open Sans"/>
                <a:sym typeface="Open Sans"/>
              </a:rPr>
              <a:t>сборник «Древние мотивы Великой степи»</a:t>
            </a:r>
            <a:r>
              <a:rPr lang="ru" sz="1400">
                <a:solidFill>
                  <a:srgbClr val="333333"/>
                </a:solidFill>
                <a:latin typeface="Open Sans"/>
                <a:ea typeface="Open Sans"/>
                <a:cs typeface="Open Sans"/>
                <a:sym typeface="Open Sans"/>
              </a:rPr>
              <a:t> – коллекцию значимых произведений, созданных для традиционных казахских музыкальных инструментов: кобыза, домбры, сыбызгы, сазсырная и других.Фольклор и мелодии Великой степи должны обрести </a:t>
            </a:r>
            <a:r>
              <a:rPr i="1" lang="ru" sz="1400">
                <a:solidFill>
                  <a:srgbClr val="333333"/>
                </a:solidFill>
                <a:latin typeface="Open Sans"/>
                <a:ea typeface="Open Sans"/>
                <a:cs typeface="Open Sans"/>
                <a:sym typeface="Open Sans"/>
              </a:rPr>
              <a:t>«новое дыхание»</a:t>
            </a:r>
            <a:r>
              <a:rPr lang="ru" sz="1400">
                <a:solidFill>
                  <a:srgbClr val="333333"/>
                </a:solidFill>
                <a:latin typeface="Open Sans"/>
                <a:ea typeface="Open Sans"/>
                <a:cs typeface="Open Sans"/>
                <a:sym typeface="Open Sans"/>
              </a:rPr>
              <a:t> в современном цифровом формате. Для работы над этими проектами важно привлечь отечественных и иностранных профессионалов, способных не только систематизировать, но и актуализировать богатое наследие Степи.</a:t>
            </a:r>
            <a:endParaRPr sz="1400"/>
          </a:p>
        </p:txBody>
      </p:sp>
      <p:pic>
        <p:nvPicPr>
          <p:cNvPr id="168" name="Google Shape;168;p27"/>
          <p:cNvPicPr preferRelativeResize="0"/>
          <p:nvPr/>
        </p:nvPicPr>
        <p:blipFill>
          <a:blip r:embed="rId3">
            <a:alphaModFix/>
          </a:blip>
          <a:stretch>
            <a:fillRect/>
          </a:stretch>
        </p:blipFill>
        <p:spPr>
          <a:xfrm>
            <a:off x="152400" y="529575"/>
            <a:ext cx="4034901" cy="226723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8"/>
          <p:cNvSpPr txBox="1"/>
          <p:nvPr>
            <p:ph type="title"/>
          </p:nvPr>
        </p:nvSpPr>
        <p:spPr>
          <a:xfrm>
            <a:off x="4335100" y="-102100"/>
            <a:ext cx="42603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ru" sz="3000">
                <a:solidFill>
                  <a:srgbClr val="333333"/>
                </a:solidFill>
                <a:latin typeface="Open Sans"/>
                <a:ea typeface="Open Sans"/>
                <a:cs typeface="Open Sans"/>
                <a:sym typeface="Open Sans"/>
              </a:rPr>
              <a:t>6. </a:t>
            </a:r>
            <a:r>
              <a:rPr b="1" lang="ru" sz="3000" u="sng">
                <a:solidFill>
                  <a:srgbClr val="333333"/>
                </a:solidFill>
                <a:latin typeface="Open Sans"/>
                <a:ea typeface="Open Sans"/>
                <a:cs typeface="Open Sans"/>
                <a:sym typeface="Open Sans"/>
              </a:rPr>
              <a:t>История в кино и на телевидении </a:t>
            </a:r>
            <a:endParaRPr b="1" sz="3000" u="sng">
              <a:solidFill>
                <a:srgbClr val="333333"/>
              </a:solidFill>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t/>
            </a:r>
            <a:endParaRPr b="1" sz="1000" u="sng">
              <a:solidFill>
                <a:srgbClr val="333333"/>
              </a:solidFill>
              <a:highlight>
                <a:srgbClr val="F9F9F9"/>
              </a:highlight>
              <a:latin typeface="Open Sans"/>
              <a:ea typeface="Open Sans"/>
              <a:cs typeface="Open Sans"/>
              <a:sym typeface="Open Sans"/>
            </a:endParaRPr>
          </a:p>
          <a:p>
            <a:pPr indent="0" lvl="0" marL="0" rtl="0" algn="l">
              <a:spcBef>
                <a:spcPts val="0"/>
              </a:spcBef>
              <a:spcAft>
                <a:spcPts val="0"/>
              </a:spcAft>
              <a:buNone/>
            </a:pPr>
            <a:r>
              <a:t/>
            </a:r>
            <a:endParaRPr/>
          </a:p>
        </p:txBody>
      </p:sp>
      <p:sp>
        <p:nvSpPr>
          <p:cNvPr id="174" name="Google Shape;174;p28"/>
          <p:cNvSpPr txBox="1"/>
          <p:nvPr>
            <p:ph idx="1" type="body"/>
          </p:nvPr>
        </p:nvSpPr>
        <p:spPr>
          <a:xfrm>
            <a:off x="4382050" y="896325"/>
            <a:ext cx="4166400" cy="409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ru" sz="1400">
                <a:solidFill>
                  <a:srgbClr val="333333"/>
                </a:solidFill>
                <a:latin typeface="Open Sans"/>
                <a:ea typeface="Open Sans"/>
                <a:cs typeface="Open Sans"/>
                <a:sym typeface="Open Sans"/>
              </a:rPr>
              <a:t>В современном мире огромное место в историческом самопознании народов занимает киноискусство. В массовом восприятии яркие кинообразы порой играют более значимую роль, чем документальные портреты в фундаментальных научных монографиях.Поэтому в ближайшее время необходимо запустить в производство </a:t>
            </a:r>
            <a:r>
              <a:rPr b="1" lang="ru" sz="1400">
                <a:solidFill>
                  <a:srgbClr val="333333"/>
                </a:solidFill>
                <a:latin typeface="Open Sans"/>
                <a:ea typeface="Open Sans"/>
                <a:cs typeface="Open Sans"/>
                <a:sym typeface="Open Sans"/>
              </a:rPr>
              <a:t>специальный цикл документально-постановочных фильмов, телевизионных сериалов и полнометражных художественных картин</a:t>
            </a:r>
            <a:r>
              <a:rPr lang="ru" sz="1400">
                <a:solidFill>
                  <a:srgbClr val="333333"/>
                </a:solidFill>
                <a:latin typeface="Open Sans"/>
                <a:ea typeface="Open Sans"/>
                <a:cs typeface="Open Sans"/>
                <a:sym typeface="Open Sans"/>
              </a:rPr>
              <a:t>, демонстрирующих непрерывность цивилизационной истории Казахстана. </a:t>
            </a:r>
            <a:endParaRPr sz="1400">
              <a:solidFill>
                <a:srgbClr val="333333"/>
              </a:solidFill>
              <a:latin typeface="Open Sans"/>
              <a:ea typeface="Open Sans"/>
              <a:cs typeface="Open Sans"/>
              <a:sym typeface="Open Sans"/>
            </a:endParaRPr>
          </a:p>
          <a:p>
            <a:pPr indent="0" lvl="0" marL="0" rtl="0" algn="l">
              <a:spcBef>
                <a:spcPts val="1600"/>
              </a:spcBef>
              <a:spcAft>
                <a:spcPts val="1600"/>
              </a:spcAft>
              <a:buNone/>
            </a:pPr>
            <a:r>
              <a:t/>
            </a:r>
            <a:endParaRPr/>
          </a:p>
        </p:txBody>
      </p:sp>
      <p:pic>
        <p:nvPicPr>
          <p:cNvPr id="175" name="Google Shape;175;p28"/>
          <p:cNvPicPr preferRelativeResize="0"/>
          <p:nvPr/>
        </p:nvPicPr>
        <p:blipFill>
          <a:blip r:embed="rId3">
            <a:alphaModFix/>
          </a:blip>
          <a:stretch>
            <a:fillRect/>
          </a:stretch>
        </p:blipFill>
        <p:spPr>
          <a:xfrm>
            <a:off x="132625" y="532700"/>
            <a:ext cx="4077249" cy="22119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9"/>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9"/>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82" name="Google Shape;182;p29"/>
          <p:cNvPicPr preferRelativeResize="0"/>
          <p:nvPr/>
        </p:nvPicPr>
        <p:blipFill>
          <a:blip r:embed="rId3">
            <a:alphaModFix/>
          </a:blip>
          <a:stretch>
            <a:fillRect/>
          </a:stretch>
        </p:blipFill>
        <p:spPr>
          <a:xfrm>
            <a:off x="-39550" y="0"/>
            <a:ext cx="9242850" cy="5143499"/>
          </a:xfrm>
          <a:prstGeom prst="rect">
            <a:avLst/>
          </a:prstGeom>
          <a:noFill/>
          <a:ln>
            <a:noFill/>
          </a:ln>
        </p:spPr>
      </p:pic>
      <p:sp>
        <p:nvSpPr>
          <p:cNvPr id="183" name="Google Shape;183;p29"/>
          <p:cNvSpPr txBox="1"/>
          <p:nvPr/>
        </p:nvSpPr>
        <p:spPr>
          <a:xfrm>
            <a:off x="296550" y="245150"/>
            <a:ext cx="3608100" cy="14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9"/>
          <p:cNvSpPr txBox="1"/>
          <p:nvPr/>
        </p:nvSpPr>
        <p:spPr>
          <a:xfrm>
            <a:off x="54325" y="49425"/>
            <a:ext cx="3850200" cy="3764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800"/>
              </a:spcBef>
              <a:spcAft>
                <a:spcPts val="0"/>
              </a:spcAft>
              <a:buClr>
                <a:srgbClr val="000000"/>
              </a:buClr>
              <a:buSzPts val="1100"/>
              <a:buFont typeface="Arial"/>
              <a:buNone/>
            </a:pPr>
            <a:r>
              <a:rPr b="1" lang="ru" sz="2400" u="sng">
                <a:solidFill>
                  <a:srgbClr val="FFFFFF"/>
                </a:solidFill>
                <a:latin typeface="Open Sans"/>
                <a:ea typeface="Open Sans"/>
                <a:cs typeface="Open Sans"/>
                <a:sym typeface="Open Sans"/>
              </a:rPr>
              <a:t>Заключение</a:t>
            </a:r>
            <a:endParaRPr b="1" sz="2400" u="sng">
              <a:solidFill>
                <a:srgbClr val="FFFFFF"/>
              </a:solidFill>
              <a:latin typeface="Open Sans"/>
              <a:ea typeface="Open Sans"/>
              <a:cs typeface="Open Sans"/>
              <a:sym typeface="Open Sans"/>
            </a:endParaRPr>
          </a:p>
          <a:p>
            <a:pPr indent="0" lvl="0" marL="0" rtl="0" algn="just">
              <a:lnSpc>
                <a:spcPct val="115000"/>
              </a:lnSpc>
              <a:spcBef>
                <a:spcPts val="800"/>
              </a:spcBef>
              <a:spcAft>
                <a:spcPts val="0"/>
              </a:spcAft>
              <a:buClr>
                <a:srgbClr val="000000"/>
              </a:buClr>
              <a:buSzPts val="1100"/>
              <a:buFont typeface="Arial"/>
              <a:buNone/>
            </a:pPr>
            <a:r>
              <a:rPr lang="ru" sz="1200">
                <a:solidFill>
                  <a:srgbClr val="FFFFFF"/>
                </a:solidFill>
                <a:latin typeface="Open Sans"/>
                <a:ea typeface="Open Sans"/>
                <a:cs typeface="Open Sans"/>
                <a:sym typeface="Open Sans"/>
              </a:rPr>
              <a:t>Полтора года назад мной была опубликована статья </a:t>
            </a:r>
            <a:r>
              <a:rPr i="1" lang="ru" sz="1200">
                <a:solidFill>
                  <a:srgbClr val="FFFFFF"/>
                </a:solidFill>
                <a:latin typeface="Open Sans"/>
                <a:ea typeface="Open Sans"/>
                <a:cs typeface="Open Sans"/>
                <a:sym typeface="Open Sans"/>
              </a:rPr>
              <a:t>«Взгляд в будущее: модернизация общественного сознания»</a:t>
            </a:r>
            <a:r>
              <a:rPr lang="ru" sz="1200">
                <a:solidFill>
                  <a:srgbClr val="FFFFFF"/>
                </a:solidFill>
                <a:latin typeface="Open Sans"/>
                <a:ea typeface="Open Sans"/>
                <a:cs typeface="Open Sans"/>
                <a:sym typeface="Open Sans"/>
              </a:rPr>
              <a:t>, которая нашла широкий отклик в обществе.Рассматриваю указанные выше проекты как продолжение программы </a:t>
            </a:r>
            <a:r>
              <a:rPr i="1" lang="ru" sz="1200">
                <a:solidFill>
                  <a:srgbClr val="FFFFFF"/>
                </a:solidFill>
                <a:latin typeface="Open Sans"/>
                <a:ea typeface="Open Sans"/>
                <a:cs typeface="Open Sans"/>
                <a:sym typeface="Open Sans"/>
              </a:rPr>
              <a:t>«Рухани жаңғыру»</a:t>
            </a:r>
            <a:r>
              <a:rPr lang="ru" sz="1200">
                <a:solidFill>
                  <a:srgbClr val="FFFFFF"/>
                </a:solidFill>
                <a:latin typeface="Open Sans"/>
                <a:ea typeface="Open Sans"/>
                <a:cs typeface="Open Sans"/>
                <a:sym typeface="Open Sans"/>
              </a:rPr>
              <a:t>.Новые компоненты общенациональной программы </a:t>
            </a:r>
            <a:r>
              <a:rPr i="1" lang="ru" sz="1200">
                <a:solidFill>
                  <a:srgbClr val="FFFFFF"/>
                </a:solidFill>
                <a:latin typeface="Open Sans"/>
                <a:ea typeface="Open Sans"/>
                <a:cs typeface="Open Sans"/>
                <a:sym typeface="Open Sans"/>
              </a:rPr>
              <a:t>«Рухани жаңғыру» </a:t>
            </a:r>
            <a:r>
              <a:rPr lang="ru" sz="1200">
                <a:solidFill>
                  <a:srgbClr val="FFFFFF"/>
                </a:solidFill>
                <a:latin typeface="Open Sans"/>
                <a:ea typeface="Open Sans"/>
                <a:cs typeface="Open Sans"/>
                <a:sym typeface="Open Sans"/>
              </a:rPr>
              <a:t>позволят актуализировать многовековое наследие наших предков, сделав его понятным и </a:t>
            </a:r>
            <a:r>
              <a:rPr i="1" lang="ru" sz="1200">
                <a:solidFill>
                  <a:srgbClr val="FFFFFF"/>
                </a:solidFill>
                <a:latin typeface="Open Sans"/>
                <a:ea typeface="Open Sans"/>
                <a:cs typeface="Open Sans"/>
                <a:sym typeface="Open Sans"/>
              </a:rPr>
              <a:t>востребованным в условиях цифровой цивилизации</a:t>
            </a:r>
            <a:r>
              <a:rPr lang="ru" sz="1200">
                <a:solidFill>
                  <a:srgbClr val="FFFFFF"/>
                </a:solidFill>
                <a:latin typeface="Open Sans"/>
                <a:ea typeface="Open Sans"/>
                <a:cs typeface="Open Sans"/>
                <a:sym typeface="Open Sans"/>
              </a:rPr>
              <a:t>.Убежден, у народа, который помнит, ценит, гордится своей историей, великое будущее. Гордость за прошлое, прагматичная оценка настоящего и позитивный взгляд в будущее – вот залог успеха нашей страны.</a:t>
            </a:r>
            <a:endParaRPr sz="1200">
              <a:solidFill>
                <a:srgbClr val="FFFFFF"/>
              </a:solidFill>
              <a:latin typeface="Open Sans"/>
              <a:ea typeface="Open Sans"/>
              <a:cs typeface="Open Sans"/>
              <a:sym typeface="Open Sans"/>
            </a:endParaRPr>
          </a:p>
          <a:p>
            <a:pPr indent="0" lvl="0" marL="0" rtl="0" algn="l">
              <a:spcBef>
                <a:spcPts val="0"/>
              </a:spcBef>
              <a:spcAft>
                <a:spcPts val="0"/>
              </a:spcAft>
              <a:buNone/>
            </a:pPr>
            <a:r>
              <a:t/>
            </a:r>
            <a:endParaRPr sz="12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4"/>
          <p:cNvSpPr txBox="1"/>
          <p:nvPr/>
        </p:nvSpPr>
        <p:spPr>
          <a:xfrm>
            <a:off x="632650" y="345600"/>
            <a:ext cx="8007300" cy="6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ru" sz="2400" u="sng"/>
              <a:t>I. Пространство и время национальной истории</a:t>
            </a:r>
            <a:endParaRPr b="1" sz="2400" u="sng">
              <a:latin typeface="Merriweather"/>
              <a:ea typeface="Merriweather"/>
              <a:cs typeface="Merriweather"/>
              <a:sym typeface="Merriweather"/>
            </a:endParaRPr>
          </a:p>
          <a:p>
            <a:pPr indent="0" lvl="0" marL="0" rtl="0" algn="l">
              <a:spcBef>
                <a:spcPts val="0"/>
              </a:spcBef>
              <a:spcAft>
                <a:spcPts val="0"/>
              </a:spcAft>
              <a:buNone/>
            </a:pPr>
            <a:r>
              <a:t/>
            </a:r>
            <a:endParaRPr u="sng"/>
          </a:p>
        </p:txBody>
      </p:sp>
      <p:sp>
        <p:nvSpPr>
          <p:cNvPr id="72" name="Google Shape;72;p14"/>
          <p:cNvSpPr txBox="1"/>
          <p:nvPr/>
        </p:nvSpPr>
        <p:spPr>
          <a:xfrm>
            <a:off x="316325" y="877825"/>
            <a:ext cx="5961000" cy="235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ru" sz="1800">
                <a:solidFill>
                  <a:srgbClr val="333333"/>
                </a:solidFill>
              </a:rPr>
              <a:t>Наша земля, без преувеличения, стала местом, откуда происходят многие предметы материальной культуры. Летописи хранят немало известных фактов, когда предки казахов не раз кардинально меняли ход политической и экономической истории на обширных пространствах Евразии.</a:t>
            </a:r>
            <a:endParaRPr sz="1800">
              <a:solidFill>
                <a:schemeClr val="dk2"/>
              </a:solidFill>
              <a:latin typeface="Roboto"/>
              <a:ea typeface="Roboto"/>
              <a:cs typeface="Roboto"/>
              <a:sym typeface="Roboto"/>
            </a:endParaRPr>
          </a:p>
          <a:p>
            <a:pPr indent="0" lvl="0" marL="0" rtl="0" algn="l">
              <a:spcBef>
                <a:spcPts val="160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5"/>
          <p:cNvSpPr txBox="1"/>
          <p:nvPr>
            <p:ph type="title"/>
          </p:nvPr>
        </p:nvSpPr>
        <p:spPr>
          <a:xfrm>
            <a:off x="4327750" y="1225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2400">
                <a:solidFill>
                  <a:srgbClr val="333333"/>
                </a:solidFill>
                <a:latin typeface="Arial"/>
                <a:ea typeface="Arial"/>
                <a:cs typeface="Arial"/>
                <a:sym typeface="Arial"/>
              </a:rPr>
              <a:t>1. </a:t>
            </a:r>
            <a:r>
              <a:rPr b="1" lang="ru" sz="2400" u="sng">
                <a:solidFill>
                  <a:srgbClr val="333333"/>
                </a:solidFill>
                <a:latin typeface="Arial"/>
                <a:ea typeface="Arial"/>
                <a:cs typeface="Arial"/>
                <a:sym typeface="Arial"/>
              </a:rPr>
              <a:t>Всадническая культура </a:t>
            </a:r>
            <a:endParaRPr b="1" sz="2400"/>
          </a:p>
        </p:txBody>
      </p:sp>
      <p:sp>
        <p:nvSpPr>
          <p:cNvPr id="78" name="Google Shape;78;p15"/>
          <p:cNvSpPr txBox="1"/>
          <p:nvPr>
            <p:ph idx="1" type="body"/>
          </p:nvPr>
        </p:nvSpPr>
        <p:spPr>
          <a:xfrm>
            <a:off x="4626375" y="726925"/>
            <a:ext cx="4063800" cy="82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ru" sz="1400">
                <a:solidFill>
                  <a:srgbClr val="333333"/>
                </a:solidFill>
                <a:latin typeface="Arial"/>
                <a:ea typeface="Arial"/>
                <a:cs typeface="Arial"/>
                <a:sym typeface="Arial"/>
              </a:rPr>
              <a:t>Всем известно, что Великая степь подарила миру коневодство и всадническую культуру.Впервые одомашнивание лошади произошло на территории современного Казахстана, о чем свидетельствуют раскопки </a:t>
            </a:r>
            <a:r>
              <a:rPr i="1" lang="ru" sz="1400">
                <a:solidFill>
                  <a:srgbClr val="333333"/>
                </a:solidFill>
                <a:latin typeface="Arial"/>
                <a:ea typeface="Arial"/>
                <a:cs typeface="Arial"/>
                <a:sym typeface="Arial"/>
              </a:rPr>
              <a:t>«Ботай»</a:t>
            </a:r>
            <a:r>
              <a:rPr lang="ru" sz="1400">
                <a:solidFill>
                  <a:srgbClr val="333333"/>
                </a:solidFill>
                <a:latin typeface="Arial"/>
                <a:ea typeface="Arial"/>
                <a:cs typeface="Arial"/>
                <a:sym typeface="Arial"/>
              </a:rPr>
              <a:t> на севере.Одомашнивание лошади нашим предкам в планетарном масштабе произвело крупнейшую революцию в хозяйстве и военном деле.Одомашнивание лошади положило начало культуре всадничества. Изображение конного знаменосца – наиболее узнаваемая эмблема героической эпохи и особый </a:t>
            </a:r>
            <a:r>
              <a:rPr i="1" lang="ru" sz="1400">
                <a:solidFill>
                  <a:srgbClr val="333333"/>
                </a:solidFill>
                <a:latin typeface="Arial"/>
                <a:ea typeface="Arial"/>
                <a:cs typeface="Arial"/>
                <a:sym typeface="Arial"/>
              </a:rPr>
              <a:t>«культурный код»</a:t>
            </a:r>
            <a:r>
              <a:rPr lang="ru" sz="1400">
                <a:solidFill>
                  <a:srgbClr val="333333"/>
                </a:solidFill>
                <a:latin typeface="Arial"/>
                <a:ea typeface="Arial"/>
                <a:cs typeface="Arial"/>
                <a:sym typeface="Arial"/>
              </a:rPr>
              <a:t> кочевого мира, формирование которого связано с зарождением всадничества.</a:t>
            </a:r>
            <a:endParaRPr sz="1400">
              <a:solidFill>
                <a:srgbClr val="333333"/>
              </a:solidFill>
              <a:latin typeface="Arial"/>
              <a:ea typeface="Arial"/>
              <a:cs typeface="Arial"/>
              <a:sym typeface="Arial"/>
            </a:endParaRPr>
          </a:p>
          <a:p>
            <a:pPr indent="0" lvl="0" marL="0" rtl="0" algn="l">
              <a:spcBef>
                <a:spcPts val="1600"/>
              </a:spcBef>
              <a:spcAft>
                <a:spcPts val="1600"/>
              </a:spcAft>
              <a:buNone/>
            </a:pPr>
            <a:r>
              <a:t/>
            </a:r>
            <a:endParaRPr sz="1800"/>
          </a:p>
        </p:txBody>
      </p:sp>
      <p:pic>
        <p:nvPicPr>
          <p:cNvPr id="79" name="Google Shape;79;p15"/>
          <p:cNvPicPr preferRelativeResize="0"/>
          <p:nvPr/>
        </p:nvPicPr>
        <p:blipFill rotWithShape="1">
          <a:blip r:embed="rId3">
            <a:alphaModFix/>
          </a:blip>
          <a:srcRect b="-4439" l="0" r="0" t="4440"/>
          <a:stretch/>
        </p:blipFill>
        <p:spPr>
          <a:xfrm>
            <a:off x="399438" y="169600"/>
            <a:ext cx="3554626" cy="2451464"/>
          </a:xfrm>
          <a:prstGeom prst="rect">
            <a:avLst/>
          </a:prstGeom>
          <a:noFill/>
          <a:ln>
            <a:noFill/>
          </a:ln>
        </p:spPr>
      </p:pic>
      <p:pic>
        <p:nvPicPr>
          <p:cNvPr id="80" name="Google Shape;80;p15"/>
          <p:cNvPicPr preferRelativeResize="0"/>
          <p:nvPr/>
        </p:nvPicPr>
        <p:blipFill rotWithShape="1">
          <a:blip r:embed="rId4">
            <a:alphaModFix/>
          </a:blip>
          <a:srcRect b="-6315" l="-3157" r="-3157" t="0"/>
          <a:stretch/>
        </p:blipFill>
        <p:spPr>
          <a:xfrm>
            <a:off x="285725" y="2621075"/>
            <a:ext cx="3782074" cy="2519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6"/>
          <p:cNvSpPr txBox="1"/>
          <p:nvPr>
            <p:ph type="title"/>
          </p:nvPr>
        </p:nvSpPr>
        <p:spPr>
          <a:xfrm>
            <a:off x="4308050" y="0"/>
            <a:ext cx="5221500" cy="96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ru" sz="2400">
                <a:solidFill>
                  <a:srgbClr val="333333"/>
                </a:solidFill>
                <a:latin typeface="Open Sans"/>
                <a:ea typeface="Open Sans"/>
                <a:cs typeface="Open Sans"/>
                <a:sym typeface="Open Sans"/>
              </a:rPr>
              <a:t>2.</a:t>
            </a:r>
            <a:r>
              <a:rPr b="1" lang="ru" sz="2400" u="sng">
                <a:solidFill>
                  <a:srgbClr val="333333"/>
                </a:solidFill>
                <a:latin typeface="Open Sans"/>
                <a:ea typeface="Open Sans"/>
                <a:cs typeface="Open Sans"/>
                <a:sym typeface="Open Sans"/>
              </a:rPr>
              <a:t>Древняя металлургия Великой степи</a:t>
            </a:r>
            <a:endParaRPr b="1" sz="2400" u="sng">
              <a:solidFill>
                <a:srgbClr val="333333"/>
              </a:solidFill>
              <a:latin typeface="Open Sans"/>
              <a:ea typeface="Open Sans"/>
              <a:cs typeface="Open Sans"/>
              <a:sym typeface="Open Sans"/>
            </a:endParaRPr>
          </a:p>
          <a:p>
            <a:pPr indent="0" lvl="0" marL="0" rtl="0" algn="l">
              <a:spcBef>
                <a:spcPts val="0"/>
              </a:spcBef>
              <a:spcAft>
                <a:spcPts val="0"/>
              </a:spcAft>
              <a:buNone/>
            </a:pPr>
            <a:r>
              <a:t/>
            </a:r>
            <a:endParaRPr b="1" sz="2400" u="sng"/>
          </a:p>
        </p:txBody>
      </p:sp>
      <p:sp>
        <p:nvSpPr>
          <p:cNvPr id="86" name="Google Shape;86;p16"/>
          <p:cNvSpPr txBox="1"/>
          <p:nvPr>
            <p:ph idx="1" type="body"/>
          </p:nvPr>
        </p:nvSpPr>
        <p:spPr>
          <a:xfrm>
            <a:off x="4506275" y="866975"/>
            <a:ext cx="4166400" cy="409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ru" sz="1400">
                <a:solidFill>
                  <a:srgbClr val="000000"/>
                </a:solidFill>
                <a:latin typeface="Open Sans"/>
                <a:ea typeface="Open Sans"/>
                <a:cs typeface="Open Sans"/>
                <a:sym typeface="Open Sans"/>
              </a:rPr>
              <a:t>Изобретение способов получения металлов открыло новую историческую эпоху и навсегда изменило ход развития человечества. Казахская земля, богатая многообразными металлическими рудами, также стала одним из первых центров появления металлургии. Еще в глубокой древности на землях Центрального, Северного и Восточного Казахстана возникли очаги горнорудного производства и выплавки бронзы, меди, свинца, железа, серебра и золота, изготовления листового железа.</a:t>
            </a:r>
            <a:endParaRPr sz="1400">
              <a:solidFill>
                <a:srgbClr val="000000"/>
              </a:solidFill>
              <a:latin typeface="Open Sans"/>
              <a:ea typeface="Open Sans"/>
              <a:cs typeface="Open Sans"/>
              <a:sym typeface="Open Sans"/>
            </a:endParaRPr>
          </a:p>
          <a:p>
            <a:pPr indent="0" lvl="0" marL="0" rtl="0" algn="l">
              <a:spcBef>
                <a:spcPts val="1600"/>
              </a:spcBef>
              <a:spcAft>
                <a:spcPts val="1600"/>
              </a:spcAft>
              <a:buNone/>
            </a:pPr>
            <a:r>
              <a:t/>
            </a:r>
            <a:endParaRPr sz="1400">
              <a:solidFill>
                <a:srgbClr val="000000"/>
              </a:solidFill>
            </a:endParaRPr>
          </a:p>
        </p:txBody>
      </p:sp>
      <p:pic>
        <p:nvPicPr>
          <p:cNvPr id="87" name="Google Shape;87;p16"/>
          <p:cNvPicPr preferRelativeResize="0"/>
          <p:nvPr/>
        </p:nvPicPr>
        <p:blipFill>
          <a:blip r:embed="rId3">
            <a:alphaModFix/>
          </a:blip>
          <a:stretch>
            <a:fillRect/>
          </a:stretch>
        </p:blipFill>
        <p:spPr>
          <a:xfrm>
            <a:off x="403325" y="245150"/>
            <a:ext cx="3509325" cy="2168625"/>
          </a:xfrm>
          <a:prstGeom prst="rect">
            <a:avLst/>
          </a:prstGeom>
          <a:noFill/>
          <a:ln>
            <a:noFill/>
          </a:ln>
        </p:spPr>
      </p:pic>
      <p:pic>
        <p:nvPicPr>
          <p:cNvPr id="88" name="Google Shape;88;p16"/>
          <p:cNvPicPr preferRelativeResize="0"/>
          <p:nvPr/>
        </p:nvPicPr>
        <p:blipFill>
          <a:blip r:embed="rId4">
            <a:alphaModFix/>
          </a:blip>
          <a:stretch>
            <a:fillRect/>
          </a:stretch>
        </p:blipFill>
        <p:spPr>
          <a:xfrm>
            <a:off x="403325" y="2775825"/>
            <a:ext cx="3509326" cy="20966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17"/>
          <p:cNvSpPr txBox="1"/>
          <p:nvPr>
            <p:ph type="title"/>
          </p:nvPr>
        </p:nvSpPr>
        <p:spPr>
          <a:xfrm>
            <a:off x="4315325" y="0"/>
            <a:ext cx="5016600" cy="119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ru" sz="3000">
                <a:solidFill>
                  <a:srgbClr val="333333"/>
                </a:solidFill>
                <a:latin typeface="Open Sans"/>
                <a:ea typeface="Open Sans"/>
                <a:cs typeface="Open Sans"/>
                <a:sym typeface="Open Sans"/>
              </a:rPr>
              <a:t>3. </a:t>
            </a:r>
            <a:r>
              <a:rPr b="1" lang="ru" sz="3000" u="sng">
                <a:solidFill>
                  <a:srgbClr val="333333"/>
                </a:solidFill>
                <a:latin typeface="Open Sans"/>
                <a:ea typeface="Open Sans"/>
                <a:cs typeface="Open Sans"/>
                <a:sym typeface="Open Sans"/>
              </a:rPr>
              <a:t>Звериный стиль</a:t>
            </a:r>
            <a:endParaRPr sz="3000"/>
          </a:p>
        </p:txBody>
      </p:sp>
      <p:sp>
        <p:nvSpPr>
          <p:cNvPr id="94" name="Google Shape;94;p17"/>
          <p:cNvSpPr txBox="1"/>
          <p:nvPr>
            <p:ph idx="1" type="body"/>
          </p:nvPr>
        </p:nvSpPr>
        <p:spPr>
          <a:xfrm>
            <a:off x="4446975" y="698650"/>
            <a:ext cx="4166400" cy="409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ru" sz="1400">
                <a:solidFill>
                  <a:srgbClr val="333333"/>
                </a:solidFill>
                <a:latin typeface="Open Sans"/>
                <a:ea typeface="Open Sans"/>
                <a:cs typeface="Open Sans"/>
                <a:sym typeface="Open Sans"/>
              </a:rPr>
              <a:t>Наиболее ярким элементом наследия, отражением художественного своеобразия и богатства духовного содержания является </a:t>
            </a:r>
            <a:r>
              <a:rPr i="1" lang="ru" sz="1400">
                <a:solidFill>
                  <a:srgbClr val="333333"/>
                </a:solidFill>
                <a:latin typeface="Open Sans"/>
                <a:ea typeface="Open Sans"/>
                <a:cs typeface="Open Sans"/>
                <a:sym typeface="Open Sans"/>
              </a:rPr>
              <a:t>«искусство звериного стиля»</a:t>
            </a:r>
            <a:r>
              <a:rPr lang="ru" sz="1400">
                <a:solidFill>
                  <a:srgbClr val="333333"/>
                </a:solidFill>
                <a:latin typeface="Open Sans"/>
                <a:ea typeface="Open Sans"/>
                <a:cs typeface="Open Sans"/>
                <a:sym typeface="Open Sans"/>
              </a:rPr>
              <a:t>. Использование образов животных в быту было символом взаимосвязи человека и природы, указывало на духовные ориентиры степняков.Они предпочитали изображения хищников, в основном семейства кошачьих. Наверное, совсем не случайно одним из символов суверенного Казахстана стал снежный барс – редкий и благородный представитель местной фауны.</a:t>
            </a:r>
            <a:endParaRPr sz="1400">
              <a:solidFill>
                <a:srgbClr val="333333"/>
              </a:solidFill>
              <a:latin typeface="Open Sans"/>
              <a:ea typeface="Open Sans"/>
              <a:cs typeface="Open Sans"/>
              <a:sym typeface="Open Sans"/>
            </a:endParaRPr>
          </a:p>
          <a:p>
            <a:pPr indent="0" lvl="0" marL="0" rtl="0" algn="l">
              <a:spcBef>
                <a:spcPts val="1600"/>
              </a:spcBef>
              <a:spcAft>
                <a:spcPts val="1600"/>
              </a:spcAft>
              <a:buNone/>
            </a:pPr>
            <a:r>
              <a:t/>
            </a:r>
            <a:endParaRPr sz="1400"/>
          </a:p>
        </p:txBody>
      </p:sp>
      <p:pic>
        <p:nvPicPr>
          <p:cNvPr id="95" name="Google Shape;95;p17"/>
          <p:cNvPicPr preferRelativeResize="0"/>
          <p:nvPr/>
        </p:nvPicPr>
        <p:blipFill>
          <a:blip r:embed="rId3">
            <a:alphaModFix/>
          </a:blip>
          <a:stretch>
            <a:fillRect/>
          </a:stretch>
        </p:blipFill>
        <p:spPr>
          <a:xfrm>
            <a:off x="355875" y="47450"/>
            <a:ext cx="3533000" cy="2395850"/>
          </a:xfrm>
          <a:prstGeom prst="rect">
            <a:avLst/>
          </a:prstGeom>
          <a:noFill/>
          <a:ln>
            <a:noFill/>
          </a:ln>
        </p:spPr>
      </p:pic>
      <p:pic>
        <p:nvPicPr>
          <p:cNvPr id="96" name="Google Shape;96;p17"/>
          <p:cNvPicPr preferRelativeResize="0"/>
          <p:nvPr/>
        </p:nvPicPr>
        <p:blipFill>
          <a:blip r:embed="rId4">
            <a:alphaModFix/>
          </a:blip>
          <a:stretch>
            <a:fillRect/>
          </a:stretch>
        </p:blipFill>
        <p:spPr>
          <a:xfrm>
            <a:off x="316325" y="2571745"/>
            <a:ext cx="3572550" cy="2482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8"/>
          <p:cNvSpPr txBox="1"/>
          <p:nvPr>
            <p:ph type="title"/>
          </p:nvPr>
        </p:nvSpPr>
        <p:spPr>
          <a:xfrm>
            <a:off x="4295550" y="62850"/>
            <a:ext cx="57678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ru" sz="3000" u="sng">
                <a:solidFill>
                  <a:srgbClr val="000000"/>
                </a:solidFill>
                <a:latin typeface="Open Sans"/>
                <a:ea typeface="Open Sans"/>
                <a:cs typeface="Open Sans"/>
                <a:sym typeface="Open Sans"/>
              </a:rPr>
              <a:t>4. Золотой человек</a:t>
            </a:r>
            <a:endParaRPr sz="3000" u="sng">
              <a:solidFill>
                <a:srgbClr val="000000"/>
              </a:solidFill>
            </a:endParaRPr>
          </a:p>
        </p:txBody>
      </p:sp>
      <p:sp>
        <p:nvSpPr>
          <p:cNvPr id="102" name="Google Shape;102;p18"/>
          <p:cNvSpPr txBox="1"/>
          <p:nvPr>
            <p:ph idx="1" type="body"/>
          </p:nvPr>
        </p:nvSpPr>
        <p:spPr>
          <a:xfrm>
            <a:off x="4572000" y="639300"/>
            <a:ext cx="4166400" cy="409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ru" sz="1400">
                <a:solidFill>
                  <a:srgbClr val="000000"/>
                </a:solidFill>
                <a:latin typeface="Open Sans"/>
                <a:ea typeface="Open Sans"/>
                <a:cs typeface="Open Sans"/>
                <a:sym typeface="Open Sans"/>
              </a:rPr>
              <a:t>Сенсационным для мировой науки открытием, позволившим по-новому взглянуть на наши истоки, стал найденный в Казахстане в 1969 году в Иссыке «Золотой человек», именуемый в кругах ученых-искусствоведов </a:t>
            </a:r>
            <a:r>
              <a:rPr i="1" lang="ru" sz="1400">
                <a:solidFill>
                  <a:srgbClr val="000000"/>
                </a:solidFill>
                <a:latin typeface="Open Sans"/>
                <a:ea typeface="Open Sans"/>
                <a:cs typeface="Open Sans"/>
                <a:sym typeface="Open Sans"/>
              </a:rPr>
              <a:t>«казахстанским Тутанхамоном»</a:t>
            </a:r>
            <a:r>
              <a:rPr lang="ru" sz="1400">
                <a:solidFill>
                  <a:srgbClr val="000000"/>
                </a:solidFill>
                <a:latin typeface="Open Sans"/>
                <a:ea typeface="Open Sans"/>
                <a:cs typeface="Open Sans"/>
                <a:sym typeface="Open Sans"/>
              </a:rPr>
              <a:t>.Воин поведал нам о многом. Наши предки создавали художественные творения высочайшего уровня, до сих пор поражающие воображение. Искусное золотое обличие воина указывает на уверенное владение древними мастерами техникой обработки золота. Оно также открыло богатую мифологию, отражающую силу и эстетику Степной цивилизации.</a:t>
            </a:r>
            <a:endParaRPr sz="1400">
              <a:solidFill>
                <a:srgbClr val="000000"/>
              </a:solidFill>
              <a:latin typeface="Open Sans"/>
              <a:ea typeface="Open Sans"/>
              <a:cs typeface="Open Sans"/>
              <a:sym typeface="Open Sans"/>
            </a:endParaRPr>
          </a:p>
          <a:p>
            <a:pPr indent="0" lvl="0" marL="0" rtl="0" algn="l">
              <a:spcBef>
                <a:spcPts val="1600"/>
              </a:spcBef>
              <a:spcAft>
                <a:spcPts val="1600"/>
              </a:spcAft>
              <a:buNone/>
            </a:pPr>
            <a:r>
              <a:t/>
            </a:r>
            <a:endParaRPr sz="1400">
              <a:solidFill>
                <a:srgbClr val="000000"/>
              </a:solidFill>
            </a:endParaRPr>
          </a:p>
        </p:txBody>
      </p:sp>
      <p:pic>
        <p:nvPicPr>
          <p:cNvPr id="103" name="Google Shape;103;p18"/>
          <p:cNvPicPr preferRelativeResize="0"/>
          <p:nvPr/>
        </p:nvPicPr>
        <p:blipFill rotWithShape="1">
          <a:blip r:embed="rId3">
            <a:alphaModFix/>
          </a:blip>
          <a:srcRect b="0" l="0" r="-4887" t="0"/>
          <a:stretch/>
        </p:blipFill>
        <p:spPr>
          <a:xfrm>
            <a:off x="401975" y="146075"/>
            <a:ext cx="3601000" cy="4808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19"/>
          <p:cNvSpPr txBox="1"/>
          <p:nvPr>
            <p:ph type="title"/>
          </p:nvPr>
        </p:nvSpPr>
        <p:spPr>
          <a:xfrm>
            <a:off x="4290300" y="-134850"/>
            <a:ext cx="4853700" cy="110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ru" sz="3000" u="sng">
                <a:solidFill>
                  <a:srgbClr val="000000"/>
                </a:solidFill>
                <a:latin typeface="Open Sans"/>
                <a:ea typeface="Open Sans"/>
                <a:cs typeface="Open Sans"/>
                <a:sym typeface="Open Sans"/>
              </a:rPr>
              <a:t>5. Колыбель тюркского мира </a:t>
            </a:r>
            <a:endParaRPr b="1" sz="3000" u="sng">
              <a:solidFill>
                <a:srgbClr val="000000"/>
              </a:solidFill>
            </a:endParaRPr>
          </a:p>
        </p:txBody>
      </p:sp>
      <p:sp>
        <p:nvSpPr>
          <p:cNvPr id="109" name="Google Shape;109;p19"/>
          <p:cNvSpPr txBox="1"/>
          <p:nvPr>
            <p:ph idx="1" type="body"/>
          </p:nvPr>
        </p:nvSpPr>
        <p:spPr>
          <a:xfrm>
            <a:off x="4466750" y="886725"/>
            <a:ext cx="4166400" cy="409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ru" sz="1400">
                <a:solidFill>
                  <a:srgbClr val="333333"/>
                </a:solidFill>
                <a:latin typeface="Open Sans"/>
                <a:ea typeface="Open Sans"/>
                <a:cs typeface="Open Sans"/>
                <a:sym typeface="Open Sans"/>
              </a:rPr>
              <a:t>Большое значение для истории казахов и других народов Евразии имеет Алтай. Испокон веков эти величественные горы не просто украшали земли Казахстана, но и являлись колыбелью тюрков. Именно здесь в середине I тыс. н. э. зародился тюркский мир. Освоив пространство в широких географических границах, тюрки сумели создать симбиоз кочевой и оседлой цивилизаций, что привело к расцвету средневековых городов, которые стали центрами искусства, науки и мировой торговли. </a:t>
            </a:r>
            <a:endParaRPr sz="1400">
              <a:solidFill>
                <a:srgbClr val="333333"/>
              </a:solidFill>
              <a:latin typeface="Open Sans"/>
              <a:ea typeface="Open Sans"/>
              <a:cs typeface="Open Sans"/>
              <a:sym typeface="Open Sans"/>
            </a:endParaRPr>
          </a:p>
        </p:txBody>
      </p:sp>
      <p:pic>
        <p:nvPicPr>
          <p:cNvPr id="110" name="Google Shape;110;p19"/>
          <p:cNvPicPr preferRelativeResize="0"/>
          <p:nvPr/>
        </p:nvPicPr>
        <p:blipFill rotWithShape="1">
          <a:blip r:embed="rId3">
            <a:alphaModFix/>
          </a:blip>
          <a:srcRect b="24479" l="36606" r="34868" t="55265"/>
          <a:stretch/>
        </p:blipFill>
        <p:spPr>
          <a:xfrm>
            <a:off x="375625" y="373675"/>
            <a:ext cx="1136825" cy="968751"/>
          </a:xfrm>
          <a:prstGeom prst="rect">
            <a:avLst/>
          </a:prstGeom>
          <a:noFill/>
          <a:ln>
            <a:noFill/>
          </a:ln>
        </p:spPr>
      </p:pic>
      <p:pic>
        <p:nvPicPr>
          <p:cNvPr id="111" name="Google Shape;111;p19"/>
          <p:cNvPicPr preferRelativeResize="0"/>
          <p:nvPr/>
        </p:nvPicPr>
        <p:blipFill rotWithShape="1">
          <a:blip r:embed="rId3">
            <a:alphaModFix/>
          </a:blip>
          <a:srcRect b="23284" l="4506" r="66969" t="54893"/>
          <a:stretch/>
        </p:blipFill>
        <p:spPr>
          <a:xfrm>
            <a:off x="1739838" y="373675"/>
            <a:ext cx="1136825" cy="968751"/>
          </a:xfrm>
          <a:prstGeom prst="rect">
            <a:avLst/>
          </a:prstGeom>
          <a:noFill/>
          <a:ln>
            <a:noFill/>
          </a:ln>
        </p:spPr>
      </p:pic>
      <p:pic>
        <p:nvPicPr>
          <p:cNvPr id="112" name="Google Shape;112;p19"/>
          <p:cNvPicPr preferRelativeResize="0"/>
          <p:nvPr/>
        </p:nvPicPr>
        <p:blipFill rotWithShape="1">
          <a:blip r:embed="rId3">
            <a:alphaModFix/>
          </a:blip>
          <a:srcRect b="23317" l="69883" r="4816" t="55302"/>
          <a:stretch/>
        </p:blipFill>
        <p:spPr>
          <a:xfrm>
            <a:off x="3104038" y="373675"/>
            <a:ext cx="1008300" cy="1022526"/>
          </a:xfrm>
          <a:prstGeom prst="rect">
            <a:avLst/>
          </a:prstGeom>
          <a:noFill/>
          <a:ln>
            <a:noFill/>
          </a:ln>
        </p:spPr>
      </p:pic>
      <p:sp>
        <p:nvSpPr>
          <p:cNvPr id="113" name="Google Shape;113;p19"/>
          <p:cNvSpPr txBox="1"/>
          <p:nvPr/>
        </p:nvSpPr>
        <p:spPr>
          <a:xfrm>
            <a:off x="444850" y="1648875"/>
            <a:ext cx="3192900" cy="260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ru">
                <a:solidFill>
                  <a:srgbClr val="4A86E8"/>
                </a:solidFill>
                <a:latin typeface="Open Sans"/>
                <a:ea typeface="Open Sans"/>
                <a:cs typeface="Open Sans"/>
                <a:sym typeface="Open Sans"/>
              </a:rPr>
              <a:t>Средневековый Отырар дал человечеству одного из величайших умов мировой цивилизации </a:t>
            </a:r>
            <a:r>
              <a:rPr i="1" lang="ru">
                <a:solidFill>
                  <a:srgbClr val="4A86E8"/>
                </a:solidFill>
                <a:latin typeface="Open Sans"/>
                <a:ea typeface="Open Sans"/>
                <a:cs typeface="Open Sans"/>
                <a:sym typeface="Open Sans"/>
              </a:rPr>
              <a:t>Абу Насра аль-Фараби</a:t>
            </a:r>
            <a:r>
              <a:rPr lang="ru">
                <a:solidFill>
                  <a:srgbClr val="4A86E8"/>
                </a:solidFill>
                <a:latin typeface="Open Sans"/>
                <a:ea typeface="Open Sans"/>
                <a:cs typeface="Open Sans"/>
                <a:sym typeface="Open Sans"/>
              </a:rPr>
              <a:t>, в Туркестане жил и творил один из великих духовных лидеров тюркских народов </a:t>
            </a:r>
            <a:r>
              <a:rPr i="1" lang="ru">
                <a:solidFill>
                  <a:srgbClr val="4A86E8"/>
                </a:solidFill>
                <a:latin typeface="Open Sans"/>
                <a:ea typeface="Open Sans"/>
                <a:cs typeface="Open Sans"/>
                <a:sym typeface="Open Sans"/>
              </a:rPr>
              <a:t>Кожа Ахмет Яссауи</a:t>
            </a:r>
            <a:r>
              <a:rPr lang="ru">
                <a:solidFill>
                  <a:srgbClr val="4A86E8"/>
                </a:solidFill>
                <a:latin typeface="Open Sans"/>
                <a:ea typeface="Open Sans"/>
                <a:cs typeface="Open Sans"/>
                <a:sym typeface="Open Sans"/>
              </a:rPr>
              <a:t>.</a:t>
            </a:r>
            <a:endParaRPr>
              <a:solidFill>
                <a:srgbClr val="4A86E8"/>
              </a:solidFill>
              <a:latin typeface="Roboto"/>
              <a:ea typeface="Roboto"/>
              <a:cs typeface="Roboto"/>
              <a:sym typeface="Roboto"/>
            </a:endParaRPr>
          </a:p>
          <a:p>
            <a:pPr indent="0" lvl="0" marL="0" rtl="0" algn="l">
              <a:spcBef>
                <a:spcPts val="160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20"/>
          <p:cNvSpPr txBox="1"/>
          <p:nvPr>
            <p:ph type="title"/>
          </p:nvPr>
        </p:nvSpPr>
        <p:spPr>
          <a:xfrm>
            <a:off x="4270500" y="-65650"/>
            <a:ext cx="53412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ru" sz="3000" u="sng">
                <a:solidFill>
                  <a:srgbClr val="333333"/>
                </a:solidFill>
                <a:latin typeface="Open Sans"/>
                <a:ea typeface="Open Sans"/>
                <a:cs typeface="Open Sans"/>
                <a:sym typeface="Open Sans"/>
              </a:rPr>
              <a:t>6. Великий шелковый путь</a:t>
            </a:r>
            <a:endParaRPr b="1" sz="3000" u="sng">
              <a:solidFill>
                <a:srgbClr val="333333"/>
              </a:solidFill>
              <a:latin typeface="Open Sans"/>
              <a:ea typeface="Open Sans"/>
              <a:cs typeface="Open Sans"/>
              <a:sym typeface="Open Sans"/>
            </a:endParaRPr>
          </a:p>
          <a:p>
            <a:pPr indent="0" lvl="0" marL="0" rtl="0" algn="l">
              <a:spcBef>
                <a:spcPts val="0"/>
              </a:spcBef>
              <a:spcAft>
                <a:spcPts val="0"/>
              </a:spcAft>
              <a:buNone/>
            </a:pPr>
            <a:r>
              <a:t/>
            </a:r>
            <a:endParaRPr/>
          </a:p>
        </p:txBody>
      </p:sp>
      <p:sp>
        <p:nvSpPr>
          <p:cNvPr id="119" name="Google Shape;119;p20"/>
          <p:cNvSpPr txBox="1"/>
          <p:nvPr>
            <p:ph idx="1" type="body"/>
          </p:nvPr>
        </p:nvSpPr>
        <p:spPr>
          <a:xfrm>
            <a:off x="4466750" y="916125"/>
            <a:ext cx="4166400" cy="409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ru" sz="1400">
                <a:solidFill>
                  <a:srgbClr val="333333"/>
                </a:solidFill>
                <a:latin typeface="Open Sans"/>
                <a:ea typeface="Open Sans"/>
                <a:cs typeface="Open Sans"/>
                <a:sym typeface="Open Sans"/>
              </a:rPr>
              <a:t>Уникальное географическое расположение Казахстана – в самом центре Евразийского материка – с древнейших времен способствовало возникновению транзитных </a:t>
            </a:r>
            <a:r>
              <a:rPr i="1" lang="ru" sz="1400">
                <a:solidFill>
                  <a:srgbClr val="333333"/>
                </a:solidFill>
                <a:latin typeface="Open Sans"/>
                <a:ea typeface="Open Sans"/>
                <a:cs typeface="Open Sans"/>
                <a:sym typeface="Open Sans"/>
              </a:rPr>
              <a:t>«коридоров»</a:t>
            </a:r>
            <a:r>
              <a:rPr lang="ru" sz="1400">
                <a:solidFill>
                  <a:srgbClr val="333333"/>
                </a:solidFill>
                <a:latin typeface="Open Sans"/>
                <a:ea typeface="Open Sans"/>
                <a:cs typeface="Open Sans"/>
                <a:sym typeface="Open Sans"/>
              </a:rPr>
              <a:t> между различными странами и цивилизациями. Начиная с рубежа нашей эры, эти сухопутные маршруты трансформировались в систему Великого шелкового пути – трансконтинентальную сеть торговых и культурных связей между Востоком и Западом, Севером и Югом Большой Евразии.Он стал устойчивой платформой для становления и развития глобального взаимообмена товарами и интеллектуального сотрудничества между народами.</a:t>
            </a:r>
            <a:endParaRPr sz="1400"/>
          </a:p>
        </p:txBody>
      </p:sp>
      <p:pic>
        <p:nvPicPr>
          <p:cNvPr id="120" name="Google Shape;120;p20"/>
          <p:cNvPicPr preferRelativeResize="0"/>
          <p:nvPr/>
        </p:nvPicPr>
        <p:blipFill>
          <a:blip r:embed="rId3">
            <a:alphaModFix/>
          </a:blip>
          <a:stretch>
            <a:fillRect/>
          </a:stretch>
        </p:blipFill>
        <p:spPr>
          <a:xfrm>
            <a:off x="108550" y="302250"/>
            <a:ext cx="4161951" cy="1942244"/>
          </a:xfrm>
          <a:prstGeom prst="rect">
            <a:avLst/>
          </a:prstGeom>
          <a:noFill/>
          <a:ln>
            <a:noFill/>
          </a:ln>
        </p:spPr>
      </p:pic>
      <p:pic>
        <p:nvPicPr>
          <p:cNvPr id="121" name="Google Shape;121;p20"/>
          <p:cNvPicPr preferRelativeResize="0"/>
          <p:nvPr/>
        </p:nvPicPr>
        <p:blipFill>
          <a:blip r:embed="rId4">
            <a:alphaModFix/>
          </a:blip>
          <a:stretch>
            <a:fillRect/>
          </a:stretch>
        </p:blipFill>
        <p:spPr>
          <a:xfrm>
            <a:off x="191950" y="2420519"/>
            <a:ext cx="3876400" cy="259420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1"/>
          <p:cNvSpPr txBox="1"/>
          <p:nvPr>
            <p:ph type="title"/>
          </p:nvPr>
        </p:nvSpPr>
        <p:spPr>
          <a:xfrm>
            <a:off x="4300175" y="-164500"/>
            <a:ext cx="4982100" cy="67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ru" sz="3000" u="sng">
                <a:solidFill>
                  <a:srgbClr val="333333"/>
                </a:solidFill>
                <a:latin typeface="Open Sans"/>
                <a:ea typeface="Open Sans"/>
                <a:cs typeface="Open Sans"/>
                <a:sym typeface="Open Sans"/>
              </a:rPr>
              <a:t>7. Казахстан – родина яблок и тюльпанов</a:t>
            </a:r>
            <a:endParaRPr b="1" sz="3000" u="sng">
              <a:solidFill>
                <a:srgbClr val="333333"/>
              </a:solidFill>
              <a:latin typeface="Open Sans"/>
              <a:ea typeface="Open Sans"/>
              <a:cs typeface="Open Sans"/>
              <a:sym typeface="Open Sans"/>
            </a:endParaRPr>
          </a:p>
          <a:p>
            <a:pPr indent="0" lvl="0" marL="0" rtl="0" algn="l">
              <a:spcBef>
                <a:spcPts val="0"/>
              </a:spcBef>
              <a:spcAft>
                <a:spcPts val="0"/>
              </a:spcAft>
              <a:buNone/>
            </a:pPr>
            <a:r>
              <a:t/>
            </a:r>
            <a:endParaRPr b="1" u="sng"/>
          </a:p>
        </p:txBody>
      </p:sp>
      <p:sp>
        <p:nvSpPr>
          <p:cNvPr id="127" name="Google Shape;127;p21"/>
          <p:cNvSpPr txBox="1"/>
          <p:nvPr>
            <p:ph idx="1" type="body"/>
          </p:nvPr>
        </p:nvSpPr>
        <p:spPr>
          <a:xfrm>
            <a:off x="4496375" y="659100"/>
            <a:ext cx="4166400" cy="409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ru" sz="1400">
                <a:solidFill>
                  <a:srgbClr val="333333"/>
                </a:solidFill>
                <a:latin typeface="Open Sans"/>
                <a:ea typeface="Open Sans"/>
                <a:cs typeface="Open Sans"/>
                <a:sym typeface="Open Sans"/>
              </a:rPr>
              <a:t>Научно доказано, что предгорья Алатау являются </a:t>
            </a:r>
            <a:r>
              <a:rPr i="1" lang="ru" sz="1400">
                <a:solidFill>
                  <a:srgbClr val="333333"/>
                </a:solidFill>
                <a:latin typeface="Open Sans"/>
                <a:ea typeface="Open Sans"/>
                <a:cs typeface="Open Sans"/>
                <a:sym typeface="Open Sans"/>
              </a:rPr>
              <a:t>«исторической родиной» </a:t>
            </a:r>
            <a:r>
              <a:rPr lang="ru" sz="1400">
                <a:solidFill>
                  <a:srgbClr val="333333"/>
                </a:solidFill>
                <a:latin typeface="Open Sans"/>
                <a:ea typeface="Open Sans"/>
                <a:cs typeface="Open Sans"/>
                <a:sym typeface="Open Sans"/>
              </a:rPr>
              <a:t>яблок и тюльпанов. И сейчас Казахстан является хранителем прародительницы всех яблонь Земли – яблони Сиверса. По древним маршрутам Шелкового пути от предгорий Заилийского Алатау на территории Казахстана оно попало в Средиземноморье и потом распространилось по всему свету. И как символ этой долгой истории популярного плода, один из красивейших городов на юге нашей страны носит название </a:t>
            </a:r>
            <a:r>
              <a:rPr i="1" lang="ru" sz="1400">
                <a:solidFill>
                  <a:srgbClr val="333333"/>
                </a:solidFill>
                <a:latin typeface="Open Sans"/>
                <a:ea typeface="Open Sans"/>
                <a:cs typeface="Open Sans"/>
                <a:sym typeface="Open Sans"/>
              </a:rPr>
              <a:t>«Алматы»</a:t>
            </a:r>
            <a:r>
              <a:rPr lang="ru" sz="1400">
                <a:solidFill>
                  <a:srgbClr val="333333"/>
                </a:solidFill>
                <a:latin typeface="Open Sans"/>
                <a:ea typeface="Open Sans"/>
                <a:cs typeface="Open Sans"/>
                <a:sym typeface="Open Sans"/>
              </a:rPr>
              <a:t>.Сегодня в мире существует более 3 тысяч сортов культурных тюльпанов, и большая их часть – </a:t>
            </a:r>
            <a:r>
              <a:rPr i="1" lang="ru" sz="1400">
                <a:solidFill>
                  <a:srgbClr val="333333"/>
                </a:solidFill>
                <a:latin typeface="Open Sans"/>
                <a:ea typeface="Open Sans"/>
                <a:cs typeface="Open Sans"/>
                <a:sym typeface="Open Sans"/>
              </a:rPr>
              <a:t>«потомки»</a:t>
            </a:r>
            <a:r>
              <a:rPr lang="ru" sz="1400">
                <a:solidFill>
                  <a:srgbClr val="333333"/>
                </a:solidFill>
                <a:latin typeface="Open Sans"/>
                <a:ea typeface="Open Sans"/>
                <a:cs typeface="Open Sans"/>
                <a:sym typeface="Open Sans"/>
              </a:rPr>
              <a:t> наших местных цветов. В Казахстане насчитывается 35 видов тюльпанов.</a:t>
            </a:r>
            <a:endParaRPr sz="1000">
              <a:solidFill>
                <a:srgbClr val="333333"/>
              </a:solidFill>
              <a:highlight>
                <a:srgbClr val="F9F9F9"/>
              </a:highlight>
              <a:latin typeface="Open Sans"/>
              <a:ea typeface="Open Sans"/>
              <a:cs typeface="Open Sans"/>
              <a:sym typeface="Open Sans"/>
            </a:endParaRPr>
          </a:p>
        </p:txBody>
      </p:sp>
      <p:pic>
        <p:nvPicPr>
          <p:cNvPr id="128" name="Google Shape;128;p21"/>
          <p:cNvPicPr preferRelativeResize="0"/>
          <p:nvPr/>
        </p:nvPicPr>
        <p:blipFill rotWithShape="1">
          <a:blip r:embed="rId3">
            <a:alphaModFix/>
          </a:blip>
          <a:srcRect b="2021" l="0" r="0" t="34401"/>
          <a:stretch/>
        </p:blipFill>
        <p:spPr>
          <a:xfrm>
            <a:off x="108750" y="204188"/>
            <a:ext cx="4112325" cy="47351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