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18"/>
  </p:notesMasterIdLst>
  <p:sldIdLst>
    <p:sldId id="270" r:id="rId2"/>
    <p:sldId id="256" r:id="rId3"/>
    <p:sldId id="257" r:id="rId4"/>
    <p:sldId id="258" r:id="rId5"/>
    <p:sldId id="259" r:id="rId6"/>
    <p:sldId id="260" r:id="rId7"/>
    <p:sldId id="269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1" r:id="rId16"/>
    <p:sldId id="268" r:id="rId17"/>
  </p:sldIdLst>
  <p:sldSz cx="9144000" cy="5715000" type="screen16x10"/>
  <p:notesSz cx="6858000" cy="9144000"/>
  <p:embeddedFontLst>
    <p:embeddedFont>
      <p:font typeface="Quicksand" panose="020B0604020202020204" charset="0"/>
      <p:regular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026" y="7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685990" y="685800"/>
            <a:ext cx="5486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3271647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" name="Google Shape;7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4" name="Google Shape;134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" name="Google Shape;7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" name="Google Shape;8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" name="Google Shape;9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" name="Google Shape;11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Пустой слайд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Google Shape;11;p2"/>
          <p:cNvCxnSpPr/>
          <p:nvPr/>
        </p:nvCxnSpPr>
        <p:spPr>
          <a:xfrm>
            <a:off x="903825" y="-6604"/>
            <a:ext cx="0" cy="5721600"/>
          </a:xfrm>
          <a:prstGeom prst="straightConnector1">
            <a:avLst/>
          </a:prstGeom>
          <a:noFill/>
          <a:ln w="9525" cap="flat" cmpd="sng">
            <a:solidFill>
              <a:srgbClr val="999FA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" name="Google Shape;12;p2"/>
          <p:cNvSpPr/>
          <p:nvPr/>
        </p:nvSpPr>
        <p:spPr>
          <a:xfrm>
            <a:off x="808650" y="2778250"/>
            <a:ext cx="190200" cy="158700"/>
          </a:xfrm>
          <a:prstGeom prst="ellipse">
            <a:avLst/>
          </a:prstGeom>
          <a:solidFill>
            <a:srgbClr val="2E3037"/>
          </a:solidFill>
          <a:ln w="9525" cap="flat" cmpd="sng">
            <a:solidFill>
              <a:srgbClr val="999FA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2" name="Google Shape;62;p11"/>
          <p:cNvCxnSpPr/>
          <p:nvPr/>
        </p:nvCxnSpPr>
        <p:spPr>
          <a:xfrm>
            <a:off x="903825" y="-6604"/>
            <a:ext cx="0" cy="5721600"/>
          </a:xfrm>
          <a:prstGeom prst="straightConnector1">
            <a:avLst/>
          </a:prstGeom>
          <a:noFill/>
          <a:ln w="9525" cap="flat" cmpd="sng">
            <a:solidFill>
              <a:srgbClr val="999FA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3" name="Google Shape;63;p11"/>
          <p:cNvSpPr/>
          <p:nvPr/>
        </p:nvSpPr>
        <p:spPr>
          <a:xfrm>
            <a:off x="808725" y="667292"/>
            <a:ext cx="190200" cy="158700"/>
          </a:xfrm>
          <a:prstGeom prst="ellipse">
            <a:avLst/>
          </a:prstGeom>
          <a:solidFill>
            <a:srgbClr val="39C0BA"/>
          </a:solidFill>
          <a:ln w="28575" cap="flat" cmpd="sng">
            <a:solidFill>
              <a:srgbClr val="2E303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1"/>
          <p:cNvSpPr/>
          <p:nvPr/>
        </p:nvSpPr>
        <p:spPr>
          <a:xfrm>
            <a:off x="769050" y="1551583"/>
            <a:ext cx="269400" cy="224700"/>
          </a:xfrm>
          <a:prstGeom prst="ellipse">
            <a:avLst/>
          </a:prstGeom>
          <a:solidFill>
            <a:srgbClr val="2E3037"/>
          </a:solidFill>
          <a:ln w="9525" cap="flat" cmpd="sng">
            <a:solidFill>
              <a:srgbClr val="999FA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1"/>
          <p:cNvSpPr txBox="1">
            <a:spLocks noGrp="1"/>
          </p:cNvSpPr>
          <p:nvPr>
            <p:ph type="title"/>
          </p:nvPr>
        </p:nvSpPr>
        <p:spPr>
          <a:xfrm>
            <a:off x="1165475" y="554979"/>
            <a:ext cx="6858000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body" idx="1"/>
          </p:nvPr>
        </p:nvSpPr>
        <p:spPr>
          <a:xfrm>
            <a:off x="1165498" y="1333500"/>
            <a:ext cx="6858000" cy="41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4191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3F3F3"/>
              </a:buClr>
              <a:buSzPts val="3000"/>
              <a:buFont typeface="Quicksand"/>
              <a:buChar char="◦"/>
              <a:defRPr sz="3000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400"/>
              <a:buFont typeface="Quicksand"/>
              <a:buChar char="▫"/>
              <a:defRPr sz="2400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400"/>
              <a:buFont typeface="Quicksand"/>
              <a:buChar char="■"/>
              <a:defRPr sz="2400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●"/>
              <a:defRPr sz="1800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○"/>
              <a:defRPr sz="1800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■"/>
              <a:defRPr sz="1800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●"/>
              <a:defRPr sz="1800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○"/>
              <a:defRPr sz="1800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429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■"/>
              <a:defRPr sz="1800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ctrTitle"/>
          </p:nvPr>
        </p:nvSpPr>
        <p:spPr>
          <a:xfrm>
            <a:off x="1319175" y="2397021"/>
            <a:ext cx="6680400" cy="12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cxnSp>
        <p:nvCxnSpPr>
          <p:cNvPr id="16" name="Google Shape;16;p3"/>
          <p:cNvCxnSpPr>
            <a:stCxn id="17" idx="4"/>
          </p:cNvCxnSpPr>
          <p:nvPr/>
        </p:nvCxnSpPr>
        <p:spPr>
          <a:xfrm>
            <a:off x="903750" y="2969950"/>
            <a:ext cx="0" cy="2745300"/>
          </a:xfrm>
          <a:prstGeom prst="straightConnector1">
            <a:avLst/>
          </a:prstGeom>
          <a:noFill/>
          <a:ln w="9525" cap="flat" cmpd="sng">
            <a:solidFill>
              <a:srgbClr val="999FA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;p3"/>
          <p:cNvSpPr/>
          <p:nvPr/>
        </p:nvSpPr>
        <p:spPr>
          <a:xfrm>
            <a:off x="769050" y="2745250"/>
            <a:ext cx="269400" cy="224700"/>
          </a:xfrm>
          <a:prstGeom prst="ellipse">
            <a:avLst/>
          </a:prstGeom>
          <a:solidFill>
            <a:srgbClr val="39C0BA"/>
          </a:solidFill>
          <a:ln w="28575" cap="flat" cmpd="sng">
            <a:solidFill>
              <a:srgbClr val="2E303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1165475" y="554979"/>
            <a:ext cx="6858000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1165475" y="1333500"/>
            <a:ext cx="3306900" cy="41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937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600"/>
              <a:buChar char="◦"/>
              <a:defRPr sz="2600"/>
            </a:lvl1pPr>
            <a:lvl2pPr marL="914400" lvl="1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▫"/>
              <a:defRPr sz="2600"/>
            </a:lvl2pPr>
            <a:lvl3pPr marL="1371600" lvl="2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2"/>
          </p:nvPr>
        </p:nvSpPr>
        <p:spPr>
          <a:xfrm>
            <a:off x="4671570" y="1333500"/>
            <a:ext cx="3306900" cy="41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937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600"/>
              <a:buChar char="◦"/>
              <a:defRPr sz="2600"/>
            </a:lvl1pPr>
            <a:lvl2pPr marL="914400" lvl="1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▫"/>
              <a:defRPr sz="2600"/>
            </a:lvl2pPr>
            <a:lvl3pPr marL="1371600" lvl="2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22" name="Google Shape;22;p4"/>
          <p:cNvCxnSpPr/>
          <p:nvPr/>
        </p:nvCxnSpPr>
        <p:spPr>
          <a:xfrm>
            <a:off x="903825" y="-6604"/>
            <a:ext cx="0" cy="5721600"/>
          </a:xfrm>
          <a:prstGeom prst="straightConnector1">
            <a:avLst/>
          </a:prstGeom>
          <a:noFill/>
          <a:ln w="9525" cap="flat" cmpd="sng">
            <a:solidFill>
              <a:srgbClr val="999FA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" name="Google Shape;23;p4"/>
          <p:cNvSpPr/>
          <p:nvPr/>
        </p:nvSpPr>
        <p:spPr>
          <a:xfrm>
            <a:off x="808725" y="667292"/>
            <a:ext cx="190200" cy="158700"/>
          </a:xfrm>
          <a:prstGeom prst="ellipse">
            <a:avLst/>
          </a:prstGeom>
          <a:solidFill>
            <a:srgbClr val="39C0BA"/>
          </a:solidFill>
          <a:ln w="28575" cap="flat" cmpd="sng">
            <a:solidFill>
              <a:srgbClr val="2E303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769050" y="1551583"/>
            <a:ext cx="269400" cy="224700"/>
          </a:xfrm>
          <a:prstGeom prst="ellipse">
            <a:avLst/>
          </a:prstGeom>
          <a:solidFill>
            <a:srgbClr val="2E3037"/>
          </a:solidFill>
          <a:ln w="9525" cap="flat" cmpd="sng">
            <a:solidFill>
              <a:srgbClr val="999FA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1165475" y="554979"/>
            <a:ext cx="6858000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1165475" y="1394979"/>
            <a:ext cx="2403600" cy="40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55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◦"/>
              <a:defRPr sz="2000"/>
            </a:lvl1pPr>
            <a:lvl2pPr marL="914400" lvl="1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2pPr>
            <a:lvl3pPr marL="1371600" lvl="2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2"/>
          </p:nvPr>
        </p:nvSpPr>
        <p:spPr>
          <a:xfrm>
            <a:off x="3692249" y="1394979"/>
            <a:ext cx="2403600" cy="40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55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◦"/>
              <a:defRPr sz="2000"/>
            </a:lvl1pPr>
            <a:lvl2pPr marL="914400" lvl="1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2pPr>
            <a:lvl3pPr marL="1371600" lvl="2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3"/>
          </p:nvPr>
        </p:nvSpPr>
        <p:spPr>
          <a:xfrm>
            <a:off x="6219023" y="1394979"/>
            <a:ext cx="2403600" cy="40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55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◦"/>
              <a:defRPr sz="2000"/>
            </a:lvl1pPr>
            <a:lvl2pPr marL="914400" lvl="1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2pPr>
            <a:lvl3pPr marL="1371600" lvl="2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31" name="Google Shape;31;p5"/>
          <p:cNvCxnSpPr/>
          <p:nvPr/>
        </p:nvCxnSpPr>
        <p:spPr>
          <a:xfrm>
            <a:off x="903825" y="-6604"/>
            <a:ext cx="0" cy="5721600"/>
          </a:xfrm>
          <a:prstGeom prst="straightConnector1">
            <a:avLst/>
          </a:prstGeom>
          <a:noFill/>
          <a:ln w="9525" cap="flat" cmpd="sng">
            <a:solidFill>
              <a:srgbClr val="999FA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2" name="Google Shape;32;p5"/>
          <p:cNvSpPr/>
          <p:nvPr/>
        </p:nvSpPr>
        <p:spPr>
          <a:xfrm>
            <a:off x="808725" y="667292"/>
            <a:ext cx="190200" cy="158700"/>
          </a:xfrm>
          <a:prstGeom prst="ellipse">
            <a:avLst/>
          </a:prstGeom>
          <a:solidFill>
            <a:srgbClr val="39C0BA"/>
          </a:solidFill>
          <a:ln w="28575" cap="flat" cmpd="sng">
            <a:solidFill>
              <a:srgbClr val="2E303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5"/>
          <p:cNvSpPr/>
          <p:nvPr/>
        </p:nvSpPr>
        <p:spPr>
          <a:xfrm>
            <a:off x="769050" y="1551583"/>
            <a:ext cx="269400" cy="224700"/>
          </a:xfrm>
          <a:prstGeom prst="ellipse">
            <a:avLst/>
          </a:prstGeom>
          <a:solidFill>
            <a:srgbClr val="2E3037"/>
          </a:solidFill>
          <a:ln w="9525" cap="flat" cmpd="sng">
            <a:solidFill>
              <a:srgbClr val="999FA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5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1165475" y="554979"/>
            <a:ext cx="6858000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cxnSp>
        <p:nvCxnSpPr>
          <p:cNvPr id="37" name="Google Shape;37;p6"/>
          <p:cNvCxnSpPr/>
          <p:nvPr/>
        </p:nvCxnSpPr>
        <p:spPr>
          <a:xfrm>
            <a:off x="903825" y="-6604"/>
            <a:ext cx="0" cy="5721600"/>
          </a:xfrm>
          <a:prstGeom prst="straightConnector1">
            <a:avLst/>
          </a:prstGeom>
          <a:noFill/>
          <a:ln w="9525" cap="flat" cmpd="sng">
            <a:solidFill>
              <a:srgbClr val="999FA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8" name="Google Shape;38;p6"/>
          <p:cNvSpPr/>
          <p:nvPr/>
        </p:nvSpPr>
        <p:spPr>
          <a:xfrm>
            <a:off x="808725" y="667292"/>
            <a:ext cx="190200" cy="158700"/>
          </a:xfrm>
          <a:prstGeom prst="ellipse">
            <a:avLst/>
          </a:prstGeom>
          <a:solidFill>
            <a:srgbClr val="39C0BA"/>
          </a:solidFill>
          <a:ln w="28575" cap="flat" cmpd="sng">
            <a:solidFill>
              <a:srgbClr val="2E303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body" idx="1"/>
          </p:nvPr>
        </p:nvSpPr>
        <p:spPr>
          <a:xfrm>
            <a:off x="1165475" y="4812575"/>
            <a:ext cx="7521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2" name="Google Shape;42;p7"/>
          <p:cNvCxnSpPr/>
          <p:nvPr/>
        </p:nvCxnSpPr>
        <p:spPr>
          <a:xfrm>
            <a:off x="903825" y="-6604"/>
            <a:ext cx="0" cy="5721600"/>
          </a:xfrm>
          <a:prstGeom prst="straightConnector1">
            <a:avLst/>
          </a:prstGeom>
          <a:noFill/>
          <a:ln w="9525" cap="flat" cmpd="sng">
            <a:solidFill>
              <a:srgbClr val="999FA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3" name="Google Shape;43;p7"/>
          <p:cNvSpPr/>
          <p:nvPr/>
        </p:nvSpPr>
        <p:spPr>
          <a:xfrm>
            <a:off x="808650" y="4960708"/>
            <a:ext cx="190200" cy="158700"/>
          </a:xfrm>
          <a:prstGeom prst="ellipse">
            <a:avLst/>
          </a:prstGeom>
          <a:solidFill>
            <a:srgbClr val="2E3037"/>
          </a:solidFill>
          <a:ln w="9525" cap="flat" cmpd="sng">
            <a:solidFill>
              <a:srgbClr val="999FA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key color">
  <p:cSld name="BLANK_1">
    <p:bg>
      <p:bgPr>
        <a:solidFill>
          <a:srgbClr val="39C0BA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Google Shape;46;p8"/>
          <p:cNvCxnSpPr/>
          <p:nvPr/>
        </p:nvCxnSpPr>
        <p:spPr>
          <a:xfrm>
            <a:off x="903825" y="-6604"/>
            <a:ext cx="0" cy="5721600"/>
          </a:xfrm>
          <a:prstGeom prst="straightConnector1">
            <a:avLst/>
          </a:prstGeom>
          <a:noFill/>
          <a:ln w="9525" cap="flat" cmpd="sng">
            <a:solidFill>
              <a:srgbClr val="2E3037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" name="Google Shape;47;p8"/>
          <p:cNvSpPr/>
          <p:nvPr/>
        </p:nvSpPr>
        <p:spPr>
          <a:xfrm>
            <a:off x="808650" y="2778250"/>
            <a:ext cx="190200" cy="158700"/>
          </a:xfrm>
          <a:prstGeom prst="ellipse">
            <a:avLst/>
          </a:prstGeom>
          <a:solidFill>
            <a:srgbClr val="39C0BA"/>
          </a:solidFill>
          <a:ln w="9525" cap="flat" cmpd="sng">
            <a:solidFill>
              <a:srgbClr val="2E303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2E3037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2E3037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2E3037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2E3037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2E3037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2E3037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2E3037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2E3037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2E3037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>
            <a:spLocks noGrp="1"/>
          </p:cNvSpPr>
          <p:nvPr>
            <p:ph type="ctrTitle"/>
          </p:nvPr>
        </p:nvSpPr>
        <p:spPr>
          <a:xfrm>
            <a:off x="1530175" y="2564208"/>
            <a:ext cx="6767100" cy="59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subTitle" idx="1"/>
          </p:nvPr>
        </p:nvSpPr>
        <p:spPr>
          <a:xfrm>
            <a:off x="1530175" y="3092125"/>
            <a:ext cx="69279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cxnSp>
        <p:nvCxnSpPr>
          <p:cNvPr id="52" name="Google Shape;52;p9"/>
          <p:cNvCxnSpPr/>
          <p:nvPr/>
        </p:nvCxnSpPr>
        <p:spPr>
          <a:xfrm>
            <a:off x="903825" y="-6604"/>
            <a:ext cx="0" cy="5721600"/>
          </a:xfrm>
          <a:prstGeom prst="straightConnector1">
            <a:avLst/>
          </a:prstGeom>
          <a:noFill/>
          <a:ln w="9525" cap="flat" cmpd="sng">
            <a:solidFill>
              <a:srgbClr val="999FA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3" name="Google Shape;53;p9"/>
          <p:cNvSpPr/>
          <p:nvPr/>
        </p:nvSpPr>
        <p:spPr>
          <a:xfrm>
            <a:off x="493600" y="2515708"/>
            <a:ext cx="820200" cy="683700"/>
          </a:xfrm>
          <a:prstGeom prst="ellipse">
            <a:avLst/>
          </a:prstGeom>
          <a:solidFill>
            <a:srgbClr val="39C0BA"/>
          </a:solidFill>
          <a:ln w="28575" cap="flat" cmpd="sng">
            <a:solidFill>
              <a:srgbClr val="2E303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9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1633225" y="2402000"/>
            <a:ext cx="6700500" cy="9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lvl="0" indent="-406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9C0BA"/>
              </a:buClr>
              <a:buSzPts val="2800"/>
              <a:buChar char="◦"/>
              <a:defRPr sz="2800" i="1">
                <a:solidFill>
                  <a:srgbClr val="39C0BA"/>
                </a:solidFill>
              </a:defRPr>
            </a:lvl1pPr>
            <a:lvl2pPr marL="914400" lvl="1" indent="-406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2800"/>
              <a:buChar char="▫"/>
              <a:defRPr sz="2800" i="1">
                <a:solidFill>
                  <a:srgbClr val="39C0BA"/>
                </a:solidFill>
              </a:defRPr>
            </a:lvl2pPr>
            <a:lvl3pPr marL="1371600" lvl="2" indent="-406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2800"/>
              <a:buChar char="■"/>
              <a:defRPr sz="2800" i="1">
                <a:solidFill>
                  <a:srgbClr val="39C0BA"/>
                </a:solidFill>
              </a:defRPr>
            </a:lvl3pPr>
            <a:lvl4pPr marL="1828800" lvl="3" indent="-406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2800"/>
              <a:buChar char="●"/>
              <a:defRPr sz="2800" i="1">
                <a:solidFill>
                  <a:srgbClr val="39C0BA"/>
                </a:solidFill>
              </a:defRPr>
            </a:lvl4pPr>
            <a:lvl5pPr marL="2286000" lvl="4" indent="-406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2800"/>
              <a:buChar char="○"/>
              <a:defRPr sz="2800" i="1">
                <a:solidFill>
                  <a:srgbClr val="39C0BA"/>
                </a:solidFill>
              </a:defRPr>
            </a:lvl5pPr>
            <a:lvl6pPr marL="2743200" lvl="5" indent="-406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2800"/>
              <a:buChar char="■"/>
              <a:defRPr sz="2800" i="1">
                <a:solidFill>
                  <a:srgbClr val="39C0BA"/>
                </a:solidFill>
              </a:defRPr>
            </a:lvl6pPr>
            <a:lvl7pPr marL="3200400" lvl="6" indent="-406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2800"/>
              <a:buChar char="●"/>
              <a:defRPr sz="2800" i="1">
                <a:solidFill>
                  <a:srgbClr val="39C0BA"/>
                </a:solidFill>
              </a:defRPr>
            </a:lvl7pPr>
            <a:lvl8pPr marL="3657600" lvl="7" indent="-406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2800"/>
              <a:buChar char="○"/>
              <a:defRPr sz="2800" i="1">
                <a:solidFill>
                  <a:srgbClr val="39C0BA"/>
                </a:solidFill>
              </a:defRPr>
            </a:lvl8pPr>
            <a:lvl9pPr marL="4114800" lvl="8" indent="-406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2800"/>
              <a:buChar char="■"/>
              <a:defRPr sz="2800" i="1">
                <a:solidFill>
                  <a:srgbClr val="39C0BA"/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57" name="Google Shape;57;p10"/>
          <p:cNvCxnSpPr/>
          <p:nvPr/>
        </p:nvCxnSpPr>
        <p:spPr>
          <a:xfrm>
            <a:off x="903825" y="-6604"/>
            <a:ext cx="0" cy="5721600"/>
          </a:xfrm>
          <a:prstGeom prst="straightConnector1">
            <a:avLst/>
          </a:prstGeom>
          <a:noFill/>
          <a:ln w="9525" cap="flat" cmpd="sng">
            <a:solidFill>
              <a:srgbClr val="999FA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8" name="Google Shape;58;p10"/>
          <p:cNvSpPr/>
          <p:nvPr/>
        </p:nvSpPr>
        <p:spPr>
          <a:xfrm>
            <a:off x="493600" y="2515708"/>
            <a:ext cx="820200" cy="683700"/>
          </a:xfrm>
          <a:prstGeom prst="ellipse">
            <a:avLst/>
          </a:prstGeom>
          <a:solidFill>
            <a:srgbClr val="2E3037"/>
          </a:solidFill>
          <a:ln w="9525" cap="flat" cmpd="sng">
            <a:solidFill>
              <a:srgbClr val="999FA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0"/>
          <p:cNvSpPr txBox="1"/>
          <p:nvPr/>
        </p:nvSpPr>
        <p:spPr>
          <a:xfrm>
            <a:off x="208000" y="2580143"/>
            <a:ext cx="1306200" cy="7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rPr>
              <a:t>“</a:t>
            </a:r>
            <a:endParaRPr sz="4800" b="1" i="0" u="none" strike="noStrike" cap="none">
              <a:solidFill>
                <a:srgbClr val="39C0BA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2E3037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165475" y="554979"/>
            <a:ext cx="6858000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165498" y="1333500"/>
            <a:ext cx="6858000" cy="41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19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3F3F3"/>
              </a:buClr>
              <a:buSzPts val="3000"/>
              <a:buFont typeface="Quicksand"/>
              <a:buChar char="◦"/>
              <a:defRPr sz="30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400"/>
              <a:buFont typeface="Quicksand"/>
              <a:buChar char="▫"/>
              <a:defRPr sz="24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400"/>
              <a:buFont typeface="Quicksand"/>
              <a:buChar char="■"/>
              <a:defRPr sz="24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●"/>
              <a:defRPr sz="18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○"/>
              <a:defRPr sz="18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■"/>
              <a:defRPr sz="18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●"/>
              <a:defRPr sz="18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○"/>
              <a:defRPr sz="18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■"/>
              <a:defRPr sz="18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" name="Google Shape;9;p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767225" y="76191"/>
            <a:ext cx="1300575" cy="4942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create.kahoot.it/l/#/preview/34700a55-05cd-4fa4-ac0d-ba2e5bf16b09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985292"/>
            <a:ext cx="6680400" cy="1288800"/>
          </a:xfrm>
        </p:spPr>
        <p:txBody>
          <a:bodyPr/>
          <a:lstStyle/>
          <a:p>
            <a:r>
              <a:rPr lang="en-US" dirty="0" smtClean="0">
                <a:hlinkClick r:id="rId2" action="ppaction://hlinkfile"/>
              </a:rPr>
              <a:t>To </a:t>
            </a:r>
            <a:r>
              <a:rPr lang="en-US" dirty="0">
                <a:hlinkClick r:id="rId2" action="ppaction://hlinkfile"/>
              </a:rPr>
              <a:t>repeat the homework we will play the </a:t>
            </a:r>
            <a:r>
              <a:rPr lang="en-US" dirty="0" smtClean="0">
                <a:hlinkClick r:id="rId2" action="ppaction://hlinkfile"/>
              </a:rPr>
              <a:t>game </a:t>
            </a:r>
            <a:r>
              <a:rPr lang="en-US" dirty="0" err="1" smtClean="0">
                <a:hlinkClick r:id="rId2" action="ppaction://hlinkfile"/>
              </a:rPr>
              <a:t>Kahoot</a:t>
            </a:r>
            <a:r>
              <a:rPr lang="en-US" dirty="0" smtClean="0">
                <a:hlinkClick r:id="rId2" action="ppaction://hlinkfile"/>
              </a:rPr>
              <a:t>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18720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 txBox="1">
            <a:spLocks noGrp="1"/>
          </p:cNvSpPr>
          <p:nvPr>
            <p:ph type="body" idx="1"/>
          </p:nvPr>
        </p:nvSpPr>
        <p:spPr>
          <a:xfrm>
            <a:off x="1001850" y="499875"/>
            <a:ext cx="41841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 b="1"/>
              <a:t>If statement</a:t>
            </a:r>
            <a:endParaRPr sz="4800" b="1"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/>
              <a:t>If statement shows a result if a logical expression is “</a:t>
            </a:r>
            <a:r>
              <a:rPr lang="en" sz="3600" b="1"/>
              <a:t>TRUE</a:t>
            </a:r>
            <a:r>
              <a:rPr lang="en" sz="3600"/>
              <a:t>”</a:t>
            </a:r>
            <a:endParaRPr sz="3600"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/>
              <a:t>and another if it is “</a:t>
            </a:r>
            <a:r>
              <a:rPr lang="en" sz="3600" b="1"/>
              <a:t>FALSE</a:t>
            </a:r>
            <a:r>
              <a:rPr lang="en" sz="3600"/>
              <a:t>”.</a:t>
            </a:r>
            <a:endParaRPr sz="3600"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 sz="3600"/>
          </a:p>
        </p:txBody>
      </p:sp>
      <p:sp>
        <p:nvSpPr>
          <p:cNvPr id="124" name="Google Shape;124;p19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pic>
        <p:nvPicPr>
          <p:cNvPr id="125" name="Google Shape;125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1925" y="1538851"/>
            <a:ext cx="3516374" cy="2637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 txBox="1">
            <a:spLocks noGrp="1"/>
          </p:cNvSpPr>
          <p:nvPr>
            <p:ph type="body" idx="1"/>
          </p:nvPr>
        </p:nvSpPr>
        <p:spPr>
          <a:xfrm>
            <a:off x="1165475" y="502700"/>
            <a:ext cx="7521300" cy="479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" sz="3600"/>
              <a:t>For example: </a:t>
            </a:r>
            <a:endParaRPr sz="3600"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 b="1"/>
              <a:t>=IF(A1 &gt; A2; ”A1 is greater”;”A2 is greater”)</a:t>
            </a:r>
            <a:endParaRPr sz="3600" b="1"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" sz="3600"/>
              <a:t>If the value in a cell</a:t>
            </a:r>
            <a:r>
              <a:rPr lang="en" sz="3600" b="1"/>
              <a:t> “A1” </a:t>
            </a:r>
            <a:r>
              <a:rPr lang="en" sz="3600"/>
              <a:t>is greater than value in cell</a:t>
            </a:r>
            <a:r>
              <a:rPr lang="en" sz="3600" b="1"/>
              <a:t> “A2”,</a:t>
            </a:r>
            <a:endParaRPr sz="3600" b="1"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/>
              <a:t>then show</a:t>
            </a:r>
            <a:r>
              <a:rPr lang="en" sz="3600" b="1"/>
              <a:t> “A1 is greater”, </a:t>
            </a:r>
            <a:r>
              <a:rPr lang="en" sz="3600"/>
              <a:t>else show</a:t>
            </a:r>
            <a:r>
              <a:rPr lang="en" sz="3600" b="1"/>
              <a:t> “A2 is greater”.</a:t>
            </a:r>
            <a:endParaRPr sz="3600" b="1"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 sz="3600" b="1"/>
          </a:p>
        </p:txBody>
      </p:sp>
      <p:sp>
        <p:nvSpPr>
          <p:cNvPr id="131" name="Google Shape;131;p20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>
            <a:spLocks noGrp="1"/>
          </p:cNvSpPr>
          <p:nvPr>
            <p:ph type="body" idx="1"/>
          </p:nvPr>
        </p:nvSpPr>
        <p:spPr>
          <a:xfrm>
            <a:off x="1165475" y="407275"/>
            <a:ext cx="7521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" sz="4800"/>
              <a:t>Practice</a:t>
            </a:r>
            <a:endParaRPr sz="4800"/>
          </a:p>
        </p:txBody>
      </p:sp>
      <p:sp>
        <p:nvSpPr>
          <p:cNvPr id="137" name="Google Shape;137;p21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sp>
        <p:nvSpPr>
          <p:cNvPr id="138" name="Google Shape;138;p21"/>
          <p:cNvSpPr txBox="1"/>
          <p:nvPr/>
        </p:nvSpPr>
        <p:spPr>
          <a:xfrm>
            <a:off x="1190625" y="1349375"/>
            <a:ext cx="7448100" cy="26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You have 2 different numbers: A and B.</a:t>
            </a:r>
            <a:endParaRPr sz="24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Find which number is greater.</a:t>
            </a:r>
            <a:endParaRPr sz="24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You must use IF function.</a:t>
            </a:r>
            <a:endParaRPr sz="24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lvl="0">
              <a:buClr>
                <a:schemeClr val="dk1"/>
              </a:buClr>
              <a:buSzPts val="1100"/>
            </a:pPr>
            <a:r>
              <a:rPr lang="en" sz="2400" b="0" i="0" u="none" strike="noStrike" cap="none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For example</a:t>
            </a:r>
            <a:r>
              <a:rPr lang="en" sz="2400" b="0" i="0" u="none" strike="noStrike" cap="none" dirty="0" smtClean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:</a:t>
            </a:r>
            <a:r>
              <a:rPr lang="en-US" sz="2400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=ЕСЛИ(B1&gt;B2;"A is </a:t>
            </a:r>
            <a:r>
              <a:rPr lang="en-US" sz="2400" dirty="0" err="1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bigger";"B</a:t>
            </a:r>
            <a:r>
              <a:rPr lang="en-US" sz="2400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 is bigger")</a:t>
            </a:r>
            <a:endParaRPr sz="24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139" name="Google Shape;139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3650" y="3347950"/>
            <a:ext cx="4187772" cy="148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83125" y="3347950"/>
            <a:ext cx="4140725" cy="148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2"/>
          <p:cNvSpPr txBox="1">
            <a:spLocks noGrp="1"/>
          </p:cNvSpPr>
          <p:nvPr>
            <p:ph type="body" idx="1"/>
          </p:nvPr>
        </p:nvSpPr>
        <p:spPr>
          <a:xfrm>
            <a:off x="1001850" y="301425"/>
            <a:ext cx="7521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" sz="4800" dirty="0"/>
              <a:t>Practice</a:t>
            </a:r>
            <a:endParaRPr sz="4800" dirty="0"/>
          </a:p>
        </p:txBody>
      </p:sp>
      <p:sp>
        <p:nvSpPr>
          <p:cNvPr id="146" name="Google Shape;146;p22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sp>
        <p:nvSpPr>
          <p:cNvPr id="147" name="Google Shape;147;p22"/>
          <p:cNvSpPr txBox="1"/>
          <p:nvPr/>
        </p:nvSpPr>
        <p:spPr>
          <a:xfrm>
            <a:off x="926050" y="1322925"/>
            <a:ext cx="7712700" cy="5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1. Create a table of the latest 4 exams of your class.</a:t>
            </a:r>
            <a:endParaRPr sz="2400" b="0" i="0" u="none" strike="noStrike" cap="none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0" i="0" u="none" strike="noStrike" cap="none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2. Calculate average of all 4 exams for each student.</a:t>
            </a:r>
            <a:endParaRPr sz="2400" b="0" i="0" u="none" strike="noStrike" cap="none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148" name="Google Shape;148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00" y="2665875"/>
            <a:ext cx="8839197" cy="1566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3"/>
          <p:cNvSpPr txBox="1">
            <a:spLocks noGrp="1"/>
          </p:cNvSpPr>
          <p:nvPr>
            <p:ph type="body" idx="1"/>
          </p:nvPr>
        </p:nvSpPr>
        <p:spPr>
          <a:xfrm>
            <a:off x="1086100" y="367575"/>
            <a:ext cx="7521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3. Write the formula inside the cell G3: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if the value of F3 is greater than 60, it shows “Pass”, if not, it shows “Fail”. Copy formula from G3 to other students results in column G.</a:t>
            </a: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 sz="2400"/>
          </a:p>
        </p:txBody>
      </p:sp>
      <p:sp>
        <p:nvSpPr>
          <p:cNvPr id="154" name="Google Shape;154;p23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pic>
        <p:nvPicPr>
          <p:cNvPr id="155" name="Google Shape;155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2200" y="2174449"/>
            <a:ext cx="8025875" cy="3190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013321" y="337220"/>
            <a:ext cx="7521300" cy="482400"/>
          </a:xfrm>
        </p:spPr>
        <p:txBody>
          <a:bodyPr/>
          <a:lstStyle/>
          <a:p>
            <a:pPr algn="ctr"/>
            <a:r>
              <a:rPr lang="en-US" sz="4800" b="1" dirty="0" smtClean="0"/>
              <a:t>Literacy</a:t>
            </a:r>
            <a:endParaRPr lang="ru-RU" sz="48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sp>
        <p:nvSpPr>
          <p:cNvPr id="4" name="Текст 1"/>
          <p:cNvSpPr txBox="1">
            <a:spLocks/>
          </p:cNvSpPr>
          <p:nvPr/>
        </p:nvSpPr>
        <p:spPr>
          <a:xfrm>
            <a:off x="827584" y="1580048"/>
            <a:ext cx="7521300" cy="3024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 eaLnBrk="1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marR="0" lvl="1" indent="-38100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400"/>
              <a:buFont typeface="Quicksand"/>
              <a:buChar char="▫"/>
              <a:defRPr sz="24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marR="0" lvl="2" indent="-38100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400"/>
              <a:buFont typeface="Quicksand"/>
              <a:buChar char="■"/>
              <a:defRPr sz="24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marR="0" lvl="3" indent="-34290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●"/>
              <a:defRPr sz="18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marR="0" lvl="4" indent="-34290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○"/>
              <a:defRPr sz="18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marR="0" lvl="5" indent="-34290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■"/>
              <a:defRPr sz="18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marR="0" lvl="6" indent="-34290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●"/>
              <a:defRPr sz="18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marR="0" lvl="7" indent="-34290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○"/>
              <a:defRPr sz="18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marR="0" lvl="8" indent="-34290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Quicksand"/>
              <a:buChar char="■"/>
              <a:defRPr sz="1800" b="0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r>
              <a:rPr lang="en-US" sz="2400" b="1" dirty="0" smtClean="0"/>
              <a:t>1. You have got several exams and now you want to </a:t>
            </a:r>
            <a:r>
              <a:rPr lang="en-US" sz="2400" b="1" dirty="0" err="1" smtClean="0"/>
              <a:t>analyse</a:t>
            </a:r>
            <a:r>
              <a:rPr lang="en-US" sz="2400" b="1" dirty="0" smtClean="0"/>
              <a:t> them all. Which chart is the best for doing this task?</a:t>
            </a:r>
          </a:p>
          <a:p>
            <a:r>
              <a:rPr lang="en-US" sz="2400" b="1" dirty="0" smtClean="0"/>
              <a:t>2. Asset rides a bicycle only when he is in a hurry to school. Even when it rains outside, he usually walks (he rates riding a bicycle in the rain). Today it is raining and Asset is very late for the exam. What should Asset do?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618323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4"/>
          <p:cNvSpPr txBox="1">
            <a:spLocks noGrp="1"/>
          </p:cNvSpPr>
          <p:nvPr>
            <p:ph type="ctrTitle" idx="4294967295"/>
          </p:nvPr>
        </p:nvSpPr>
        <p:spPr>
          <a:xfrm>
            <a:off x="1336100" y="1399875"/>
            <a:ext cx="7337700" cy="12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</a:pPr>
            <a:r>
              <a:rPr lang="en" sz="2200" b="1" i="0" u="none" strike="noStrike" cap="none">
                <a:solidFill>
                  <a:srgbClr val="2E3037"/>
                </a:solidFill>
                <a:latin typeface="Quicksand"/>
                <a:ea typeface="Quicksand"/>
                <a:cs typeface="Quicksand"/>
                <a:sym typeface="Quicksand"/>
              </a:rPr>
              <a:t>Thanks!</a:t>
            </a:r>
            <a:endParaRPr sz="2200" b="1" i="0" u="none" strike="noStrike" cap="none">
              <a:solidFill>
                <a:srgbClr val="2E3037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61" name="Google Shape;161;p24"/>
          <p:cNvSpPr txBox="1">
            <a:spLocks noGrp="1"/>
          </p:cNvSpPr>
          <p:nvPr>
            <p:ph type="subTitle" idx="4294967295"/>
          </p:nvPr>
        </p:nvSpPr>
        <p:spPr>
          <a:xfrm>
            <a:off x="1336100" y="2518875"/>
            <a:ext cx="7337700" cy="6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3F3F3"/>
              </a:buClr>
              <a:buSzPts val="3000"/>
              <a:buFont typeface="Quicksand"/>
              <a:buNone/>
            </a:pPr>
            <a:r>
              <a:rPr lang="en" sz="3600" b="1" i="0" u="none" strike="noStrike" cap="none">
                <a:solidFill>
                  <a:srgbClr val="F3F3F3"/>
                </a:solidFill>
                <a:latin typeface="Quicksand"/>
                <a:ea typeface="Quicksand"/>
                <a:cs typeface="Quicksand"/>
                <a:sym typeface="Quicksand"/>
              </a:rPr>
              <a:t>ANY QUESTIONS?</a:t>
            </a:r>
            <a:endParaRPr sz="3600" b="1" i="0" u="none" strike="noStrike" cap="none">
              <a:solidFill>
                <a:srgbClr val="F3F3F3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62" name="Google Shape;162;p24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2"/>
          <p:cNvSpPr txBox="1">
            <a:spLocks noGrp="1"/>
          </p:cNvSpPr>
          <p:nvPr>
            <p:ph type="body" idx="4294967295"/>
          </p:nvPr>
        </p:nvSpPr>
        <p:spPr>
          <a:xfrm>
            <a:off x="844950" y="657675"/>
            <a:ext cx="7454100" cy="11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200" b="1" dirty="0" smtClean="0"/>
              <a:t>What is graphical representation of data?</a:t>
            </a:r>
            <a:endParaRPr sz="7200" b="1" dirty="0" smtClean="0"/>
          </a:p>
          <a:p>
            <a:pPr marL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3000"/>
              <a:buNone/>
            </a:pPr>
            <a:endParaRPr sz="7200" b="1" dirty="0"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">
                <a:solidFill>
                  <a:srgbClr val="39C0BA"/>
                </a:solidFill>
              </a:rPr>
              <a:t>2</a:t>
            </a:fld>
            <a:endParaRPr>
              <a:solidFill>
                <a:srgbClr val="39C0B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3"/>
          <p:cNvPicPr preferRelativeResize="0"/>
          <p:nvPr/>
        </p:nvPicPr>
        <p:blipFill rotWithShape="1">
          <a:blip r:embed="rId3">
            <a:alphaModFix/>
          </a:blip>
          <a:srcRect r="6103"/>
          <a:stretch/>
        </p:blipFill>
        <p:spPr>
          <a:xfrm>
            <a:off x="1157175" y="59775"/>
            <a:ext cx="6515752" cy="3035849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3"/>
          <p:cNvSpPr txBox="1">
            <a:spLocks noGrp="1"/>
          </p:cNvSpPr>
          <p:nvPr>
            <p:ph type="ctrTitle"/>
          </p:nvPr>
        </p:nvSpPr>
        <p:spPr>
          <a:xfrm>
            <a:off x="1332400" y="2674846"/>
            <a:ext cx="6680400" cy="12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"/>
              <a:t>CHARTS.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"/>
              <a:t>IF STATEMENT.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1165475" y="587129"/>
            <a:ext cx="6858000" cy="8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4800" b="1"/>
              <a:t>You will:</a:t>
            </a:r>
            <a:endParaRPr sz="4800" b="1"/>
          </a:p>
        </p:txBody>
      </p:sp>
      <p:sp>
        <p:nvSpPr>
          <p:cNvPr id="85" name="Google Shape;85;p14"/>
          <p:cNvSpPr txBox="1"/>
          <p:nvPr/>
        </p:nvSpPr>
        <p:spPr>
          <a:xfrm>
            <a:off x="1165475" y="1857063"/>
            <a:ext cx="7357800" cy="266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rPr>
              <a:t>- apply charts and diagrams</a:t>
            </a:r>
            <a:endParaRPr sz="3600" b="0" i="0" u="none" strike="noStrike" cap="none">
              <a:solidFill>
                <a:srgbClr val="39C0BA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600" b="0" i="0" u="none" strike="noStrike" cap="none">
              <a:solidFill>
                <a:srgbClr val="39C0BA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 b="0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rPr>
              <a:t>- use If statement.</a:t>
            </a:r>
            <a:endParaRPr sz="3600" b="0" i="0" u="none" strike="noStrike" cap="none">
              <a:solidFill>
                <a:srgbClr val="39C0BA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rgbClr val="39C0BA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07000" y="-347125"/>
            <a:ext cx="2930000" cy="29300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5"/>
          <p:cNvSpPr txBox="1">
            <a:spLocks noGrp="1"/>
          </p:cNvSpPr>
          <p:nvPr>
            <p:ph type="ctrTitle" idx="4294967295"/>
          </p:nvPr>
        </p:nvSpPr>
        <p:spPr>
          <a:xfrm>
            <a:off x="1149175" y="2564175"/>
            <a:ext cx="6923400" cy="28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C0BA"/>
              </a:buClr>
              <a:buSzPts val="1800"/>
              <a:buFont typeface="Quicksand"/>
              <a:buNone/>
            </a:pPr>
            <a:r>
              <a:rPr lang="en" sz="4800" b="1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rPr>
              <a:t>A</a:t>
            </a:r>
            <a:r>
              <a:rPr lang="en" sz="4800" b="1" i="0" u="none" strike="noStrike" cap="none">
                <a:solidFill>
                  <a:srgbClr val="434343"/>
                </a:solidFill>
                <a:latin typeface="Quicksand"/>
                <a:ea typeface="Quicksand"/>
                <a:cs typeface="Quicksand"/>
                <a:sym typeface="Quicksand"/>
              </a:rPr>
              <a:t> chart</a:t>
            </a:r>
            <a:r>
              <a:rPr lang="en" sz="4800" b="1" i="0" u="none" strike="noStrike" cap="none">
                <a:solidFill>
                  <a:srgbClr val="39C0BA"/>
                </a:solidFill>
                <a:latin typeface="Quicksand"/>
                <a:ea typeface="Quicksand"/>
                <a:cs typeface="Quicksand"/>
                <a:sym typeface="Quicksand"/>
              </a:rPr>
              <a:t>, also called a graph, is a graphical representation of data.</a:t>
            </a:r>
            <a:endParaRPr sz="4800" b="1" i="0" u="none" strike="noStrike" cap="none">
              <a:solidFill>
                <a:srgbClr val="39C0BA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93" name="Google Shape;93;p15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 txBox="1">
            <a:spLocks noGrp="1"/>
          </p:cNvSpPr>
          <p:nvPr>
            <p:ph type="body" idx="1"/>
          </p:nvPr>
        </p:nvSpPr>
        <p:spPr>
          <a:xfrm>
            <a:off x="786600" y="3239649"/>
            <a:ext cx="2403600" cy="13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b="1" dirty="0"/>
              <a:t>Bar chart</a:t>
            </a:r>
            <a:endParaRPr sz="2400" b="1" dirty="0"/>
          </a:p>
          <a:p>
            <a:pPr marL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/>
              <a:t>Bar charts are good to compare things (e.g. prices of different smartphones).</a:t>
            </a:r>
            <a:endParaRPr sz="1200" dirty="0"/>
          </a:p>
          <a:p>
            <a:pPr marL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</a:pPr>
            <a:endParaRPr sz="1200" dirty="0"/>
          </a:p>
        </p:txBody>
      </p:sp>
      <p:sp>
        <p:nvSpPr>
          <p:cNvPr id="99" name="Google Shape;99;p16"/>
          <p:cNvSpPr txBox="1">
            <a:spLocks noGrp="1"/>
          </p:cNvSpPr>
          <p:nvPr>
            <p:ph type="body" idx="2"/>
          </p:nvPr>
        </p:nvSpPr>
        <p:spPr>
          <a:xfrm>
            <a:off x="3678250" y="3142750"/>
            <a:ext cx="2403600" cy="15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</a:pPr>
            <a:r>
              <a:rPr lang="en" sz="2400" b="1" dirty="0"/>
              <a:t>Line chart</a:t>
            </a:r>
            <a:endParaRPr sz="2400" b="1"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200"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/>
              <a:t>Line charts are good to show</a:t>
            </a:r>
            <a:endParaRPr sz="1200"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/>
              <a:t>rate of change (e.g. change of</a:t>
            </a:r>
            <a:endParaRPr sz="1200"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/>
              <a:t>temperature during the week).</a:t>
            </a:r>
            <a:endParaRPr sz="1200" dirty="0"/>
          </a:p>
          <a:p>
            <a:pPr marL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</a:pPr>
            <a:endParaRPr sz="1200" dirty="0"/>
          </a:p>
        </p:txBody>
      </p:sp>
      <p:sp>
        <p:nvSpPr>
          <p:cNvPr id="100" name="Google Shape;100;p16"/>
          <p:cNvSpPr txBox="1">
            <a:spLocks noGrp="1"/>
          </p:cNvSpPr>
          <p:nvPr>
            <p:ph type="body" idx="3"/>
          </p:nvPr>
        </p:nvSpPr>
        <p:spPr>
          <a:xfrm>
            <a:off x="6569900" y="3142753"/>
            <a:ext cx="2403600" cy="15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 b="1" dirty="0"/>
              <a:t>Pie chart</a:t>
            </a:r>
            <a:endParaRPr sz="2400" b="1"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/>
              <a:t>Pie charts are good to visualize</a:t>
            </a:r>
            <a:endParaRPr sz="1200"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/>
              <a:t>a part to whole relationship in</a:t>
            </a:r>
            <a:endParaRPr sz="1200"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/>
              <a:t>percentages (e.g. time spent for different activities).</a:t>
            </a:r>
            <a:endParaRPr sz="1200"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200"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pic>
        <p:nvPicPr>
          <p:cNvPr id="102" name="Google Shape;10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6400" y="1148500"/>
            <a:ext cx="2884006" cy="1694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02462" y="1148502"/>
            <a:ext cx="2470225" cy="169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44714" y="1148499"/>
            <a:ext cx="2528762" cy="1694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 smtClean="0"/>
              <a:t>Terminology</a:t>
            </a:r>
            <a:endParaRPr lang="ru-RU" sz="36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4" name="TextBox 3"/>
          <p:cNvSpPr txBox="1"/>
          <p:nvPr/>
        </p:nvSpPr>
        <p:spPr>
          <a:xfrm>
            <a:off x="1159856" y="1057300"/>
            <a:ext cx="6527749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c</a:t>
            </a:r>
            <a:r>
              <a:rPr lang="en-US" sz="2800" dirty="0" smtClean="0">
                <a:solidFill>
                  <a:srgbClr val="FF0000"/>
                </a:solidFill>
              </a:rPr>
              <a:t>hart</a:t>
            </a:r>
            <a:r>
              <a:rPr lang="en-US" sz="2800" dirty="0" smtClean="0">
                <a:solidFill>
                  <a:schemeClr val="bg1"/>
                </a:solidFill>
              </a:rPr>
              <a:t> – </a:t>
            </a:r>
            <a:r>
              <a:rPr lang="kk-KZ" sz="2800" dirty="0" smtClean="0">
                <a:solidFill>
                  <a:schemeClr val="bg1"/>
                </a:solidFill>
              </a:rPr>
              <a:t>диаграмма-диаграмма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rgbClr val="FF0000"/>
                </a:solidFill>
              </a:rPr>
              <a:t>t</a:t>
            </a:r>
            <a:r>
              <a:rPr lang="en-US" sz="2800" dirty="0" smtClean="0">
                <a:solidFill>
                  <a:srgbClr val="FF0000"/>
                </a:solidFill>
              </a:rPr>
              <a:t>o analyze </a:t>
            </a:r>
            <a:r>
              <a:rPr lang="en-US" sz="2800" dirty="0" smtClean="0">
                <a:solidFill>
                  <a:schemeClr val="bg1"/>
                </a:solidFill>
              </a:rPr>
              <a:t>–</a:t>
            </a:r>
            <a:r>
              <a:rPr lang="kk-KZ" sz="2800" dirty="0" smtClean="0">
                <a:solidFill>
                  <a:schemeClr val="bg1"/>
                </a:solidFill>
              </a:rPr>
              <a:t> талдау - анализировать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</a:rPr>
              <a:t>graphical</a:t>
            </a:r>
            <a:r>
              <a:rPr lang="en-US" sz="2800" dirty="0" smtClean="0">
                <a:solidFill>
                  <a:schemeClr val="bg1"/>
                </a:solidFill>
              </a:rPr>
              <a:t> – </a:t>
            </a:r>
            <a:r>
              <a:rPr lang="kk-KZ" sz="2800" dirty="0" smtClean="0">
                <a:solidFill>
                  <a:schemeClr val="bg1"/>
                </a:solidFill>
              </a:rPr>
              <a:t>графикалық - графический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rgbClr val="FF0000"/>
                </a:solidFill>
              </a:rPr>
              <a:t>s</a:t>
            </a:r>
            <a:r>
              <a:rPr lang="en-US" sz="2800" dirty="0" smtClean="0">
                <a:solidFill>
                  <a:srgbClr val="FF0000"/>
                </a:solidFill>
              </a:rPr>
              <a:t>lice</a:t>
            </a:r>
            <a:r>
              <a:rPr lang="en-US" sz="2800" dirty="0" smtClean="0">
                <a:solidFill>
                  <a:schemeClr val="bg1"/>
                </a:solidFill>
              </a:rPr>
              <a:t> –</a:t>
            </a:r>
            <a:r>
              <a:rPr lang="kk-KZ" sz="2800" dirty="0" smtClean="0">
                <a:solidFill>
                  <a:schemeClr val="bg1"/>
                </a:solidFill>
              </a:rPr>
              <a:t> тілім – часть, доля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rgbClr val="FF0000"/>
                </a:solidFill>
              </a:rPr>
              <a:t>t</a:t>
            </a:r>
            <a:r>
              <a:rPr lang="en-US" sz="2800" dirty="0" smtClean="0">
                <a:solidFill>
                  <a:srgbClr val="FF0000"/>
                </a:solidFill>
              </a:rPr>
              <a:t>o execute </a:t>
            </a:r>
            <a:r>
              <a:rPr lang="en-US" sz="2800" dirty="0" smtClean="0">
                <a:solidFill>
                  <a:schemeClr val="bg1"/>
                </a:solidFill>
              </a:rPr>
              <a:t>– </a:t>
            </a:r>
            <a:r>
              <a:rPr lang="kk-KZ" sz="2800" dirty="0" smtClean="0">
                <a:solidFill>
                  <a:schemeClr val="bg1"/>
                </a:solidFill>
              </a:rPr>
              <a:t>орындау-выполнять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</a:rPr>
              <a:t>statement</a:t>
            </a:r>
            <a:r>
              <a:rPr lang="en-US" sz="2800" dirty="0" smtClean="0">
                <a:solidFill>
                  <a:schemeClr val="bg1"/>
                </a:solidFill>
              </a:rPr>
              <a:t> – </a:t>
            </a:r>
            <a:r>
              <a:rPr lang="kk-KZ" sz="2800" dirty="0" smtClean="0">
                <a:solidFill>
                  <a:schemeClr val="bg1"/>
                </a:solidFill>
              </a:rPr>
              <a:t>бекіту- утверждение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rgbClr val="FF0000"/>
                </a:solidFill>
              </a:rPr>
              <a:t>t</a:t>
            </a:r>
            <a:r>
              <a:rPr lang="en-US" sz="2800" dirty="0" smtClean="0">
                <a:solidFill>
                  <a:srgbClr val="FF0000"/>
                </a:solidFill>
              </a:rPr>
              <a:t>o compare </a:t>
            </a:r>
            <a:r>
              <a:rPr lang="en-US" sz="2800" dirty="0" smtClean="0">
                <a:solidFill>
                  <a:schemeClr val="bg1"/>
                </a:solidFill>
              </a:rPr>
              <a:t>– </a:t>
            </a:r>
            <a:r>
              <a:rPr lang="kk-KZ" sz="2800" dirty="0" smtClean="0">
                <a:solidFill>
                  <a:schemeClr val="bg1"/>
                </a:solidFill>
              </a:rPr>
              <a:t>салыстыру - сравнить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</a:rPr>
              <a:t>region</a:t>
            </a:r>
            <a:r>
              <a:rPr lang="en-US" sz="2800" dirty="0" smtClean="0">
                <a:solidFill>
                  <a:schemeClr val="bg1"/>
                </a:solidFill>
              </a:rPr>
              <a:t> – </a:t>
            </a:r>
            <a:r>
              <a:rPr lang="kk-KZ" sz="2800" dirty="0" smtClean="0">
                <a:solidFill>
                  <a:schemeClr val="bg1"/>
                </a:solidFill>
              </a:rPr>
              <a:t>аймақ - регион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</a:rPr>
              <a:t>score</a:t>
            </a:r>
            <a:r>
              <a:rPr lang="en-US" sz="2800" dirty="0" smtClean="0">
                <a:solidFill>
                  <a:schemeClr val="bg1"/>
                </a:solidFill>
              </a:rPr>
              <a:t> –</a:t>
            </a:r>
            <a:r>
              <a:rPr lang="kk-KZ" sz="2800" dirty="0" smtClean="0">
                <a:solidFill>
                  <a:schemeClr val="bg1"/>
                </a:solidFill>
              </a:rPr>
              <a:t>есеп - счет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12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7"/>
          <p:cNvSpPr txBox="1">
            <a:spLocks noGrp="1"/>
          </p:cNvSpPr>
          <p:nvPr>
            <p:ph type="title"/>
          </p:nvPr>
        </p:nvSpPr>
        <p:spPr>
          <a:xfrm>
            <a:off x="1165475" y="554938"/>
            <a:ext cx="6858000" cy="37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 b="1" dirty="0"/>
              <a:t>Create a Chart</a:t>
            </a:r>
            <a:endParaRPr sz="3600"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3000" dirty="0"/>
              <a:t>To create a line chart, do the following steps:</a:t>
            </a:r>
            <a:endParaRPr sz="30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0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dirty="0"/>
              <a:t>1. create a table on the range A1:E6;</a:t>
            </a:r>
            <a:endParaRPr sz="30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dirty="0"/>
              <a:t>2. select the range A2:E6;</a:t>
            </a:r>
            <a:endParaRPr sz="30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dirty="0"/>
              <a:t>3. click on Insert &gt; </a:t>
            </a:r>
            <a:r>
              <a:rPr lang="en" sz="3000" b="1" dirty="0"/>
              <a:t>Chart</a:t>
            </a:r>
            <a:r>
              <a:rPr lang="en" sz="3000" dirty="0"/>
              <a:t> and choose </a:t>
            </a:r>
            <a:r>
              <a:rPr lang="en" sz="3000" b="1" dirty="0"/>
              <a:t>Diagram.</a:t>
            </a:r>
            <a:endParaRPr sz="3000"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3000" dirty="0"/>
          </a:p>
        </p:txBody>
      </p:sp>
      <p:sp>
        <p:nvSpPr>
          <p:cNvPr id="110" name="Google Shape;110;p17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8"/>
          <p:cNvSpPr txBox="1">
            <a:spLocks noGrp="1"/>
          </p:cNvSpPr>
          <p:nvPr>
            <p:ph type="body" idx="1"/>
          </p:nvPr>
        </p:nvSpPr>
        <p:spPr>
          <a:xfrm>
            <a:off x="1059650" y="208825"/>
            <a:ext cx="7521300" cy="12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" sz="4800"/>
              <a:t>Practice 1</a:t>
            </a:r>
            <a:endParaRPr sz="4800"/>
          </a:p>
        </p:txBody>
      </p:sp>
      <p:sp>
        <p:nvSpPr>
          <p:cNvPr id="116" name="Google Shape;116;p18"/>
          <p:cNvSpPr txBox="1">
            <a:spLocks noGrp="1"/>
          </p:cNvSpPr>
          <p:nvPr>
            <p:ph type="sldNum" idx="12"/>
          </p:nvPr>
        </p:nvSpPr>
        <p:spPr>
          <a:xfrm>
            <a:off x="8523157" y="5364812"/>
            <a:ext cx="5487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pic>
        <p:nvPicPr>
          <p:cNvPr id="117" name="Google Shape;117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13900" y="1521350"/>
            <a:ext cx="3853424" cy="286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8"/>
          <p:cNvSpPr txBox="1"/>
          <p:nvPr/>
        </p:nvSpPr>
        <p:spPr>
          <a:xfrm>
            <a:off x="1045100" y="1375825"/>
            <a:ext cx="3942300" cy="371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As you know, there are 14</a:t>
            </a:r>
            <a:endParaRPr sz="18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regions in Kazakhstan.</a:t>
            </a:r>
            <a:endParaRPr sz="18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Find information about areas of</a:t>
            </a:r>
            <a:endParaRPr sz="18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each region.</a:t>
            </a:r>
            <a:endParaRPr sz="18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Make a table using the following</a:t>
            </a:r>
            <a:endParaRPr sz="18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information:</a:t>
            </a:r>
            <a:endParaRPr sz="18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1) name of a region;</a:t>
            </a:r>
            <a:endParaRPr sz="18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2) area size in km2.</a:t>
            </a:r>
            <a:endParaRPr sz="18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Make a pie chart to see percentage</a:t>
            </a:r>
            <a:endParaRPr sz="18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of each region’s area.</a:t>
            </a:r>
            <a:endParaRPr sz="18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 dirty="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Example of a pie chart on the right:</a:t>
            </a:r>
            <a:endParaRPr sz="18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anor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2.5 Charts_If statement</Template>
  <TotalTime>193</TotalTime>
  <Words>545</Words>
  <Application>Microsoft Office PowerPoint</Application>
  <PresentationFormat>Экран (16:10)</PresentationFormat>
  <Paragraphs>85</Paragraphs>
  <Slides>16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Quicksand</vt:lpstr>
      <vt:lpstr>Arial</vt:lpstr>
      <vt:lpstr>Eleanor template</vt:lpstr>
      <vt:lpstr>To repeat the homework we will play the game Kahoot!</vt:lpstr>
      <vt:lpstr>Презентация PowerPoint</vt:lpstr>
      <vt:lpstr>CHARTS. IF STATEMENT.</vt:lpstr>
      <vt:lpstr>You will:</vt:lpstr>
      <vt:lpstr>A chart, also called a graph, is a graphical representation of data.</vt:lpstr>
      <vt:lpstr>Презентация PowerPoint</vt:lpstr>
      <vt:lpstr>Terminology</vt:lpstr>
      <vt:lpstr>Create a Chart To create a line chart, do the following steps:  1. create a table on the range A1:E6; 2. select the range A2:E6; 3. click on Insert &gt; Chart and choose Diagram.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Thanks!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2018-12-01T09:37:25Z</dcterms:created>
  <dcterms:modified xsi:type="dcterms:W3CDTF">2018-12-02T13:23:02Z</dcterms:modified>
</cp:coreProperties>
</file>