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1" r:id="rId3"/>
    <p:sldId id="274" r:id="rId4"/>
    <p:sldId id="265" r:id="rId5"/>
    <p:sldId id="266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2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77" d="100"/>
          <a:sy n="77" d="100"/>
        </p:scale>
        <p:origin x="-138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/>
      <dgm:t>
        <a:bodyPr/>
        <a:lstStyle/>
        <a:p>
          <a:r>
            <a:rPr lang="ru-RU" dirty="0" smtClean="0"/>
            <a:t>Министерство образования и науки Республики Казахстан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E4DB8B9C-732E-4DF5-BE13-7F82E3DB22F9}">
      <dgm:prSet phldrT="[Текст]"/>
      <dgm:spPr/>
      <dgm:t>
        <a:bodyPr/>
        <a:lstStyle/>
        <a:p>
          <a:r>
            <a:rPr lang="ru-RU" b="1" i="0" dirty="0" smtClean="0"/>
            <a:t>Комитет по контролю в сфере образования и науки</a:t>
          </a:r>
          <a:r>
            <a:rPr lang="en-US" b="1" i="0" dirty="0" smtClean="0"/>
            <a:t> </a:t>
          </a:r>
          <a:r>
            <a:rPr lang="en-US" b="1" i="0" dirty="0" smtClean="0">
              <a:solidFill>
                <a:srgbClr val="FFFF00"/>
              </a:solidFill>
            </a:rPr>
            <a:t>http://control.edu.gov.kz</a:t>
          </a:r>
          <a:endParaRPr lang="ru-RU" dirty="0">
            <a:solidFill>
              <a:srgbClr val="FFFF00"/>
            </a:solidFill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3824833E-19BB-47A4-B986-EEC0273AC169}" type="presOf" srcId="{E3973A33-2421-4A94-A291-CDC634713A51}" destId="{2B9DED5C-3032-4C13-AFF0-7DB25D4A1BDA}" srcOrd="0" destOrd="0" presId="urn:microsoft.com/office/officeart/2008/layout/VerticalCurvedList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87C10098-1CE8-459A-A2E9-67847FF2AB97}" type="presOf" srcId="{E4DB8B9C-732E-4DF5-BE13-7F82E3DB22F9}" destId="{3EA32ACD-017E-40DA-8198-0263CDE1C318}" srcOrd="0" destOrd="0" presId="urn:microsoft.com/office/officeart/2008/layout/VerticalCurvedList"/>
    <dgm:cxn modelId="{30EB8700-C5B3-41C0-A4B1-2772307884BB}" type="presOf" srcId="{CD38F7CE-7062-4452-B361-0347B5BCD5AE}" destId="{54E0F152-BB2B-4876-9440-7DAE6F4C3DAE}" srcOrd="0" destOrd="0" presId="urn:microsoft.com/office/officeart/2008/layout/VerticalCurvedList"/>
    <dgm:cxn modelId="{F58AA50E-05EB-4168-83E3-788A1580AC92}" type="presOf" srcId="{8FCC6302-3135-4CE6-9158-9B70F686B452}" destId="{73C00203-B480-4AAD-9E2A-F304B8ACAFA3}" srcOrd="0" destOrd="0" presId="urn:microsoft.com/office/officeart/2008/layout/VerticalCurvedList"/>
    <dgm:cxn modelId="{95994A50-F2A3-41DE-91EE-B10BF47F0105}" type="presOf" srcId="{2FB1DBCD-D498-4006-9A84-1014596CFBF6}" destId="{F2295C32-E33F-4461-9DCB-EDF07F6D8DB3}" srcOrd="0" destOrd="0" presId="urn:microsoft.com/office/officeart/2008/layout/VerticalCurvedList"/>
    <dgm:cxn modelId="{1033CC2E-800E-4DC9-9B48-58BC4B40F60B}" type="presParOf" srcId="{73C00203-B480-4AAD-9E2A-F304B8ACAFA3}" destId="{4EB97354-62CB-499D-9CC6-E607C6B27B80}" srcOrd="0" destOrd="0" presId="urn:microsoft.com/office/officeart/2008/layout/VerticalCurvedList"/>
    <dgm:cxn modelId="{21C2F0CF-8C66-4B48-B59D-8E24722B7C8A}" type="presParOf" srcId="{4EB97354-62CB-499D-9CC6-E607C6B27B80}" destId="{086FF48E-C28F-48CB-9D10-E0DFB21C36E8}" srcOrd="0" destOrd="0" presId="urn:microsoft.com/office/officeart/2008/layout/VerticalCurvedList"/>
    <dgm:cxn modelId="{AEF2D97B-8AB1-4510-B45C-206E511CBFEB}" type="presParOf" srcId="{086FF48E-C28F-48CB-9D10-E0DFB21C36E8}" destId="{F58888AA-C3A0-44DC-B62D-E45A337B7D27}" srcOrd="0" destOrd="0" presId="urn:microsoft.com/office/officeart/2008/layout/VerticalCurvedList"/>
    <dgm:cxn modelId="{143F8C5D-31E6-415D-9869-ACAA23727DAD}" type="presParOf" srcId="{086FF48E-C28F-48CB-9D10-E0DFB21C36E8}" destId="{F2295C32-E33F-4461-9DCB-EDF07F6D8DB3}" srcOrd="1" destOrd="0" presId="urn:microsoft.com/office/officeart/2008/layout/VerticalCurvedList"/>
    <dgm:cxn modelId="{B1369C6D-26D9-4401-9465-1CCBF1CA9524}" type="presParOf" srcId="{086FF48E-C28F-48CB-9D10-E0DFB21C36E8}" destId="{6F1C1432-889E-47F5-B6BC-52C6B64BB40E}" srcOrd="2" destOrd="0" presId="urn:microsoft.com/office/officeart/2008/layout/VerticalCurvedList"/>
    <dgm:cxn modelId="{E45C97C6-DC54-4BDD-8E65-20920332604B}" type="presParOf" srcId="{086FF48E-C28F-48CB-9D10-E0DFB21C36E8}" destId="{46AE0239-B959-40BF-9574-89C4CA3A04F0}" srcOrd="3" destOrd="0" presId="urn:microsoft.com/office/officeart/2008/layout/VerticalCurvedList"/>
    <dgm:cxn modelId="{1D8F5B50-2303-4836-9B19-8B4993ED2AEC}" type="presParOf" srcId="{4EB97354-62CB-499D-9CC6-E607C6B27B80}" destId="{2B9DED5C-3032-4C13-AFF0-7DB25D4A1BDA}" srcOrd="1" destOrd="0" presId="urn:microsoft.com/office/officeart/2008/layout/VerticalCurvedList"/>
    <dgm:cxn modelId="{E288B27B-CF6A-42C1-8B7E-70A17865244D}" type="presParOf" srcId="{4EB97354-62CB-499D-9CC6-E607C6B27B80}" destId="{20FF2362-EC5F-4AB5-A51E-E61875E1AE6B}" srcOrd="2" destOrd="0" presId="urn:microsoft.com/office/officeart/2008/layout/VerticalCurvedList"/>
    <dgm:cxn modelId="{E19DEB6F-D486-45FB-B9C7-8FEE10FE1B6D}" type="presParOf" srcId="{20FF2362-EC5F-4AB5-A51E-E61875E1AE6B}" destId="{CB92C861-BC29-46EE-B315-2F691F3D2D4B}" srcOrd="0" destOrd="0" presId="urn:microsoft.com/office/officeart/2008/layout/VerticalCurvedList"/>
    <dgm:cxn modelId="{7DCB528C-D353-41BE-912E-CCA03003493E}" type="presParOf" srcId="{4EB97354-62CB-499D-9CC6-E607C6B27B80}" destId="{3EA32ACD-017E-40DA-8198-0263CDE1C318}" srcOrd="3" destOrd="0" presId="urn:microsoft.com/office/officeart/2008/layout/VerticalCurvedList"/>
    <dgm:cxn modelId="{F3A0301C-482F-4D57-9104-3F160AD10BC6}" type="presParOf" srcId="{4EB97354-62CB-499D-9CC6-E607C6B27B80}" destId="{C2BE13C6-7A1C-42DF-98E4-C2C44F43634A}" srcOrd="4" destOrd="0" presId="urn:microsoft.com/office/officeart/2008/layout/VerticalCurvedList"/>
    <dgm:cxn modelId="{F382E7EE-CC00-473A-9CD4-8423DD3C332C}" type="presParOf" srcId="{C2BE13C6-7A1C-42DF-98E4-C2C44F43634A}" destId="{8B578487-38CF-4443-9139-BBDBD276CA9B}" srcOrd="0" destOrd="0" presId="urn:microsoft.com/office/officeart/2008/layout/VerticalCurvedList"/>
    <dgm:cxn modelId="{5C725EE3-F8EE-42C1-94C4-D778D7C9E1E4}" type="presParOf" srcId="{4EB97354-62CB-499D-9CC6-E607C6B27B80}" destId="{54E0F152-BB2B-4876-9440-7DAE6F4C3DAE}" srcOrd="5" destOrd="0" presId="urn:microsoft.com/office/officeart/2008/layout/VerticalCurvedList"/>
    <dgm:cxn modelId="{E6ADD4B5-E124-4939-9AA7-C6D5C53F2062}" type="presParOf" srcId="{4EB97354-62CB-499D-9CC6-E607C6B27B80}" destId="{883E3A34-F222-41D0-878F-CF7BF2814E54}" srcOrd="6" destOrd="0" presId="urn:microsoft.com/office/officeart/2008/layout/VerticalCurvedList"/>
    <dgm:cxn modelId="{B8FB66B6-8A82-4D2C-976C-4EC10160EB4F}" type="presParOf" srcId="{883E3A34-F222-41D0-878F-CF7BF2814E54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b="1" dirty="0" smtClean="0"/>
            <a:t>https://vk.com/testcenterkz</a:t>
          </a:r>
          <a:endParaRPr lang="ru-RU" sz="1200" b="1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b="1" dirty="0" smtClean="0"/>
            <a:t>https://www.youtube.com/channel/UCzmZObVJTezesGyIEKw6h-Q</a:t>
          </a:r>
          <a:endParaRPr lang="ru-RU" sz="1200" b="1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b="1" dirty="0" smtClean="0"/>
            <a:t>https://www.facebook.com/testcenterkz</a:t>
          </a:r>
          <a:endParaRPr lang="ru-RU" sz="1200" b="1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b="1" dirty="0" smtClean="0"/>
            <a:t>/https://instagram.com/testcenterkz</a:t>
          </a:r>
          <a:endParaRPr lang="ru-RU" sz="1200" b="1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58EED67B-7BFE-4A46-B70F-CAD2D90188FD}" type="presOf" srcId="{6F661F76-84DD-40BE-9466-860B061B4C1B}" destId="{417D350E-6144-4023-9190-1C5535130A80}" srcOrd="0" destOrd="0" presId="urn:microsoft.com/office/officeart/2005/8/layout/pList1#1"/>
    <dgm:cxn modelId="{30395008-0367-49C2-BD70-C3370104B43E}" type="presOf" srcId="{CC0EADD5-DB5F-41B1-987A-A12F24066482}" destId="{31E1D1FF-3168-4E52-9D38-5BC5C36BC553}" srcOrd="0" destOrd="0" presId="urn:microsoft.com/office/officeart/2005/8/layout/pList1#1"/>
    <dgm:cxn modelId="{64803302-4E4F-4A06-A748-019045BC8583}" type="presOf" srcId="{3E527B34-10F3-47CF-8C90-1822FECDB3AA}" destId="{AB539A84-2E69-4970-BC42-4033BCA40F78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51F5F352-531E-43A4-94BE-481FB43B90EF}" type="presOf" srcId="{EB943743-2582-4DE8-BC4F-37924C393DE2}" destId="{11974E53-646F-4817-8917-37EF49BE2D55}" srcOrd="0" destOrd="0" presId="urn:microsoft.com/office/officeart/2005/8/layout/pList1#1"/>
    <dgm:cxn modelId="{0FD5B785-9BE7-4290-BD7E-2219C420B909}" type="presOf" srcId="{BBCDB168-68D6-47E4-BD9C-A7EFA53B90ED}" destId="{1A81D881-B529-4590-8762-5F995AA815B3}" srcOrd="0" destOrd="0" presId="urn:microsoft.com/office/officeart/2005/8/layout/pList1#1"/>
    <dgm:cxn modelId="{48490967-4A0B-4C90-ACDD-87C3A4A2814A}" type="presOf" srcId="{BBE0D702-E9F1-4A7B-8368-1B8E308546E6}" destId="{F844F5FA-A214-4D69-BD2E-296A619D80D0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F3976A14-9172-4CA6-A02C-3890CDA94680}" type="presOf" srcId="{E061021D-D9D3-49B1-BBF6-3B82B830A086}" destId="{0DC3F1AA-288A-4076-9F6F-B8D0AFD3EAC8}" srcOrd="0" destOrd="0" presId="urn:microsoft.com/office/officeart/2005/8/layout/pList1#1"/>
    <dgm:cxn modelId="{35FC585D-92CC-4210-AF9D-BBD4546B668C}" type="presOf" srcId="{EBE445D8-E75A-4137-B532-98D2A0FC3AB0}" destId="{F075B156-A7CE-4506-9444-7045546E7822}" srcOrd="0" destOrd="0" presId="urn:microsoft.com/office/officeart/2005/8/layout/pList1#1"/>
    <dgm:cxn modelId="{4A867F4C-78C7-4916-96DF-CE2B523F08AB}" type="presParOf" srcId="{AB539A84-2E69-4970-BC42-4033BCA40F78}" destId="{D8B99A63-2237-4B8C-B7FB-61C2E3D75AD2}" srcOrd="0" destOrd="0" presId="urn:microsoft.com/office/officeart/2005/8/layout/pList1#1"/>
    <dgm:cxn modelId="{565E0418-B498-474A-B96D-37442D44E495}" type="presParOf" srcId="{D8B99A63-2237-4B8C-B7FB-61C2E3D75AD2}" destId="{347A9FB5-B669-45E2-B0AC-995E290E7431}" srcOrd="0" destOrd="0" presId="urn:microsoft.com/office/officeart/2005/8/layout/pList1#1"/>
    <dgm:cxn modelId="{9023D6B4-6D75-49DD-B416-E087E83B16DB}" type="presParOf" srcId="{D8B99A63-2237-4B8C-B7FB-61C2E3D75AD2}" destId="{0DC3F1AA-288A-4076-9F6F-B8D0AFD3EAC8}" srcOrd="1" destOrd="0" presId="urn:microsoft.com/office/officeart/2005/8/layout/pList1#1"/>
    <dgm:cxn modelId="{65FC04CD-90BC-4546-8472-24BEA8FEDEF4}" type="presParOf" srcId="{AB539A84-2E69-4970-BC42-4033BCA40F78}" destId="{F844F5FA-A214-4D69-BD2E-296A619D80D0}" srcOrd="1" destOrd="0" presId="urn:microsoft.com/office/officeart/2005/8/layout/pList1#1"/>
    <dgm:cxn modelId="{2762885E-F3BA-4B5B-87EA-8C2D79022F26}" type="presParOf" srcId="{AB539A84-2E69-4970-BC42-4033BCA40F78}" destId="{A2B246E2-B2A5-4B72-8684-BB1AFFEB3155}" srcOrd="2" destOrd="0" presId="urn:microsoft.com/office/officeart/2005/8/layout/pList1#1"/>
    <dgm:cxn modelId="{33DA67DE-3A53-41F4-8747-030DE4C4E732}" type="presParOf" srcId="{A2B246E2-B2A5-4B72-8684-BB1AFFEB3155}" destId="{58EE4375-82F2-48E3-8A56-8EAFE9363A0E}" srcOrd="0" destOrd="0" presId="urn:microsoft.com/office/officeart/2005/8/layout/pList1#1"/>
    <dgm:cxn modelId="{FF132B1C-97B5-4E0C-813D-5F60D17A85C0}" type="presParOf" srcId="{A2B246E2-B2A5-4B72-8684-BB1AFFEB3155}" destId="{31E1D1FF-3168-4E52-9D38-5BC5C36BC553}" srcOrd="1" destOrd="0" presId="urn:microsoft.com/office/officeart/2005/8/layout/pList1#1"/>
    <dgm:cxn modelId="{16203A71-8677-4DD7-9D78-698F9C1EB81C}" type="presParOf" srcId="{AB539A84-2E69-4970-BC42-4033BCA40F78}" destId="{417D350E-6144-4023-9190-1C5535130A80}" srcOrd="3" destOrd="0" presId="urn:microsoft.com/office/officeart/2005/8/layout/pList1#1"/>
    <dgm:cxn modelId="{54BA0FE8-BAF8-47DF-85C3-CDDBB044AFD3}" type="presParOf" srcId="{AB539A84-2E69-4970-BC42-4033BCA40F78}" destId="{3224AA3A-0736-49E3-A36C-78F44843844E}" srcOrd="4" destOrd="0" presId="urn:microsoft.com/office/officeart/2005/8/layout/pList1#1"/>
    <dgm:cxn modelId="{1C2C71A6-EA10-4013-9118-C22034B763C3}" type="presParOf" srcId="{3224AA3A-0736-49E3-A36C-78F44843844E}" destId="{31C44C52-2F94-41D0-A7D7-A59DE144B483}" srcOrd="0" destOrd="0" presId="urn:microsoft.com/office/officeart/2005/8/layout/pList1#1"/>
    <dgm:cxn modelId="{CD677D83-48EF-4110-AD79-47FD640FA4A6}" type="presParOf" srcId="{3224AA3A-0736-49E3-A36C-78F44843844E}" destId="{11974E53-646F-4817-8917-37EF49BE2D55}" srcOrd="1" destOrd="0" presId="urn:microsoft.com/office/officeart/2005/8/layout/pList1#1"/>
    <dgm:cxn modelId="{86557A09-F894-4FF5-806A-B0EDF4DCD272}" type="presParOf" srcId="{AB539A84-2E69-4970-BC42-4033BCA40F78}" destId="{1A81D881-B529-4590-8762-5F995AA815B3}" srcOrd="5" destOrd="0" presId="urn:microsoft.com/office/officeart/2005/8/layout/pList1#1"/>
    <dgm:cxn modelId="{9C1D2612-F460-44D3-A66C-682E1F38CB4E}" type="presParOf" srcId="{AB539A84-2E69-4970-BC42-4033BCA40F78}" destId="{F2495DFB-68CA-4A27-BAF3-6064BEF303A4}" srcOrd="6" destOrd="0" presId="urn:microsoft.com/office/officeart/2005/8/layout/pList1#1"/>
    <dgm:cxn modelId="{C1F939C0-F7DB-4D4D-8112-733FEA314FC7}" type="presParOf" srcId="{F2495DFB-68CA-4A27-BAF3-6064BEF303A4}" destId="{4F46B714-825A-4A10-A2AE-DEBCB6F8E2FE}" srcOrd="0" destOrd="0" presId="urn:microsoft.com/office/officeart/2005/8/layout/pList1#1"/>
    <dgm:cxn modelId="{172801F3-2F35-47D7-95D2-30420411A720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AB58B-C418-4E33-B9C2-4FDFBCAFD4AF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E205F-24FC-4A2C-959B-DE980BBDF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EBC5B-C855-47D1-A7AE-AEF5282546F7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21665-3E37-431C-80BF-30AC168E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0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665-3E37-431C-80BF-30AC168ECB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0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021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4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374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961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3773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78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15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710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949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13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220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542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228290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внешней оценки учебных достижений в организациях общего среднего образования</a:t>
            </a:r>
          </a:p>
          <a:p>
            <a:pPr algn="ctr">
              <a:buNone/>
            </a:pPr>
            <a:endParaRPr lang="kk-K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2" y="0"/>
            <a:ext cx="1500198" cy="79711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08085" y="163701"/>
            <a:ext cx="7414544" cy="785818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i="1" dirty="0" smtClean="0">
                <a:solidFill>
                  <a:schemeClr val="tx2"/>
                </a:solidFill>
                <a:ea typeface="+mj-ea"/>
                <a:cs typeface="+mj-cs"/>
              </a:rPr>
              <a:t>Материалы для организации информационно-разъяснительной работы по подготовке к проведению внешней оценки учебных достижений в организациях общего среднего образования в РК 2018 году</a:t>
            </a: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3357554" y="5357826"/>
            <a:ext cx="21605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lnSpc>
                <a:spcPct val="9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Астана - 2018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Материалы по подготовке ВОУД СО</a:t>
            </a:r>
            <a:br>
              <a:rPr lang="kk-K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2714620"/>
            <a:ext cx="4714908" cy="1500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kk-KZ" sz="1600" b="1" dirty="0" smtClean="0"/>
              <a:t>Национальным центром тестирования выпускаются книжки для</a:t>
            </a:r>
          </a:p>
          <a:p>
            <a:pPr algn="ctr">
              <a:spcBef>
                <a:spcPct val="0"/>
              </a:spcBef>
            </a:pPr>
            <a:r>
              <a:rPr lang="kk-KZ" sz="1600" b="1" dirty="0" smtClean="0"/>
              <a:t>пробного тестирования</a:t>
            </a:r>
            <a:endParaRPr lang="ru-RU" sz="1600" b="1" dirty="0" smtClean="0"/>
          </a:p>
          <a:p>
            <a:pPr algn="ctr"/>
            <a:endParaRPr lang="ru-RU" dirty="0"/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428868"/>
            <a:ext cx="314327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1472" y="1214422"/>
            <a:ext cx="8072494" cy="7000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kk-KZ" sz="1600" b="1" dirty="0" smtClean="0"/>
              <a:t>На сайте НЦТ размещены примерные варианты тестовых заданий </a:t>
            </a:r>
            <a:endParaRPr lang="ru-RU" sz="16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29642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rmAutofit fontScale="90000"/>
          </a:bodyPr>
          <a:lstStyle/>
          <a:p>
            <a:pPr algn="ctr"/>
            <a:r>
              <a:rPr lang="kk-KZ" sz="2800" dirty="0" smtClean="0">
                <a:solidFill>
                  <a:srgbClr val="FFFF00"/>
                </a:solidFill>
              </a:rPr>
              <a:t/>
            </a:r>
            <a:br>
              <a:rPr lang="kk-KZ" sz="2800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Пробное </a:t>
            </a:r>
            <a:r>
              <a:rPr lang="kk-KZ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пробное тестирование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ВОУД СО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285860"/>
            <a:ext cx="4460506" cy="1643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/>
              <a:t>Пробное тестирование – процедура, проводимая в целях оказания методической помощи, информирования  о технологии тестирования, правильного закрашивания листа ответа, в целом подготовки учащихся к тестированию</a:t>
            </a:r>
            <a:endParaRPr lang="ru-RU" sz="1600" b="1" dirty="0"/>
          </a:p>
        </p:txBody>
      </p:sp>
      <p:pic>
        <p:nvPicPr>
          <p:cNvPr id="10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6148"/>
            <a:ext cx="3714776" cy="185281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4572000" y="3286124"/>
            <a:ext cx="4286312" cy="21431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600" b="1" dirty="0" smtClean="0"/>
              <a:t>● Пробное тестирование в режиме               </a:t>
            </a:r>
            <a:r>
              <a:rPr lang="ru-RU" sz="1600" b="1" dirty="0" err="1" smtClean="0"/>
              <a:t>on-line</a:t>
            </a:r>
            <a:r>
              <a:rPr lang="ru-RU" sz="1600" b="1" dirty="0" smtClean="0"/>
              <a:t> проводиться  для учащихся                  9 классов в организаций среднего образования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/>
              <a:t>● Учащийся с помощью </a:t>
            </a:r>
            <a:r>
              <a:rPr lang="ru-RU" sz="1600" b="1" dirty="0" err="1" smtClean="0"/>
              <a:t>онлайн</a:t>
            </a:r>
            <a:r>
              <a:rPr lang="ru-RU" sz="1600" b="1" dirty="0" smtClean="0"/>
              <a:t> тестирования знакомится с интерфейсом программы компьютерного тестирования и формирует навык работы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857892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Более подробную информацию можете получить на сайте </a:t>
            </a:r>
            <a:r>
              <a:rPr lang="en-US" sz="1600" b="1" dirty="0" smtClean="0">
                <a:solidFill>
                  <a:srgbClr val="FF0000"/>
                </a:solidFill>
              </a:rPr>
              <a:t>http://www.testcenter.kz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4032448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Правила поведения учащихся в ходе тестирования</a:t>
            </a:r>
            <a:r>
              <a:rPr lang="ru-RU" sz="2000" b="1" dirty="0" smtClean="0"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endParaRPr lang="ru-RU" sz="2000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Тестируемым не разрешается:</a:t>
            </a:r>
            <a:endParaRPr lang="ru-RU" sz="24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8643998" cy="3207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428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пересаживаться с места на место;</a:t>
            </a:r>
            <a:endParaRPr lang="ru-RU" sz="1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открывать без разрешения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уполномоченн</a:t>
            </a:r>
            <a:r>
              <a:rPr lang="kk-KZ" sz="1600" dirty="0">
                <a:latin typeface="+mn-lt"/>
                <a:cs typeface="Times New Roman" panose="02020603050405020304" pitchFamily="18" charset="0"/>
              </a:rPr>
              <a:t>ого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представителя Министерства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kk-KZ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представителя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ДКСО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материалы тестирования;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производить обмен  материалами тестирования с другими </a:t>
            </a:r>
            <a:r>
              <a:rPr lang="ru-RU" sz="1600" dirty="0" smtClean="0">
                <a:latin typeface="+mn-lt"/>
              </a:rPr>
              <a:t>обучающимися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пользоваться калькулятором, справочной литературой (кроме таблицы Менделеева и таблицы растворимости солей), электронными записными книжками, корректирующими жидкостями и средствами мобильной связи;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переговариваться и списывать у других </a:t>
            </a:r>
            <a:r>
              <a:rPr lang="ru-RU" sz="1600" dirty="0" smtClean="0">
                <a:latin typeface="+mn-lt"/>
              </a:rPr>
              <a:t>обучающихся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пользоваться шпаргалкой и другими справочными материалами; 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выходить из аудитории без разрешения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уполномоченн</a:t>
            </a:r>
            <a:r>
              <a:rPr lang="kk-KZ" sz="1600" dirty="0">
                <a:latin typeface="+mn-lt"/>
                <a:cs typeface="Times New Roman" panose="02020603050405020304" pitchFamily="18" charset="0"/>
              </a:rPr>
              <a:t>ого</a:t>
            </a:r>
            <a:r>
              <a:rPr lang="kk-KZ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представителя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Министерства и </a:t>
            </a:r>
            <a:r>
              <a:rPr lang="ru-RU" sz="1600" dirty="0" smtClean="0">
                <a:latin typeface="+mn-lt"/>
              </a:rPr>
              <a:t>ДКСО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Интернет-ресурсы и размещенные информации для участников ВОУД </a:t>
            </a:r>
          </a:p>
        </p:txBody>
      </p:sp>
      <p:grpSp>
        <p:nvGrpSpPr>
          <p:cNvPr id="4" name="Группа 19"/>
          <p:cNvGrpSpPr>
            <a:grpSpLocks noGrp="1"/>
          </p:cNvGrpSpPr>
          <p:nvPr/>
        </p:nvGrpSpPr>
        <p:grpSpPr bwMode="auto">
          <a:xfrm>
            <a:off x="428596" y="2500306"/>
            <a:ext cx="1928826" cy="1857388"/>
            <a:chOff x="323528" y="1684033"/>
            <a:chExt cx="2664296" cy="2255869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684033"/>
              <a:ext cx="2664296" cy="225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2" descr="Картинки по запросу картинки по теме интерн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23" y="1779662"/>
              <a:ext cx="2407705" cy="206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Схема 6"/>
          <p:cNvGraphicFramePr/>
          <p:nvPr/>
        </p:nvGraphicFramePr>
        <p:xfrm>
          <a:off x="2357422" y="1571612"/>
          <a:ext cx="4000528" cy="384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6429388" y="2143116"/>
            <a:ext cx="2590800" cy="471488"/>
            <a:chOff x="4452782" y="931543"/>
            <a:chExt cx="2591037" cy="47180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6"/>
            <p:cNvSpPr/>
            <p:nvPr/>
          </p:nvSpPr>
          <p:spPr>
            <a:xfrm>
              <a:off x="4476597" y="953783"/>
              <a:ext cx="2543408" cy="42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Нормативные правовые 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документы</a:t>
              </a:r>
            </a:p>
          </p:txBody>
        </p:sp>
      </p:grpSp>
      <p:grpSp>
        <p:nvGrpSpPr>
          <p:cNvPr id="11" name="Группа 9"/>
          <p:cNvGrpSpPr>
            <a:grpSpLocks/>
          </p:cNvGrpSpPr>
          <p:nvPr/>
        </p:nvGrpSpPr>
        <p:grpSpPr bwMode="auto">
          <a:xfrm>
            <a:off x="6429388" y="2714620"/>
            <a:ext cx="2590800" cy="471488"/>
            <a:chOff x="4452782" y="1462324"/>
            <a:chExt cx="2591037" cy="47180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52782" y="1462324"/>
              <a:ext cx="2591037" cy="4718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8"/>
            <p:cNvSpPr/>
            <p:nvPr/>
          </p:nvSpPr>
          <p:spPr>
            <a:xfrm>
              <a:off x="4476597" y="1484564"/>
              <a:ext cx="2543408" cy="427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Правила проведения ВОУД</a:t>
              </a:r>
            </a:p>
          </p:txBody>
        </p:sp>
      </p:grpSp>
      <p:grpSp>
        <p:nvGrpSpPr>
          <p:cNvPr id="14" name="Группа 10"/>
          <p:cNvGrpSpPr>
            <a:grpSpLocks/>
          </p:cNvGrpSpPr>
          <p:nvPr/>
        </p:nvGrpSpPr>
        <p:grpSpPr bwMode="auto">
          <a:xfrm>
            <a:off x="6429388" y="3286124"/>
            <a:ext cx="2590800" cy="471487"/>
            <a:chOff x="4471619" y="1971286"/>
            <a:chExt cx="2591037" cy="47180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471619" y="1971286"/>
              <a:ext cx="2591037" cy="4718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10"/>
            <p:cNvSpPr/>
            <p:nvPr/>
          </p:nvSpPr>
          <p:spPr>
            <a:xfrm>
              <a:off x="4495434" y="1993526"/>
              <a:ext cx="2543408" cy="427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Спецификация теста </a:t>
              </a:r>
            </a:p>
          </p:txBody>
        </p:sp>
      </p:grpSp>
      <p:grpSp>
        <p:nvGrpSpPr>
          <p:cNvPr id="17" name="Группа 13"/>
          <p:cNvGrpSpPr>
            <a:grpSpLocks/>
          </p:cNvGrpSpPr>
          <p:nvPr/>
        </p:nvGrpSpPr>
        <p:grpSpPr bwMode="auto">
          <a:xfrm>
            <a:off x="6429388" y="3857628"/>
            <a:ext cx="2590800" cy="471487"/>
            <a:chOff x="4452782" y="2523886"/>
            <a:chExt cx="2591037" cy="47180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452782" y="2523886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2"/>
            <p:cNvSpPr/>
            <p:nvPr/>
          </p:nvSpPr>
          <p:spPr>
            <a:xfrm>
              <a:off x="4476597" y="2546126"/>
              <a:ext cx="2543408" cy="427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Примерные варианты тестовых заданий ВОУД</a:t>
              </a:r>
            </a:p>
          </p:txBody>
        </p:sp>
      </p:grpSp>
      <p:grpSp>
        <p:nvGrpSpPr>
          <p:cNvPr id="20" name="Группа 14"/>
          <p:cNvGrpSpPr>
            <a:grpSpLocks/>
          </p:cNvGrpSpPr>
          <p:nvPr/>
        </p:nvGrpSpPr>
        <p:grpSpPr bwMode="auto">
          <a:xfrm>
            <a:off x="6429388" y="4429132"/>
            <a:ext cx="2590800" cy="471487"/>
            <a:chOff x="4452782" y="3054667"/>
            <a:chExt cx="2591037" cy="47180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14"/>
            <p:cNvSpPr/>
            <p:nvPr/>
          </p:nvSpPr>
          <p:spPr>
            <a:xfrm>
              <a:off x="4476597" y="3076907"/>
              <a:ext cx="2543408" cy="4273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Новости ВОУД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В социальных сетях Национального центра тестирования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2367635"/>
              </p:ext>
            </p:extLst>
          </p:nvPr>
        </p:nvGraphicFramePr>
        <p:xfrm>
          <a:off x="323528" y="1916833"/>
          <a:ext cx="4248472" cy="279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572000" y="2060848"/>
            <a:ext cx="4392612" cy="25922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Читатели могут найти ответы на все вопросы по организации и проведению ВОУД СО.</a:t>
            </a:r>
          </a:p>
          <a:p>
            <a:pPr eaLnBrk="1" hangingPunct="1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Данные источники информации будут предоставлять информацию об учебных материалах и способах подготовки к тестированию.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71501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на социальную сеть можно легко осуществить нажатием кнопок на сайте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www.testcenter.kz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229600" cy="625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93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214290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Внешняя оценка учебных достижений (ВОУД) 2018 год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84296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500" i="1" dirty="0"/>
              <a:t>проводится в соответствии со статьей 55 Закона Республики Казахстан   </a:t>
            </a:r>
            <a:r>
              <a:rPr lang="ru-RU" sz="1500" i="1" dirty="0" smtClean="0"/>
              <a:t>«</a:t>
            </a:r>
            <a:r>
              <a:rPr lang="ru-RU" sz="1500" i="1" dirty="0"/>
              <a:t>Об образовании» </a:t>
            </a:r>
            <a:r>
              <a:rPr lang="en-US" sz="1500" i="1" dirty="0" smtClean="0"/>
              <a:t>   </a:t>
            </a:r>
            <a:r>
              <a:rPr lang="ru-RU" sz="1500" i="1" dirty="0" smtClean="0"/>
              <a:t>от </a:t>
            </a:r>
            <a:r>
              <a:rPr lang="ru-RU" sz="1500" i="1" dirty="0"/>
              <a:t>27 июля 2007 года № 319-III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51645"/>
              </p:ext>
            </p:extLst>
          </p:nvPr>
        </p:nvGraphicFramePr>
        <p:xfrm>
          <a:off x="500034" y="1500174"/>
          <a:ext cx="8305717" cy="4953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4821"/>
                <a:gridCol w="1953632"/>
                <a:gridCol w="2049777"/>
                <a:gridCol w="1857487"/>
              </a:tblGrid>
              <a:tr h="449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цель:</a:t>
                      </a:r>
                    </a:p>
                  </a:txBody>
                  <a:tcPr marL="91445" marR="91445" marT="34286" marB="34286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ВОУД проводится: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Palatino Linotype" pitchFamily="18" charset="0"/>
                      </a:endParaRPr>
                    </a:p>
                  </a:txBody>
                  <a:tcPr marL="91445" marR="91445" marT="34286" marB="3428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Palatino Linotype" pitchFamily="18" charset="0"/>
                      </a:endParaRPr>
                    </a:p>
                  </a:txBody>
                  <a:tcPr marL="91445" marR="91445" marT="34286" marB="34286" anchor="ctr"/>
                </a:tc>
              </a:tr>
              <a:tr h="37447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оценить качества образовательных услуг и определить уровень освоения обучающимися общеобразовательных учебных программ начального, основного среднего, общего среднего и высшего образования, предусмотренных государственными общеобязательными стандартами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начальной школе - выборочно с целью мониторинга учебных достижений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основной школе – выборочно с целью мониторинга учебных достижений и оценки эффективности организации учебного процесса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общей средней школе – с целью оценивания уровня учебных достижений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7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ВОУД СО</a:t>
            </a:r>
            <a:r>
              <a:rPr lang="ru-RU" sz="27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+mn-lt"/>
              </a:rPr>
            </a:br>
            <a:endParaRPr lang="ru-RU" sz="2700" b="1" dirty="0">
              <a:latin typeface="+mn-lt"/>
            </a:endParaRPr>
          </a:p>
        </p:txBody>
      </p:sp>
      <p:pic>
        <p:nvPicPr>
          <p:cNvPr id="4" name="Picture 8" descr="Образования, Школы, Университет, Стационарный, Пакет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3379129" y="1311088"/>
            <a:ext cx="835681" cy="5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224" y="1357298"/>
            <a:ext cx="28575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 smtClean="0">
                <a:cs typeface="Arial" panose="020B0604020202020204" pitchFamily="34" charset="0"/>
              </a:rPr>
              <a:t>Где проводит</a:t>
            </a:r>
            <a:r>
              <a:rPr lang="kk-KZ" sz="1700" dirty="0">
                <a:cs typeface="Arial" panose="020B0604020202020204" pitchFamily="34" charset="0"/>
              </a:rPr>
              <a:t>ь</a:t>
            </a:r>
            <a:r>
              <a:rPr lang="ru-RU" sz="1700" dirty="0" err="1" smtClean="0">
                <a:cs typeface="Arial" panose="020B0604020202020204" pitchFamily="34" charset="0"/>
              </a:rPr>
              <a:t>ся</a:t>
            </a:r>
            <a:r>
              <a:rPr lang="ru-RU" sz="1700" dirty="0" smtClean="0">
                <a:cs typeface="Arial" panose="020B0604020202020204" pitchFamily="34" charset="0"/>
              </a:rPr>
              <a:t> ВОУД </a:t>
            </a:r>
            <a:r>
              <a:rPr lang="ru-RU" sz="1700" dirty="0" smtClean="0"/>
              <a:t>СО?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6722" y="1823956"/>
            <a:ext cx="81697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700" dirty="0" smtClean="0">
                <a:cs typeface="Arial" panose="020B0604020202020204" pitchFamily="34" charset="0"/>
              </a:rPr>
              <a:t>ВОУД СО проводится на базе организации образования,</a:t>
            </a:r>
            <a:r>
              <a:rPr lang="en-US" sz="1700" dirty="0" smtClean="0">
                <a:cs typeface="Arial" panose="020B0604020202020204" pitchFamily="34" charset="0"/>
              </a:rPr>
              <a:t> </a:t>
            </a:r>
            <a:r>
              <a:rPr lang="kk-KZ" sz="1700" dirty="0" smtClean="0">
                <a:cs typeface="Arial" panose="020B0604020202020204" pitchFamily="34" charset="0"/>
              </a:rPr>
              <a:t>в которых  обучаются тестируемые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6722" y="2780793"/>
            <a:ext cx="50930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Как определяются организации образования?</a:t>
            </a:r>
            <a:endParaRPr lang="ru-RU" sz="1700" dirty="0" err="1"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232033"/>
            <a:ext cx="73543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cs typeface="Arial" panose="020B0604020202020204" pitchFamily="34" charset="0"/>
              </a:rPr>
              <a:t>Ежегодно определяются уполномоченным органом в области образования </a:t>
            </a:r>
          </a:p>
        </p:txBody>
      </p:sp>
      <p:pic>
        <p:nvPicPr>
          <p:cNvPr id="1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5076056" y="2647136"/>
            <a:ext cx="1236063" cy="6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66722" y="3898206"/>
            <a:ext cx="792961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Параметр отбора школ  для </a:t>
            </a:r>
            <a:r>
              <a:rPr lang="ru-RU" sz="1700" dirty="0" smtClean="0">
                <a:cs typeface="Arial" panose="020B0604020202020204" pitchFamily="34" charset="0"/>
              </a:rPr>
              <a:t>проведения </a:t>
            </a:r>
            <a:r>
              <a:rPr lang="ru-RU" sz="1700" dirty="0">
                <a:cs typeface="Arial" panose="020B0604020202020204" pitchFamily="34" charset="0"/>
              </a:rPr>
              <a:t>тестирования</a:t>
            </a:r>
          </a:p>
        </p:txBody>
      </p:sp>
      <p:pic>
        <p:nvPicPr>
          <p:cNvPr id="1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1607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3743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67823" y="4267335"/>
            <a:ext cx="420823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cs typeface="Arial" panose="020B0604020202020204" pitchFamily="34" charset="0"/>
              </a:rPr>
              <a:t>Утверждается уполномоченным органом</a:t>
            </a:r>
          </a:p>
        </p:txBody>
      </p:sp>
      <p:pic>
        <p:nvPicPr>
          <p:cNvPr id="1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4975495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66723" y="4948695"/>
            <a:ext cx="152407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1700" dirty="0">
                <a:cs typeface="Arial" panose="020B0604020202020204" pitchFamily="34" charset="0"/>
              </a:rPr>
              <a:t>Выборка школ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6722" y="5302638"/>
            <a:ext cx="65855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cs typeface="Arial" panose="020B0604020202020204" pitchFamily="34" charset="0"/>
              </a:rPr>
              <a:t>Метод: Простая случайная выборка (</a:t>
            </a:r>
            <a:r>
              <a:rPr lang="kk-KZ" sz="1700" dirty="0">
                <a:cs typeface="Arial" panose="020B0604020202020204" pitchFamily="34" charset="0"/>
              </a:rPr>
              <a:t>Simple Random Sampling </a:t>
            </a:r>
            <a:r>
              <a:rPr lang="en-US" sz="1700" dirty="0">
                <a:cs typeface="Arial" panose="020B0604020202020204" pitchFamily="34" charset="0"/>
              </a:rPr>
              <a:t>-</a:t>
            </a:r>
            <a:r>
              <a:rPr lang="kk-KZ" sz="1700" dirty="0">
                <a:cs typeface="Arial" panose="020B0604020202020204" pitchFamily="34" charset="0"/>
              </a:rPr>
              <a:t> SRS</a:t>
            </a:r>
            <a:r>
              <a:rPr lang="ru-RU" sz="1700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2390795" y="4624723"/>
            <a:ext cx="1270938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5894278" y="4090670"/>
            <a:ext cx="835681" cy="5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87566" y="1241111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209037" y="2006570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14348" y="2004978"/>
            <a:ext cx="54292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Общее время тестирования - 70 минут 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ru-RU" sz="1500" dirty="0" smtClean="0">
                <a:cs typeface="Arial" panose="020B0604020202020204" pitchFamily="34" charset="0"/>
              </a:rPr>
              <a:t>(1 час 10 минут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64775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28608" y="1310844"/>
            <a:ext cx="79478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00050">
              <a:lnSpc>
                <a:spcPct val="90000"/>
              </a:lnSpc>
              <a:defRPr/>
            </a:pPr>
            <a:r>
              <a:rPr lang="ru-RU" sz="1500" dirty="0" smtClean="0">
                <a:cs typeface="Arial" panose="020B0604020202020204" pitchFamily="34" charset="0"/>
              </a:rPr>
              <a:t>ВОУД в 4 классах проводится по двум предметам, ежегодно определяемым уполномоченным органом</a:t>
            </a:r>
            <a:endParaRPr lang="ru-RU" sz="1500" dirty="0"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9552" y="5877272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cs typeface="Arial" pitchFamily="34" charset="0"/>
              </a:rPr>
              <a:t> Максимальный балл по двум предметам – 30 баллов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5852" y="21429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ВОУД  для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класса</a:t>
            </a:r>
            <a:endParaRPr lang="ru-RU" sz="2400" b="1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9247" y="685960"/>
            <a:ext cx="84969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 smtClean="0"/>
              <a:t>В тест включены учебные</a:t>
            </a:r>
            <a:r>
              <a:rPr lang="en-US" sz="1500" dirty="0" smtClean="0"/>
              <a:t> </a:t>
            </a:r>
            <a:r>
              <a:rPr lang="kk-KZ" sz="1500" dirty="0" smtClean="0"/>
              <a:t>материалы в соответствии с учебной программой начального образования</a:t>
            </a:r>
          </a:p>
        </p:txBody>
      </p:sp>
      <p:pic>
        <p:nvPicPr>
          <p:cNvPr id="77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" y="358728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712909" y="2719150"/>
            <a:ext cx="1785950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2 предмета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Всего заданий - 30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04743" y="3556986"/>
            <a:ext cx="58579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cs typeface="Arial" panose="020B0604020202020204" pitchFamily="34" charset="0"/>
              </a:rPr>
              <a:t>Количество  тестовых  заданий  по каждому предмету - 15</a:t>
            </a:r>
          </a:p>
        </p:txBody>
      </p:sp>
      <p:pic>
        <p:nvPicPr>
          <p:cNvPr id="8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180350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Слайд для ИИРна 2018 г\raskraska-shkolnie-prinadlezhnosti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7" y="2536386"/>
            <a:ext cx="1784240" cy="1011672"/>
          </a:xfrm>
          <a:prstGeom prst="rect">
            <a:avLst/>
          </a:prstGeom>
          <a:noFill/>
        </p:spPr>
      </p:pic>
      <p:sp>
        <p:nvSpPr>
          <p:cNvPr id="81" name="Прямоугольник 80"/>
          <p:cNvSpPr/>
          <p:nvPr/>
        </p:nvSpPr>
        <p:spPr>
          <a:xfrm>
            <a:off x="695271" y="4126947"/>
            <a:ext cx="72866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>
                <a:cs typeface="Arial" panose="020B0604020202020204" pitchFamily="34" charset="0"/>
              </a:rPr>
              <a:t>С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выбор</a:t>
            </a:r>
            <a:r>
              <a:rPr lang="kk-KZ" sz="1500" dirty="0">
                <a:cs typeface="Arial" panose="020B0604020202020204" pitchFamily="34" charset="0"/>
              </a:rPr>
              <a:t>ом</a:t>
            </a:r>
            <a:r>
              <a:rPr lang="ru-RU" sz="1500" dirty="0">
                <a:cs typeface="Arial" panose="020B0604020202020204" pitchFamily="34" charset="0"/>
              </a:rPr>
              <a:t> одного </a:t>
            </a:r>
            <a:r>
              <a:rPr lang="kk-KZ" sz="1500" dirty="0">
                <a:cs typeface="Arial" panose="020B0604020202020204" pitchFamily="34" charset="0"/>
              </a:rPr>
              <a:t>правильного </a:t>
            </a:r>
            <a:r>
              <a:rPr lang="ru-RU" sz="1500" dirty="0">
                <a:cs typeface="Arial" panose="020B0604020202020204" pitchFamily="34" charset="0"/>
              </a:rPr>
              <a:t>ответа из 4-х предложенных</a:t>
            </a:r>
          </a:p>
        </p:txBody>
      </p:sp>
      <p:pic>
        <p:nvPicPr>
          <p:cNvPr id="82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49" y="3664460"/>
            <a:ext cx="1910337" cy="95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399809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684334" y="4703001"/>
            <a:ext cx="78581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kk-KZ" sz="1500" dirty="0"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за неправильно выполненное задание - 0 баллов;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22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" y="4733369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334" y="5327829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500" dirty="0">
                <a:cs typeface="Arial" panose="020B0604020202020204" pitchFamily="34" charset="0"/>
              </a:rPr>
              <a:t>Максимальный балл по </a:t>
            </a:r>
            <a:r>
              <a:rPr lang="ru-RU" sz="1500" dirty="0" smtClean="0">
                <a:cs typeface="Arial" panose="020B0604020202020204" pitchFamily="34" charset="0"/>
              </a:rPr>
              <a:t>каждому предмету - 15</a:t>
            </a:r>
            <a:endParaRPr lang="ru-RU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42844" y="171448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2976" y="214290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ВОУД  для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71472" y="2714620"/>
            <a:ext cx="16430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Казахский язы</a:t>
            </a:r>
            <a:r>
              <a:rPr lang="ru-RU" sz="1600" b="1" i="1" u="sng" dirty="0" smtClean="0">
                <a:cs typeface="Arial" panose="020B0604020202020204" pitchFamily="34" charset="0"/>
              </a:rPr>
              <a:t>к</a:t>
            </a:r>
          </a:p>
        </p:txBody>
      </p:sp>
      <p:pic>
        <p:nvPicPr>
          <p:cNvPr id="5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42844" y="1142984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57158" y="642919"/>
            <a:ext cx="8501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/>
              <a:t>В тест включены учебные материалы в соответствии с учебными программами для общеобразовательной школы</a:t>
            </a:r>
            <a:endParaRPr lang="ru-RU" sz="1500" dirty="0"/>
          </a:p>
        </p:txBody>
      </p:sp>
      <p:pic>
        <p:nvPicPr>
          <p:cNvPr id="5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7" y="2274880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714348" y="4214818"/>
            <a:ext cx="158408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Второй предмет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85786" y="4429132"/>
            <a:ext cx="821537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5" dirty="0" smtClean="0">
                <a:cs typeface="Arial" panose="020B0604020202020204" pitchFamily="34" charset="0"/>
              </a:rPr>
              <a:t>Количество тестовых заданий - 40;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5" dirty="0" smtClean="0">
                <a:cs typeface="Arial" panose="020B0604020202020204" pitchFamily="34" charset="0"/>
              </a:rPr>
              <a:t>Тест состоит из 25 заданий (с </a:t>
            </a:r>
            <a:r>
              <a:rPr lang="ru-RU" sz="1405" dirty="0" smtClean="0">
                <a:cs typeface="Arial" panose="020B0604020202020204" pitchFamily="34" charset="0"/>
              </a:rPr>
              <a:t>выбор</a:t>
            </a:r>
            <a:r>
              <a:rPr lang="kk-KZ" sz="1405" dirty="0" smtClean="0">
                <a:cs typeface="Arial" panose="020B0604020202020204" pitchFamily="34" charset="0"/>
              </a:rPr>
              <a:t>ом</a:t>
            </a:r>
            <a:r>
              <a:rPr lang="ru-RU" sz="1405" dirty="0" smtClean="0">
                <a:cs typeface="Arial" panose="020B0604020202020204" pitchFamily="34" charset="0"/>
              </a:rPr>
              <a:t> одного </a:t>
            </a:r>
            <a:r>
              <a:rPr lang="kk-KZ" sz="1405" dirty="0" smtClean="0">
                <a:cs typeface="Arial" panose="020B0604020202020204" pitchFamily="34" charset="0"/>
              </a:rPr>
              <a:t>правильного </a:t>
            </a:r>
            <a:r>
              <a:rPr lang="ru-RU" sz="1405" dirty="0" smtClean="0">
                <a:cs typeface="Arial" panose="020B0604020202020204" pitchFamily="34" charset="0"/>
              </a:rPr>
              <a:t>ответа из 5   </a:t>
            </a:r>
            <a:r>
              <a:rPr lang="kk-KZ" sz="1405" dirty="0" smtClean="0">
                <a:cs typeface="Arial" panose="020B0604020202020204" pitchFamily="34" charset="0"/>
              </a:rPr>
              <a:t>предложенных</a:t>
            </a:r>
            <a:r>
              <a:rPr lang="ru-RU" sz="1405" dirty="0" smtClean="0">
                <a:cs typeface="Arial" panose="020B0604020202020204" pitchFamily="34" charset="0"/>
              </a:rPr>
              <a:t>) и 15 заданий 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      (с выбором одного или нескольких правильных ответов  из множества предложенных);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5" dirty="0" smtClean="0">
                <a:cs typeface="Arial" panose="020B0604020202020204" pitchFamily="34" charset="0"/>
              </a:rPr>
              <a:t>Задания с одним правильным ответом учащийся получает 1 балл, за неправильно 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      выполненное задание   - 0 баллов;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5" dirty="0" smtClean="0">
                <a:cs typeface="Arial" panose="020B0604020202020204" pitchFamily="34" charset="0"/>
              </a:rPr>
              <a:t>За верное выполнение задания с одним или несколькими правильными ответами 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      учащийся получает 2 балла</a:t>
            </a:r>
            <a:r>
              <a:rPr lang="kk-KZ" sz="1405" dirty="0" smtClean="0"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5" dirty="0" smtClean="0">
                <a:cs typeface="Arial" panose="020B0604020202020204" pitchFamily="34" charset="0"/>
              </a:rPr>
              <a:t>Максимальный балл  - 55</a:t>
            </a:r>
            <a:endParaRPr lang="ru-RU" sz="1405" dirty="0" smtClean="0"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7158" y="635795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Максимальный </a:t>
            </a:r>
            <a:r>
              <a:rPr lang="ru-RU" sz="1600" dirty="0" smtClean="0">
                <a:solidFill>
                  <a:srgbClr val="FF0000"/>
                </a:solidFill>
                <a:cs typeface="Arial" pitchFamily="34" charset="0"/>
              </a:rPr>
              <a:t>балл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по двум предметам – 75 баллов 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14348" y="1199053"/>
            <a:ext cx="8143932" cy="50006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1405" dirty="0" smtClean="0">
                <a:solidFill>
                  <a:schemeClr val="tx1"/>
                </a:solidFill>
                <a:cs typeface="Arial" panose="020B0604020202020204" pitchFamily="34" charset="0"/>
              </a:rPr>
              <a:t>ВОУД в 9 классах проводится по казахскому языку и общеобразовательным предметам, перечень и количество которых ежегодно определяются уполномоченным органом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41064" y="2301132"/>
            <a:ext cx="544182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889000"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Всего заданий – 60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14348" y="1761358"/>
            <a:ext cx="7000924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Общее время тестирования – 130 минут </a:t>
            </a:r>
            <a:r>
              <a:rPr lang="en-US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(2 часа 10 минут)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4348" y="3000372"/>
            <a:ext cx="8143932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С </a:t>
            </a:r>
            <a:r>
              <a:rPr lang="ru-RU" sz="1400" dirty="0" smtClean="0">
                <a:cs typeface="Arial" panose="020B0604020202020204" pitchFamily="34" charset="0"/>
              </a:rPr>
              <a:t>выбор</a:t>
            </a:r>
            <a:r>
              <a:rPr lang="kk-KZ" sz="1400" dirty="0" smtClean="0">
                <a:cs typeface="Arial" panose="020B0604020202020204" pitchFamily="34" charset="0"/>
              </a:rPr>
              <a:t>ом</a:t>
            </a:r>
            <a:r>
              <a:rPr lang="ru-RU" sz="1400" dirty="0" smtClean="0">
                <a:cs typeface="Arial" panose="020B0604020202020204" pitchFamily="34" charset="0"/>
              </a:rPr>
              <a:t> одного </a:t>
            </a:r>
            <a:r>
              <a:rPr lang="kk-KZ" sz="1400" dirty="0" smtClean="0">
                <a:cs typeface="Arial" panose="020B0604020202020204" pitchFamily="34" charset="0"/>
              </a:rPr>
              <a:t>правильного </a:t>
            </a:r>
            <a:r>
              <a:rPr lang="ru-RU" sz="1400" dirty="0" smtClean="0">
                <a:cs typeface="Arial" panose="020B0604020202020204" pitchFamily="34" charset="0"/>
              </a:rPr>
              <a:t>ответа из 5 предложенных;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за неправильно  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>
                <a:cs typeface="Arial" panose="020B0604020202020204" pitchFamily="34" charset="0"/>
              </a:rPr>
              <a:t> </a:t>
            </a:r>
            <a:r>
              <a:rPr lang="kk-KZ" sz="1400" dirty="0" smtClean="0">
                <a:cs typeface="Arial" panose="020B0604020202020204" pitchFamily="34" charset="0"/>
              </a:rPr>
              <a:t>     выполненное задание - 0 баллов;</a:t>
            </a:r>
            <a:endParaRPr lang="ru-RU" sz="1400" dirty="0" smtClean="0">
              <a:cs typeface="Arial" panose="020B0604020202020204" pitchFamily="34" charset="0"/>
            </a:endParaRP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Максимальный балл - 20</a:t>
            </a:r>
          </a:p>
        </p:txBody>
      </p:sp>
    </p:spTree>
    <p:extLst>
      <p:ext uri="{BB962C8B-B14F-4D97-AF65-F5344CB8AC3E}">
        <p14:creationId xmlns:p14="http://schemas.microsoft.com/office/powerpoint/2010/main" val="40245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42844" y="171448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6" y="214997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ВОУД  для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класса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42844" y="1142984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57158" y="642919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/>
              <a:t>В тест включены учебные материалы в соответствии с учебными программами для общеобразовательной школы</a:t>
            </a:r>
            <a:endParaRPr lang="ru-RU" sz="1500" dirty="0"/>
          </a:p>
        </p:txBody>
      </p:sp>
      <p:pic>
        <p:nvPicPr>
          <p:cNvPr id="5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357158" y="635795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cs typeface="Arial" pitchFamily="34" charset="0"/>
              </a:rPr>
              <a:t>Максимальный балл по трем предметам – 100 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cs typeface="Arial" pitchFamily="34" charset="0"/>
              </a:rPr>
              <a:t>баллов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1214422"/>
            <a:ext cx="8286808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ВОУД в 11 классах проводится по трем предметам, ежегодно определяемым </a:t>
            </a:r>
            <a:r>
              <a:rPr lang="ru-RU" sz="1405" dirty="0">
                <a:cs typeface="Arial" panose="020B0604020202020204" pitchFamily="34" charset="0"/>
              </a:rPr>
              <a:t>уполномоченным                               органом</a:t>
            </a:r>
            <a:endParaRPr lang="ru-RU" sz="1405" dirty="0" smtClean="0"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1785926"/>
            <a:ext cx="535783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5" dirty="0">
                <a:cs typeface="Arial" panose="020B0604020202020204" pitchFamily="34" charset="0"/>
              </a:rPr>
              <a:t>Общее время тестирования - 140 минут </a:t>
            </a:r>
            <a:r>
              <a:rPr lang="en-US" sz="1405" dirty="0">
                <a:cs typeface="Arial" panose="020B0604020202020204" pitchFamily="34" charset="0"/>
              </a:rPr>
              <a:t> </a:t>
            </a:r>
            <a:r>
              <a:rPr lang="ru-RU" sz="1405" dirty="0">
                <a:cs typeface="Arial" panose="020B0604020202020204" pitchFamily="34" charset="0"/>
              </a:rPr>
              <a:t>(2 часа 20 минут)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2285992"/>
            <a:ext cx="160133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5" dirty="0">
                <a:cs typeface="Arial" panose="020B0604020202020204" pitchFamily="34" charset="0"/>
              </a:rPr>
              <a:t>Всего заданий - 80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2786058"/>
            <a:ext cx="156805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Первый предмет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2786058"/>
            <a:ext cx="571504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С выбором одного правильного ответа из  5 предложенных;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За верное выполнение тестового задания с одним правильным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 smtClean="0">
                <a:cs typeface="Arial" panose="020B0604020202020204" pitchFamily="34" charset="0"/>
              </a:rPr>
              <a:t>      ответом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kk-KZ" sz="1400" dirty="0" smtClean="0">
                <a:cs typeface="Arial" panose="020B0604020202020204" pitchFamily="34" charset="0"/>
              </a:rPr>
              <a:t>- 1 балл, за неправильно выполненное задание - 0 баллов;</a:t>
            </a:r>
            <a:endParaRPr lang="ru-RU" sz="1400" dirty="0" smtClean="0">
              <a:cs typeface="Arial" panose="020B0604020202020204" pitchFamily="34" charset="0"/>
            </a:endParaRP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Максимальный балл -20</a:t>
            </a:r>
            <a:endParaRPr lang="ru-RU" sz="1400" dirty="0" smtClean="0">
              <a:cs typeface="Arial" panose="020B0604020202020204" pitchFamily="34" charset="0"/>
            </a:endParaRPr>
          </a:p>
        </p:txBody>
      </p:sp>
      <p:pic>
        <p:nvPicPr>
          <p:cNvPr id="28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42910" y="4071942"/>
            <a:ext cx="1683474" cy="555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Второй и третий 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предметы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4143380"/>
            <a:ext cx="5429288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Количество тестовых заданий по каждому предмету - 30;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Из них 20 заданий (с выбором одного правильного ответа из    </a:t>
            </a:r>
            <a:r>
              <a:rPr lang="en-US" sz="1400" dirty="0" smtClean="0">
                <a:cs typeface="Arial" panose="020B0604020202020204" pitchFamily="34" charset="0"/>
              </a:rPr>
              <a:t>5 </a:t>
            </a:r>
            <a:r>
              <a:rPr lang="kk-KZ" sz="1400" dirty="0" smtClean="0">
                <a:cs typeface="Arial" panose="020B0604020202020204" pitchFamily="34" charset="0"/>
              </a:rPr>
              <a:t>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 smtClean="0">
                <a:cs typeface="Arial" panose="020B0604020202020204" pitchFamily="34" charset="0"/>
              </a:rPr>
              <a:t>      предложенных) и 10 заданий (с выбором одного или нескольких 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 smtClean="0">
                <a:cs typeface="Arial" panose="020B0604020202020204" pitchFamily="34" charset="0"/>
              </a:rPr>
              <a:t>      правильных ответов из </a:t>
            </a:r>
            <a:r>
              <a:rPr lang="ru-RU" sz="1400" dirty="0" smtClean="0">
                <a:cs typeface="Arial" panose="020B0604020202020204" pitchFamily="34" charset="0"/>
              </a:rPr>
              <a:t>множества предложенных</a:t>
            </a:r>
            <a:r>
              <a:rPr lang="kk-KZ" sz="1400" dirty="0" smtClean="0">
                <a:cs typeface="Arial" panose="020B0604020202020204" pitchFamily="34" charset="0"/>
              </a:rPr>
              <a:t>);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Задания с одним правильным ответом учащийся получает 1 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 smtClean="0">
                <a:cs typeface="Arial" panose="020B0604020202020204" pitchFamily="34" charset="0"/>
              </a:rPr>
              <a:t>      балл, за неправильно выполненное задание - 0 баллов;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За верное выполнение задания с одним или несколькими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 smtClean="0">
                <a:cs typeface="Arial" panose="020B0604020202020204" pitchFamily="34" charset="0"/>
              </a:rPr>
              <a:t>      правильными ответами учащийся получает 2 балла;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Максимальный балл по каждому предмету - 40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62" y="2841683"/>
            <a:ext cx="1284946" cy="8457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39" y="4137679"/>
            <a:ext cx="1284946" cy="8457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19" y="4430613"/>
            <a:ext cx="1284946" cy="8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95" y="130064"/>
            <a:ext cx="798834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7" name="Picture 2" descr="C:\Users\a.khaidarova\Desktop\Новый точечный рисунок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91" y="2987126"/>
            <a:ext cx="4786346" cy="5715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567095" y="2190674"/>
            <a:ext cx="8315325" cy="563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</a:t>
            </a:r>
            <a:endParaRPr lang="kk-KZ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kk-KZ" sz="16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kk-KZ" sz="16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Если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 тестовом задании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один правильный ответ 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тестируемый выбрал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его верно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, то за это задание присуждается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два балла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6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7095" y="3771879"/>
            <a:ext cx="8315325" cy="5873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один правильный ответ и тестируемый выбрал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его верно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но закрасил еще один неправильный ответ, то за это задание присуждается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один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балл.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" name="Picture 3" descr="C:\Users\a.khaidarova\Desktop\р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92" y="4415937"/>
            <a:ext cx="4879247" cy="6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65507" y="5517232"/>
            <a:ext cx="8316913" cy="4156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3" y="41468"/>
            <a:ext cx="8315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Оценивание тестовых заданий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одним или несколькими </a:t>
            </a: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правильными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ответами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cs typeface="Times New Roman" panose="02020603050405020304" pitchFamily="18" charset="0"/>
              </a:rPr>
              <a:t>для  </a:t>
            </a:r>
            <a:r>
              <a:rPr lang="kk-KZ" sz="1600" b="1" i="1" dirty="0" smtClean="0">
                <a:cs typeface="Times New Roman" panose="02020603050405020304" pitchFamily="18" charset="0"/>
              </a:rPr>
              <a:t>9х классов по второму предмету,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65742" y="1463806"/>
            <a:ext cx="8275638" cy="5000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</a:t>
            </a: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endParaRPr lang="kk-KZ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ctr">
              <a:defRPr/>
            </a:pPr>
            <a:endParaRPr lang="ru-RU" sz="64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ctr">
              <a:buNone/>
              <a:defRPr/>
            </a:pP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два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правильных ответа и тестируемый выбрал все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ответа верно, то за это задание присуждается </a:t>
            </a:r>
            <a:r>
              <a:rPr lang="ru-RU" sz="5600" b="1" dirty="0">
                <a:solidFill>
                  <a:schemeClr val="tx1"/>
                </a:solidFill>
                <a:cs typeface="Times New Roman" pitchFamily="18" charset="0"/>
              </a:rPr>
              <a:t>два балла</a:t>
            </a:r>
            <a:r>
              <a:rPr lang="kk-KZ" sz="56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5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2" descr="C:\Users\a.khaidarova\Desktop\пра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58" y="2028074"/>
            <a:ext cx="3535626" cy="4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65742" y="2671016"/>
            <a:ext cx="8275638" cy="6826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два правильных ответа и тестируемый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выбрал только 1 ответ верно/закрасил 1 ответ верно и 1 ответ неверно или закрасил все 2 ответа верно и закрасил один неправильный ответ,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один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</a:t>
            </a: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7" name="Picture 3" descr="C:\Users\a.khaidarova\Desktop\арра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4" y="3456834"/>
            <a:ext cx="3546554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.khaidarova\Desktop\пв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74" y="3456834"/>
            <a:ext cx="3397572" cy="4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.khaidarova\Desktop\првап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34" y="3956900"/>
            <a:ext cx="3456384" cy="4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65742" y="4510679"/>
            <a:ext cx="8275638" cy="472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два правильных ответа и тестируемый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выбрал только 1 ответ верно и закрасил два неправильных ответа,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ноль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баллов.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1" name="Picture 2" descr="C:\Users\a.khaidarova\Desktop\нонво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33" y="5065365"/>
            <a:ext cx="3357586" cy="40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473" y="5857892"/>
            <a:ext cx="8269908" cy="3068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3" y="41468"/>
            <a:ext cx="83153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Оценивание тестовых заданий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одним или несколькими </a:t>
            </a: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правильными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ответами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cs typeface="Times New Roman" panose="02020603050405020304" pitchFamily="18" charset="0"/>
              </a:rPr>
              <a:t>для  </a:t>
            </a:r>
            <a:r>
              <a:rPr lang="kk-KZ" sz="1600" b="1" i="1" dirty="0" smtClean="0">
                <a:cs typeface="Times New Roman" panose="02020603050405020304" pitchFamily="18" charset="0"/>
              </a:rPr>
              <a:t>9х классов по второму предмету,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3" y="1315259"/>
            <a:ext cx="8381841" cy="571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ctr">
              <a:defRPr/>
            </a:pP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ctr">
              <a:buNone/>
              <a:defRPr/>
            </a:pP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три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правильных ответа и тестируемый выбрал все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3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ответа верно, то за это задание присуждается </a:t>
            </a:r>
            <a:r>
              <a:rPr lang="ru-RU" sz="5600" b="1" dirty="0">
                <a:solidFill>
                  <a:schemeClr val="tx1"/>
                </a:solidFill>
                <a:cs typeface="Times New Roman" pitchFamily="18" charset="0"/>
              </a:rPr>
              <a:t>два балла</a:t>
            </a:r>
            <a:r>
              <a:rPr lang="kk-KZ" sz="56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5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6" name="Picture 2" descr="C:\Users\a.khaidarova\Desktop\апавя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7" y="1900749"/>
            <a:ext cx="3624681" cy="4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2497746"/>
            <a:ext cx="8381843" cy="803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три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правильных ответа и тестируемый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выбрал только 2 ответа верно или закрасил 2 ответа верно и закрасил один неправильный ответ,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один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балл.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Если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закрасил все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 3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ответа верно и закрасил один неправильный ответ,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один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балл.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8" name="Picture 3" descr="C:\Users\a.khaidarova\Desktop\епы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9" y="3345267"/>
            <a:ext cx="3179995" cy="4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.khaidarova\Desktop\прч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20" y="3344655"/>
            <a:ext cx="3200897" cy="4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.khaidarova\Desktop\апрвап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7" y="3821023"/>
            <a:ext cx="3254371" cy="4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3" y="4483887"/>
            <a:ext cx="8381843" cy="7040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три правильных ответа и тестируемый выбрал только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1 ответ верно или отметил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все 3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ответа верно и отметил еще два неправильных ответа, то тестируемый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ноль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cs typeface="Times New Roman" pitchFamily="18" charset="0"/>
            </a:endParaRPr>
          </a:p>
        </p:txBody>
      </p:sp>
      <p:pic>
        <p:nvPicPr>
          <p:cNvPr id="12" name="Picture 2" descr="C:\Users\a.khaidarova\Desktop\Новый точечный рисунок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05" y="5220182"/>
            <a:ext cx="3279189" cy="4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.khaidarova\Desktop\явпявп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7271"/>
            <a:ext cx="3407097" cy="4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00032" y="5887282"/>
            <a:ext cx="8381843" cy="313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3" y="41468"/>
            <a:ext cx="83153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Оценивание тестовых заданий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одним или несколькими </a:t>
            </a: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правильными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ответами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cs typeface="Times New Roman" panose="02020603050405020304" pitchFamily="18" charset="0"/>
              </a:rPr>
              <a:t>для  </a:t>
            </a:r>
            <a:r>
              <a:rPr lang="kk-KZ" sz="1600" b="1" i="1" dirty="0" smtClean="0">
                <a:cs typeface="Times New Roman" panose="02020603050405020304" pitchFamily="18" charset="0"/>
              </a:rPr>
              <a:t>9х классов по второму предмету,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9DAE1C96-3A08-4516-A843-8BD989235C19}" vid="{B1E18AC7-DFDF-4FB3-AE5D-D35BDB975F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1681</TotalTime>
  <Words>1231</Words>
  <Application>Microsoft Office PowerPoint</Application>
  <PresentationFormat>Экран (4:3)</PresentationFormat>
  <Paragraphs>182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             </vt:lpstr>
      <vt:lpstr>Презентация PowerPoint</vt:lpstr>
      <vt:lpstr>   Организация ВОУД СО 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Материалы по подготовке ВОУД СО </vt:lpstr>
      <vt:lpstr> Пробное  и онлайн пробное тестирование ВОУД СО </vt:lpstr>
      <vt:lpstr>Правила поведения учащихся в ходе тестирования </vt:lpstr>
      <vt:lpstr>Интернет-ресурсы и размещенные информации для участников ВОУД </vt:lpstr>
      <vt:lpstr>В социальных сетях Национального центра тестирования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 Единому национальному тестированию</dc:title>
  <dc:creator>Акжан Хайдарова</dc:creator>
  <cp:lastModifiedBy>Alice</cp:lastModifiedBy>
  <cp:revision>178</cp:revision>
  <cp:lastPrinted>2018-02-14T05:33:52Z</cp:lastPrinted>
  <dcterms:created xsi:type="dcterms:W3CDTF">2018-01-16T05:32:12Z</dcterms:created>
  <dcterms:modified xsi:type="dcterms:W3CDTF">2019-01-27T10:19:21Z</dcterms:modified>
</cp:coreProperties>
</file>