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260" r:id="rId3"/>
    <p:sldId id="259" r:id="rId4"/>
    <p:sldId id="256" r:id="rId5"/>
    <p:sldId id="258" r:id="rId6"/>
    <p:sldId id="257" r:id="rId7"/>
    <p:sldId id="341" r:id="rId8"/>
    <p:sldId id="342" r:id="rId9"/>
    <p:sldId id="261" r:id="rId10"/>
    <p:sldId id="264" r:id="rId11"/>
    <p:sldId id="265" r:id="rId12"/>
    <p:sldId id="279" r:id="rId13"/>
    <p:sldId id="278" r:id="rId14"/>
    <p:sldId id="277" r:id="rId15"/>
    <p:sldId id="276" r:id="rId16"/>
    <p:sldId id="275" r:id="rId17"/>
    <p:sldId id="308" r:id="rId18"/>
    <p:sldId id="270" r:id="rId19"/>
    <p:sldId id="274" r:id="rId20"/>
    <p:sldId id="273" r:id="rId21"/>
    <p:sldId id="329" r:id="rId22"/>
    <p:sldId id="272" r:id="rId23"/>
    <p:sldId id="271" r:id="rId24"/>
    <p:sldId id="336" r:id="rId25"/>
    <p:sldId id="337" r:id="rId26"/>
    <p:sldId id="338" r:id="rId27"/>
    <p:sldId id="339" r:id="rId28"/>
    <p:sldId id="268" r:id="rId29"/>
    <p:sldId id="309" r:id="rId30"/>
    <p:sldId id="287" r:id="rId31"/>
    <p:sldId id="267" r:id="rId32"/>
    <p:sldId id="293" r:id="rId33"/>
    <p:sldId id="311" r:id="rId34"/>
    <p:sldId id="326" r:id="rId35"/>
    <p:sldId id="330" r:id="rId36"/>
    <p:sldId id="312" r:id="rId37"/>
    <p:sldId id="291" r:id="rId38"/>
    <p:sldId id="289" r:id="rId39"/>
    <p:sldId id="288" r:id="rId40"/>
    <p:sldId id="313" r:id="rId41"/>
    <p:sldId id="316" r:id="rId42"/>
    <p:sldId id="320" r:id="rId43"/>
    <p:sldId id="317" r:id="rId44"/>
    <p:sldId id="322" r:id="rId45"/>
    <p:sldId id="324" r:id="rId46"/>
    <p:sldId id="340" r:id="rId47"/>
    <p:sldId id="328" r:id="rId48"/>
    <p:sldId id="286" r:id="rId49"/>
    <p:sldId id="285" r:id="rId50"/>
    <p:sldId id="280" r:id="rId51"/>
    <p:sldId id="284" r:id="rId52"/>
    <p:sldId id="283" r:id="rId53"/>
    <p:sldId id="282" r:id="rId54"/>
    <p:sldId id="306" r:id="rId55"/>
    <p:sldId id="331" r:id="rId56"/>
    <p:sldId id="305" r:id="rId57"/>
    <p:sldId id="334" r:id="rId58"/>
    <p:sldId id="333" r:id="rId59"/>
    <p:sldId id="343" r:id="rId60"/>
    <p:sldId id="304" r:id="rId61"/>
    <p:sldId id="303" r:id="rId62"/>
    <p:sldId id="295" r:id="rId63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7BC65-A311-4BFE-8BF9-7AC2DBC8C139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67761-53CF-4E7E-893E-92C6E484B5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1.sld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_____Microsoft_Office_Excel_97-20033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39900" y="1183710"/>
            <a:ext cx="49038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Учитель ничего не производит, кроме будущего…</a:t>
            </a:r>
            <a:endParaRPr lang="ru-RU" sz="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Два мира есть у человека:</a:t>
            </a:r>
            <a:endParaRPr lang="ru-RU" sz="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Один, который нас творил,</a:t>
            </a:r>
            <a:endParaRPr lang="ru-RU" sz="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Другой, который мы до века</a:t>
            </a:r>
            <a:endParaRPr lang="ru-RU" sz="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Творим по мере наших сил</a:t>
            </a:r>
            <a:endParaRPr lang="ru-RU" sz="800" dirty="0" smtClean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Н.А.Заболоцкий</a:t>
            </a:r>
            <a:endParaRPr lang="ru-RU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4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428596" y="1142984"/>
            <a:ext cx="835824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ничего не производит, кроме будущего…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 мира есть у человека: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Один, который нас творил,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Другой, который мы до века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Творим по мере наших сил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Н.А.Заболоцкий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5"/>
            <a:ext cx="7772400" cy="857256"/>
          </a:xfrm>
        </p:spPr>
        <p:txBody>
          <a:bodyPr>
            <a:normAutofit/>
          </a:bodyPr>
          <a:lstStyle/>
          <a:p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Цели программы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357298"/>
            <a:ext cx="750099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1.Организация деятельности  по формированию  социального становления личности школьника внутри единого образовательного пространства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школы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Координация целенаправленных действий всех субъектов образовательного пространства школы по созданию  социально-педагогического комплекса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Реализация на практике системы управления социализацией личности в условиях социально-педагогического комплекса.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071570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Основные задачи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8286808" cy="5357850"/>
          </a:xfrm>
        </p:spPr>
        <p:txBody>
          <a:bodyPr>
            <a:noAutofit/>
          </a:bodyPr>
          <a:lstStyle/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Обеспечение  качественных  показателей через реализацию образовательно-воспитательных    программ,     соответствующих  запросам   сообщества  и обеспечивающих  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профессиональное  и личностное самоопределение  учителей, учащихся  школы.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Предоставление учащимся широких возможностей для реализации индивидуальных образовательных запросов и развития  способностей в условиях  развивающейся  образовательной среды.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Формирование и развитие   духовно- нравственных качеств и коммуникативных навыков обучающихся, способствующих  их успешной социализации в современном  обществе.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Создание  условий, способствующих сохранению здоровья обучающихся,  формированию у них здорового образа и стиля жизни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Обеспечение  непрерывного профессионального  развития педагогических кадров, позволяющего    эффективно реализовывать задачи инновационного развития  школы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Создание системы контроля и диагностирования содержания образования и условий, способствующих социализации личности школьников, подготовке их к социальной жизни.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3004" y="71414"/>
            <a:ext cx="7772400" cy="1071570"/>
          </a:xfrm>
        </p:spPr>
        <p:txBody>
          <a:bodyPr>
            <a:normAutofit/>
          </a:bodyPr>
          <a:lstStyle/>
          <a:p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Принципы реализации программы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000108"/>
            <a:ext cx="7929618" cy="492922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сотрудничества на основе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объект-субъектных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отношений 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природосообразности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основанный на научном понимании взаимосвязи природных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социо-культурных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процессов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-принципы личностно-рефлексивного, творческого,  интерактивного подходов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культуросообразности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концентрации воспитания на развитии социальной и общекультурной компетентностей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 интеграции через  объединение и использовании творческих потенциалов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индивидуализации на основе  учета особенностей личности и траектории ее развития.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-принцип системности и целостности  образовательного  пространства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428605"/>
            <a:ext cx="7772400" cy="57150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Этапы реализации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1" y="984714"/>
          <a:ext cx="8072493" cy="4175662"/>
        </p:xfrm>
        <a:graphic>
          <a:graphicData uri="http://schemas.openxmlformats.org/drawingml/2006/table">
            <a:tbl>
              <a:tblPr/>
              <a:tblGrid>
                <a:gridCol w="1500197"/>
                <a:gridCol w="3143272"/>
                <a:gridCol w="3429024"/>
              </a:tblGrid>
              <a:tr h="25517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kern="1600" dirty="0">
                          <a:latin typeface="Times New Roman"/>
                          <a:ea typeface="Times New Roman"/>
                        </a:rPr>
                        <a:t>Годы</a:t>
                      </a:r>
                      <a:endParaRPr lang="ru-RU" sz="1600" b="1" kern="16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Times New Roman"/>
                        </a:rPr>
                        <a:t>Мероприятия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Исполнители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7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kern="1600" dirty="0">
                          <a:latin typeface="Times New Roman"/>
                          <a:ea typeface="Times New Roman"/>
                        </a:rPr>
                        <a:t>2013 -2014</a:t>
                      </a:r>
                      <a:endParaRPr lang="ru-RU" sz="1600" b="1" kern="16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аналитико-проектировочный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Подготовка и утверждение Программы, ее нормативной базы.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Обсуждение основных направлений работы по ее реализации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Администрация школы, инициативные  группы родителей, жителей микрорайона школы, коллектив педагогов, обучающихся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kern="1600">
                          <a:latin typeface="Times New Roman"/>
                          <a:ea typeface="Times New Roman"/>
                        </a:rPr>
                        <a:t>2015-2017</a:t>
                      </a:r>
                      <a:endParaRPr lang="ru-RU" sz="1600" b="1" kern="160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внедренческий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Реализация Программы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Общешкольный коллектив,  инициативные  группы родителей, жителей микрорайона школы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3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kern="1600" dirty="0">
                          <a:latin typeface="Times New Roman"/>
                          <a:ea typeface="Times New Roman"/>
                        </a:rPr>
                        <a:t>2017-2018</a:t>
                      </a:r>
                      <a:endParaRPr lang="ru-RU" sz="1600" b="1" kern="1600" dirty="0">
                        <a:latin typeface="Calibri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обобщающий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Подведение итогов реализации Программы. Определение приоритетов в дальнейшем развитии образовательного учреждения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Участники педагогического процесса в образовательном пространстве школы. Научно-методический совет.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Администрация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1071570"/>
          </a:xfrm>
        </p:spPr>
        <p:txBody>
          <a:bodyPr>
            <a:normAutofit/>
          </a:bodyPr>
          <a:lstStyle/>
          <a:p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Что такое СПК?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142984"/>
            <a:ext cx="7786742" cy="1752600"/>
          </a:xfrm>
        </p:spPr>
        <p:txBody>
          <a:bodyPr>
            <a:normAutofit fontScale="850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 детей и взрослых в школе и микрорайоне</a:t>
            </a:r>
          </a:p>
          <a:p>
            <a:pPr algn="l">
              <a:buFont typeface="Arial" pitchFamily="34" charset="0"/>
              <a:buChar char="•"/>
            </a:pP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Открытость к реальным социальным процессом внутренней деятельности школы и социально микросреде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1214414" y="2857496"/>
          <a:ext cx="6357982" cy="4092951"/>
        </p:xfrm>
        <a:graphic>
          <a:graphicData uri="http://schemas.openxmlformats.org/presentationml/2006/ole">
            <p:oleObj spid="_x0000_s7169" name="Слайд" r:id="rId4" imgW="4570541" imgH="342732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500197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Программа развития школы реализуется через проектную деятельность в форме локальных проектов: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857364"/>
            <a:ext cx="7858180" cy="4000528"/>
          </a:xfrm>
        </p:spPr>
        <p:txBody>
          <a:bodyPr>
            <a:no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Непрерывное образование для взрослых»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«Без здоровых детей нет будущего»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«Сколько языков ты знаешь, стольких людей ты стоишь»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«Мы - патриоты Казахстана»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«Семейное наследие-достояние республики» 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«Малая Родина: 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Я-Павлодарец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«Молодежь и спорт»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«Моя профессия – моему городу»</a:t>
            </a:r>
          </a:p>
          <a:p>
            <a:pPr algn="l">
              <a:buFont typeface="Arial" pitchFamily="34" charset="0"/>
              <a:buChar char="•"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34" y="500042"/>
            <a:ext cx="4643470" cy="535785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/>
                <a:ea typeface="Calibri"/>
              </a:rPr>
              <a:t>	«Казахстан должен восприниматься во всем мире как высокообразованная страна, население которой пользуется тремя языками. Это: казахский язык — государственный язык, русский язык как язык межнационального общения и английский язык — </a:t>
            </a:r>
            <a:r>
              <a:rPr lang="ru-RU" sz="2400" dirty="0" err="1" smtClean="0">
                <a:latin typeface="Times New Roman"/>
                <a:ea typeface="Calibri"/>
              </a:rPr>
              <a:t>язык</a:t>
            </a:r>
            <a:r>
              <a:rPr lang="ru-RU" sz="2400" dirty="0" smtClean="0">
                <a:latin typeface="Times New Roman"/>
                <a:ea typeface="Calibri"/>
              </a:rPr>
              <a:t> успешной интеграции в глобальную экономику». </a:t>
            </a:r>
            <a:br>
              <a:rPr lang="ru-RU" sz="2400" dirty="0" smtClean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 </a:t>
            </a:r>
            <a:r>
              <a:rPr lang="ru-RU" sz="2400" dirty="0" smtClean="0">
                <a:latin typeface="Times New Roman"/>
                <a:ea typeface="Calibri"/>
              </a:rPr>
              <a:t>                              Н.А.Назарбаев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 descr="C:\Users\15\Desktop\5bc9fa316317a99cc31378e82feff4a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558218"/>
            <a:ext cx="3429024" cy="3228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44463"/>
            <a:ext cx="7772400" cy="1470025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Непрерывное образование для взрослых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C:\Users\15\Desktop\58cbaa519f34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71546"/>
            <a:ext cx="3810000" cy="2857500"/>
          </a:xfrm>
          <a:prstGeom prst="rect">
            <a:avLst/>
          </a:prstGeom>
          <a:noFill/>
        </p:spPr>
      </p:pic>
      <p:pic>
        <p:nvPicPr>
          <p:cNvPr id="52230" name="Picture 6" descr="C:\Users\15\Desktop\58cbab22def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1071546"/>
            <a:ext cx="3929090" cy="2946819"/>
          </a:xfrm>
          <a:prstGeom prst="rect">
            <a:avLst/>
          </a:prstGeom>
          <a:noFill/>
        </p:spPr>
      </p:pic>
      <p:pic>
        <p:nvPicPr>
          <p:cNvPr id="52228" name="Picture 4" descr="C:\Users\15\Desktop\58cbab62266a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378619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470025"/>
          </a:xfrm>
        </p:spPr>
        <p:txBody>
          <a:bodyPr>
            <a:no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Уровень готовности педагогов к инновационной деятельности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7" name="Диаграмма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643050"/>
            <a:ext cx="78581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928694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«Сколько языков ты знаешь,  стольких людей ты стоишь».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000108"/>
            <a:ext cx="8072494" cy="4572032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привитие интереса к знанию государственного языка, воспитание патриотизма через изучение культурного наследия народа;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стремления к овладению казахским, русским и английским языками;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традиций и обычаев народов, населяющих территорию Казахстана; 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повторение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пройденного  учебного  материала  в неформальной обстановке через использование инновационных педагогических технологий; 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условий для  расширения и углубления  знаний  учащихся о языках;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совершенствования  навыков общения на трех языках (казахском, русском, английском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устной речи, памяти, внимания, языковых способностей, кругозора учащихся.</a:t>
            </a:r>
          </a:p>
          <a:p>
            <a:pPr algn="l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2286016"/>
          </a:xfrm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Социализация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-  процесс усвоения индивидом  определенной системы знаний, норм, ценностей, установок, образцов поведения, которые входят в понятие культуры, присущей социальной группе и обществу в целом и позволяют функционировать индивиду в качестве активного субъекта общественных отношений.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28" y="214290"/>
            <a:ext cx="7772400" cy="4357718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Times New Roman"/>
                <a:ea typeface="Calibri"/>
              </a:rPr>
              <a:t>В 2017-2018 учебном году в трех классах велось преподавание предметов на английском языке: </a:t>
            </a:r>
            <a:br>
              <a:rPr lang="ru-RU" sz="3200" dirty="0" smtClean="0">
                <a:latin typeface="Times New Roman"/>
                <a:ea typeface="Calibri"/>
              </a:rPr>
            </a:br>
            <a:r>
              <a:rPr lang="ru-RU" sz="3200" dirty="0" smtClean="0">
                <a:latin typeface="Times New Roman"/>
                <a:ea typeface="Calibri"/>
              </a:rPr>
              <a:t>информатики в 8а классе (</a:t>
            </a:r>
            <a:r>
              <a:rPr lang="ru-RU" sz="3200" dirty="0" err="1" smtClean="0">
                <a:latin typeface="Times New Roman"/>
                <a:ea typeface="Calibri"/>
              </a:rPr>
              <a:t>Тайлакова</a:t>
            </a:r>
            <a:r>
              <a:rPr lang="ru-RU" sz="3200" dirty="0" smtClean="0">
                <a:latin typeface="Times New Roman"/>
                <a:ea typeface="Calibri"/>
              </a:rPr>
              <a:t> А.Е.), </a:t>
            </a:r>
            <a:br>
              <a:rPr lang="ru-RU" sz="3200" dirty="0" smtClean="0">
                <a:latin typeface="Times New Roman"/>
                <a:ea typeface="Calibri"/>
              </a:rPr>
            </a:br>
            <a:r>
              <a:rPr lang="ru-RU" sz="3200" dirty="0" smtClean="0">
                <a:latin typeface="Times New Roman"/>
                <a:ea typeface="Calibri"/>
              </a:rPr>
              <a:t>биологии в 8б классе (</a:t>
            </a:r>
            <a:r>
              <a:rPr lang="ru-RU" sz="3200" dirty="0" err="1" smtClean="0">
                <a:latin typeface="Times New Roman"/>
                <a:ea typeface="Calibri"/>
              </a:rPr>
              <a:t>Ахметжанова</a:t>
            </a:r>
            <a:r>
              <a:rPr lang="ru-RU" sz="3200" dirty="0" smtClean="0">
                <a:latin typeface="Times New Roman"/>
                <a:ea typeface="Calibri"/>
              </a:rPr>
              <a:t> З.Ж.),</a:t>
            </a:r>
            <a:br>
              <a:rPr lang="ru-RU" sz="3200" dirty="0" smtClean="0">
                <a:latin typeface="Times New Roman"/>
                <a:ea typeface="Calibri"/>
              </a:rPr>
            </a:br>
            <a:r>
              <a:rPr lang="ru-RU" sz="3200" dirty="0" smtClean="0">
                <a:latin typeface="Times New Roman"/>
                <a:ea typeface="Calibri"/>
              </a:rPr>
              <a:t> курса «Юный биолог» в 6г классе (</a:t>
            </a:r>
            <a:r>
              <a:rPr lang="ru-RU" sz="3200" dirty="0" err="1" smtClean="0">
                <a:latin typeface="Times New Roman"/>
                <a:ea typeface="Calibri"/>
              </a:rPr>
              <a:t>Тюлеубаева</a:t>
            </a:r>
            <a:r>
              <a:rPr lang="ru-RU" sz="3200" dirty="0" smtClean="0">
                <a:latin typeface="Times New Roman"/>
                <a:ea typeface="Calibri"/>
              </a:rPr>
              <a:t> А.С.).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Ахметжанова Зибагуль  Жанбырбаев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429132"/>
            <a:ext cx="1500198" cy="2000264"/>
          </a:xfrm>
          <a:prstGeom prst="rect">
            <a:avLst/>
          </a:prstGeom>
          <a:noFill/>
        </p:spPr>
      </p:pic>
      <p:pic>
        <p:nvPicPr>
          <p:cNvPr id="11267" name="Picture 3" descr="C:\Users\15\Downloads\Тайлакова А 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429132"/>
            <a:ext cx="1428760" cy="1999297"/>
          </a:xfrm>
          <a:prstGeom prst="rect">
            <a:avLst/>
          </a:prstGeom>
          <a:noFill/>
        </p:spPr>
      </p:pic>
      <p:pic>
        <p:nvPicPr>
          <p:cNvPr id="11268" name="Picture 4" descr="C:\Users\15\Downloads\Тюлеубаева А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4429132"/>
            <a:ext cx="1429451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357166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/>
                <a:ea typeface="Calibri"/>
              </a:rPr>
              <a:t>     В 2018-2019 учебном году преподавание предметов на английском языке ведется также: </a:t>
            </a:r>
            <a:br>
              <a:rPr lang="ru-RU" sz="2400" dirty="0" smtClean="0">
                <a:latin typeface="Times New Roman"/>
                <a:ea typeface="Calibri"/>
              </a:rPr>
            </a:br>
            <a:r>
              <a:rPr lang="ru-RU" sz="2400" dirty="0" smtClean="0">
                <a:latin typeface="Times New Roman"/>
                <a:ea typeface="Calibri"/>
              </a:rPr>
              <a:t>в 8 </a:t>
            </a:r>
            <a:r>
              <a:rPr lang="ru-RU" sz="2400" dirty="0" smtClean="0">
                <a:latin typeface="Times New Roman"/>
                <a:ea typeface="Calibri"/>
              </a:rPr>
              <a:t>В </a:t>
            </a:r>
            <a:r>
              <a:rPr lang="ru-RU" sz="2400" dirty="0" smtClean="0">
                <a:latin typeface="Times New Roman"/>
                <a:ea typeface="Calibri"/>
              </a:rPr>
              <a:t>классе </a:t>
            </a:r>
            <a:r>
              <a:rPr lang="ru-RU" sz="2400" dirty="0" smtClean="0">
                <a:latin typeface="Times New Roman"/>
                <a:ea typeface="Calibri"/>
              </a:rPr>
              <a:t>- информатика (</a:t>
            </a:r>
            <a:r>
              <a:rPr lang="ru-RU" sz="2400" dirty="0" err="1" smtClean="0">
                <a:latin typeface="Times New Roman"/>
                <a:ea typeface="Calibri"/>
              </a:rPr>
              <a:t>Сейлханова</a:t>
            </a:r>
            <a:r>
              <a:rPr lang="ru-RU" sz="2400" dirty="0" smtClean="0">
                <a:latin typeface="Times New Roman"/>
                <a:ea typeface="Calibri"/>
              </a:rPr>
              <a:t> Н. Е.), 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в 9 </a:t>
            </a:r>
            <a:r>
              <a:rPr lang="ru-RU" sz="2400" dirty="0" smtClean="0">
                <a:latin typeface="Times New Roman"/>
                <a:ea typeface="Calibri"/>
              </a:rPr>
              <a:t>В </a:t>
            </a:r>
            <a:r>
              <a:rPr lang="ru-RU" sz="2400" dirty="0" smtClean="0">
                <a:latin typeface="Times New Roman"/>
                <a:ea typeface="Calibri"/>
              </a:rPr>
              <a:t>классе -спецкурс по физике (</a:t>
            </a:r>
            <a:r>
              <a:rPr lang="ru-RU" sz="2400" dirty="0" err="1" smtClean="0">
                <a:latin typeface="Times New Roman"/>
                <a:ea typeface="Calibri"/>
              </a:rPr>
              <a:t>Виндерголер</a:t>
            </a:r>
            <a:r>
              <a:rPr lang="ru-RU" sz="2400" dirty="0" smtClean="0">
                <a:latin typeface="Times New Roman"/>
                <a:ea typeface="Calibri"/>
              </a:rPr>
              <a:t> Н. В.),</a:t>
            </a:r>
            <a:br>
              <a:rPr lang="ru-RU" sz="2400" dirty="0" smtClean="0">
                <a:latin typeface="Times New Roman"/>
                <a:ea typeface="Calibri"/>
              </a:rPr>
            </a:br>
            <a:r>
              <a:rPr lang="ru-RU" sz="2400" dirty="0" smtClean="0">
                <a:latin typeface="Times New Roman"/>
                <a:ea typeface="Calibri"/>
              </a:rPr>
              <a:t>в 8 </a:t>
            </a:r>
            <a:r>
              <a:rPr lang="kk-KZ" sz="2400" dirty="0" smtClean="0">
                <a:latin typeface="Times New Roman"/>
                <a:ea typeface="Calibri"/>
              </a:rPr>
              <a:t>Ә</a:t>
            </a:r>
            <a:r>
              <a:rPr lang="ru-RU" sz="2400" dirty="0" smtClean="0">
                <a:latin typeface="Times New Roman"/>
                <a:ea typeface="Calibri"/>
              </a:rPr>
              <a:t> классе- </a:t>
            </a:r>
            <a:r>
              <a:rPr lang="ru-RU" sz="2400" dirty="0" smtClean="0">
                <a:latin typeface="Times New Roman"/>
                <a:ea typeface="Calibri"/>
              </a:rPr>
              <a:t>физика (</a:t>
            </a:r>
            <a:r>
              <a:rPr lang="ru-RU" sz="2400" dirty="0" err="1" smtClean="0">
                <a:latin typeface="Times New Roman"/>
                <a:ea typeface="Calibri"/>
              </a:rPr>
              <a:t>Каиргельдина</a:t>
            </a:r>
            <a:r>
              <a:rPr lang="ru-RU" sz="2400" dirty="0" smtClean="0">
                <a:latin typeface="Times New Roman"/>
                <a:ea typeface="Calibri"/>
              </a:rPr>
              <a:t> Д. Р.),</a:t>
            </a:r>
          </a:p>
          <a:p>
            <a:r>
              <a:rPr lang="ru-RU" sz="2400" dirty="0" smtClean="0">
                <a:latin typeface="Times New Roman"/>
                <a:ea typeface="Calibri"/>
              </a:rPr>
              <a:t>В 8 </a:t>
            </a:r>
            <a:r>
              <a:rPr lang="ru-RU" sz="2400" dirty="0" smtClean="0">
                <a:latin typeface="Times New Roman"/>
                <a:ea typeface="Calibri"/>
              </a:rPr>
              <a:t>В</a:t>
            </a:r>
            <a:r>
              <a:rPr lang="ru-RU" sz="2400" dirty="0" smtClean="0">
                <a:latin typeface="Times New Roman"/>
                <a:ea typeface="Calibri"/>
              </a:rPr>
              <a:t> </a:t>
            </a:r>
            <a:r>
              <a:rPr lang="ru-RU" sz="2400" dirty="0" smtClean="0">
                <a:latin typeface="Times New Roman"/>
                <a:ea typeface="Calibri"/>
              </a:rPr>
              <a:t>классе – спецкурс по химии (</a:t>
            </a:r>
            <a:r>
              <a:rPr lang="ru-RU" sz="2400" dirty="0" err="1" smtClean="0">
                <a:latin typeface="Times New Roman"/>
                <a:ea typeface="Calibri"/>
              </a:rPr>
              <a:t>Имперова</a:t>
            </a:r>
            <a:r>
              <a:rPr lang="ru-RU" sz="2400" dirty="0" smtClean="0">
                <a:latin typeface="Times New Roman"/>
                <a:ea typeface="Calibri"/>
              </a:rPr>
              <a:t> С. А.).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sp>
        <p:nvSpPr>
          <p:cNvPr id="30722" name="AutoShape 2" descr="Виндерголер Наталья Валерьев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Каиргельдина Даметай Рамазанов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5" name="Picture 5" descr="D:\Documents and Settings\User\Рабочий стол\Рабочий стол\методработа\Педкадры - 2016-17\Фото учит\Фото2\Имперова-Салтанат-Ашоковна-20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2643182"/>
            <a:ext cx="1857388" cy="2786082"/>
          </a:xfrm>
          <a:prstGeom prst="rect">
            <a:avLst/>
          </a:prstGeom>
          <a:noFill/>
        </p:spPr>
      </p:pic>
      <p:pic>
        <p:nvPicPr>
          <p:cNvPr id="30726" name="Picture 6" descr="D:\Documents and Settings\User\Рабочий стол\Рабочий стол\методработа\Педкадры - 2016-17\Фото учит\Фото2\Виндерголер-НВ-225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643314"/>
            <a:ext cx="1857388" cy="2476517"/>
          </a:xfrm>
          <a:prstGeom prst="rect">
            <a:avLst/>
          </a:prstGeom>
          <a:noFill/>
        </p:spPr>
      </p:pic>
      <p:pic>
        <p:nvPicPr>
          <p:cNvPr id="30727" name="Picture 7" descr="D:\Documents and Settings\User\Рабочий стол\Рабочий стол\методработа\Учитель 2016\Каиргельдина Д 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643314"/>
            <a:ext cx="1801813" cy="2520950"/>
          </a:xfrm>
          <a:prstGeom prst="rect">
            <a:avLst/>
          </a:prstGeom>
          <a:noFill/>
        </p:spPr>
      </p:pic>
      <p:pic>
        <p:nvPicPr>
          <p:cNvPr id="67585" name="Picture 1" descr="D:\Documents and Settings\User\Рабочий стол\Рабочий стол\методработа\Табыс-2017  СОШ 24\photo 1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2714620"/>
            <a:ext cx="2000264" cy="2664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290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«Триединство языков – ключ к успеху»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C:\Users\15\Desktop\яз\image-26-03-18-01-0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6" y="1375182"/>
            <a:ext cx="3214678" cy="2411008"/>
          </a:xfrm>
          <a:prstGeom prst="rect">
            <a:avLst/>
          </a:prstGeom>
          <a:noFill/>
        </p:spPr>
      </p:pic>
      <p:pic>
        <p:nvPicPr>
          <p:cNvPr id="12292" name="Picture 4" descr="C:\Users\15\Desktop\яз\image-26-03-18-01-0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6" y="4304138"/>
            <a:ext cx="3214678" cy="2411010"/>
          </a:xfrm>
          <a:prstGeom prst="rect">
            <a:avLst/>
          </a:prstGeom>
          <a:noFill/>
        </p:spPr>
      </p:pic>
      <p:pic>
        <p:nvPicPr>
          <p:cNvPr id="12293" name="Picture 5" descr="C:\Users\15\Desktop\яз\image-26-03-18-01-1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286256"/>
            <a:ext cx="3238523" cy="2428892"/>
          </a:xfrm>
          <a:prstGeom prst="rect">
            <a:avLst/>
          </a:prstGeom>
          <a:noFill/>
        </p:spPr>
      </p:pic>
      <p:pic>
        <p:nvPicPr>
          <p:cNvPr id="12294" name="Picture 6" descr="C:\Users\15\Desktop\яз\image-26-03-18-01-1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1357298"/>
            <a:ext cx="3214710" cy="2411033"/>
          </a:xfrm>
          <a:prstGeom prst="rect">
            <a:avLst/>
          </a:prstGeom>
          <a:noFill/>
        </p:spPr>
      </p:pic>
      <p:pic>
        <p:nvPicPr>
          <p:cNvPr id="12291" name="Picture 3" descr="C:\Users\15\Desktop\яз\image-26-03-18-01-07-1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2714620"/>
            <a:ext cx="3189196" cy="31891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673091"/>
            <a:ext cx="7772400" cy="1470025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Результативность участия школьников в интеллектуальных конкурсах  по языковым дисциплинам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928802"/>
            <a:ext cx="757242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/>
          </p:cNvGraphicFramePr>
          <p:nvPr/>
        </p:nvGraphicFramePr>
        <p:xfrm>
          <a:off x="714348" y="1857364"/>
          <a:ext cx="3714776" cy="3143272"/>
        </p:xfrm>
        <a:graphic>
          <a:graphicData uri="http://schemas.openxmlformats.org/presentationml/2006/ole">
            <p:oleObj spid="_x0000_s76802" name="Диаграмма" r:id="rId3" imgW="4572199" imgH="2590970" progId="Excel.Sheet.8">
              <p:embed/>
            </p:oleObj>
          </a:graphicData>
        </a:graphic>
      </p:graphicFrame>
      <p:pic>
        <p:nvPicPr>
          <p:cNvPr id="3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714348" y="428604"/>
            <a:ext cx="79296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КЗ в классах с углубленным изучением предметов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6803" name="Object 3"/>
          <p:cNvGraphicFramePr>
            <a:graphicFrameLocks/>
          </p:cNvGraphicFramePr>
          <p:nvPr/>
        </p:nvGraphicFramePr>
        <p:xfrm>
          <a:off x="928662" y="1214422"/>
          <a:ext cx="7000924" cy="4071966"/>
        </p:xfrm>
        <a:graphic>
          <a:graphicData uri="http://schemas.openxmlformats.org/presentationml/2006/ole">
            <p:oleObj spid="_x0000_s76803" name="Диаграмма" r:id="rId5" imgW="4572199" imgH="2743404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857232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КЗ  в гимназических классах </a:t>
            </a:r>
            <a:endParaRPr lang="ru-RU" sz="2800" dirty="0"/>
          </a:p>
        </p:txBody>
      </p:sp>
      <p:graphicFrame>
        <p:nvGraphicFramePr>
          <p:cNvPr id="77826" name="Object 2"/>
          <p:cNvGraphicFramePr>
            <a:graphicFrameLocks/>
          </p:cNvGraphicFramePr>
          <p:nvPr/>
        </p:nvGraphicFramePr>
        <p:xfrm>
          <a:off x="642910" y="1643050"/>
          <a:ext cx="7786742" cy="3571900"/>
        </p:xfrm>
        <a:graphic>
          <a:graphicData uri="http://schemas.openxmlformats.org/presentationml/2006/ole">
            <p:oleObj spid="_x0000_s77826" name="Диаграмма" r:id="rId4" imgW="3381273" imgH="1771586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78850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Диаграмма 11"/>
          <p:cNvPicPr>
            <a:picLocks noChangeArrowheads="1"/>
          </p:cNvPicPr>
          <p:nvPr/>
        </p:nvPicPr>
        <p:blipFill>
          <a:blip r:embed="rId4"/>
          <a:srcRect b="-174"/>
          <a:stretch>
            <a:fillRect/>
          </a:stretch>
        </p:blipFill>
        <p:spPr bwMode="auto">
          <a:xfrm>
            <a:off x="4714876" y="2786058"/>
            <a:ext cx="37147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571472" y="457200"/>
            <a:ext cx="78581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Результативность участия школьников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интеллектуальных конкурсах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білім туралы рухани жаңғы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714356"/>
            <a:ext cx="6881861" cy="5161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/>
                <a:ea typeface="Calibri"/>
              </a:rPr>
              <a:t>«Мы – патриоты Казахстана»,  «Малая родина: я – </a:t>
            </a:r>
            <a:r>
              <a:rPr lang="ru-RU" sz="2800" dirty="0" err="1" smtClean="0">
                <a:latin typeface="Times New Roman"/>
                <a:ea typeface="Calibri"/>
              </a:rPr>
              <a:t>павлодарец</a:t>
            </a:r>
            <a:r>
              <a:rPr lang="ru-RU" sz="2800" dirty="0" smtClean="0">
                <a:latin typeface="Times New Roman"/>
                <a:ea typeface="Calibri"/>
              </a:rPr>
              <a:t>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033458"/>
            <a:ext cx="8643998" cy="3038484"/>
          </a:xfrm>
        </p:spPr>
        <p:txBody>
          <a:bodyPr>
            <a:no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 проектов: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обучающихся  высокой социальной активности, гражданской ответственности, духовности; становление личности, обладающей позитивными ценностями и качествами, способной  проявить их в созидательном процессе в интересах страны;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воспитания детей, осознающих уникальность  и неповторимость  своей малой Родины, способных ценить и хранить ее наследие, умеющих ориентироваться в пространстве культуры города, через освоение системы знаний и ценностей истории и краеведения.</a:t>
            </a:r>
          </a:p>
          <a:p>
            <a:pPr algn="l"/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465" y="3786190"/>
            <a:ext cx="83965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 проектов: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формировать осознанное отношение к стране, её прошлому, настоящему и будущему на основе исторических ценностей;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развивать гражданственность и национальное самосознание учащихся;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создать образовательную среду, способствующую воспитанию уважения к историческому прошлому  и настоящему города Павлодара;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формировать творческий подход при создании творческих работ, проведении экскурсий, выполнении практических заданий.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071569"/>
          </a:xfrm>
        </p:spPr>
        <p:txBody>
          <a:bodyPr>
            <a:normAutofit fontScale="90000"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В рамках реализации  подпрограммы   «</a:t>
            </a:r>
            <a:r>
              <a:rPr lang="kk-KZ" sz="2400" b="1" dirty="0" smtClean="0">
                <a:latin typeface="Times New Roman"/>
                <a:ea typeface="Calibri"/>
                <a:cs typeface="Times New Roman"/>
              </a:rPr>
              <a:t>Тәрбие және білім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»   </a:t>
            </a:r>
            <a:r>
              <a:rPr lang="kk-KZ" sz="2400" b="1" dirty="0" smtClean="0">
                <a:latin typeface="Times New Roman"/>
                <a:ea typeface="Calibri"/>
                <a:cs typeface="Times New Roman"/>
              </a:rPr>
              <a:t>организована акция   сотрудниками  музеемм. Бухар Жырау: </a:t>
            </a:r>
            <a:r>
              <a:rPr lang="ru-RU" sz="2400" dirty="0" err="1" smtClean="0">
                <a:latin typeface="Verdana"/>
                <a:ea typeface="Calibri"/>
                <a:cs typeface="Times New Roman"/>
              </a:rPr>
              <a:t>«М</a:t>
            </a:r>
            <a:r>
              <a:rPr lang="ru-RU" sz="2400" dirty="0" err="1" smtClean="0">
                <a:latin typeface="Arial"/>
                <a:ea typeface="Calibri"/>
                <a:cs typeface="Times New Roman"/>
              </a:rPr>
              <a:t>ұ</a:t>
            </a:r>
            <a:r>
              <a:rPr lang="ru-RU" sz="2400" dirty="0" err="1" smtClean="0">
                <a:latin typeface="Verdana"/>
                <a:ea typeface="Calibri"/>
                <a:cs typeface="Verdana"/>
              </a:rPr>
              <a:t>ражай-мектепте!</a:t>
            </a:r>
            <a:r>
              <a:rPr lang="ru-RU" sz="2400" dirty="0" err="1" smtClean="0">
                <a:latin typeface="Verdana"/>
                <a:ea typeface="Calibri"/>
                <a:cs typeface="Times New Roman"/>
              </a:rPr>
              <a:t>»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C:\Users\15\Desktop\15175873114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428736"/>
            <a:ext cx="2857516" cy="3571895"/>
          </a:xfrm>
          <a:prstGeom prst="rect">
            <a:avLst/>
          </a:prstGeom>
          <a:noFill/>
        </p:spPr>
      </p:pic>
      <p:pic>
        <p:nvPicPr>
          <p:cNvPr id="53251" name="Picture 3" descr="C:\Users\15\Desktop\15175873104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214686"/>
            <a:ext cx="2686069" cy="3357586"/>
          </a:xfrm>
          <a:prstGeom prst="rect">
            <a:avLst/>
          </a:prstGeom>
          <a:noFill/>
        </p:spPr>
      </p:pic>
      <p:pic>
        <p:nvPicPr>
          <p:cNvPr id="53252" name="Picture 4" descr="C:\Users\15\Desktop\5a748ac0d08b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736"/>
            <a:ext cx="2643190" cy="3303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8"/>
            <a:ext cx="7772400" cy="307183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Миссия школы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x-none" sz="3200">
                <a:latin typeface="Times New Roman" pitchFamily="18" charset="0"/>
                <a:cs typeface="Times New Roman" pitchFamily="18" charset="0"/>
              </a:rPr>
              <a:t>Развив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x-none" sz="3200">
                <a:latin typeface="Times New Roman" pitchFamily="18" charset="0"/>
                <a:cs typeface="Times New Roman" pitchFamily="18" charset="0"/>
              </a:rPr>
              <a:t> задатки ребёнка, предоставить ему возможность для самореализации. Содействовать в адаптации ученика к условиям жизни, к реалиям общественного развития. Удовлетворить образовательные потребности  учащихся, родителей.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85728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Көлтай Мақсат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Documents and Settings\User\Рабочий стол\Метод работа\Табыс-2018  СОШ 24\табыс -2018  СОШ 24\БШШ оқушы\Көлтай М\Көлтай 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71612"/>
            <a:ext cx="414340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357321"/>
          </a:xfrm>
        </p:spPr>
        <p:txBody>
          <a:bodyPr>
            <a:norm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Диаграмма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79296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1587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/>
                <a:ea typeface="Calibri"/>
              </a:rPr>
              <a:t>«</a:t>
            </a:r>
            <a:r>
              <a:rPr lang="x-none" sz="3600" smtClean="0">
                <a:latin typeface="Times New Roman"/>
                <a:ea typeface="Calibri"/>
              </a:rPr>
              <a:t>Без  здоровых детей нет будущего».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Молодежь и спорт»</a:t>
            </a: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42910" y="1396261"/>
            <a:ext cx="785818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 проектов: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привлечение школьников  к ведению здорового образа жизни;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решение проблемы занятости учащихся;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достижение высоких результатов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области спорта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уровне школы, города, области, республики и т.д.;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продвижение и пропаганда спорта и здорового образа жизни с помощью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средств массовой информации;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приобщение молодёжи к творчеству редактора, корреспондента  газеты, оператора, ведущего журналиста сюжета о спорте;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создание информационного спортивного сайта;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формирование социальной и личностной мотивации детей старшего дошкольного и школьного возраста на сохранение и укрепление своего здоровья и воспитания социально значимых личностных качеств посредством знакомства с Олимпийским движением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достижениями спортсменов Казахстана.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1587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/>
                <a:ea typeface="Calibri"/>
              </a:rPr>
              <a:t>«</a:t>
            </a:r>
            <a:r>
              <a:rPr lang="x-none" sz="3600" smtClean="0">
                <a:latin typeface="Times New Roman"/>
                <a:ea typeface="Calibri"/>
              </a:rPr>
              <a:t>Без  здоровых детей нет будущего».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Молодежь и спорт»</a:t>
            </a:r>
          </a:p>
        </p:txBody>
      </p:sp>
      <p:pic>
        <p:nvPicPr>
          <p:cNvPr id="54274" name="Picture 2" descr="C:\Users\15\Downloads\26872024_418793238573882_6050689225832005632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2643206" cy="2643206"/>
          </a:xfrm>
          <a:prstGeom prst="rect">
            <a:avLst/>
          </a:prstGeom>
          <a:noFill/>
        </p:spPr>
      </p:pic>
      <p:pic>
        <p:nvPicPr>
          <p:cNvPr id="54275" name="Picture 3" descr="C:\Users\15\Downloads\27576596_346972872486003_7355201961928425472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143380"/>
            <a:ext cx="2643206" cy="2643206"/>
          </a:xfrm>
          <a:prstGeom prst="rect">
            <a:avLst/>
          </a:prstGeom>
          <a:noFill/>
        </p:spPr>
      </p:pic>
      <p:pic>
        <p:nvPicPr>
          <p:cNvPr id="54276" name="Picture 4" descr="C:\Users\15\Downloads\23735550_1727830084191072_7405297683079888896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1285860"/>
            <a:ext cx="2857520" cy="2857520"/>
          </a:xfrm>
          <a:prstGeom prst="rect">
            <a:avLst/>
          </a:prstGeom>
          <a:noFill/>
        </p:spPr>
      </p:pic>
      <p:pic>
        <p:nvPicPr>
          <p:cNvPr id="54278" name="Picture 6" descr="C:\Users\15\Downloads\23823337_127659794677226_1294912642376269824_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286256"/>
            <a:ext cx="2500330" cy="2500330"/>
          </a:xfrm>
          <a:prstGeom prst="rect">
            <a:avLst/>
          </a:prstGeom>
          <a:noFill/>
        </p:spPr>
      </p:pic>
      <p:pic>
        <p:nvPicPr>
          <p:cNvPr id="54277" name="Picture 5" descr="C:\Users\15\Downloads\23735587_1702958519748578_7192070758904889344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2714620"/>
            <a:ext cx="3000396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500043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Узыханов Алмаз</a:t>
            </a:r>
            <a:endParaRPr lang="ru-RU" sz="2800" b="1" dirty="0"/>
          </a:p>
        </p:txBody>
      </p:sp>
      <p:pic>
        <p:nvPicPr>
          <p:cNvPr id="5" name="Picture 2" descr="C:\Users\15\Downloads\T-jicLzcSd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071546"/>
            <a:ext cx="4357718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00364" y="428604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Козаренко Ангелина</a:t>
            </a:r>
            <a:endParaRPr lang="ru-RU" b="1" dirty="0"/>
          </a:p>
        </p:txBody>
      </p:sp>
      <p:pic>
        <p:nvPicPr>
          <p:cNvPr id="71682" name="Picture 2" descr="D:\Documents and Settings\User\Рабочий стол\ангел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142984"/>
            <a:ext cx="364333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44463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Мониторинг состояния здоровья учащихся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3" name="Диаграмма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85860"/>
            <a:ext cx="72152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571480"/>
            <a:ext cx="77724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развитости физических качеств личности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7" name="Диаграмма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71612"/>
            <a:ext cx="721523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1590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Охват занятиями в спортивных секциях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5" name="Диаграмма 9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75009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00042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Охват школьников горячим питанием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09" name="Диаграмма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857364"/>
            <a:ext cx="657229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1455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/>
                <a:ea typeface="Calibri"/>
              </a:rPr>
              <a:t>«Социально - педагогический   комплекс  как условие социализации личности»</a:t>
            </a:r>
            <a:endParaRPr lang="ru-RU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Times New Roman"/>
              </a:rPr>
              <a:t>«Моя профессия – моему городу»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785926"/>
            <a:ext cx="78581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Магистральная цель  проекта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осуществление преемственности в профессиональном самоопределении, обеспечение выпускников средствами самоопределения в трудовой, социальной, политической экономической жизни.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74754" name="Picture 2" descr="C:\Users\15\Desktop\53460d4a6de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143250"/>
            <a:ext cx="2790825" cy="3714750"/>
          </a:xfrm>
          <a:prstGeom prst="rect">
            <a:avLst/>
          </a:prstGeom>
          <a:noFill/>
        </p:spPr>
      </p:pic>
      <p:pic>
        <p:nvPicPr>
          <p:cNvPr id="74756" name="Picture 4" descr="C:\Users\15\Desktop\53460ed1d99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429000"/>
            <a:ext cx="4071966" cy="3053974"/>
          </a:xfrm>
          <a:prstGeom prst="rect">
            <a:avLst/>
          </a:prstGeom>
          <a:noFill/>
        </p:spPr>
      </p:pic>
      <p:pic>
        <p:nvPicPr>
          <p:cNvPr id="74757" name="Picture 5" descr="C:\Users\15\Desktop\4fc08b9936c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42851"/>
            <a:ext cx="3905279" cy="2928959"/>
          </a:xfrm>
          <a:prstGeom prst="rect">
            <a:avLst/>
          </a:prstGeom>
          <a:noFill/>
        </p:spPr>
      </p:pic>
      <p:pic>
        <p:nvPicPr>
          <p:cNvPr id="74758" name="Picture 6" descr="C:\Users\15\Desktop\4fc08b4b5279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89273"/>
            <a:ext cx="4071966" cy="3053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5" name="Picture 3" descr="C:\Users\15\Desktop\53460ef31be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11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Семейное наследие -  достояние Республики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857364"/>
            <a:ext cx="83582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Идея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проекта заключается  в следующем: все мы живем в Казахстане, чтобы любить и уважать свою Родину, надо знать ее историю и традиции,  которые связаны с историей и традициями каждой семьи.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571612"/>
            <a:ext cx="7929618" cy="4143404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содержание проекта включена практическая реализация следующих целостных тематических блоков: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развитие познавательных традиций, в частности традиций семейного чтения;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-утверждение в семьях здорового образа жизни (оздоровительные традиции);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совершенствование праздничных традиций в семье.</a:t>
            </a:r>
          </a:p>
          <a:p>
            <a:pPr algn="l"/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76802" name="Picture 2" descr="C:\Users\15\Desktop\53082f3f454d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14752"/>
            <a:ext cx="3905243" cy="2928932"/>
          </a:xfrm>
          <a:prstGeom prst="rect">
            <a:avLst/>
          </a:prstGeom>
          <a:noFill/>
        </p:spPr>
      </p:pic>
      <p:pic>
        <p:nvPicPr>
          <p:cNvPr id="76803" name="Picture 3" descr="C:\Users\15\Desktop\53082f544c90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9" y="428604"/>
            <a:ext cx="3905277" cy="2928958"/>
          </a:xfrm>
          <a:prstGeom prst="rect">
            <a:avLst/>
          </a:prstGeom>
          <a:noFill/>
        </p:spPr>
      </p:pic>
      <p:pic>
        <p:nvPicPr>
          <p:cNvPr id="76804" name="Picture 4" descr="C:\Users\15\Desktop\5308300b0ca9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1142984"/>
            <a:ext cx="2790825" cy="371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79875" name="Picture 3" descr="D:\Documents and Settings\User\Рабочий стол\Экспертный совет\фото  аттестация проекта\DSCN9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3571900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571480"/>
            <a:ext cx="6500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Площадка в действиях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9876" name="Picture 4" descr="D:\Documents and Settings\User\Рабочий стол\Экспертный совет\фото  аттестация проекта\DSCN9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214422"/>
            <a:ext cx="3571900" cy="2286015"/>
          </a:xfrm>
          <a:prstGeom prst="rect">
            <a:avLst/>
          </a:prstGeom>
          <a:noFill/>
        </p:spPr>
      </p:pic>
      <p:pic>
        <p:nvPicPr>
          <p:cNvPr id="79877" name="Picture 5" descr="D:\Documents and Settings\User\Рабочий стол\Экспертный совет\фото  аттестация проекта\DSCN9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714753"/>
            <a:ext cx="3428637" cy="2571768"/>
          </a:xfrm>
          <a:prstGeom prst="rect">
            <a:avLst/>
          </a:prstGeom>
          <a:noFill/>
        </p:spPr>
      </p:pic>
      <p:pic>
        <p:nvPicPr>
          <p:cNvPr id="79878" name="Picture 6" descr="D:\Documents and Settings\User\Рабочий стол\Экспертный совет\фото  аттестация проекта\DSCN92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714753"/>
            <a:ext cx="3571900" cy="2679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85728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Мониторинг работы по профилактике правонарушений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3" name="Диаграмма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928802"/>
            <a:ext cx="607223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" y="152400"/>
            <a:ext cx="9138285" cy="6858000"/>
          </a:xfrm>
          <a:prstGeom prst="rect">
            <a:avLst/>
          </a:prstGeom>
          <a:noFill/>
        </p:spPr>
      </p:pic>
      <p:pic>
        <p:nvPicPr>
          <p:cNvPr id="46082" name="Picture 2" descr="D:\Documents and Settings\User\Рабочий стол\Экспертный совет\фото  аттестация проекта\DSCN92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1462" y="714356"/>
            <a:ext cx="3523875" cy="2643205"/>
          </a:xfrm>
          <a:prstGeom prst="rect">
            <a:avLst/>
          </a:prstGeom>
          <a:noFill/>
        </p:spPr>
      </p:pic>
      <p:pic>
        <p:nvPicPr>
          <p:cNvPr id="46083" name="Picture 3" descr="D:\Documents and Settings\User\Рабочий стол\Экспертный совет\фото  аттестация проекта\DSCN92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71480"/>
            <a:ext cx="3714776" cy="2786397"/>
          </a:xfrm>
          <a:prstGeom prst="rect">
            <a:avLst/>
          </a:prstGeom>
          <a:noFill/>
        </p:spPr>
      </p:pic>
      <p:pic>
        <p:nvPicPr>
          <p:cNvPr id="46084" name="Picture 4" descr="D:\Documents and Settings\User\Рабочий стол\Экспертный совет\фото  аттестация проекта\DSCN932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714752"/>
            <a:ext cx="3643338" cy="2357454"/>
          </a:xfrm>
          <a:prstGeom prst="rect">
            <a:avLst/>
          </a:prstGeom>
          <a:noFill/>
        </p:spPr>
      </p:pic>
      <p:pic>
        <p:nvPicPr>
          <p:cNvPr id="94210" name="Picture 2" descr="D:\Documents and Settings\User\Рабочий стол\Экспертный совет\фото  аттестация проекта\DSCN93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3750096"/>
            <a:ext cx="3286148" cy="2250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772400" cy="1470025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Мониторинг уровня </a:t>
            </a:r>
            <a:r>
              <a:rPr lang="ru-RU" sz="3200" dirty="0" err="1" smtClean="0">
                <a:latin typeface="Times New Roman"/>
                <a:ea typeface="Calibri"/>
                <a:cs typeface="Times New Roman"/>
              </a:rPr>
              <a:t>социализированности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7" name="Диаграмма 1"/>
          <p:cNvPicPr>
            <a:picLocks noChangeArrowheads="1"/>
          </p:cNvPicPr>
          <p:nvPr/>
        </p:nvPicPr>
        <p:blipFill>
          <a:blip r:embed="rId3"/>
          <a:srcRect b="-208"/>
          <a:stretch>
            <a:fillRect/>
          </a:stretch>
        </p:blipFill>
        <p:spPr bwMode="auto">
          <a:xfrm>
            <a:off x="1000100" y="1500174"/>
            <a:ext cx="671517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42852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Уровень социальной активности учащихся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1" name="Диаграмма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428736"/>
            <a:ext cx="685804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357298"/>
            <a:ext cx="8429684" cy="3071834"/>
          </a:xfrm>
        </p:spPr>
        <p:txBody>
          <a:bodyPr>
            <a:noAutofit/>
          </a:bodyPr>
          <a:lstStyle/>
          <a:p>
            <a:pPr algn="l"/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Общее количество учащихся – 1671,               из них проживают в других микрорайонах – 632 (40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5716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социальной автономности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1" name="Диаграм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14488"/>
            <a:ext cx="6597672" cy="394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Уровень нравственности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5" name="Диаграмма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607223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530215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Уровень удовлетворенности родителей образовательным процессом в школе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29" name="Диаграмма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657229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Уровень удовлетворенности учащихся  образовательным процессом в школе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3" name="Диаграмма 1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428736"/>
            <a:ext cx="6935811" cy="453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Уровень удовлетворенности педагогов образовательным процессом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школе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7" name="Диаграмма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700" y="1928802"/>
            <a:ext cx="6226192" cy="400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Группа «Аллегро»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706" name="Picture 2" descr="D:\Documents and Settings\User\Рабочий стол\аллегр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6512" y="2643182"/>
            <a:ext cx="3990330" cy="3103656"/>
          </a:xfrm>
          <a:prstGeom prst="rect">
            <a:avLst/>
          </a:prstGeom>
          <a:noFill/>
        </p:spPr>
      </p:pic>
      <p:pic>
        <p:nvPicPr>
          <p:cNvPr id="72707" name="Picture 3" descr="D:\Documents and Settings\User\Рабочий стол\аллегро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142984"/>
            <a:ext cx="4464876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214445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Городской конкурс “Лидер в образовании-2018”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3286124"/>
            <a:ext cx="2557458" cy="714380"/>
          </a:xfrm>
        </p:spPr>
        <p:txBody>
          <a:bodyPr/>
          <a:lstStyle/>
          <a:p>
            <a:r>
              <a:rPr lang="kk-K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1 - место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IMG_08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0785" y="2368861"/>
            <a:ext cx="2846908" cy="3795878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5" descr="D:\Documents and Settings\User\Рабочий стол\музе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428604"/>
            <a:ext cx="3761219" cy="2571768"/>
          </a:xfrm>
          <a:prstGeom prst="rect">
            <a:avLst/>
          </a:prstGeom>
          <a:noFill/>
        </p:spPr>
      </p:pic>
      <p:pic>
        <p:nvPicPr>
          <p:cNvPr id="30722" name="Picture 2" descr="D:\Documents and Settings\User\Рабочий стол\вввввввввв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28604"/>
            <a:ext cx="3786214" cy="2571768"/>
          </a:xfrm>
          <a:prstGeom prst="rect">
            <a:avLst/>
          </a:prstGeom>
          <a:noFill/>
        </p:spPr>
      </p:pic>
      <p:pic>
        <p:nvPicPr>
          <p:cNvPr id="30723" name="Picture 3" descr="D:\Documents and Settings\User\Рабочий стол\11111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19" y="3357562"/>
            <a:ext cx="3591869" cy="2571768"/>
          </a:xfrm>
          <a:prstGeom prst="rect">
            <a:avLst/>
          </a:prstGeom>
          <a:noFill/>
        </p:spPr>
      </p:pic>
      <p:pic>
        <p:nvPicPr>
          <p:cNvPr id="30724" name="Picture 4" descr="D:\Documents and Settings\User\Рабочий стол\11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3357562"/>
            <a:ext cx="364333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pic>
        <p:nvPicPr>
          <p:cNvPr id="3" name="Picture 8" descr="D:\Documents and Settings\User\Рабочий стол\min-5bc098e1e40b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85728"/>
            <a:ext cx="4589892" cy="3165442"/>
          </a:xfrm>
          <a:prstGeom prst="rect">
            <a:avLst/>
          </a:prstGeom>
          <a:noFill/>
        </p:spPr>
      </p:pic>
      <p:pic>
        <p:nvPicPr>
          <p:cNvPr id="5" name="Picture 4" descr="D:\Documents and Settings\User\Рабочий стол\красная дорож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16740"/>
            <a:ext cx="4857784" cy="31840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335846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этот учебный год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аны 9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реализации  программы 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Болашаққа бағдар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рухани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жаңғыру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-«Отбасы 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Teasher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2-проект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-«Рухани жаңғыру отбасынан басталады»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3-проект -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«Ардагерлер мұрасы»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-«Бабалар ізімен»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5-проект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-«</a:t>
            </a: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 New Step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6-проект 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-«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Рухани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болаша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7-проект 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-«Жастар </a:t>
            </a:r>
            <a:r>
              <a:rPr lang="en-US" sz="24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Siti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8-проект -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научно-практическая конференция 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«Концептуальные подходы в реализации программы «Рухани жаңғыру»»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kk-KZ" sz="2400" b="1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9-проект</a:t>
            </a:r>
            <a:r>
              <a:rPr lang="kk-KZ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«Форум Рухани жаңғыру»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57166"/>
            <a:ext cx="7772400" cy="147002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Образовательное пространство микрорайона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1838" y="3235729"/>
            <a:ext cx="1747418" cy="1693469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428596" y="2857496"/>
            <a:ext cx="228601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Д/С № 121, 34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786314" y="1714488"/>
            <a:ext cx="2643206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Дворовые клубы: “Жігер”, “Рахым”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28596" y="4143380"/>
            <a:ext cx="242889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ИнЕУ, ПГУ Им. С.Торайгырова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1785918" y="5143512"/>
            <a:ext cx="250033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Драмтеатр им. Ж.Аймауытова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572000" y="5143512"/>
            <a:ext cx="2286016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Библиотека общества слепых, №10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215074" y="4143380"/>
            <a:ext cx="235745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Д/С № 121, 34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143636" y="2928934"/>
            <a:ext cx="250033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Колледж ИнЕУ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000232" y="1785926"/>
            <a:ext cx="250033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СОШ №4, 17, 21, 25, 26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rot="16200000" flipV="1">
            <a:off x="4000496" y="2928934"/>
            <a:ext cx="28575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4750595" y="2893215"/>
            <a:ext cx="42862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2857488" y="3500438"/>
            <a:ext cx="71438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2928926" y="4286256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3857620" y="4857760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5500694" y="3643314"/>
            <a:ext cx="64294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500694" y="4429132"/>
            <a:ext cx="64294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5214942" y="4857760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214445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Тема школы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285274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«Формирование конкурентно- способной личности в условиях </a:t>
            </a:r>
            <a:r>
              <a:rPr lang="ru-RU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социльно</a:t>
            </a:r>
            <a:r>
              <a:rPr lang="ru-RU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образовательной среды школы»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143007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Приоритетные направления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3495684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Модернизация учебного процесса»: информатизация образования, освоение инновационных технологий;</a:t>
            </a:r>
          </a:p>
          <a:p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Научно-методическая работа в школе как основа развития ОО и повышения качества образования», система непрерывного образования педагогов;</a:t>
            </a:r>
          </a:p>
          <a:p>
            <a:r>
              <a:rPr lang="ru-RU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Интеграция образовательного и воспитательного пространства школы.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3840481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90116" name="Picture 4" descr="D:\Documents and Settings\User\Рабочий стол\Рабочий стол\методработа\для презентации\Праздник в мини-центр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64434"/>
            <a:ext cx="6429420" cy="482206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10800000" flipV="1">
            <a:off x="1500165" y="504419"/>
            <a:ext cx="6286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Мини-центр “Балдырған”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91138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3"/>
            <a:ext cx="807249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357166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Структура образовательного пространства школы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941649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2002-2008 годы – участие в эксперименте по внедрению курса самопознания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2011 год участие в международном проекте “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FAST.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Семья и школа вместе”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1238</Words>
  <Application>Microsoft Office PowerPoint</Application>
  <PresentationFormat>Экран (4:3)</PresentationFormat>
  <Paragraphs>167</Paragraphs>
  <Slides>62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Тема Office</vt:lpstr>
      <vt:lpstr>Слайд</vt:lpstr>
      <vt:lpstr>Диаграмма</vt:lpstr>
      <vt:lpstr>Слайд 1</vt:lpstr>
      <vt:lpstr>Социализация -  процесс усвоения индивидом  определенной системы знаний, норм, ценностей, установок, образцов поведения, которые входят в понятие культуры, присущей социальной группе и обществу в целом и позволяют функционировать индивиду в качестве активного субъекта общественных отношений. </vt:lpstr>
      <vt:lpstr>Миссия школы  Развивая задатки ребёнка, предоставить ему возможность для самореализации. Содействовать в адаптации ученика к условиям жизни, к реалиям общественного развития. Удовлетворить образовательные потребности  учащихся, родителей. </vt:lpstr>
      <vt:lpstr>«Социально - педагогический   комплекс  как условие социализации личности»</vt:lpstr>
      <vt:lpstr>Общее количество учащихся – 1671,               из них проживают в других микрорайонах – 632 (40%)</vt:lpstr>
      <vt:lpstr>Образовательное пространство микрорайона </vt:lpstr>
      <vt:lpstr>Слайд 7</vt:lpstr>
      <vt:lpstr>Слайд 8</vt:lpstr>
      <vt:lpstr>2002-2008 годы – участие в эксперименте по внедрению курса самопознания 2011 год участие в международном проекте “FAST. Семья и школа вместе”</vt:lpstr>
      <vt:lpstr>Цели программы</vt:lpstr>
      <vt:lpstr>Основные задачи</vt:lpstr>
      <vt:lpstr>Принципы реализации программы</vt:lpstr>
      <vt:lpstr>Этапы реализации программы </vt:lpstr>
      <vt:lpstr>Что такое СПК?</vt:lpstr>
      <vt:lpstr>Программа развития школы реализуется через проектную деятельность в форме локальных проектов: </vt:lpstr>
      <vt:lpstr> «Казахстан должен восприниматься во всем мире как высокообразованная страна, население которой пользуется тремя языками. Это: казахский язык — государственный язык, русский язык как язык межнационального общения и английский язык — язык успешной интеграции в глобальную экономику».                                 Н.А.Назарбаев</vt:lpstr>
      <vt:lpstr>Непрерывное образование для взрослых </vt:lpstr>
      <vt:lpstr>Уровень готовности педагогов к инновационной деятельности </vt:lpstr>
      <vt:lpstr>«Сколько языков ты знаешь,  стольких людей ты стоишь». </vt:lpstr>
      <vt:lpstr>В 2017-2018 учебном году в трех классах велось преподавание предметов на английском языке:  информатики в 8а классе (Тайлакова А.Е.),  биологии в 8б классе (Ахметжанова З.Ж.),  курса «Юный биолог» в 6г классе (Тюлеубаева А.С.). </vt:lpstr>
      <vt:lpstr>Слайд 21</vt:lpstr>
      <vt:lpstr>«Триединство языков – ключ к успеху»</vt:lpstr>
      <vt:lpstr>Результативность участия школьников в интеллектуальных конкурсах  по языковым дисциплинам </vt:lpstr>
      <vt:lpstr>Слайд 24</vt:lpstr>
      <vt:lpstr>Слайд 25</vt:lpstr>
      <vt:lpstr>Слайд 26</vt:lpstr>
      <vt:lpstr>Слайд 27</vt:lpstr>
      <vt:lpstr>«Мы – патриоты Казахстана»,  «Малая родина: я – павлодарец»</vt:lpstr>
      <vt:lpstr>В рамках реализации  подпрограммы   «Тәрбие және білім»   организована акция   сотрудниками  музеемм. Бухар Жырау: «Мұражай-мектепте!» </vt:lpstr>
      <vt:lpstr>Көлтай Мақсат</vt:lpstr>
      <vt:lpstr> </vt:lpstr>
      <vt:lpstr>«Без  здоровых детей нет будущего».«Молодежь и спорт»</vt:lpstr>
      <vt:lpstr>«Без  здоровых детей нет будущего».«Молодежь и спорт»</vt:lpstr>
      <vt:lpstr>Слайд 34</vt:lpstr>
      <vt:lpstr>Слайд 35</vt:lpstr>
      <vt:lpstr>Мониторинг состояния здоровья учащихся </vt:lpstr>
      <vt:lpstr>Уровень развитости физических качеств личности </vt:lpstr>
      <vt:lpstr>Охват занятиями в спортивных секциях </vt:lpstr>
      <vt:lpstr>Охват школьников горячим питанием</vt:lpstr>
      <vt:lpstr>«Моя профессия – моему городу»</vt:lpstr>
      <vt:lpstr>Слайд 41</vt:lpstr>
      <vt:lpstr>Слайд 42</vt:lpstr>
      <vt:lpstr>Семейное наследие -  достояние Республики</vt:lpstr>
      <vt:lpstr>Слайд 44</vt:lpstr>
      <vt:lpstr>Слайд 45</vt:lpstr>
      <vt:lpstr>Слайд 46</vt:lpstr>
      <vt:lpstr>Мониторинг работы по профилактике правонарушений</vt:lpstr>
      <vt:lpstr>Мониторинг уровня социализированности </vt:lpstr>
      <vt:lpstr>Уровень социальной активности учащихся </vt:lpstr>
      <vt:lpstr>Уровень социальной автономности </vt:lpstr>
      <vt:lpstr>Уровень нравственности </vt:lpstr>
      <vt:lpstr>Уровень удовлетворенности родителей образовательным процессом в школе </vt:lpstr>
      <vt:lpstr>Уровень удовлетворенности учащихся  образовательным процессом в школе </vt:lpstr>
      <vt:lpstr>Уровень удовлетворенности педагогов образовательным процессом в школе </vt:lpstr>
      <vt:lpstr>Группа «Аллегро» </vt:lpstr>
      <vt:lpstr>Городской конкурс “Лидер в образовании-2018” </vt:lpstr>
      <vt:lpstr>Слайд 57</vt:lpstr>
      <vt:lpstr>Слайд 58</vt:lpstr>
      <vt:lpstr>Слайд 59</vt:lpstr>
      <vt:lpstr>Тема школы</vt:lpstr>
      <vt:lpstr>Приоритетные направления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15</dc:creator>
  <cp:lastModifiedBy>User</cp:lastModifiedBy>
  <cp:revision>94</cp:revision>
  <dcterms:created xsi:type="dcterms:W3CDTF">2018-03-26T05:39:11Z</dcterms:created>
  <dcterms:modified xsi:type="dcterms:W3CDTF">2018-11-21T12:42:17Z</dcterms:modified>
</cp:coreProperties>
</file>