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10" r:id="rId12"/>
    <p:sldId id="301" r:id="rId13"/>
    <p:sldId id="302" r:id="rId14"/>
    <p:sldId id="304" r:id="rId15"/>
    <p:sldId id="272" r:id="rId16"/>
    <p:sldId id="284" r:id="rId17"/>
    <p:sldId id="273" r:id="rId18"/>
    <p:sldId id="278" r:id="rId19"/>
    <p:sldId id="280" r:id="rId20"/>
    <p:sldId id="281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092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9C0"/>
    <a:srgbClr val="FFFF99"/>
    <a:srgbClr val="FFFFCC"/>
    <a:srgbClr val="E5BEEC"/>
    <a:srgbClr val="DAA3E4"/>
    <a:srgbClr val="CEE9FE"/>
    <a:srgbClr val="D3ECFF"/>
    <a:srgbClr val="A4A3A4"/>
    <a:srgbClr val="CA5BCD"/>
    <a:srgbClr val="D2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90" y="798"/>
      </p:cViewPr>
      <p:guideLst>
        <p:guide orient="horz" pos="2092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Об организации и проведении ЕНТ (март)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(март)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февраля 2019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92198" y="2364059"/>
            <a:ext cx="3685159" cy="3970775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заявления (ППЗ):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11" y="1538868"/>
            <a:ext cx="7895544" cy="4795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7789" y="195289"/>
            <a:ext cx="11153604" cy="60760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Пункты проведения ЕНТ 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663" y="802889"/>
            <a:ext cx="910617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kk-KZ" sz="2400" dirty="0" smtClean="0"/>
              <a:t>По завершению приема заявлений на ЕНТ будут определены</a:t>
            </a:r>
          </a:p>
          <a:p>
            <a:pPr algn="ctr"/>
            <a:r>
              <a:rPr lang="kk-KZ" sz="2400" b="1" dirty="0" smtClean="0"/>
              <a:t>пункты проведения ЕНТ - </a:t>
            </a:r>
            <a:r>
              <a:rPr lang="kk-KZ" sz="2400" b="1" dirty="0" smtClean="0">
                <a:solidFill>
                  <a:srgbClr val="C00000"/>
                </a:solidFill>
              </a:rPr>
              <a:t>ППЕНТ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http://t3.gstatic.com/images?q=tbn:ANd9GcTfnXXzszyEj-ZHd_YK1Ey0vJJ015_36-6eaobGU-hP48q4kg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" y="3113864"/>
            <a:ext cx="2243608" cy="23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Группа 1046"/>
          <p:cNvGrpSpPr/>
          <p:nvPr/>
        </p:nvGrpSpPr>
        <p:grpSpPr>
          <a:xfrm>
            <a:off x="2604886" y="2095730"/>
            <a:ext cx="6014458" cy="4448168"/>
            <a:chOff x="2604886" y="2095730"/>
            <a:chExt cx="4638546" cy="4385717"/>
          </a:xfrm>
        </p:grpSpPr>
        <p:pic>
          <p:nvPicPr>
            <p:cNvPr id="11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94" y="562509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2604886" y="2241486"/>
              <a:ext cx="1538698" cy="689548"/>
            </a:xfrm>
            <a:prstGeom prst="roundRect">
              <a:avLst/>
            </a:prstGeom>
            <a:solidFill>
              <a:srgbClr val="81D9C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604886" y="3383797"/>
              <a:ext cx="1538698" cy="6895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4886" y="4587848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604886" y="5791899"/>
              <a:ext cx="1538698" cy="68954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04734" y="3908160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>
              <a:stCxn id="25" idx="3"/>
            </p:cNvCxnSpPr>
            <p:nvPr/>
          </p:nvCxnSpPr>
          <p:spPr>
            <a:xfrm>
              <a:off x="4143584" y="2586260"/>
              <a:ext cx="1477727" cy="148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Прямая со стрелкой 1026"/>
            <p:cNvCxnSpPr/>
            <p:nvPr/>
          </p:nvCxnSpPr>
          <p:spPr>
            <a:xfrm flipV="1">
              <a:off x="4113163" y="4451017"/>
              <a:ext cx="1508148" cy="16527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>
              <a:stCxn id="27" idx="3"/>
            </p:cNvCxnSpPr>
            <p:nvPr/>
          </p:nvCxnSpPr>
          <p:spPr>
            <a:xfrm>
              <a:off x="4143584" y="3728571"/>
              <a:ext cx="1477727" cy="47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5" name="Прямая со стрелкой 1034"/>
            <p:cNvCxnSpPr/>
            <p:nvPr/>
          </p:nvCxnSpPr>
          <p:spPr>
            <a:xfrm flipV="1">
              <a:off x="4196586" y="4287045"/>
              <a:ext cx="1424725" cy="7126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743" y="4814272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01" y="283524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52" y="2095730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Блок-схема: перфолента 61"/>
          <p:cNvSpPr/>
          <p:nvPr/>
        </p:nvSpPr>
        <p:spPr>
          <a:xfrm>
            <a:off x="8945857" y="1757253"/>
            <a:ext cx="3136215" cy="478664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r>
              <a:rPr lang="kk-KZ" sz="2400" dirty="0"/>
              <a:t>ППЕНТ </a:t>
            </a:r>
            <a:r>
              <a:rPr lang="kk-KZ" sz="2400"/>
              <a:t>будут </a:t>
            </a:r>
            <a:r>
              <a:rPr lang="kk-KZ" sz="2400" smtClean="0"/>
              <a:t>определены внутри </a:t>
            </a:r>
            <a:r>
              <a:rPr lang="kk-KZ" sz="2400" dirty="0"/>
              <a:t>области в зависимости от количества </a:t>
            </a:r>
            <a:r>
              <a:rPr lang="kk-KZ" sz="2400"/>
              <a:t>поступивших </a:t>
            </a:r>
            <a:r>
              <a:rPr lang="kk-KZ" sz="2400" smtClean="0"/>
              <a:t>заявлений</a:t>
            </a:r>
            <a:endParaRPr lang="ru-RU" sz="2400" dirty="0"/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150" y="1777533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r>
              <a:rPr lang="ru-RU" sz="2200" dirty="0" smtClean="0"/>
              <a:t>    пройдя по ссылке </a:t>
            </a:r>
            <a:r>
              <a:rPr lang="en-US" sz="2200" dirty="0" smtClean="0">
                <a:solidFill>
                  <a:srgbClr val="FF0000"/>
                </a:solidFill>
              </a:rPr>
              <a:t>ent.testcenter.kz</a:t>
            </a:r>
            <a:endParaRPr lang="ru-RU" sz="2200" dirty="0" smtClean="0">
              <a:solidFill>
                <a:srgbClr val="FF0000"/>
              </a:solidFill>
            </a:endParaRPr>
          </a:p>
          <a:p>
            <a:pPr algn="just"/>
            <a:endParaRPr lang="ru-RU" sz="2200" dirty="0">
              <a:solidFill>
                <a:srgbClr val="FF0000"/>
              </a:solidFill>
            </a:endParaRPr>
          </a:p>
          <a:p>
            <a:pPr algn="just"/>
            <a:r>
              <a:rPr lang="ru-RU" sz="2200" dirty="0"/>
              <a:t>2) Две фотокарточки размером 3 x 4 сантиметра</a:t>
            </a:r>
            <a:r>
              <a:rPr lang="ru-RU" sz="2200" dirty="0" smtClean="0"/>
              <a:t>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3</a:t>
            </a:r>
            <a:r>
              <a:rPr lang="ru-RU" sz="2200" dirty="0"/>
              <a:t>) Копия документа, удостоверяющего личность</a:t>
            </a:r>
            <a:r>
              <a:rPr lang="ru-RU" sz="2200" dirty="0" smtClean="0"/>
              <a:t>;</a:t>
            </a:r>
            <a:endParaRPr lang="ru-RU" sz="2200" dirty="0"/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</a:t>
            </a:r>
            <a:r>
              <a:rPr lang="ru-RU" sz="2200" i="1" dirty="0" smtClean="0"/>
              <a:t>.</a:t>
            </a:r>
          </a:p>
          <a:p>
            <a:pPr algn="just"/>
            <a:endParaRPr lang="ru-RU" sz="2200" i="1" dirty="0"/>
          </a:p>
          <a:p>
            <a:pPr algn="just"/>
            <a:r>
              <a:rPr lang="ru-RU" sz="2200" dirty="0" smtClean="0"/>
              <a:t>4</a:t>
            </a:r>
            <a:r>
              <a:rPr lang="ru-RU" sz="2200" dirty="0"/>
              <a:t>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r>
              <a:rPr lang="ru-RU" sz="2200" dirty="0" smtClean="0"/>
              <a:t>5</a:t>
            </a:r>
            <a:r>
              <a:rPr lang="ru-RU" sz="2200" dirty="0"/>
              <a:t>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</a:rPr>
              <a:t>Химия+Физика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закрашивают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41" y="4960323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</a:t>
            </a:r>
            <a:r>
              <a:rPr lang="ru-RU" sz="2200" b="1" dirty="0" smtClean="0">
                <a:solidFill>
                  <a:srgbClr val="C00000"/>
                </a:solidFill>
              </a:rPr>
              <a:t>профильных предметов 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44189" y="2361217"/>
            <a:ext cx="11103621" cy="4276576"/>
            <a:chOff x="338411" y="2189748"/>
            <a:chExt cx="11476491" cy="46682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9748" y="2886992"/>
              <a:ext cx="2775154" cy="23511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6654" y="4583027"/>
              <a:ext cx="2898691" cy="227497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411" y="2886992"/>
              <a:ext cx="2914650" cy="2409825"/>
            </a:xfrm>
            <a:prstGeom prst="rect">
              <a:avLst/>
            </a:prstGeom>
          </p:spPr>
        </p:pic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26383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</a:t>
            </a:r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ВУЗ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58675" y="742861"/>
            <a:ext cx="7972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 представлением сертификата </a:t>
            </a:r>
            <a:r>
              <a:rPr lang="kk-KZ" sz="2200" b="1" i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с пороговым баллом 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.zhumahanova\Desktop\uni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59" y="1408670"/>
            <a:ext cx="3368126" cy="2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НОРМАТИВНО-ПРАВОВЫЕ АКТЫ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«Об образовании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Типовые правила приема на обучение в организации образования, реализующие профессиональные учебные программы высшего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проведения единого национального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Классификатор направлений подготовки кадров с высшим и послевузовским образованием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родственных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64572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Принимают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участие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средних </a:t>
            </a: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школ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Самостоятельная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регистрация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 обучающихся 11 (12) классов в пунктах проведения ЕНТ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Для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Конкурсе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на присуждение гранта по прежнему требуется сдача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в июне-июле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Нововведения текущего года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Порядок присуждения образовательного гранта: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Группа 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программ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Образовательных программ</a:t>
              </a: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Область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Направление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выделяется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конкретную образовательную программу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Подготовка учителей по естественнонаучным предметам</a:t>
                    </a:r>
                    <a:endParaRPr lang="ru-RU" kern="1200" dirty="0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800" b="0" i="0" kern="1200" dirty="0" smtClean="0">
                        <a:solidFill>
                          <a:srgbClr val="C00000"/>
                        </a:solidFill>
                      </a:rPr>
                      <a:t>Подготовка учителей математики</a:t>
                    </a:r>
                    <a:endParaRPr lang="ru-RU" sz="1800" kern="12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физики</a:t>
                    </a: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химии</a:t>
                    </a: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Педагогические науки</a:t>
                    </a:r>
                    <a:endParaRPr lang="ru-RU" kern="1200" dirty="0"/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р и м е р: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 fontAlgn="base">
              <a:tabLst>
                <a:tab pos="219273" algn="l"/>
              </a:tabLst>
              <a:defRPr/>
            </a:pPr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ЕНТ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37034"/>
              </p:ext>
            </p:extLst>
          </p:nvPr>
        </p:nvGraphicFramePr>
        <p:xfrm>
          <a:off x="98258" y="660449"/>
          <a:ext cx="11995484" cy="61905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приема заявлений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проведения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лиц, зачисленных в ВУЗ до завершения 1 академического периода;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студентов переводящихся с творческих специальностей на другие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декабря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января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февраля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выпускников школ и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колледжей текущего года и прошлых лет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марта - 10 мая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- 5 июля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лиц, окончивших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за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рубежом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мая - 5 июня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поступающих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июля - 3 августа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августа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313854"/>
            <a:ext cx="12192001" cy="133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930" y="0"/>
            <a:ext cx="691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Сдача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 </a:t>
            </a:r>
            <a:r>
              <a:rPr lang="ru-RU" sz="30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январе и марте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1084" y="1536795"/>
            <a:ext cx="12141144" cy="5224952"/>
            <a:chOff x="50418" y="1633048"/>
            <a:chExt cx="12141144" cy="5224952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50418" y="1649086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ru-RU" sz="2000" i="1" dirty="0">
                  <a:solidFill>
                    <a:srgbClr val="002060"/>
                  </a:solidFill>
                </a:rPr>
                <a:t>Н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е лишает </a:t>
              </a:r>
              <a:r>
                <a:rPr lang="ru-RU" sz="2000" i="1" dirty="0">
                  <a:solidFill>
                    <a:srgbClr val="002060"/>
                  </a:solidFill>
                </a:rPr>
                <a:t>возможности сдать основное ЕНТ в </a:t>
              </a:r>
              <a:r>
                <a:rPr lang="ru-RU" sz="2000" i="1" dirty="0">
                  <a:solidFill>
                    <a:srgbClr val="FF0000"/>
                  </a:solidFill>
                </a:rPr>
                <a:t>июне</a:t>
              </a:r>
              <a:r>
                <a:rPr lang="ru-RU" sz="2000" i="1" dirty="0">
                  <a:solidFill>
                    <a:srgbClr val="002060"/>
                  </a:solidFill>
                </a:rPr>
                <a:t> и участвовать в </a:t>
              </a:r>
              <a:r>
                <a:rPr lang="ru-RU" sz="2000" i="1" dirty="0">
                  <a:solidFill>
                    <a:srgbClr val="FF0000"/>
                  </a:solidFill>
                </a:rPr>
                <a:t>конкурсе</a:t>
              </a:r>
              <a:r>
                <a:rPr lang="ru-RU" sz="2000" i="1" dirty="0">
                  <a:solidFill>
                    <a:srgbClr val="002060"/>
                  </a:solidFill>
                </a:rPr>
                <a:t> 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на присуждение образовательных </a:t>
              </a:r>
              <a:r>
                <a:rPr lang="ru-RU" sz="2000" i="1" dirty="0">
                  <a:solidFill>
                    <a:srgbClr val="002060"/>
                  </a:solidFill>
                </a:rPr>
                <a:t>грантов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Дает возможность менять комбинацию профильных предметов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Например: 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январе: 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всемирная история-география;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марте:</a:t>
              </a:r>
            </a:p>
            <a:p>
              <a:pPr algn="just"/>
              <a:r>
                <a:rPr lang="kk-KZ" sz="1700" i="1" dirty="0">
                  <a:solidFill>
                    <a:srgbClr val="002060"/>
                  </a:solidFill>
                </a:rPr>
                <a:t>м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атематика -физика</a:t>
              </a:r>
              <a:endParaRPr lang="ru-RU" sz="17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Как </a:t>
              </a:r>
              <a:r>
                <a:rPr lang="kk-KZ" sz="2000" i="1" dirty="0">
                  <a:solidFill>
                    <a:srgbClr val="002060"/>
                  </a:solidFill>
                </a:rPr>
                <a:t>в п</a:t>
              </a:r>
              <a:r>
                <a:rPr lang="ru-RU" sz="2000" i="1" dirty="0" err="1">
                  <a:solidFill>
                    <a:srgbClr val="002060"/>
                  </a:solidFill>
                </a:rPr>
                <a:t>ословице</a:t>
              </a:r>
              <a:r>
                <a:rPr lang="ru-RU" sz="2000" i="1" dirty="0">
                  <a:solidFill>
                    <a:srgbClr val="002060"/>
                  </a:solidFill>
                </a:rPr>
                <a:t> «Семь раз отмерь, один раз отрежь»… до 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основного </a:t>
              </a:r>
              <a:r>
                <a:rPr lang="ru-RU" sz="2000" i="1" dirty="0">
                  <a:solidFill>
                    <a:srgbClr val="C00000"/>
                  </a:solidFill>
                </a:rPr>
                <a:t>(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июньского) </a:t>
              </a:r>
              <a:r>
                <a:rPr lang="ru-RU" sz="2000" i="1" dirty="0">
                  <a:solidFill>
                    <a:srgbClr val="C00000"/>
                  </a:solidFill>
                </a:rPr>
                <a:t>ЕНТ </a:t>
              </a:r>
              <a:r>
                <a:rPr lang="ru-RU" sz="2000" i="1" dirty="0">
                  <a:solidFill>
                    <a:srgbClr val="002060"/>
                  </a:solidFill>
                </a:rPr>
                <a:t>перепроверить свои знания!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Обеспечение адаптации к условиям и установленным правилам проведения тестирования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С предпочтительным сертификатом зачислиться в ВУЗ на платное обучение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C:\Users\k.zhumahanova\Desktop\uni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7" y="2962123"/>
            <a:ext cx="1904956" cy="12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1083</Words>
  <Application>Microsoft Office PowerPoint</Application>
  <PresentationFormat>Широкоэкранный</PresentationFormat>
  <Paragraphs>260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Georgia</vt:lpstr>
      <vt:lpstr>Impact</vt:lpstr>
      <vt:lpstr>Palatino Linotype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Тулеубаева Сауле Темировна</cp:lastModifiedBy>
  <cp:revision>298</cp:revision>
  <cp:lastPrinted>2019-01-31T10:32:54Z</cp:lastPrinted>
  <dcterms:created xsi:type="dcterms:W3CDTF">2018-03-05T11:56:49Z</dcterms:created>
  <dcterms:modified xsi:type="dcterms:W3CDTF">2019-02-01T03:50:13Z</dcterms:modified>
</cp:coreProperties>
</file>