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7.xml" ContentType="application/vnd.openxmlformats-officedocument.themeOverr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306" r:id="rId3"/>
    <p:sldId id="261" r:id="rId4"/>
    <p:sldId id="305" r:id="rId5"/>
    <p:sldId id="299" r:id="rId6"/>
    <p:sldId id="308" r:id="rId7"/>
    <p:sldId id="309" r:id="rId8"/>
    <p:sldId id="307" r:id="rId9"/>
    <p:sldId id="297" r:id="rId10"/>
    <p:sldId id="300" r:id="rId11"/>
    <p:sldId id="310" r:id="rId12"/>
    <p:sldId id="301" r:id="rId13"/>
    <p:sldId id="302" r:id="rId14"/>
    <p:sldId id="304" r:id="rId15"/>
    <p:sldId id="272" r:id="rId16"/>
    <p:sldId id="284" r:id="rId17"/>
    <p:sldId id="273" r:id="rId18"/>
    <p:sldId id="278" r:id="rId19"/>
    <p:sldId id="280" r:id="rId20"/>
    <p:sldId id="281" r:id="rId2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092" userDrawn="1">
          <p15:clr>
            <a:srgbClr val="A4A3A4"/>
          </p15:clr>
        </p15:guide>
        <p15:guide id="4" orient="horz" pos="2341" userDrawn="1">
          <p15:clr>
            <a:srgbClr val="A4A3A4"/>
          </p15:clr>
        </p15:guide>
        <p15:guide id="5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D9C0"/>
    <a:srgbClr val="FFFF99"/>
    <a:srgbClr val="FFFFCC"/>
    <a:srgbClr val="E5BEEC"/>
    <a:srgbClr val="DAA3E4"/>
    <a:srgbClr val="CEE9FE"/>
    <a:srgbClr val="D3ECFF"/>
    <a:srgbClr val="A4A3A4"/>
    <a:srgbClr val="CA5BCD"/>
    <a:srgbClr val="D2E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126" y="-798"/>
      </p:cViewPr>
      <p:guideLst>
        <p:guide orient="horz" pos="2092"/>
        <p:guide orient="horz" pos="234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Пробное онлайн тестирование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Способы оплаты: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Терминалы Касса24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 </a:t>
          </a:r>
          <a:r>
            <a:rPr lang="ru-RU" b="0" i="0" dirty="0" smtClean="0">
              <a:solidFill>
                <a:schemeClr val="tx1"/>
              </a:solidFill>
            </a:rPr>
            <a:t>«Личный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 веб-приложение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Банки второго уровня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Стоимость 1 тестирования – 260 тг.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05BEE3-319D-4364-8419-92C865B42040}" type="presOf" srcId="{BBE0D702-E9F1-4A7B-8368-1B8E308546E6}" destId="{F844F5FA-A214-4D69-BD2E-296A619D80D0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93284A09-D81C-44BD-BA4F-B09DF9DF6E20}" type="presOf" srcId="{E061021D-D9D3-49B1-BBF6-3B82B830A086}" destId="{0DC3F1AA-288A-4076-9F6F-B8D0AFD3EAC8}" srcOrd="0" destOrd="0" presId="urn:microsoft.com/office/officeart/2005/8/layout/pList1"/>
    <dgm:cxn modelId="{5E525452-8DF0-46F4-BB21-70F010844D34}" type="presOf" srcId="{CC0EADD5-DB5F-41B1-987A-A12F24066482}" destId="{31E1D1FF-3168-4E52-9D38-5BC5C36BC553}" srcOrd="0" destOrd="0" presId="urn:microsoft.com/office/officeart/2005/8/layout/pList1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"/>
    <dgm:cxn modelId="{D74B1E5B-7B51-4A10-889C-97DEAC53F291}" type="presOf" srcId="{6F661F76-84DD-40BE-9466-860B061B4C1B}" destId="{417D350E-6144-4023-9190-1C5535130A80}" srcOrd="0" destOrd="0" presId="urn:microsoft.com/office/officeart/2005/8/layout/pList1"/>
    <dgm:cxn modelId="{CFB2098C-1361-49C3-9165-36B5781264D4}" type="presOf" srcId="{3E527B34-10F3-47CF-8C90-1822FECDB3AA}" destId="{AB539A84-2E69-4970-BC42-4033BCA40F78}" srcOrd="0" destOrd="0" presId="urn:microsoft.com/office/officeart/2005/8/layout/pList1"/>
    <dgm:cxn modelId="{D994E8E5-0662-46E1-9439-751C90EC3AFF}" type="presOf" srcId="{BBCDB168-68D6-47E4-BD9C-A7EFA53B90ED}" destId="{1A81D881-B529-4590-8762-5F995AA815B3}" srcOrd="0" destOrd="0" presId="urn:microsoft.com/office/officeart/2005/8/layout/pList1"/>
    <dgm:cxn modelId="{A2726304-073E-43E5-B57F-C9148131A05B}" type="presOf" srcId="{EBE445D8-E75A-4137-B532-98D2A0FC3AB0}" destId="{F075B156-A7CE-4506-9444-7045546E7822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"/>
    <dgm:cxn modelId="{B39360E5-138D-40E2-836E-A7F5278B58A0}" type="presParOf" srcId="{D8B99A63-2237-4B8C-B7FB-61C2E3D75AD2}" destId="{347A9FB5-B669-45E2-B0AC-995E290E7431}" srcOrd="0" destOrd="0" presId="urn:microsoft.com/office/officeart/2005/8/layout/pList1"/>
    <dgm:cxn modelId="{2DE4D102-C098-4E19-850D-95FD09FE44F5}" type="presParOf" srcId="{D8B99A63-2237-4B8C-B7FB-61C2E3D75AD2}" destId="{0DC3F1AA-288A-4076-9F6F-B8D0AFD3EAC8}" srcOrd="1" destOrd="0" presId="urn:microsoft.com/office/officeart/2005/8/layout/pList1"/>
    <dgm:cxn modelId="{CB96B75F-3C31-433F-8D65-A19E4A9368DB}" type="presParOf" srcId="{AB539A84-2E69-4970-BC42-4033BCA40F78}" destId="{F844F5FA-A214-4D69-BD2E-296A619D80D0}" srcOrd="1" destOrd="0" presId="urn:microsoft.com/office/officeart/2005/8/layout/pList1"/>
    <dgm:cxn modelId="{788DAAF1-CADF-435D-AF62-DDBD2CD854F0}" type="presParOf" srcId="{AB539A84-2E69-4970-BC42-4033BCA40F78}" destId="{A2B246E2-B2A5-4B72-8684-BB1AFFEB3155}" srcOrd="2" destOrd="0" presId="urn:microsoft.com/office/officeart/2005/8/layout/pList1"/>
    <dgm:cxn modelId="{46EA24A0-E823-47E1-BA24-26B3365A412F}" type="presParOf" srcId="{A2B246E2-B2A5-4B72-8684-BB1AFFEB3155}" destId="{58EE4375-82F2-48E3-8A56-8EAFE9363A0E}" srcOrd="0" destOrd="0" presId="urn:microsoft.com/office/officeart/2005/8/layout/pList1"/>
    <dgm:cxn modelId="{D9F52607-50A9-4820-A45C-3EB0F8C793FB}" type="presParOf" srcId="{A2B246E2-B2A5-4B72-8684-BB1AFFEB3155}" destId="{31E1D1FF-3168-4E52-9D38-5BC5C36BC553}" srcOrd="1" destOrd="0" presId="urn:microsoft.com/office/officeart/2005/8/layout/pList1"/>
    <dgm:cxn modelId="{1F2FEE3B-71B9-44DE-AD11-05ACEC17D9AD}" type="presParOf" srcId="{AB539A84-2E69-4970-BC42-4033BCA40F78}" destId="{417D350E-6144-4023-9190-1C5535130A80}" srcOrd="3" destOrd="0" presId="urn:microsoft.com/office/officeart/2005/8/layout/pList1"/>
    <dgm:cxn modelId="{4BF2DAE7-2FA9-4B52-83BB-6EDF6AE82978}" type="presParOf" srcId="{AB539A84-2E69-4970-BC42-4033BCA40F78}" destId="{3224AA3A-0736-49E3-A36C-78F44843844E}" srcOrd="4" destOrd="0" presId="urn:microsoft.com/office/officeart/2005/8/layout/pList1"/>
    <dgm:cxn modelId="{1C6A36BA-AD95-432C-B92D-3D3290DDF93E}" type="presParOf" srcId="{3224AA3A-0736-49E3-A36C-78F44843844E}" destId="{31C44C52-2F94-41D0-A7D7-A59DE144B483}" srcOrd="0" destOrd="0" presId="urn:microsoft.com/office/officeart/2005/8/layout/pList1"/>
    <dgm:cxn modelId="{F66C86F7-94A3-40A1-87D3-D3E5FC3D2FFE}" type="presParOf" srcId="{3224AA3A-0736-49E3-A36C-78F44843844E}" destId="{11974E53-646F-4817-8917-37EF49BE2D55}" srcOrd="1" destOrd="0" presId="urn:microsoft.com/office/officeart/2005/8/layout/pList1"/>
    <dgm:cxn modelId="{CB829D74-11D0-4102-A9BA-E6FEF5E69AB1}" type="presParOf" srcId="{AB539A84-2E69-4970-BC42-4033BCA40F78}" destId="{1A81D881-B529-4590-8762-5F995AA815B3}" srcOrd="5" destOrd="0" presId="urn:microsoft.com/office/officeart/2005/8/layout/pList1"/>
    <dgm:cxn modelId="{45B9DD49-1FD6-481D-971E-86D4F19F2F3B}" type="presParOf" srcId="{AB539A84-2E69-4970-BC42-4033BCA40F78}" destId="{F2495DFB-68CA-4A27-BAF3-6064BEF303A4}" srcOrd="6" destOrd="0" presId="urn:microsoft.com/office/officeart/2005/8/layout/pList1"/>
    <dgm:cxn modelId="{A4B6A92A-ABC9-4F5B-A7B6-973FCC0FFF15}" type="presParOf" srcId="{F2495DFB-68CA-4A27-BAF3-6064BEF303A4}" destId="{4F46B714-825A-4A10-A2AE-DEBCB6F8E2FE}" srcOrd="0" destOrd="0" presId="urn:microsoft.com/office/officeart/2005/8/layout/pList1"/>
    <dgm:cxn modelId="{27FCF124-0E98-4D86-B824-4F3D33A36ED9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37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30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20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60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28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65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19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34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9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8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4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0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2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t>01.02.2019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Национальный центр тестирования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20" y="2511862"/>
            <a:ext cx="113321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Об организации и проведении ЕНТ (март)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м заявления на ЕНТ (март) </a:t>
            </a: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 1 по 15 февраля 2019 года</a:t>
            </a:r>
          </a:p>
          <a:p>
            <a:pPr algn="ctr"/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algn="ctr"/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92198" y="2364059"/>
            <a:ext cx="3685159" cy="397077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Обучающиеся 11(12</a:t>
            </a:r>
            <a:r>
              <a:rPr lang="ru-RU" i="1" dirty="0">
                <a:solidFill>
                  <a:srgbClr val="002060"/>
                </a:solidFill>
              </a:rPr>
              <a:t>) классов </a:t>
            </a:r>
            <a:r>
              <a:rPr lang="ru-RU" i="1" dirty="0" smtClean="0">
                <a:solidFill>
                  <a:srgbClr val="002060"/>
                </a:solidFill>
              </a:rPr>
              <a:t>для подачи заявления и прохождения тестирования могут выбрать близлежащий ППЕНТ внутри области.</a:t>
            </a:r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приема заявления (ППЗ):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154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2511" y="1538868"/>
            <a:ext cx="7895544" cy="4795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27789" y="195289"/>
            <a:ext cx="11153604" cy="607600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Пункты проведения ЕНТ 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1663" y="802889"/>
            <a:ext cx="9106171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kk-KZ" sz="2400" dirty="0" smtClean="0"/>
              <a:t>По завершению приема заявлений на ЕНТ будут определены</a:t>
            </a:r>
          </a:p>
          <a:p>
            <a:pPr algn="ctr"/>
            <a:r>
              <a:rPr lang="kk-KZ" sz="2400" b="1" dirty="0" smtClean="0"/>
              <a:t>пункты проведения ЕНТ - </a:t>
            </a:r>
            <a:r>
              <a:rPr lang="kk-KZ" sz="2400" b="1" dirty="0" smtClean="0">
                <a:solidFill>
                  <a:srgbClr val="C00000"/>
                </a:solidFill>
              </a:rPr>
              <a:t>ППЕНТ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" name="Picture 4" descr="http://t3.gstatic.com/images?q=tbn:ANd9GcTfnXXzszyEj-ZHd_YK1Ey0vJJ015_36-6eaobGU-hP48q4kg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881" y="3113864"/>
            <a:ext cx="2243608" cy="23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7" name="Группа 1046"/>
          <p:cNvGrpSpPr/>
          <p:nvPr/>
        </p:nvGrpSpPr>
        <p:grpSpPr>
          <a:xfrm>
            <a:off x="2604886" y="2095730"/>
            <a:ext cx="6014458" cy="4448168"/>
            <a:chOff x="2604886" y="2095730"/>
            <a:chExt cx="4638546" cy="4385717"/>
          </a:xfrm>
        </p:grpSpPr>
        <p:pic>
          <p:nvPicPr>
            <p:cNvPr id="11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394" y="5625097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2604886" y="2241486"/>
              <a:ext cx="1538698" cy="689548"/>
            </a:xfrm>
            <a:prstGeom prst="roundRect">
              <a:avLst/>
            </a:prstGeom>
            <a:solidFill>
              <a:srgbClr val="81D9C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2604886" y="3383797"/>
              <a:ext cx="1538698" cy="689548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604886" y="4587848"/>
              <a:ext cx="1538698" cy="68954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2604886" y="5791899"/>
              <a:ext cx="1538698" cy="68954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704734" y="3908160"/>
              <a:ext cx="1538698" cy="68954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</a:t>
              </a:r>
              <a:endParaRPr lang="ru-RU" dirty="0"/>
            </a:p>
          </p:txBody>
        </p:sp>
        <p:cxnSp>
          <p:nvCxnSpPr>
            <p:cNvPr id="31" name="Прямая со стрелкой 30"/>
            <p:cNvCxnSpPr>
              <a:stCxn id="25" idx="3"/>
            </p:cNvCxnSpPr>
            <p:nvPr/>
          </p:nvCxnSpPr>
          <p:spPr>
            <a:xfrm>
              <a:off x="4143584" y="2586260"/>
              <a:ext cx="1477727" cy="1487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7" name="Прямая со стрелкой 1026"/>
            <p:cNvCxnSpPr/>
            <p:nvPr/>
          </p:nvCxnSpPr>
          <p:spPr>
            <a:xfrm flipV="1">
              <a:off x="4113163" y="4451017"/>
              <a:ext cx="1508148" cy="165275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3" name="Прямая со стрелкой 1032"/>
            <p:cNvCxnSpPr>
              <a:stCxn id="27" idx="3"/>
            </p:cNvCxnSpPr>
            <p:nvPr/>
          </p:nvCxnSpPr>
          <p:spPr>
            <a:xfrm>
              <a:off x="4143584" y="3728571"/>
              <a:ext cx="1477727" cy="4736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5" name="Прямая со стрелкой 1034"/>
            <p:cNvCxnSpPr/>
            <p:nvPr/>
          </p:nvCxnSpPr>
          <p:spPr>
            <a:xfrm flipV="1">
              <a:off x="4196586" y="4287045"/>
              <a:ext cx="1424725" cy="71267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55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743" y="4814272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7101" y="2835247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0752" y="2095730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" name="Блок-схема: перфолента 61"/>
          <p:cNvSpPr/>
          <p:nvPr/>
        </p:nvSpPr>
        <p:spPr>
          <a:xfrm>
            <a:off x="8945857" y="1757253"/>
            <a:ext cx="3136215" cy="4786643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r>
              <a:rPr lang="kk-KZ" sz="2400" dirty="0"/>
              <a:t>ППЕНТ </a:t>
            </a:r>
            <a:r>
              <a:rPr lang="kk-KZ" sz="2400"/>
              <a:t>будут </a:t>
            </a:r>
            <a:r>
              <a:rPr lang="kk-KZ" sz="2400" smtClean="0"/>
              <a:t>определены внутри </a:t>
            </a:r>
            <a:r>
              <a:rPr lang="kk-KZ" sz="2400" dirty="0"/>
              <a:t>области в зависимости от количества </a:t>
            </a:r>
            <a:r>
              <a:rPr lang="kk-KZ" sz="2400"/>
              <a:t>поступивших </a:t>
            </a:r>
            <a:r>
              <a:rPr lang="kk-KZ" sz="2400" smtClean="0"/>
              <a:t>заявлений</a:t>
            </a:r>
            <a:endParaRPr lang="ru-RU" sz="2400" dirty="0"/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9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157" y="1676386"/>
            <a:ext cx="116014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1) Заявление </a:t>
            </a:r>
            <a:r>
              <a:rPr lang="ru-RU" sz="2200" dirty="0"/>
              <a:t>по форме </a:t>
            </a:r>
            <a:r>
              <a:rPr lang="kk-KZ" sz="2200" dirty="0"/>
              <a:t>(</a:t>
            </a:r>
            <a:r>
              <a:rPr lang="ru-RU" sz="2200" dirty="0"/>
              <a:t>выдается</a:t>
            </a:r>
            <a:r>
              <a:rPr lang="kk-KZ" sz="2200" dirty="0"/>
              <a:t> в ППЕНТ)</a:t>
            </a:r>
            <a:r>
              <a:rPr lang="ru-RU" sz="2200" dirty="0"/>
              <a:t>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можно подать предварительное заявление через онлайн регистрацию.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2) Две фотокарточки размером 3 x 4 сантиметра;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3) Копия документа, удостоверяющего личность;</a:t>
            </a:r>
          </a:p>
          <a:p>
            <a:pPr algn="just"/>
            <a:r>
              <a:rPr lang="ru-RU" sz="2200" dirty="0"/>
              <a:t>    </a:t>
            </a:r>
            <a:r>
              <a:rPr lang="ru-RU" sz="2200" i="1" dirty="0"/>
              <a:t>При 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4) </a:t>
            </a:r>
            <a:r>
              <a:rPr lang="ru-RU" sz="2200" dirty="0" smtClean="0"/>
              <a:t>Справка с </a:t>
            </a:r>
            <a:r>
              <a:rPr lang="ru-RU" sz="2200" dirty="0"/>
              <a:t>организации среднего образования, в которой он </a:t>
            </a:r>
            <a:r>
              <a:rPr lang="ru-RU" sz="2200" dirty="0" smtClean="0"/>
              <a:t>обучается (в </a:t>
            </a:r>
            <a:r>
              <a:rPr lang="ru-RU" sz="2200" dirty="0"/>
              <a:t>2-х экземплярах);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один экземпляр остается у обучающегося.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5) Квитанция об оплате за участие в тестировании</a:t>
            </a:r>
            <a:r>
              <a:rPr lang="ru-RU" sz="2200" dirty="0" smtClean="0"/>
              <a:t>.</a:t>
            </a:r>
          </a:p>
          <a:p>
            <a:pPr algn="just"/>
            <a:r>
              <a:rPr lang="kk-KZ" sz="2200" i="1" dirty="0" smtClean="0"/>
              <a:t>   Данное </a:t>
            </a:r>
            <a:r>
              <a:rPr lang="kk-KZ" sz="2200" i="1" dirty="0"/>
              <a:t>тестирование проводится на платной </a:t>
            </a:r>
            <a:r>
              <a:rPr lang="kk-KZ" sz="2200" i="1" dirty="0" smtClean="0"/>
              <a:t>основе.</a:t>
            </a:r>
            <a:endParaRPr lang="ru-RU" sz="2200" dirty="0"/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Сдаваемые документы при приеме заявления 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39662" y="209462"/>
            <a:ext cx="2092957" cy="1606638"/>
            <a:chOff x="-294097" y="1450354"/>
            <a:chExt cx="2300312" cy="1832313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2017844" cy="42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Обучающийся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097" y="1672971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308251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ППЕНТ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орма справки с организации образования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1445" y="851923"/>
            <a:ext cx="5433481" cy="58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Стоимость  проведения ЕНТ - </a:t>
            </a:r>
            <a:r>
              <a:rPr lang="ru-RU" sz="2200" dirty="0" smtClean="0">
                <a:solidFill>
                  <a:srgbClr val="FF0000"/>
                </a:solidFill>
              </a:rPr>
              <a:t>2242 тенге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Оплату можно </a:t>
            </a:r>
            <a:r>
              <a:rPr lang="ru-RU" sz="2200" dirty="0">
                <a:solidFill>
                  <a:srgbClr val="7030A0"/>
                </a:solidFill>
              </a:rPr>
              <a:t>произвести во всех </a:t>
            </a:r>
            <a:r>
              <a:rPr lang="ru-RU" sz="2200" dirty="0" smtClean="0">
                <a:solidFill>
                  <a:srgbClr val="7030A0"/>
                </a:solidFill>
              </a:rPr>
              <a:t>кассах</a:t>
            </a:r>
          </a:p>
          <a:p>
            <a:r>
              <a:rPr lang="ru-RU" sz="2200" dirty="0" smtClean="0">
                <a:solidFill>
                  <a:srgbClr val="7030A0"/>
                </a:solidFill>
              </a:rPr>
              <a:t>банка второго уровня </a:t>
            </a:r>
            <a:r>
              <a:rPr lang="ru-RU" sz="2200" dirty="0">
                <a:solidFill>
                  <a:srgbClr val="7030A0"/>
                </a:solidFill>
              </a:rPr>
              <a:t>Республики </a:t>
            </a:r>
            <a:r>
              <a:rPr lang="ru-RU" sz="2200" dirty="0" smtClean="0">
                <a:solidFill>
                  <a:srgbClr val="7030A0"/>
                </a:solidFill>
              </a:rPr>
              <a:t>Казахстан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>
                <a:solidFill>
                  <a:srgbClr val="7030A0"/>
                </a:solidFill>
              </a:rPr>
              <a:t>Также допускается оплата </a:t>
            </a:r>
            <a:r>
              <a:rPr lang="ru-RU" sz="2200" dirty="0" smtClean="0">
                <a:solidFill>
                  <a:srgbClr val="7030A0"/>
                </a:solidFill>
              </a:rPr>
              <a:t>через </a:t>
            </a:r>
            <a:r>
              <a:rPr lang="ru-RU" sz="2200" dirty="0">
                <a:solidFill>
                  <a:srgbClr val="7030A0"/>
                </a:solidFill>
              </a:rPr>
              <a:t>терминалы АО «Народного Банка Казахстана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</a:rPr>
              <a:t>Назначение платежа «За комплексное тестирование»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>
                <a:solidFill>
                  <a:srgbClr val="C00000"/>
                </a:solidFill>
              </a:rPr>
              <a:t>Реквизиты Национального центра тестирования 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/>
              <a:t>РГКП» Национальный центр тестирования " МОН РК</a:t>
            </a:r>
          </a:p>
          <a:p>
            <a:pPr fontAlgn="base"/>
            <a:r>
              <a:rPr lang="ru-RU" sz="2200" dirty="0"/>
              <a:t>010011 г. Астана, Пр. Победы, 60</a:t>
            </a:r>
          </a:p>
          <a:p>
            <a:pPr fontAlgn="base"/>
            <a:r>
              <a:rPr lang="ru-RU" sz="2200" dirty="0" smtClean="0"/>
              <a:t>БИН </a:t>
            </a:r>
            <a:r>
              <a:rPr lang="ru-RU" sz="2200" dirty="0"/>
              <a:t>000140001853</a:t>
            </a:r>
          </a:p>
          <a:p>
            <a:pPr fontAlgn="base"/>
            <a:r>
              <a:rPr lang="ru-RU" sz="2200" dirty="0" smtClean="0"/>
              <a:t>ИИК </a:t>
            </a:r>
            <a:r>
              <a:rPr lang="ru-RU" sz="2200" dirty="0"/>
              <a:t>KZ536010111000001515</a:t>
            </a:r>
          </a:p>
          <a:p>
            <a:pPr fontAlgn="base"/>
            <a:r>
              <a:rPr lang="ru-RU" sz="2200" dirty="0" smtClean="0"/>
              <a:t>БИК </a:t>
            </a:r>
            <a:r>
              <a:rPr lang="ru-RU" sz="2200" dirty="0"/>
              <a:t>HSBKKZKX КБЕ 16</a:t>
            </a:r>
          </a:p>
        </p:txBody>
      </p:sp>
    </p:spTree>
    <p:extLst>
      <p:ext uri="{BB962C8B-B14F-4D97-AF65-F5344CB8AC3E}">
        <p14:creationId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3 обязательных предмета: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История Казахстан</a:t>
            </a:r>
            <a:endParaRPr lang="ru-RU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Математическая грамотность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Грамотность чтения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2 профильных предмета (по </a:t>
            </a:r>
            <a:r>
              <a:rPr lang="ru-RU" sz="2200" b="1" dirty="0" smtClean="0">
                <a:solidFill>
                  <a:srgbClr val="C00000"/>
                </a:solidFill>
              </a:rPr>
              <a:t>выбору):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Всемирная История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Химия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 smtClean="0">
                <a:solidFill>
                  <a:srgbClr val="7030A0"/>
                </a:solidFill>
              </a:rPr>
              <a:t>Химия+Физика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География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Иностранный язык + Всемирная История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Казахский/Русский язык + Казахская/Русская литература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География + Иностранный язык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7030A0"/>
                </a:solidFill>
              </a:rPr>
              <a:t>Всемирная </a:t>
            </a:r>
            <a:r>
              <a:rPr lang="ru-RU" sz="2200" dirty="0">
                <a:solidFill>
                  <a:srgbClr val="7030A0"/>
                </a:solidFill>
              </a:rPr>
              <a:t>История + Человек. Общество. Право</a:t>
            </a: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Предметы тестирования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420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0280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426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русском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9109302" y="750770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английском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1002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поступающие, выбравшие сдачу тестирование 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7016" y="2131083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выбравших творческие специальности: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02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на ЕНТ могут сдать: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 предмета (грамотность чтения, История Казахстана);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пять предметов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(грамотность чтения, История Казахстана,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математическая грамотность и два предмета по выбору).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51002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и сдающие ЕНТ по пяти предметам на листе ответов </a:t>
            </a:r>
            <a:r>
              <a:rPr lang="kk-K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закрашивают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6-сектор «Творческий экзамен»!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4848" y="520363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тестирования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2776" y="5265194"/>
            <a:ext cx="2177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50 минут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9341" y="4960323"/>
            <a:ext cx="1105940" cy="11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заданий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выбором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1-го правильного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ответа из пяти предложенных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843191" y="268416"/>
            <a:ext cx="499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трех обязательных предметов: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двух </a:t>
            </a:r>
            <a:r>
              <a:rPr lang="ru-RU" sz="2200" b="1" dirty="0" smtClean="0">
                <a:solidFill>
                  <a:srgbClr val="C00000"/>
                </a:solidFill>
              </a:rPr>
              <a:t>профильных предметов 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</a:t>
            </a:r>
          </a:p>
          <a:p>
            <a:r>
              <a:rPr lang="ru-RU" dirty="0">
                <a:solidFill>
                  <a:schemeClr val="tx1"/>
                </a:solidFill>
              </a:rPr>
              <a:t>1-го правильного ответа из пяти предложенных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одного или нескольких правильных ответов </a:t>
            </a:r>
            <a:r>
              <a:rPr lang="ru-RU" dirty="0" smtClean="0">
                <a:solidFill>
                  <a:schemeClr val="tx1"/>
                </a:solidFill>
              </a:rPr>
              <a:t>из множества предложенных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Максимальный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254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Проходной балл: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 </a:t>
            </a:r>
          </a:p>
        </p:txBody>
      </p:sp>
    </p:spTree>
    <p:extLst>
      <p:ext uri="{BB962C8B-B14F-4D97-AF65-F5344CB8AC3E}">
        <p14:creationId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96243580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942595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Информации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для участников ЕНТ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1773063794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НЦТ в социальных сетях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 smtClean="0"/>
              <a:t>«ЕНТ – </a:t>
            </a:r>
            <a:r>
              <a:rPr lang="ru-RU" sz="2400" dirty="0"/>
              <a:t>одна из форм отборочных экзаменов для поступления в организаций высшего и (или) послевузовского образования</a:t>
            </a:r>
            <a:r>
              <a:rPr lang="kk-KZ" sz="24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kk-KZ" sz="16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i="1" dirty="0" smtClean="0"/>
              <a:t>Закон </a:t>
            </a:r>
            <a:r>
              <a:rPr lang="kk-KZ" i="1" dirty="0"/>
              <a:t>РК «Об образовании»</a:t>
            </a:r>
            <a:endParaRPr lang="ru-RU" i="1" dirty="0"/>
          </a:p>
          <a:p>
            <a:r>
              <a:rPr lang="ru-RU" dirty="0"/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838825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458783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44189" y="2361217"/>
            <a:ext cx="11103621" cy="4276576"/>
            <a:chOff x="338411" y="2189748"/>
            <a:chExt cx="11476491" cy="466825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9748" y="2886992"/>
              <a:ext cx="2775154" cy="23511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6654" y="4583027"/>
              <a:ext cx="2898691" cy="227497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411" y="2886992"/>
              <a:ext cx="2914650" cy="2409825"/>
            </a:xfrm>
            <a:prstGeom prst="rect">
              <a:avLst/>
            </a:prstGeom>
          </p:spPr>
        </p:pic>
        <p:sp>
          <p:nvSpPr>
            <p:cNvPr id="20" name="Стрелка углом 19"/>
            <p:cNvSpPr/>
            <p:nvPr/>
          </p:nvSpPr>
          <p:spPr>
            <a:xfrm>
              <a:off x="2587739" y="2189748"/>
              <a:ext cx="1604445" cy="697244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Стрелка углом 24"/>
            <p:cNvSpPr/>
            <p:nvPr/>
          </p:nvSpPr>
          <p:spPr>
            <a:xfrm flipH="1">
              <a:off x="8105091" y="2216415"/>
              <a:ext cx="1551461" cy="643910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5961647" y="3709617"/>
              <a:ext cx="268705" cy="901614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158916" y="126383"/>
            <a:ext cx="3874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</a:t>
            </a:r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ВУЗ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58675" y="742861"/>
            <a:ext cx="79720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2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 представлением сертификата </a:t>
            </a:r>
            <a:r>
              <a:rPr lang="kk-KZ" sz="2200" b="1" i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с пороговым баллом </a:t>
            </a:r>
            <a:endParaRPr lang="ru-RU" sz="2200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k.zhumahanova\Desktop\univer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7859" y="1408670"/>
            <a:ext cx="3368126" cy="222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513062" y="8578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НОРМАТИВНО-ПРАВОВЫЕ АКТЫ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35" y="871417"/>
            <a:ext cx="11465181" cy="84639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«Об образовании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33" y="3029744"/>
            <a:ext cx="11465181" cy="1320230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0649" y="4541457"/>
            <a:ext cx="11421239" cy="1006728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Правила проведения единого национального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34" y="1870818"/>
            <a:ext cx="11465181" cy="963441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Классификатор направлений подготовки кадров с высшим и послевузовским образованием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409" y="5739668"/>
            <a:ext cx="11465181" cy="85707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родственных специальностей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288746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032" y="645724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Принимают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участие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обучающиеся 11(12) классов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средних </a:t>
            </a: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школ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solidFill>
                <a:srgbClr val="C00000"/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Самостоятельная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регистрация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 обучающихся 11 (12) классов в пунктах проведения ЕНТ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Проводиться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4 раза в год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поступления в ВУЗ на платной основе: январь; март; июнь-июль; август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лиц, имеющих международные сертификаты, подтверждающие владение английским языком вводится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норма по освобождению от ЕНТ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по предмету «Иностранный язык» 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Для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Конкурсе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на присуждение гранта по прежнему требуется сдача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в июне-июле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Образовательные гранты будут присуждаться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по группам образовательных </a:t>
            </a: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программ </a:t>
            </a:r>
            <a:r>
              <a:rPr lang="ru-RU" sz="2400" dirty="0" smtClean="0">
                <a:latin typeface="Palatino Linotype" pitchFamily="18" charset="0"/>
                <a:ea typeface="Times New Roman"/>
                <a:cs typeface="Times New Roman"/>
              </a:rPr>
              <a:t>(перечень определяется Правилами проведения ЕНТ)</a:t>
            </a:r>
            <a:endParaRPr lang="ru-RU" sz="2400" dirty="0"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332588" y="-40076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Нововведения текущего года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  <a:sym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927463" y="0"/>
            <a:ext cx="11051176" cy="82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Порядок присуждения образовательного гранта: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89474" y="906940"/>
            <a:ext cx="4331368" cy="5791618"/>
            <a:chOff x="150224" y="708346"/>
            <a:chExt cx="4770692" cy="55026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1906" y="3501098"/>
              <a:ext cx="2138157" cy="1290056"/>
            </a:xfrm>
            <a:prstGeom prst="roundRect">
              <a:avLst/>
            </a:prstGeom>
            <a:solidFill>
              <a:srgbClr val="E1F2FF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Группа 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образовательных программ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71906" y="4950960"/>
              <a:ext cx="2138157" cy="1260000"/>
            </a:xfrm>
            <a:prstGeom prst="roundRect">
              <a:avLst/>
            </a:prstGeom>
            <a:solidFill>
              <a:srgbClr val="E1F2CE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Образовательных программ</a:t>
              </a:r>
            </a:p>
          </p:txBody>
        </p:sp>
        <p:sp>
          <p:nvSpPr>
            <p:cNvPr id="23" name="Выгнутая вверх стрелка 22"/>
            <p:cNvSpPr/>
            <p:nvPr/>
          </p:nvSpPr>
          <p:spPr>
            <a:xfrm rot="5400000">
              <a:off x="1925631" y="1717251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71906" y="708346"/>
              <a:ext cx="2138157" cy="126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Область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0224" y="2081292"/>
              <a:ext cx="2159839" cy="12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Направление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Выгнутая вверх стрелка 14"/>
            <p:cNvSpPr/>
            <p:nvPr/>
          </p:nvSpPr>
          <p:spPr>
            <a:xfrm rot="5400000">
              <a:off x="1929478" y="3396077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964129" y="5074903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" name="Выноска 1 (граница и черта) 4"/>
            <p:cNvSpPr/>
            <p:nvPr/>
          </p:nvSpPr>
          <p:spPr>
            <a:xfrm>
              <a:off x="3214836" y="3650590"/>
              <a:ext cx="1706080" cy="1109741"/>
            </a:xfrm>
            <a:prstGeom prst="accentBorderCallout1">
              <a:avLst>
                <a:gd name="adj1" fmla="val 18750"/>
                <a:gd name="adj2" fmla="val -8333"/>
                <a:gd name="adj3" fmla="val 65880"/>
                <a:gd name="adj4" fmla="val -51732"/>
              </a:avLst>
            </a:prstGeom>
            <a:solidFill>
              <a:srgbClr val="E5BEEC"/>
            </a:solidFill>
            <a:ln w="28575">
              <a:solidFill>
                <a:srgbClr val="7030A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 выделяется </a:t>
              </a:r>
              <a:r>
                <a:rPr lang="ru-RU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конкретную образовательную программу 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907065" y="934696"/>
            <a:ext cx="6963289" cy="5779656"/>
            <a:chOff x="4907065" y="934696"/>
            <a:chExt cx="6963289" cy="5779656"/>
          </a:xfrm>
        </p:grpSpPr>
        <p:sp>
          <p:nvSpPr>
            <p:cNvPr id="38" name="TextBox 37"/>
            <p:cNvSpPr txBox="1"/>
            <p:nvPr/>
          </p:nvSpPr>
          <p:spPr>
            <a:xfrm>
              <a:off x="8560393" y="934696"/>
              <a:ext cx="1117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ГРАНТ:</a:t>
              </a:r>
              <a:endPara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4907065" y="1123450"/>
              <a:ext cx="6963289" cy="5590902"/>
              <a:chOff x="4942975" y="1049920"/>
              <a:chExt cx="6963289" cy="5590902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4942975" y="1049920"/>
                <a:ext cx="5990709" cy="5590902"/>
                <a:chOff x="5800238" y="1018789"/>
                <a:chExt cx="5990709" cy="5590902"/>
              </a:xfrm>
            </p:grpSpPr>
            <p:sp>
              <p:nvSpPr>
                <p:cNvPr id="10" name="Полилиния 9"/>
                <p:cNvSpPr/>
                <p:nvPr/>
              </p:nvSpPr>
              <p:spPr>
                <a:xfrm>
                  <a:off x="7519101" y="373597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0 h 663919"/>
                    <a:gd name="connsiteX1" fmla="*/ 348425 w 696850"/>
                    <a:gd name="connsiteY1" fmla="*/ 0 h 663919"/>
                    <a:gd name="connsiteX2" fmla="*/ 348425 w 696850"/>
                    <a:gd name="connsiteY2" fmla="*/ 663919 h 663919"/>
                    <a:gd name="connsiteX3" fmla="*/ 696850 w 696850"/>
                    <a:gd name="connsiteY3" fmla="*/ 663919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0"/>
                      </a:moveTo>
                      <a:lnTo>
                        <a:pt x="348425" y="0"/>
                      </a:lnTo>
                      <a:lnTo>
                        <a:pt x="348425" y="663919"/>
                      </a:lnTo>
                      <a:lnTo>
                        <a:pt x="696850" y="663919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>
                  <a:off x="7519101" y="307205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663919 h 663919"/>
                    <a:gd name="connsiteX1" fmla="*/ 348425 w 696850"/>
                    <a:gd name="connsiteY1" fmla="*/ 663919 h 663919"/>
                    <a:gd name="connsiteX2" fmla="*/ 348425 w 696850"/>
                    <a:gd name="connsiteY2" fmla="*/ 0 h 663919"/>
                    <a:gd name="connsiteX3" fmla="*/ 696850 w 696850"/>
                    <a:gd name="connsiteY3" fmla="*/ 0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663919"/>
                      </a:moveTo>
                      <a:lnTo>
                        <a:pt x="348425" y="663919"/>
                      </a:lnTo>
                      <a:lnTo>
                        <a:pt x="348425" y="0"/>
                      </a:lnTo>
                      <a:lnTo>
                        <a:pt x="696850" y="0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grpSp>
              <p:nvGrpSpPr>
                <p:cNvPr id="36" name="Группа 35"/>
                <p:cNvGrpSpPr/>
                <p:nvPr/>
              </p:nvGrpSpPr>
              <p:grpSpPr>
                <a:xfrm>
                  <a:off x="5800238" y="1018789"/>
                  <a:ext cx="5990709" cy="5590902"/>
                  <a:chOff x="5800238" y="1018789"/>
                  <a:chExt cx="5990709" cy="5590902"/>
                </a:xfrm>
              </p:grpSpPr>
              <p:sp>
                <p:nvSpPr>
                  <p:cNvPr id="9" name="Полилиния 8"/>
                  <p:cNvSpPr/>
                  <p:nvPr/>
                </p:nvSpPr>
                <p:spPr>
                  <a:xfrm>
                    <a:off x="7519101" y="3735977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0 h 1991759"/>
                      <a:gd name="connsiteX1" fmla="*/ 348425 w 696850"/>
                      <a:gd name="connsiteY1" fmla="*/ 0 h 1991759"/>
                      <a:gd name="connsiteX2" fmla="*/ 348425 w 696850"/>
                      <a:gd name="connsiteY2" fmla="*/ 1991759 h 1991759"/>
                      <a:gd name="connsiteX3" fmla="*/ 696850 w 696850"/>
                      <a:gd name="connsiteY3" fmla="*/ 1991759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0"/>
                        </a:moveTo>
                        <a:lnTo>
                          <a:pt x="348425" y="0"/>
                        </a:lnTo>
                        <a:lnTo>
                          <a:pt x="348425" y="1991759"/>
                        </a:lnTo>
                        <a:lnTo>
                          <a:pt x="696850" y="1991759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5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5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2" name="Полилиния 21"/>
                  <p:cNvSpPr/>
                  <p:nvPr/>
                </p:nvSpPr>
                <p:spPr>
                  <a:xfrm>
                    <a:off x="7519101" y="1744218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1991759 h 1991759"/>
                      <a:gd name="connsiteX1" fmla="*/ 348425 w 696850"/>
                      <a:gd name="connsiteY1" fmla="*/ 1991759 h 1991759"/>
                      <a:gd name="connsiteX2" fmla="*/ 348425 w 696850"/>
                      <a:gd name="connsiteY2" fmla="*/ 0 h 1991759"/>
                      <a:gd name="connsiteX3" fmla="*/ 696850 w 696850"/>
                      <a:gd name="connsiteY3" fmla="*/ 0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1991759"/>
                        </a:moveTo>
                        <a:lnTo>
                          <a:pt x="348425" y="1991759"/>
                        </a:lnTo>
                        <a:lnTo>
                          <a:pt x="348425" y="0"/>
                        </a:lnTo>
                        <a:lnTo>
                          <a:pt x="696850" y="0"/>
                        </a:lnTo>
                      </a:path>
                    </a:pathLst>
                  </a:custGeom>
                  <a:noFill/>
                  <a:ln>
                    <a:solidFill>
                      <a:srgbClr val="0065B0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16200000">
                    <a:off x="4424396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Подготовка учителей по естественнонаучным предметам</a:t>
                    </a:r>
                    <a:endParaRPr lang="ru-RU" kern="1200" dirty="0"/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8231076" y="1213082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sz="1800" b="0" i="0" kern="1200" dirty="0" smtClean="0">
                        <a:solidFill>
                          <a:srgbClr val="C00000"/>
                        </a:solidFill>
                      </a:rPr>
                      <a:t>Подготовка учителей математики</a:t>
                    </a:r>
                    <a:endParaRPr lang="ru-RU" sz="1800" kern="1200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8231076" y="254092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физики</a:t>
                    </a:r>
                  </a:p>
                </p:txBody>
              </p:sp>
              <p:sp>
                <p:nvSpPr>
                  <p:cNvPr id="29" name="Полилиния 28"/>
                  <p:cNvSpPr/>
                  <p:nvPr/>
                </p:nvSpPr>
                <p:spPr>
                  <a:xfrm>
                    <a:off x="8231076" y="386876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химии</a:t>
                    </a:r>
                  </a:p>
                </p:txBody>
              </p:sp>
              <p:sp>
                <p:nvSpPr>
                  <p:cNvPr id="30" name="Полилиния 29"/>
                  <p:cNvSpPr/>
                  <p:nvPr/>
                </p:nvSpPr>
                <p:spPr>
                  <a:xfrm>
                    <a:off x="8231076" y="5196600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k-KZ" dirty="0">
                        <a:solidFill>
                          <a:srgbClr val="C00000"/>
                        </a:solidFill>
                      </a:rPr>
                      <a:t>...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" name="Полилиния 31"/>
                  <p:cNvSpPr/>
                  <p:nvPr/>
                </p:nvSpPr>
                <p:spPr>
                  <a:xfrm rot="16200000">
                    <a:off x="3300549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Педагогические науки</a:t>
                    </a:r>
                    <a:endParaRPr lang="ru-RU" kern="1200" dirty="0"/>
                  </a:p>
                </p:txBody>
              </p:sp>
              <p:cxnSp>
                <p:nvCxnSpPr>
                  <p:cNvPr id="35" name="Прямая со стрелкой 34"/>
                  <p:cNvCxnSpPr/>
                  <p:nvPr/>
                </p:nvCxnSpPr>
                <p:spPr>
                  <a:xfrm>
                    <a:off x="6453051" y="3769995"/>
                    <a:ext cx="436082" cy="0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0933684" y="1485027"/>
                <a:ext cx="956538" cy="581231"/>
                <a:chOff x="10933684" y="1485027"/>
                <a:chExt cx="956538" cy="581231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10933684" y="177534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flipH="1">
                  <a:off x="11405937" y="1485027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11417969" y="1485027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>
                  <a:off x="11405937" y="206625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Группа 59"/>
              <p:cNvGrpSpPr/>
              <p:nvPr/>
            </p:nvGrpSpPr>
            <p:grpSpPr>
              <a:xfrm>
                <a:off x="10949726" y="2880241"/>
                <a:ext cx="956538" cy="581231"/>
                <a:chOff x="10949726" y="2880241"/>
                <a:chExt cx="956538" cy="581231"/>
              </a:xfrm>
            </p:grpSpPr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>
                  <a:off x="10949726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flipH="1">
                  <a:off x="11421979" y="2880241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>
                  <a:off x="11434011" y="2880241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11421979" y="346147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11434011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Скругленный прямоугольник 40"/>
          <p:cNvSpPr/>
          <p:nvPr/>
        </p:nvSpPr>
        <p:spPr>
          <a:xfrm>
            <a:off x="4977942" y="593927"/>
            <a:ext cx="1917128" cy="340769"/>
          </a:xfrm>
          <a:prstGeom prst="roundRect">
            <a:avLst/>
          </a:prstGeom>
          <a:solidFill>
            <a:srgbClr val="E1F2FF"/>
          </a:solidFill>
          <a:ln w="28575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 р и м е р:</a:t>
            </a:r>
            <a:endParaRPr lang="ru-RU" sz="1600" b="1" i="1" dirty="0">
              <a:solidFill>
                <a:srgbClr val="1169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8519" y="955588"/>
            <a:ext cx="7250120" cy="5852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3419" y="84221"/>
            <a:ext cx="11153604" cy="576228"/>
          </a:xfrm>
        </p:spPr>
        <p:txBody>
          <a:bodyPr>
            <a:noAutofit/>
          </a:bodyPr>
          <a:lstStyle/>
          <a:p>
            <a:pPr algn="ctr" fontAlgn="base">
              <a:tabLst>
                <a:tab pos="219273" algn="l"/>
              </a:tabLst>
              <a:defRPr/>
            </a:pPr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Сроки ЕНТ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37034"/>
              </p:ext>
            </p:extLst>
          </p:nvPr>
        </p:nvGraphicFramePr>
        <p:xfrm>
          <a:off x="98258" y="660449"/>
          <a:ext cx="11995484" cy="61905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0743"/>
                <a:gridCol w="2252653"/>
                <a:gridCol w="2032088"/>
              </a:tblGrid>
              <a:tr h="786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5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ЕНТ</a:t>
                      </a:r>
                      <a:endParaRPr lang="ru-RU" sz="3500" b="1" i="0" u="none" strike="noStrike" dirty="0">
                        <a:ln w="285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приема заявлений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проведения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567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лиц, зачисленных в ВУЗ до завершения 1 академического периода;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kk-KZ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студентов переводящихся с творческих специальностей на другие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декабря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января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февраля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24-29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выпускников школ и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колледжей текущего года и прошлых лет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марта - 10 мая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июня - 5 июля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лиц, окончивших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 за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рубежом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мая - 5 июня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всех поступающих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июля - 3 августа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 августа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5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1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313854"/>
            <a:ext cx="12192001" cy="1335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0930" y="0"/>
            <a:ext cx="6910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Сдача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ЕНТ </a:t>
            </a:r>
            <a:r>
              <a:rPr lang="ru-RU" sz="30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январе и марте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1084" y="1536795"/>
            <a:ext cx="12141144" cy="5224952"/>
            <a:chOff x="50418" y="1633048"/>
            <a:chExt cx="12141144" cy="5224952"/>
          </a:xfrm>
        </p:grpSpPr>
        <p:sp>
          <p:nvSpPr>
            <p:cNvPr id="4" name="Блок-схема: перфолента 3"/>
            <p:cNvSpPr/>
            <p:nvPr/>
          </p:nvSpPr>
          <p:spPr>
            <a:xfrm>
              <a:off x="50418" y="1649086"/>
              <a:ext cx="2148187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ru-RU" sz="2000" i="1" dirty="0">
                  <a:solidFill>
                    <a:srgbClr val="002060"/>
                  </a:solidFill>
                </a:rPr>
                <a:t>Н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е лишает </a:t>
              </a:r>
              <a:r>
                <a:rPr lang="ru-RU" sz="2000" i="1" dirty="0">
                  <a:solidFill>
                    <a:srgbClr val="002060"/>
                  </a:solidFill>
                </a:rPr>
                <a:t>возможности сдать основное ЕНТ в </a:t>
              </a:r>
              <a:r>
                <a:rPr lang="ru-RU" sz="2000" i="1" dirty="0">
                  <a:solidFill>
                    <a:srgbClr val="FF0000"/>
                  </a:solidFill>
                </a:rPr>
                <a:t>июне</a:t>
              </a:r>
              <a:r>
                <a:rPr lang="ru-RU" sz="2000" i="1" dirty="0">
                  <a:solidFill>
                    <a:srgbClr val="002060"/>
                  </a:solidFill>
                </a:rPr>
                <a:t> и участвовать в </a:t>
              </a:r>
              <a:r>
                <a:rPr lang="ru-RU" sz="2000" i="1" dirty="0">
                  <a:solidFill>
                    <a:srgbClr val="FF0000"/>
                  </a:solidFill>
                </a:rPr>
                <a:t>конкурсе</a:t>
              </a:r>
              <a:r>
                <a:rPr lang="ru-RU" sz="2000" i="1" dirty="0">
                  <a:solidFill>
                    <a:srgbClr val="002060"/>
                  </a:solidFill>
                </a:rPr>
                <a:t> 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на присуждение образовательных </a:t>
              </a:r>
              <a:r>
                <a:rPr lang="ru-RU" sz="2000" i="1" dirty="0">
                  <a:solidFill>
                    <a:srgbClr val="002060"/>
                  </a:solidFill>
                </a:rPr>
                <a:t>грантов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255746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Блок-схема: перфолента 9"/>
            <p:cNvSpPr/>
            <p:nvPr/>
          </p:nvSpPr>
          <p:spPr>
            <a:xfrm>
              <a:off x="2297985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Дает возможность менять комбинацию профильных предметов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Например: 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январе: 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всемирная история-география;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марте:</a:t>
              </a:r>
            </a:p>
            <a:p>
              <a:pPr algn="just"/>
              <a:r>
                <a:rPr lang="kk-KZ" sz="1700" i="1" dirty="0">
                  <a:solidFill>
                    <a:srgbClr val="002060"/>
                  </a:solidFill>
                </a:rPr>
                <a:t>м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атематика -физика</a:t>
              </a:r>
              <a:endParaRPr lang="ru-RU" sz="1700" i="1" dirty="0">
                <a:solidFill>
                  <a:srgbClr val="002060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546072" y="1889230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Блок-схема: перфолента 14"/>
            <p:cNvSpPr/>
            <p:nvPr/>
          </p:nvSpPr>
          <p:spPr>
            <a:xfrm>
              <a:off x="4803688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Как </a:t>
              </a:r>
              <a:r>
                <a:rPr lang="kk-KZ" sz="2000" i="1" dirty="0">
                  <a:solidFill>
                    <a:srgbClr val="002060"/>
                  </a:solidFill>
                </a:rPr>
                <a:t>в п</a:t>
              </a:r>
              <a:r>
                <a:rPr lang="ru-RU" sz="2000" i="1" dirty="0" err="1">
                  <a:solidFill>
                    <a:srgbClr val="002060"/>
                  </a:solidFill>
                </a:rPr>
                <a:t>ословице</a:t>
              </a:r>
              <a:r>
                <a:rPr lang="ru-RU" sz="2000" i="1" dirty="0">
                  <a:solidFill>
                    <a:srgbClr val="002060"/>
                  </a:solidFill>
                </a:rPr>
                <a:t> «Семь раз отмерь, один раз отрежь»… до 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основного </a:t>
              </a:r>
              <a:r>
                <a:rPr lang="ru-RU" sz="2000" i="1" dirty="0">
                  <a:solidFill>
                    <a:srgbClr val="C00000"/>
                  </a:solidFill>
                </a:rPr>
                <a:t>(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июньского) </a:t>
              </a:r>
              <a:r>
                <a:rPr lang="ru-RU" sz="2000" i="1" dirty="0">
                  <a:solidFill>
                    <a:srgbClr val="C00000"/>
                  </a:solidFill>
                </a:rPr>
                <a:t>ЕНТ </a:t>
              </a:r>
              <a:r>
                <a:rPr lang="ru-RU" sz="2000" i="1" dirty="0">
                  <a:solidFill>
                    <a:srgbClr val="002060"/>
                  </a:solidFill>
                </a:rPr>
                <a:t>перепроверить свои знания!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05099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Блок-схема: перфолента 17"/>
            <p:cNvSpPr/>
            <p:nvPr/>
          </p:nvSpPr>
          <p:spPr>
            <a:xfrm>
              <a:off x="7297359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Обеспечение адаптации к условиям и установленным правилам проведения тестирования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56584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0" name="Блок-схема: перфолента 19"/>
            <p:cNvSpPr/>
            <p:nvPr/>
          </p:nvSpPr>
          <p:spPr>
            <a:xfrm>
              <a:off x="9833367" y="1633048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С предпочтительным сертификатом зачислиться в ВУЗ на платное обучение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0101853" y="1847355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7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33069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зачисления в ВУЗ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 сдачи ЕНТ в 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Январе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Марте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Июне-июле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Августе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ВУЗ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82115" y="2802176"/>
            <a:ext cx="1569832" cy="1469563"/>
            <a:chOff x="3683940" y="2455897"/>
            <a:chExt cx="1569832" cy="146956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08699" y="2781282"/>
            <a:ext cx="1569832" cy="1469563"/>
            <a:chOff x="3683940" y="2455897"/>
            <a:chExt cx="1569832" cy="146956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4" name="TextBox 43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998289" y="2841459"/>
            <a:ext cx="1569832" cy="1469563"/>
            <a:chOff x="3683940" y="2455897"/>
            <a:chExt cx="1569832" cy="146956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Примечание: </a:t>
            </a:r>
          </a:p>
          <a:p>
            <a:pPr algn="just"/>
            <a:r>
              <a:rPr lang="ru-RU" sz="2400" dirty="0" smtClean="0"/>
              <a:t>Поступающие для зачисления в ВУЗ по результатам ЕНТ должны набрать установленные пороговые баллы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268747" y="2522483"/>
            <a:ext cx="2960820" cy="2358990"/>
            <a:chOff x="7268747" y="2522483"/>
            <a:chExt cx="2960820" cy="2358990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309218">
              <a:off x="7855493" y="2950332"/>
              <a:ext cx="140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rgbClr val="C00000"/>
                  </a:solidFill>
                </a:rPr>
                <a:t>Г Р А Н Т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541999" y="3872951"/>
              <a:ext cx="1687568" cy="1008522"/>
              <a:chOff x="8495657" y="3823173"/>
              <a:chExt cx="1687568" cy="100852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8624953" y="3823173"/>
                <a:ext cx="776526" cy="721667"/>
                <a:chOff x="8484506" y="4056683"/>
                <a:chExt cx="776526" cy="721667"/>
              </a:xfrm>
            </p:grpSpPr>
            <p:pic>
              <p:nvPicPr>
                <p:cNvPr id="56" name="Рисунок 55"/>
                <p:cNvPicPr>
                  <a:picLocks noChangeAspect="1"/>
                </p:cNvPicPr>
                <p:nvPr/>
              </p:nvPicPr>
              <p:blipFill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152405">
                  <a:off x="8484506" y="4165779"/>
                  <a:ext cx="776526" cy="612571"/>
                </a:xfrm>
                <a:prstGeom prst="rect">
                  <a:avLst/>
                </a:prstGeom>
              </p:spPr>
            </p:pic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719450">
                  <a:off x="8842799" y="4056683"/>
                  <a:ext cx="388905" cy="413652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 rot="19161838">
                <a:off x="8495657" y="4370030"/>
                <a:ext cx="1687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200" i="1" dirty="0"/>
                  <a:t>н</a:t>
                </a:r>
                <a:r>
                  <a:rPr lang="kk-KZ" sz="1200" i="1" dirty="0" smtClean="0"/>
                  <a:t>а платной</a:t>
                </a:r>
              </a:p>
              <a:p>
                <a:pPr algn="ctr"/>
                <a:r>
                  <a:rPr lang="kk-KZ" sz="1200" i="1" dirty="0" smtClean="0"/>
                  <a:t> основе</a:t>
                </a:r>
                <a:endParaRPr lang="ru-RU" sz="1200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268747" y="2522483"/>
              <a:ext cx="2532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2060"/>
                  </a:solidFill>
                </a:rPr>
                <a:t>Участие в Конкурсе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26" name="Picture 2" descr="C:\Users\k.zhumahanova\Desktop\univer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0477" y="2962123"/>
            <a:ext cx="1904956" cy="126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4177</TotalTime>
  <Words>1078</Words>
  <Application>Microsoft Office PowerPoint</Application>
  <PresentationFormat>Произвольный</PresentationFormat>
  <Paragraphs>260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53_Server</cp:lastModifiedBy>
  <cp:revision>298</cp:revision>
  <cp:lastPrinted>2019-01-31T10:32:54Z</cp:lastPrinted>
  <dcterms:created xsi:type="dcterms:W3CDTF">2018-03-05T11:56:49Z</dcterms:created>
  <dcterms:modified xsi:type="dcterms:W3CDTF">2019-02-01T12:12:14Z</dcterms:modified>
</cp:coreProperties>
</file>