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59" r:id="rId4"/>
    <p:sldId id="269" r:id="rId5"/>
    <p:sldId id="260" r:id="rId6"/>
    <p:sldId id="262" r:id="rId7"/>
    <p:sldId id="261" r:id="rId8"/>
    <p:sldId id="264" r:id="rId9"/>
    <p:sldId id="267" r:id="rId10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00FF99"/>
    <a:srgbClr val="33CC33"/>
    <a:srgbClr val="12C627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55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1341230339_00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2514" t="6556" b="15563"/>
          <a:stretch/>
        </p:blipFill>
        <p:spPr bwMode="auto">
          <a:xfrm>
            <a:off x="1" y="27072"/>
            <a:ext cx="1663080" cy="164745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719988" y="609639"/>
            <a:ext cx="5755806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Ө</a:t>
            </a:r>
            <a:r>
              <a:rPr lang="ru-RU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з</a:t>
            </a:r>
            <a:r>
              <a:rPr lang="kk-KZ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ін-Өзі тану- </a:t>
            </a:r>
          </a:p>
          <a:p>
            <a:pPr algn="ctr"/>
            <a:r>
              <a:rPr lang="kk-KZ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Ж</a:t>
            </a:r>
            <a:r>
              <a:rPr lang="kk-KZ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ақсылық пен махаббат жолы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47887" y="19704"/>
            <a:ext cx="61000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Декада предмета «САМОПОЗНАНИЕ»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1031" name="Picture 7" descr="C:\Users\Admin\Desktop\543cbf075902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-1" r="-1260" b="10139"/>
          <a:stretch/>
        </p:blipFill>
        <p:spPr bwMode="auto">
          <a:xfrm>
            <a:off x="539552" y="1588499"/>
            <a:ext cx="8159847" cy="512385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Admin\Desktop\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5270" y="-13699"/>
            <a:ext cx="1602198" cy="160219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523600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2541" y="548680"/>
            <a:ext cx="8528012" cy="936104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«Самопознание: педагогика Любви и Творчества</a:t>
            </a:r>
            <a:br>
              <a:rPr lang="ru-RU" sz="3200" b="1" dirty="0" smtClean="0">
                <a:solidFill>
                  <a:srgbClr val="FF0000"/>
                </a:solidFill>
              </a:rPr>
            </a:br>
            <a:r>
              <a:rPr lang="ru-RU" altLang="ru-RU" sz="3200" b="1" i="1" dirty="0">
                <a:latin typeface="Arial" charset="0"/>
              </a:rPr>
              <a:t>«</a:t>
            </a:r>
            <a:r>
              <a:rPr lang="ru-RU" altLang="ru-RU" sz="2000" b="1" i="1" dirty="0">
                <a:latin typeface="Arial" charset="0"/>
              </a:rPr>
              <a:t>В каждом человеке есть солнце, </a:t>
            </a:r>
            <a:r>
              <a:rPr lang="ru-RU" altLang="ru-RU" sz="2000" b="1" i="1" dirty="0" smtClean="0">
                <a:latin typeface="Arial" charset="0"/>
              </a:rPr>
              <a:t>только </a:t>
            </a:r>
            <a:r>
              <a:rPr lang="ru-RU" altLang="ru-RU" sz="2000" b="1" i="1" dirty="0">
                <a:latin typeface="Arial" charset="0"/>
              </a:rPr>
              <a:t>дайте ему светить».</a:t>
            </a:r>
            <a:br>
              <a:rPr lang="ru-RU" altLang="ru-RU" sz="2000" b="1" i="1" dirty="0">
                <a:latin typeface="Arial" charset="0"/>
              </a:rPr>
            </a:br>
            <a:r>
              <a:rPr lang="ru-RU" altLang="ru-RU" sz="2000" i="1" dirty="0">
                <a:latin typeface="Arial" charset="0"/>
              </a:rPr>
              <a:t>                                                                    </a:t>
            </a:r>
            <a:r>
              <a:rPr lang="ru-RU" altLang="ru-RU" sz="2000" i="1" dirty="0" smtClean="0">
                <a:latin typeface="Arial" charset="0"/>
              </a:rPr>
              <a:t>                                               </a:t>
            </a:r>
            <a:r>
              <a:rPr lang="ru-RU" altLang="ru-RU" sz="2000" b="1" i="1" dirty="0" smtClean="0">
                <a:solidFill>
                  <a:srgbClr val="FF0000"/>
                </a:solidFill>
                <a:cs typeface="Times New Roman" pitchFamily="18" charset="0"/>
              </a:rPr>
              <a:t>СОКРАТ  </a:t>
            </a:r>
            <a:r>
              <a:rPr lang="ru-RU" altLang="ru-RU" sz="1000" b="1" i="1" dirty="0">
                <a:solidFill>
                  <a:srgbClr val="FF0000"/>
                </a:solidFill>
                <a:cs typeface="Times New Roman" pitchFamily="18" charset="0"/>
              </a:rPr>
              <a:t/>
            </a:r>
            <a:br>
              <a:rPr lang="ru-RU" altLang="ru-RU" sz="1000" b="1" i="1" dirty="0">
                <a:solidFill>
                  <a:srgbClr val="FF0000"/>
                </a:solidFill>
                <a:cs typeface="Times New Roman" pitchFamily="18" charset="0"/>
              </a:rPr>
            </a:b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Users\Admin\Desktop\zhena-nazarbaeva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563" r="9627"/>
          <a:stretch/>
        </p:blipFill>
        <p:spPr bwMode="auto">
          <a:xfrm>
            <a:off x="251520" y="1484784"/>
            <a:ext cx="2639962" cy="403931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891481" y="1484784"/>
            <a:ext cx="6065885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C00000"/>
                </a:solidFill>
              </a:rPr>
              <a:t>Автор и инициатор проекта «Самопознание» </a:t>
            </a:r>
          </a:p>
          <a:p>
            <a:pPr algn="ctr"/>
            <a:r>
              <a:rPr lang="ru-RU" sz="2000" dirty="0" smtClean="0">
                <a:solidFill>
                  <a:srgbClr val="C00000"/>
                </a:solidFill>
              </a:rPr>
              <a:t>– Первая леди страны </a:t>
            </a:r>
            <a:r>
              <a:rPr lang="ru-RU" sz="2000" b="1" dirty="0" smtClean="0">
                <a:solidFill>
                  <a:srgbClr val="C00000"/>
                </a:solidFill>
              </a:rPr>
              <a:t>Назарбаева </a:t>
            </a:r>
            <a:r>
              <a:rPr lang="ru-RU" sz="2000" b="1" dirty="0">
                <a:solidFill>
                  <a:srgbClr val="C00000"/>
                </a:solidFill>
              </a:rPr>
              <a:t>Сара </a:t>
            </a:r>
            <a:r>
              <a:rPr lang="ru-RU" sz="2000" b="1" dirty="0" err="1">
                <a:solidFill>
                  <a:srgbClr val="C00000"/>
                </a:solidFill>
              </a:rPr>
              <a:t>Алпысовна</a:t>
            </a:r>
            <a:r>
              <a:rPr lang="ru-RU" sz="2000" b="1" dirty="0">
                <a:solidFill>
                  <a:srgbClr val="C00000"/>
                </a:solidFill>
              </a:rPr>
              <a:t> </a:t>
            </a:r>
            <a:endParaRPr lang="ru-RU" sz="2000" b="1" dirty="0" smtClean="0">
              <a:solidFill>
                <a:srgbClr val="C00000"/>
              </a:solidFill>
            </a:endParaRPr>
          </a:p>
          <a:p>
            <a:pPr algn="ctr"/>
            <a:endParaRPr lang="ru-RU" sz="2000" dirty="0">
              <a:solidFill>
                <a:srgbClr val="C00000"/>
              </a:solidFill>
            </a:endParaRPr>
          </a:p>
          <a:p>
            <a:pPr algn="ctr"/>
            <a:r>
              <a:rPr lang="ru-RU" sz="2000" dirty="0" smtClean="0">
                <a:solidFill>
                  <a:srgbClr val="C00000"/>
                </a:solidFill>
              </a:rPr>
              <a:t>Программа была введена в 2010-2011 учебном году.</a:t>
            </a:r>
          </a:p>
          <a:p>
            <a:pPr algn="ctr"/>
            <a:endParaRPr lang="ru-RU" sz="2000" dirty="0" smtClean="0">
              <a:solidFill>
                <a:srgbClr val="C00000"/>
              </a:solidFill>
            </a:endParaRPr>
          </a:p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Главная цель</a:t>
            </a:r>
            <a:r>
              <a:rPr lang="ru-RU" sz="2000" dirty="0" smtClean="0">
                <a:solidFill>
                  <a:srgbClr val="C00000"/>
                </a:solidFill>
              </a:rPr>
              <a:t>:  </a:t>
            </a:r>
          </a:p>
          <a:p>
            <a:pPr algn="ctr"/>
            <a:r>
              <a:rPr lang="ru-RU" sz="2000" b="1" dirty="0">
                <a:solidFill>
                  <a:srgbClr val="C00000"/>
                </a:solidFill>
              </a:rPr>
              <a:t>в</a:t>
            </a:r>
            <a:r>
              <a:rPr lang="ru-RU" sz="2000" b="1" dirty="0" smtClean="0">
                <a:solidFill>
                  <a:srgbClr val="C00000"/>
                </a:solidFill>
              </a:rPr>
              <a:t>озродить общечеловеческие ценности</a:t>
            </a:r>
            <a:r>
              <a:rPr lang="ru-RU" sz="2000" dirty="0" smtClean="0">
                <a:solidFill>
                  <a:srgbClr val="C00000"/>
                </a:solidFill>
              </a:rPr>
              <a:t>, чтобы каждый человек смог в полной мере реализовать свои от рождения способности и принести пользу </a:t>
            </a:r>
          </a:p>
          <a:p>
            <a:pPr algn="ctr"/>
            <a:r>
              <a:rPr lang="ru-RU" sz="2000" dirty="0" smtClean="0">
                <a:solidFill>
                  <a:srgbClr val="C00000"/>
                </a:solidFill>
              </a:rPr>
              <a:t>не только нашей стране, но и всем людям на Земле.</a:t>
            </a:r>
          </a:p>
          <a:p>
            <a:pPr algn="ctr"/>
            <a:endParaRPr lang="ru-RU" sz="2000" dirty="0">
              <a:solidFill>
                <a:srgbClr val="C00000"/>
              </a:solidFill>
            </a:endParaRPr>
          </a:p>
          <a:p>
            <a:pPr algn="ctr"/>
            <a:r>
              <a:rPr lang="ru-RU" sz="2000" dirty="0" smtClean="0">
                <a:solidFill>
                  <a:srgbClr val="C00000"/>
                </a:solidFill>
              </a:rPr>
              <a:t>Через </a:t>
            </a:r>
            <a:r>
              <a:rPr lang="ru-RU" sz="2000" dirty="0" smtClean="0">
                <a:solidFill>
                  <a:srgbClr val="C00000"/>
                </a:solidFill>
              </a:rPr>
              <a:t>предмет  «Самопознание» раскрывается внутренняя природа человека  и  раскрывается потенциал добра, гуманизма, любви. </a:t>
            </a:r>
            <a:endParaRPr lang="ru-RU" sz="2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89228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750" y="0"/>
            <a:ext cx="7470775" cy="987425"/>
          </a:xfrm>
        </p:spPr>
        <p:txBody>
          <a:bodyPr/>
          <a:lstStyle/>
          <a:p>
            <a:pPr>
              <a:defRPr/>
            </a:pPr>
            <a:r>
              <a:rPr lang="ru-RU" b="1" dirty="0" smtClean="0">
                <a:solidFill>
                  <a:srgbClr val="003399"/>
                </a:solidFill>
              </a:rPr>
              <a:t>ИСТИНА</a:t>
            </a:r>
            <a:endParaRPr lang="ru-RU" b="1" dirty="0">
              <a:solidFill>
                <a:srgbClr val="003399"/>
              </a:solidFill>
            </a:endParaRPr>
          </a:p>
        </p:txBody>
      </p:sp>
      <p:sp>
        <p:nvSpPr>
          <p:cNvPr id="11267" name="Объект 2"/>
          <p:cNvSpPr>
            <a:spLocks noGrp="1"/>
          </p:cNvSpPr>
          <p:nvPr>
            <p:ph idx="1"/>
          </p:nvPr>
        </p:nvSpPr>
        <p:spPr>
          <a:xfrm>
            <a:off x="250825" y="836613"/>
            <a:ext cx="8281988" cy="5256212"/>
          </a:xfrm>
        </p:spPr>
        <p:txBody>
          <a:bodyPr/>
          <a:lstStyle/>
          <a:p>
            <a:pPr marL="0" indent="0">
              <a:buFont typeface="Wingdings 2" pitchFamily="18" charset="2"/>
              <a:buNone/>
            </a:pPr>
            <a:r>
              <a:rPr lang="ru-RU" altLang="ru-RU" sz="2800" b="1" dirty="0" smtClean="0"/>
              <a:t>Цель обучения проявления </a:t>
            </a:r>
            <a:r>
              <a:rPr lang="ru-RU" altLang="ru-RU" sz="2800" b="1" dirty="0" smtClean="0">
                <a:solidFill>
                  <a:srgbClr val="FF0000"/>
                </a:solidFill>
              </a:rPr>
              <a:t>Истины</a:t>
            </a:r>
            <a:r>
              <a:rPr lang="ru-RU" altLang="ru-RU" sz="2800" b="1" dirty="0" smtClean="0"/>
              <a:t> </a:t>
            </a:r>
            <a:r>
              <a:rPr lang="ru-RU" altLang="ru-RU" sz="2800" dirty="0" smtClean="0"/>
              <a:t>–поддержать ребёнка в поисках его истинной природы и осознания того, что этот поиск – самая важная цель в жизни, т.к. Истина –это и есть природа человека.</a:t>
            </a:r>
          </a:p>
          <a:p>
            <a:pPr marL="0" indent="0">
              <a:buFont typeface="Wingdings 2" pitchFamily="18" charset="2"/>
              <a:buNone/>
            </a:pPr>
            <a:r>
              <a:rPr lang="ru-RU" altLang="ru-RU" sz="2800" b="1" dirty="0" smtClean="0"/>
              <a:t>Стремление познать Истину побуждает человека задавать себе вопросы:</a:t>
            </a:r>
          </a:p>
          <a:p>
            <a:pPr marL="0" indent="0">
              <a:buFont typeface="Wingdings 2" pitchFamily="18" charset="2"/>
              <a:buNone/>
            </a:pPr>
            <a:endParaRPr lang="ru-RU" altLang="ru-RU" sz="1200" b="1" dirty="0" smtClean="0"/>
          </a:p>
          <a:p>
            <a:pPr marL="0" indent="0">
              <a:buFont typeface="Wingdings 2" pitchFamily="18" charset="2"/>
              <a:buNone/>
            </a:pPr>
            <a:r>
              <a:rPr lang="ru-RU" altLang="ru-RU" sz="2000" b="1" dirty="0" smtClean="0">
                <a:solidFill>
                  <a:srgbClr val="FF0000"/>
                </a:solidFill>
              </a:rPr>
              <a:t>- Кто я?                                                          </a:t>
            </a:r>
          </a:p>
          <a:p>
            <a:pPr marL="0" indent="0">
              <a:buFont typeface="Wingdings 2" pitchFamily="18" charset="2"/>
              <a:buNone/>
            </a:pPr>
            <a:r>
              <a:rPr lang="ru-RU" altLang="ru-RU" sz="2000" b="1" dirty="0" smtClean="0">
                <a:solidFill>
                  <a:srgbClr val="FF0000"/>
                </a:solidFill>
              </a:rPr>
              <a:t>- Какова цель моей жизни?</a:t>
            </a:r>
          </a:p>
          <a:p>
            <a:pPr marL="0" indent="0">
              <a:buFont typeface="Wingdings 2" pitchFamily="18" charset="2"/>
              <a:buNone/>
            </a:pPr>
            <a:r>
              <a:rPr lang="ru-RU" altLang="ru-RU" sz="2000" b="1" dirty="0" smtClean="0">
                <a:solidFill>
                  <a:srgbClr val="FF0000"/>
                </a:solidFill>
              </a:rPr>
              <a:t>- Как мне жить в текущий момент?</a:t>
            </a:r>
          </a:p>
          <a:p>
            <a:pPr marL="0" indent="0">
              <a:buFont typeface="Wingdings 2" pitchFamily="18" charset="2"/>
              <a:buNone/>
            </a:pPr>
            <a:r>
              <a:rPr lang="ru-RU" altLang="ru-RU" sz="2000" b="1" dirty="0" smtClean="0">
                <a:solidFill>
                  <a:srgbClr val="FF0000"/>
                </a:solidFill>
              </a:rPr>
              <a:t>- Как мне познать своё внутреннее «Я»?</a:t>
            </a:r>
          </a:p>
          <a:p>
            <a:pPr marL="0" indent="0">
              <a:buFont typeface="Wingdings 2" pitchFamily="18" charset="2"/>
              <a:buNone/>
            </a:pPr>
            <a:endParaRPr lang="ru-RU" altLang="ru-RU" sz="2000" dirty="0" smtClean="0">
              <a:solidFill>
                <a:srgbClr val="FF0000"/>
              </a:solidFill>
            </a:endParaRPr>
          </a:p>
        </p:txBody>
      </p:sp>
      <p:pic>
        <p:nvPicPr>
          <p:cNvPr id="11268" name="Picture 2" descr="C:\Users\Admin\Desktop\motivator-4044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4113" y="3219450"/>
            <a:ext cx="3887787" cy="346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5878762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88" y="0"/>
            <a:ext cx="8640762" cy="1223963"/>
          </a:xfrm>
        </p:spPr>
        <p:txBody>
          <a:bodyPr/>
          <a:lstStyle/>
          <a:p>
            <a:pPr>
              <a:defRPr/>
            </a:pPr>
            <a:r>
              <a:rPr lang="ru-RU" b="1" dirty="0" smtClean="0">
                <a:solidFill>
                  <a:srgbClr val="FF0000"/>
                </a:solidFill>
              </a:rPr>
              <a:t>ПРАВЕДНОЕ ПОВЕДЕНИЕ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sz="2700" dirty="0" smtClean="0">
                <a:solidFill>
                  <a:schemeClr val="tx1"/>
                </a:solidFill>
              </a:rPr>
              <a:t>Цель образовательного процесса </a:t>
            </a:r>
            <a:endParaRPr lang="ru-RU" sz="27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196975"/>
            <a:ext cx="9144000" cy="5661025"/>
          </a:xfrm>
        </p:spPr>
        <p:txBody>
          <a:bodyPr>
            <a:normAutofit fontScale="92500" lnSpcReduction="20000"/>
          </a:bodyPr>
          <a:lstStyle/>
          <a:p>
            <a:pPr>
              <a:defRPr/>
            </a:pPr>
            <a:r>
              <a:rPr lang="ru-RU" sz="2000" dirty="0" smtClean="0"/>
              <a:t>пробудить заложенную в каждом человеке, способность различать и слышать, </a:t>
            </a:r>
            <a:r>
              <a:rPr lang="ru-RU" sz="2000" b="1" dirty="0" smtClean="0">
                <a:solidFill>
                  <a:srgbClr val="C00000"/>
                </a:solidFill>
              </a:rPr>
              <a:t>Голос Совести;</a:t>
            </a:r>
          </a:p>
          <a:p>
            <a:pPr>
              <a:defRPr/>
            </a:pPr>
            <a:r>
              <a:rPr lang="ru-RU" sz="2000" dirty="0" smtClean="0"/>
              <a:t>Укреплять те мысли слова и действия, которые развивают и реализуют в повседневной жизни качества праведного поведения. </a:t>
            </a:r>
          </a:p>
          <a:p>
            <a:pPr marL="0" indent="0">
              <a:buFont typeface="Wingdings 2" pitchFamily="18" charset="2"/>
              <a:buNone/>
              <a:defRPr/>
            </a:pPr>
            <a:r>
              <a:rPr lang="ru-RU" sz="2000" dirty="0" smtClean="0"/>
              <a:t>            Из следования истине естественно проистекает  Праведное поведение,   </a:t>
            </a:r>
          </a:p>
          <a:p>
            <a:pPr marL="0" indent="0">
              <a:buFont typeface="Wingdings 2" pitchFamily="18" charset="2"/>
              <a:buNone/>
              <a:defRPr/>
            </a:pPr>
            <a:r>
              <a:rPr lang="ru-RU" sz="2000" dirty="0"/>
              <a:t> </a:t>
            </a:r>
            <a:r>
              <a:rPr lang="ru-RU" sz="2000" dirty="0" smtClean="0"/>
              <a:t>     принцип которого  - не причинение вреда не самому себе,  ни другим людям, </a:t>
            </a:r>
          </a:p>
          <a:p>
            <a:pPr marL="0" indent="0">
              <a:buFont typeface="Wingdings 2" pitchFamily="18" charset="2"/>
              <a:buNone/>
              <a:defRPr/>
            </a:pPr>
            <a:r>
              <a:rPr lang="ru-RU" sz="2000" dirty="0"/>
              <a:t> </a:t>
            </a:r>
            <a:r>
              <a:rPr lang="ru-RU" sz="2000" dirty="0" smtClean="0"/>
              <a:t>     ни природе. Для этого необходимо знать, уважать и выполнять законы </a:t>
            </a:r>
          </a:p>
          <a:p>
            <a:pPr marL="0" indent="0">
              <a:buFont typeface="Wingdings 2" pitchFamily="18" charset="2"/>
              <a:buNone/>
              <a:defRPr/>
            </a:pPr>
            <a:r>
              <a:rPr lang="ru-RU" sz="2000" dirty="0"/>
              <a:t> </a:t>
            </a:r>
            <a:r>
              <a:rPr lang="ru-RU" sz="2000" dirty="0" smtClean="0"/>
              <a:t>     Природы, морали  и  государства.  </a:t>
            </a:r>
          </a:p>
          <a:p>
            <a:pPr marL="0" indent="0">
              <a:buFont typeface="Wingdings 2" pitchFamily="18" charset="2"/>
              <a:buNone/>
              <a:defRPr/>
            </a:pPr>
            <a:r>
              <a:rPr lang="ru-RU" sz="2000" dirty="0"/>
              <a:t> </a:t>
            </a:r>
            <a:r>
              <a:rPr lang="ru-RU" sz="2000" dirty="0" smtClean="0"/>
              <a:t>     </a:t>
            </a:r>
            <a:r>
              <a:rPr lang="ru-RU" sz="1800" b="1" dirty="0" smtClean="0">
                <a:solidFill>
                  <a:srgbClr val="C00000"/>
                </a:solidFill>
              </a:rPr>
              <a:t>Качества, присущие </a:t>
            </a:r>
          </a:p>
          <a:p>
            <a:pPr marL="0" indent="0">
              <a:buFont typeface="Wingdings 2" pitchFamily="18" charset="2"/>
              <a:buNone/>
              <a:defRPr/>
            </a:pPr>
            <a:r>
              <a:rPr lang="ru-RU" sz="1800" b="1" dirty="0">
                <a:solidFill>
                  <a:srgbClr val="C00000"/>
                </a:solidFill>
              </a:rPr>
              <a:t> </a:t>
            </a:r>
            <a:r>
              <a:rPr lang="ru-RU" sz="1800" b="1" dirty="0" smtClean="0">
                <a:solidFill>
                  <a:srgbClr val="C00000"/>
                </a:solidFill>
              </a:rPr>
              <a:t>     Праведному поведению:</a:t>
            </a:r>
          </a:p>
          <a:p>
            <a:pPr marL="0" indent="0">
              <a:buFont typeface="Wingdings 2" pitchFamily="18" charset="2"/>
              <a:buNone/>
              <a:defRPr/>
            </a:pPr>
            <a:r>
              <a:rPr lang="ru-RU" sz="1800" dirty="0" smtClean="0"/>
              <a:t>     -привычки;</a:t>
            </a:r>
          </a:p>
          <a:p>
            <a:pPr marL="0" indent="0">
              <a:buFont typeface="Wingdings 2" pitchFamily="18" charset="2"/>
              <a:buNone/>
              <a:defRPr/>
            </a:pPr>
            <a:r>
              <a:rPr lang="ru-RU" sz="1800" dirty="0" smtClean="0"/>
              <a:t>     -дисциплина;</a:t>
            </a:r>
          </a:p>
          <a:p>
            <a:pPr marL="0" indent="0">
              <a:buFont typeface="Wingdings 2" pitchFamily="18" charset="2"/>
              <a:buNone/>
              <a:defRPr/>
            </a:pPr>
            <a:r>
              <a:rPr lang="ru-RU" sz="1800" dirty="0"/>
              <a:t> </a:t>
            </a:r>
            <a:r>
              <a:rPr lang="ru-RU" sz="1800" dirty="0" smtClean="0"/>
              <a:t>    -управление желаниями;</a:t>
            </a:r>
          </a:p>
          <a:p>
            <a:pPr marL="0" indent="0">
              <a:buFont typeface="Wingdings 2" pitchFamily="18" charset="2"/>
              <a:buNone/>
              <a:defRPr/>
            </a:pPr>
            <a:r>
              <a:rPr lang="ru-RU" sz="1800" dirty="0"/>
              <a:t> </a:t>
            </a:r>
            <a:r>
              <a:rPr lang="ru-RU" sz="1800" dirty="0" smtClean="0"/>
              <a:t>    -сотрудничество;</a:t>
            </a:r>
          </a:p>
          <a:p>
            <a:pPr marL="0" indent="0">
              <a:buFont typeface="Wingdings 2" pitchFamily="18" charset="2"/>
              <a:buNone/>
              <a:defRPr/>
            </a:pPr>
            <a:r>
              <a:rPr lang="ru-RU" sz="1800" dirty="0"/>
              <a:t> </a:t>
            </a:r>
            <a:r>
              <a:rPr lang="ru-RU" sz="1800" dirty="0" smtClean="0"/>
              <a:t>    -правильная речь;</a:t>
            </a:r>
          </a:p>
          <a:p>
            <a:pPr marL="0" indent="0">
              <a:buFont typeface="Wingdings 2" pitchFamily="18" charset="2"/>
              <a:buNone/>
              <a:defRPr/>
            </a:pPr>
            <a:r>
              <a:rPr lang="ru-RU" sz="1800" dirty="0"/>
              <a:t> </a:t>
            </a:r>
            <a:r>
              <a:rPr lang="ru-RU" sz="1800" dirty="0" smtClean="0"/>
              <a:t>    -долг и благодарность</a:t>
            </a:r>
          </a:p>
          <a:p>
            <a:pPr marL="0" indent="0">
              <a:buFont typeface="Wingdings 2" pitchFamily="18" charset="2"/>
              <a:buNone/>
              <a:defRPr/>
            </a:pPr>
            <a:endParaRPr lang="ru-RU" sz="2000" dirty="0" smtClean="0"/>
          </a:p>
          <a:p>
            <a:pPr marL="0" indent="0">
              <a:buFont typeface="Wingdings 2" pitchFamily="18" charset="2"/>
              <a:buNone/>
              <a:defRPr/>
            </a:pPr>
            <a:endParaRPr lang="ru-RU" sz="2000" dirty="0" smtClean="0"/>
          </a:p>
          <a:p>
            <a:pPr marL="0" indent="0">
              <a:buFont typeface="Wingdings 2" pitchFamily="18" charset="2"/>
              <a:buNone/>
              <a:defRPr/>
            </a:pPr>
            <a:r>
              <a:rPr lang="ru-RU" sz="2000" dirty="0" smtClean="0"/>
              <a:t> </a:t>
            </a:r>
            <a:endParaRPr lang="ru-RU" sz="2000" dirty="0"/>
          </a:p>
        </p:txBody>
      </p:sp>
      <p:pic>
        <p:nvPicPr>
          <p:cNvPr id="12292" name="Picture 2" descr="C:\Users\Admin\Desktop\2440529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663" y="3732213"/>
            <a:ext cx="4614862" cy="293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33385320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1950" y="116632"/>
            <a:ext cx="8229600" cy="777875"/>
          </a:xfrm>
        </p:spPr>
        <p:txBody>
          <a:bodyPr/>
          <a:lstStyle/>
          <a:p>
            <a:pPr>
              <a:defRPr/>
            </a:pPr>
            <a:r>
              <a:rPr lang="ru-RU" b="1" dirty="0" smtClean="0">
                <a:solidFill>
                  <a:srgbClr val="C00000"/>
                </a:solidFill>
              </a:rPr>
              <a:t>ЛЮБОВЬ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3315" name="Прямоугольник 4"/>
          <p:cNvSpPr>
            <a:spLocks noChangeArrowheads="1"/>
          </p:cNvSpPr>
          <p:nvPr/>
        </p:nvSpPr>
        <p:spPr bwMode="auto">
          <a:xfrm>
            <a:off x="-41275" y="1052513"/>
            <a:ext cx="9036050" cy="477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ECC37F"/>
              </a:buClr>
              <a:buSzPct val="80000"/>
              <a:buFont typeface="Wingdings 2" pitchFamily="18" charset="2"/>
              <a:buChar char="¤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A3C2FF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E5A0CC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C8E79E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E5A0A0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5A0A0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5A0A0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5A0A0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5A0A0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 i="1" dirty="0">
                <a:solidFill>
                  <a:srgbClr val="C00000"/>
                </a:solidFill>
                <a:latin typeface="Arial" charset="0"/>
              </a:rPr>
              <a:t>Нам всегда кажется, что нас любят за то, что мы хороши.                                         Но не догадываемся, что любят нас оттого, что хороши те, кто нас любит.</a:t>
            </a:r>
          </a:p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 i="1" dirty="0" err="1">
                <a:latin typeface="Arial" charset="0"/>
              </a:rPr>
              <a:t>Л.Н.Толстой</a:t>
            </a:r>
            <a:endParaRPr lang="ru-RU" altLang="ru-RU" sz="1800" b="1" i="1" dirty="0">
              <a:latin typeface="Arial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dirty="0">
                <a:latin typeface="Arial" charset="0"/>
              </a:rPr>
              <a:t>     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dirty="0">
                <a:latin typeface="Arial" charset="0"/>
              </a:rPr>
              <a:t>      </a:t>
            </a:r>
            <a:r>
              <a:rPr lang="ru-RU" altLang="ru-RU" sz="2000" dirty="0">
                <a:latin typeface="Arial" charset="0"/>
              </a:rPr>
              <a:t>Самопознание выявляет способность любить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dirty="0">
                <a:latin typeface="Arial" charset="0"/>
              </a:rPr>
              <a:t>      человека бескорыстно любить.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2000" dirty="0">
              <a:latin typeface="Arial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dirty="0">
                <a:latin typeface="Arial" charset="0"/>
              </a:rPr>
              <a:t>      Развивает практические навыки служения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dirty="0">
                <a:latin typeface="Arial" charset="0"/>
              </a:rPr>
              <a:t>      обществу.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2000" dirty="0">
              <a:latin typeface="Arial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dirty="0">
                <a:latin typeface="Arial" charset="0"/>
              </a:rPr>
              <a:t>      Процесс проведения урока </a:t>
            </a:r>
            <a:r>
              <a:rPr lang="ru-RU" altLang="ru-RU" sz="2000" b="1" dirty="0">
                <a:solidFill>
                  <a:srgbClr val="C00000"/>
                </a:solidFill>
                <a:latin typeface="Arial" charset="0"/>
              </a:rPr>
              <a:t>с любовью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dirty="0">
                <a:latin typeface="Arial" charset="0"/>
              </a:rPr>
              <a:t>      важнее  результата</a:t>
            </a:r>
            <a:r>
              <a:rPr lang="ru-RU" altLang="ru-RU" sz="1800" dirty="0">
                <a:latin typeface="Arial" charset="0"/>
              </a:rPr>
              <a:t>.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 dirty="0">
              <a:latin typeface="Arial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dirty="0">
                <a:latin typeface="Arial" charset="0"/>
              </a:rPr>
              <a:t>      -Как передаётся энергия Любви?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dirty="0">
                <a:latin typeface="Arial" charset="0"/>
              </a:rPr>
              <a:t>      -Словом, взглядом, улыбкой, прикосновением, делом, пониманием, мыслью.  </a:t>
            </a:r>
          </a:p>
        </p:txBody>
      </p:sp>
      <p:pic>
        <p:nvPicPr>
          <p:cNvPr id="13316" name="Picture 2" descr="C:\Users\Admin\Desktop\бумажные-семья-и-сер-це-в-руках-на-зе-еной-со-нечной-пре-посы-кой-368398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5" y="2276475"/>
            <a:ext cx="2879725" cy="288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36444639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04913" y="115888"/>
            <a:ext cx="7470775" cy="987425"/>
          </a:xfrm>
        </p:spPr>
        <p:txBody>
          <a:bodyPr/>
          <a:lstStyle/>
          <a:p>
            <a:pPr>
              <a:defRPr/>
            </a:pPr>
            <a:r>
              <a:rPr lang="ru-RU" sz="3600" b="1" dirty="0" smtClean="0">
                <a:solidFill>
                  <a:srgbClr val="008000"/>
                </a:solidFill>
              </a:rPr>
              <a:t>НЕНАСИЛИЕ</a:t>
            </a:r>
            <a:endParaRPr lang="ru-RU" sz="3600" b="1" dirty="0">
              <a:solidFill>
                <a:srgbClr val="008000"/>
              </a:solidFill>
            </a:endParaRPr>
          </a:p>
        </p:txBody>
      </p:sp>
      <p:sp>
        <p:nvSpPr>
          <p:cNvPr id="15363" name="Объект 2"/>
          <p:cNvSpPr>
            <a:spLocks noGrp="1"/>
          </p:cNvSpPr>
          <p:nvPr>
            <p:ph idx="1"/>
          </p:nvPr>
        </p:nvSpPr>
        <p:spPr>
          <a:xfrm>
            <a:off x="12700" y="1052513"/>
            <a:ext cx="9144000" cy="1333500"/>
          </a:xfrm>
        </p:spPr>
        <p:txBody>
          <a:bodyPr/>
          <a:lstStyle/>
          <a:p>
            <a:r>
              <a:rPr lang="ru-RU" altLang="ru-RU" sz="1800" b="1" dirty="0" smtClean="0">
                <a:solidFill>
                  <a:srgbClr val="C00000"/>
                </a:solidFill>
              </a:rPr>
              <a:t>Индивидуальный</a:t>
            </a:r>
            <a:r>
              <a:rPr lang="ru-RU" altLang="ru-RU" sz="1800" b="1" dirty="0" smtClean="0"/>
              <a:t> </a:t>
            </a:r>
            <a:r>
              <a:rPr lang="ru-RU" altLang="ru-RU" sz="1800" dirty="0" smtClean="0"/>
              <a:t>(ненасилие по отношению к пяти органам чувств);</a:t>
            </a:r>
          </a:p>
          <a:p>
            <a:r>
              <a:rPr lang="ru-RU" altLang="ru-RU" sz="1800" b="1" dirty="0" smtClean="0">
                <a:solidFill>
                  <a:srgbClr val="C00000"/>
                </a:solidFill>
              </a:rPr>
              <a:t>Социальный</a:t>
            </a:r>
            <a:r>
              <a:rPr lang="ru-RU" altLang="ru-RU" sz="1800" dirty="0" smtClean="0"/>
              <a:t>( уважение и любовь ко всем людям, принятие всех культур и религий);</a:t>
            </a:r>
          </a:p>
          <a:p>
            <a:r>
              <a:rPr lang="ru-RU" altLang="ru-RU" sz="1800" b="1" dirty="0" smtClean="0">
                <a:solidFill>
                  <a:srgbClr val="C00000"/>
                </a:solidFill>
              </a:rPr>
              <a:t>Экологический</a:t>
            </a:r>
            <a:r>
              <a:rPr lang="ru-RU" altLang="ru-RU" sz="1800" b="1" dirty="0" smtClean="0">
                <a:solidFill>
                  <a:srgbClr val="FF0000"/>
                </a:solidFill>
              </a:rPr>
              <a:t> </a:t>
            </a:r>
            <a:r>
              <a:rPr lang="ru-RU" altLang="ru-RU" sz="1800" dirty="0" smtClean="0"/>
              <a:t>(жизнь в гармонии с природой, забота об окружающей среде) </a:t>
            </a:r>
          </a:p>
        </p:txBody>
      </p:sp>
      <p:sp>
        <p:nvSpPr>
          <p:cNvPr id="15364" name="Прямоугольник 3"/>
          <p:cNvSpPr>
            <a:spLocks noChangeArrowheads="1"/>
          </p:cNvSpPr>
          <p:nvPr/>
        </p:nvSpPr>
        <p:spPr bwMode="auto">
          <a:xfrm>
            <a:off x="460375" y="2297113"/>
            <a:ext cx="44799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rgbClr val="ECC37F"/>
              </a:buClr>
              <a:buSzPct val="80000"/>
              <a:buFont typeface="Wingdings 2" pitchFamily="18" charset="2"/>
              <a:buChar char="¤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A3C2FF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E5A0CC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C8E79E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E5A0A0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5A0A0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5A0A0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5A0A0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5A0A0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b="1">
                <a:solidFill>
                  <a:srgbClr val="FF0000"/>
                </a:solidFill>
                <a:latin typeface="Arial" charset="0"/>
              </a:rPr>
              <a:t>Практика ненасилия:</a:t>
            </a:r>
            <a:endParaRPr lang="ru-RU" altLang="ru-RU" b="1">
              <a:latin typeface="Arial" charset="0"/>
            </a:endParaRPr>
          </a:p>
        </p:txBody>
      </p:sp>
      <p:sp>
        <p:nvSpPr>
          <p:cNvPr id="9221" name="Прямоугольник 4"/>
          <p:cNvSpPr>
            <a:spLocks noChangeArrowheads="1"/>
          </p:cNvSpPr>
          <p:nvPr/>
        </p:nvSpPr>
        <p:spPr bwMode="auto">
          <a:xfrm>
            <a:off x="250825" y="3055938"/>
            <a:ext cx="4897438" cy="261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spcBef>
                <a:spcPct val="20000"/>
              </a:spcBef>
              <a:buClr>
                <a:srgbClr val="ECC37F"/>
              </a:buClr>
              <a:buSzPct val="80000"/>
              <a:buFont typeface="Wingdings 2" pitchFamily="18" charset="2"/>
              <a:buChar char="¤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A3C2FF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E5A0CC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C8E79E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E5A0A0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5A0A0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5A0A0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5A0A0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5A0A0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Char char="-"/>
              <a:defRPr/>
            </a:pPr>
            <a:r>
              <a:rPr lang="ru-RU" altLang="ru-RU" sz="2000" b="1" dirty="0" smtClean="0">
                <a:latin typeface="Arial" charset="0"/>
              </a:rPr>
              <a:t>Контроль над своими </a:t>
            </a:r>
          </a:p>
          <a:p>
            <a:pPr marL="0" indent="0" eaLnBrk="1" hangingPunct="1">
              <a:spcBef>
                <a:spcPct val="0"/>
              </a:spcBef>
              <a:buClrTx/>
              <a:buSzTx/>
              <a:buFont typeface="Wingdings 2" pitchFamily="18" charset="2"/>
              <a:buNone/>
              <a:defRPr/>
            </a:pPr>
            <a:r>
              <a:rPr lang="ru-RU" altLang="ru-RU" sz="2000" b="1" dirty="0" smtClean="0">
                <a:latin typeface="Arial" charset="0"/>
              </a:rPr>
              <a:t>    агрессивных эмоций</a:t>
            </a:r>
          </a:p>
          <a:p>
            <a:pPr marL="0" indent="0" eaLnBrk="1" hangingPunct="1">
              <a:spcBef>
                <a:spcPct val="0"/>
              </a:spcBef>
              <a:buClrTx/>
              <a:buSzTx/>
              <a:buFont typeface="Wingdings 2" pitchFamily="18" charset="2"/>
              <a:buNone/>
              <a:defRPr/>
            </a:pPr>
            <a:r>
              <a:rPr lang="ru-RU" altLang="ru-RU" sz="2000" b="1" dirty="0" smtClean="0">
                <a:latin typeface="Arial" charset="0"/>
              </a:rPr>
              <a:t>   (различение и размышление);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-"/>
              <a:defRPr/>
            </a:pPr>
            <a:r>
              <a:rPr lang="ru-RU" altLang="ru-RU" sz="2000" b="1" dirty="0" smtClean="0">
                <a:latin typeface="Arial" charset="0"/>
              </a:rPr>
              <a:t>Воздерживаться</a:t>
            </a:r>
          </a:p>
          <a:p>
            <a:pPr marL="0" indent="0" eaLnBrk="1" hangingPunct="1">
              <a:spcBef>
                <a:spcPct val="0"/>
              </a:spcBef>
              <a:buClrTx/>
              <a:buSzTx/>
              <a:buFont typeface="Wingdings 2" pitchFamily="18" charset="2"/>
              <a:buNone/>
              <a:defRPr/>
            </a:pPr>
            <a:r>
              <a:rPr lang="ru-RU" altLang="ru-RU" sz="2000" b="1" dirty="0" smtClean="0">
                <a:latin typeface="Arial" charset="0"/>
              </a:rPr>
              <a:t>     от непочтительной речи;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-"/>
              <a:defRPr/>
            </a:pPr>
            <a:r>
              <a:rPr lang="ru-RU" altLang="ru-RU" sz="2000" b="1" dirty="0" smtClean="0">
                <a:latin typeface="Arial" charset="0"/>
              </a:rPr>
              <a:t>Воздерживаться от </a:t>
            </a:r>
          </a:p>
          <a:p>
            <a:pPr marL="0" indent="0" eaLnBrk="1" hangingPunct="1">
              <a:spcBef>
                <a:spcPct val="0"/>
              </a:spcBef>
              <a:buClrTx/>
              <a:buSzTx/>
              <a:buFont typeface="Wingdings 2" pitchFamily="18" charset="2"/>
              <a:buNone/>
              <a:defRPr/>
            </a:pPr>
            <a:r>
              <a:rPr lang="ru-RU" altLang="ru-RU" sz="2000" b="1" dirty="0" smtClean="0">
                <a:latin typeface="Arial" charset="0"/>
              </a:rPr>
              <a:t>    пагубной информации;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-"/>
              <a:defRPr/>
            </a:pPr>
            <a:r>
              <a:rPr lang="ru-RU" altLang="ru-RU" sz="2000" b="1" dirty="0" smtClean="0">
                <a:latin typeface="Arial" charset="0"/>
              </a:rPr>
              <a:t>Избегать плохой компании</a:t>
            </a:r>
            <a:r>
              <a:rPr lang="ru-RU" altLang="ru-RU" sz="2400" b="1" dirty="0" smtClean="0">
                <a:latin typeface="Arial" charset="0"/>
              </a:rPr>
              <a:t>. </a:t>
            </a:r>
          </a:p>
        </p:txBody>
      </p:sp>
      <p:pic>
        <p:nvPicPr>
          <p:cNvPr id="6" name="Picture 4" descr="http://www.impactlab.com/wp-content/uploads/2008/11/sq-glob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263" y="2720975"/>
            <a:ext cx="3548062" cy="3286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39624985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088" y="7938"/>
            <a:ext cx="8316912" cy="973137"/>
          </a:xfrm>
        </p:spPr>
        <p:txBody>
          <a:bodyPr/>
          <a:lstStyle/>
          <a:p>
            <a:pPr algn="ctr">
              <a:defRPr/>
            </a:pPr>
            <a:r>
              <a:rPr lang="ru-RU" dirty="0" smtClean="0">
                <a:solidFill>
                  <a:srgbClr val="990099"/>
                </a:solidFill>
              </a:rPr>
              <a:t>                ВНУТРЕННИЙ ПОКОЙ</a:t>
            </a:r>
            <a:endParaRPr lang="ru-RU" dirty="0">
              <a:solidFill>
                <a:srgbClr val="990099"/>
              </a:solidFill>
            </a:endParaRPr>
          </a:p>
        </p:txBody>
      </p:sp>
      <p:sp>
        <p:nvSpPr>
          <p:cNvPr id="14339" name="Объект 2"/>
          <p:cNvSpPr>
            <a:spLocks noGrp="1"/>
          </p:cNvSpPr>
          <p:nvPr>
            <p:ph idx="1"/>
          </p:nvPr>
        </p:nvSpPr>
        <p:spPr>
          <a:xfrm>
            <a:off x="12700" y="836613"/>
            <a:ext cx="8893175" cy="5545137"/>
          </a:xfrm>
        </p:spPr>
        <p:txBody>
          <a:bodyPr/>
          <a:lstStyle/>
          <a:p>
            <a:pPr marL="0" indent="0" algn="r">
              <a:buFont typeface="Wingdings 2" pitchFamily="18" charset="2"/>
              <a:buNone/>
            </a:pPr>
            <a:r>
              <a:rPr lang="ru-RU" altLang="ru-RU" sz="2000" b="1" smtClean="0"/>
              <a:t>Природа ума</a:t>
            </a:r>
          </a:p>
          <a:p>
            <a:pPr marL="0" indent="0" algn="r">
              <a:buFont typeface="Wingdings 2" pitchFamily="18" charset="2"/>
              <a:buNone/>
            </a:pPr>
            <a:r>
              <a:rPr lang="ru-RU" altLang="ru-RU" sz="2000" b="1" smtClean="0">
                <a:solidFill>
                  <a:srgbClr val="FF0000"/>
                </a:solidFill>
              </a:rPr>
              <a:t>Ум </a:t>
            </a:r>
            <a:r>
              <a:rPr lang="ru-RU" altLang="ru-RU" sz="2000" smtClean="0"/>
              <a:t>– это ключ, </a:t>
            </a:r>
            <a:r>
              <a:rPr lang="ru-RU" altLang="ru-RU" sz="2000" b="1" smtClean="0">
                <a:solidFill>
                  <a:srgbClr val="FF0000"/>
                </a:solidFill>
              </a:rPr>
              <a:t>сердце </a:t>
            </a:r>
            <a:r>
              <a:rPr lang="ru-RU" altLang="ru-RU" sz="2000" smtClean="0"/>
              <a:t>–замок.</a:t>
            </a:r>
          </a:p>
          <a:p>
            <a:pPr marL="0" indent="0" algn="r">
              <a:buFont typeface="Wingdings 2" pitchFamily="18" charset="2"/>
              <a:buNone/>
            </a:pPr>
            <a:r>
              <a:rPr lang="ru-RU" altLang="ru-RU" sz="2000" smtClean="0"/>
              <a:t>Повернёшь ум к материальному миру, </a:t>
            </a:r>
          </a:p>
          <a:p>
            <a:pPr marL="0" indent="0" algn="r">
              <a:buFont typeface="Wingdings 2" pitchFamily="18" charset="2"/>
              <a:buNone/>
            </a:pPr>
            <a:r>
              <a:rPr lang="ru-RU" altLang="ru-RU" sz="2000" smtClean="0"/>
              <a:t>замок сердца закроется, и беспокойства наполнят нашу жизнь. </a:t>
            </a:r>
          </a:p>
          <a:p>
            <a:pPr marL="0" indent="0" algn="r">
              <a:buFont typeface="Wingdings 2" pitchFamily="18" charset="2"/>
              <a:buNone/>
            </a:pPr>
            <a:r>
              <a:rPr lang="ru-RU" altLang="ru-RU" sz="2000" smtClean="0"/>
              <a:t>Повернёшь ум к духовным ценностям, </a:t>
            </a:r>
          </a:p>
          <a:p>
            <a:pPr marL="0" indent="0" algn="r">
              <a:buFont typeface="Wingdings 2" pitchFamily="18" charset="2"/>
              <a:buNone/>
            </a:pPr>
            <a:r>
              <a:rPr lang="ru-RU" altLang="ru-RU" sz="2000" smtClean="0"/>
              <a:t>замок сердца откроется и покой наполнит нашу жизнь.</a:t>
            </a:r>
          </a:p>
          <a:p>
            <a:pPr marL="0" indent="0" algn="ctr">
              <a:buFont typeface="Wingdings 2" pitchFamily="18" charset="2"/>
              <a:buNone/>
            </a:pPr>
            <a:endParaRPr lang="ru-RU" altLang="ru-RU" sz="2800" smtClean="0"/>
          </a:p>
          <a:p>
            <a:pPr marL="0" indent="0">
              <a:buFont typeface="Wingdings 2" pitchFamily="18" charset="2"/>
              <a:buNone/>
            </a:pPr>
            <a:r>
              <a:rPr lang="ru-RU" altLang="ru-RU" sz="2400" smtClean="0"/>
              <a:t>    </a:t>
            </a:r>
            <a:r>
              <a:rPr lang="ru-RU" altLang="ru-RU" sz="2400" smtClean="0">
                <a:latin typeface="Arial Narrow" pitchFamily="34" charset="0"/>
              </a:rPr>
              <a:t>Когда человек осознаёт истину, </a:t>
            </a:r>
          </a:p>
          <a:p>
            <a:pPr marL="0" indent="0">
              <a:buFont typeface="Wingdings 2" pitchFamily="18" charset="2"/>
              <a:buNone/>
            </a:pPr>
            <a:r>
              <a:rPr lang="ru-RU" altLang="ru-RU" sz="2400" smtClean="0">
                <a:latin typeface="Arial Narrow" pitchFamily="34" charset="0"/>
              </a:rPr>
              <a:t>    совершает праведные поступки </a:t>
            </a:r>
          </a:p>
          <a:p>
            <a:pPr marL="0" indent="0">
              <a:buFont typeface="Wingdings 2" pitchFamily="18" charset="2"/>
              <a:buNone/>
            </a:pPr>
            <a:r>
              <a:rPr lang="ru-RU" altLang="ru-RU" sz="2400" smtClean="0">
                <a:latin typeface="Arial Narrow" pitchFamily="34" charset="0"/>
              </a:rPr>
              <a:t>      с любовью, то в его душе </a:t>
            </a:r>
          </a:p>
          <a:p>
            <a:pPr marL="0" indent="0">
              <a:buFont typeface="Wingdings 2" pitchFamily="18" charset="2"/>
              <a:buNone/>
            </a:pPr>
            <a:r>
              <a:rPr lang="ru-RU" altLang="ru-RU" sz="2400" smtClean="0">
                <a:latin typeface="Arial Narrow" pitchFamily="34" charset="0"/>
              </a:rPr>
              <a:t>   расцветают благоуханные цветы</a:t>
            </a:r>
          </a:p>
          <a:p>
            <a:pPr marL="0" indent="0">
              <a:buFont typeface="Wingdings 2" pitchFamily="18" charset="2"/>
              <a:buNone/>
            </a:pPr>
            <a:r>
              <a:rPr lang="ru-RU" altLang="ru-RU" sz="2400" b="1" i="1" smtClean="0">
                <a:solidFill>
                  <a:srgbClr val="C00000"/>
                </a:solidFill>
              </a:rPr>
              <a:t>     ВНУТРЕННЕГО ПОКОЯ!</a:t>
            </a:r>
          </a:p>
        </p:txBody>
      </p:sp>
      <p:pic>
        <p:nvPicPr>
          <p:cNvPr id="14340" name="Picture 2" descr="C:\Users\Admin\Desktop\slide_1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833" t="6889" r="5499" b="7112"/>
          <a:stretch>
            <a:fillRect/>
          </a:stretch>
        </p:blipFill>
        <p:spPr bwMode="auto">
          <a:xfrm>
            <a:off x="4427538" y="3068638"/>
            <a:ext cx="4476750" cy="325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Picture 3" descr="C:\Users\Admin\Desktop\podsn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572" r="8333" b="18330"/>
          <a:stretch>
            <a:fillRect/>
          </a:stretch>
        </p:blipFill>
        <p:spPr bwMode="auto">
          <a:xfrm>
            <a:off x="323850" y="188913"/>
            <a:ext cx="2692400" cy="187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8892565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Во время проведения Декады со 4 - 12 февраля будут проведены следующие мероприятия: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484784"/>
            <a:ext cx="8640960" cy="4824536"/>
          </a:xfrm>
        </p:spPr>
        <p:txBody>
          <a:bodyPr/>
          <a:lstStyle/>
          <a:p>
            <a:r>
              <a:rPr lang="ru-RU" sz="2800" dirty="0" smtClean="0"/>
              <a:t>выставки книг, фото;</a:t>
            </a:r>
          </a:p>
          <a:p>
            <a:r>
              <a:rPr lang="ru-RU" sz="2800" dirty="0" smtClean="0"/>
              <a:t>викторины, игры;</a:t>
            </a:r>
          </a:p>
          <a:p>
            <a:r>
              <a:rPr lang="ru-RU" sz="2800" dirty="0"/>
              <a:t>к</a:t>
            </a:r>
            <a:r>
              <a:rPr lang="ru-RU" sz="2800" dirty="0" smtClean="0"/>
              <a:t>онкурсы чтецов, эссе,  стихотворений;</a:t>
            </a:r>
          </a:p>
          <a:p>
            <a:r>
              <a:rPr lang="ru-RU" sz="2800" dirty="0" smtClean="0"/>
              <a:t>конкурс рисунков, поделок;</a:t>
            </a:r>
          </a:p>
          <a:p>
            <a:r>
              <a:rPr lang="ru-RU" sz="2800" dirty="0" err="1" smtClean="0"/>
              <a:t>флешмоб</a:t>
            </a:r>
            <a:r>
              <a:rPr lang="ru-RU" sz="2800" dirty="0" smtClean="0"/>
              <a:t>;</a:t>
            </a:r>
          </a:p>
          <a:p>
            <a:r>
              <a:rPr lang="ru-RU" sz="2800" dirty="0" smtClean="0"/>
              <a:t>круглые столы;</a:t>
            </a:r>
          </a:p>
          <a:p>
            <a:r>
              <a:rPr lang="ru-RU" sz="2800" dirty="0" smtClean="0"/>
              <a:t>классные часы;</a:t>
            </a:r>
          </a:p>
          <a:p>
            <a:r>
              <a:rPr lang="ru-RU" sz="2800" dirty="0" smtClean="0"/>
              <a:t>уроки творчества, акции;</a:t>
            </a:r>
          </a:p>
          <a:p>
            <a:r>
              <a:rPr lang="ru-RU" sz="2800" b="1" dirty="0" smtClean="0">
                <a:solidFill>
                  <a:srgbClr val="FF0000"/>
                </a:solidFill>
              </a:rPr>
              <a:t>Итоговый концерт 11 февраля 2019 года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07455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Admin\Desktop\pravil-noe-pitanie-shkol-nikov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44824"/>
            <a:ext cx="4595386" cy="302433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572000" y="476672"/>
            <a:ext cx="4572000" cy="563231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ПРАВИЛА ПРОВЕДЕНИЯ ИГРЫ «Тайный друг»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Все учащиеся класса пишут на отдельных одинаковых листках свои имена, заворачивают и складывают их вместе, затем каждый из класса вытягивает листок с именем одноклассника, который становится его “тайным другом”.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Для своего тайного друга необходимо сделать приятный сюрприз или маленький подарок, но незаметно для него.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Классный руководитель  сам назначает день вручения сюрприза или маленького подарка.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Желательно, чтобы подарок был сделан своими руками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или имел символическую стоимость, главное сделать приятное и оказать знак  внимания!</a:t>
            </a:r>
          </a:p>
        </p:txBody>
      </p:sp>
    </p:spTree>
    <p:extLst>
      <p:ext uri="{BB962C8B-B14F-4D97-AF65-F5344CB8AC3E}">
        <p14:creationId xmlns="" xmlns:p14="http://schemas.microsoft.com/office/powerpoint/2010/main" val="2869944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</TotalTime>
  <Words>602</Words>
  <Application>Microsoft Office PowerPoint</Application>
  <PresentationFormat>Экран (4:3)</PresentationFormat>
  <Paragraphs>97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«Самопознание: педагогика Любви и Творчества «В каждом человеке есть солнце, только дайте ему светить».                                                                                                                    СОКРАТ   </vt:lpstr>
      <vt:lpstr>ИСТИНА</vt:lpstr>
      <vt:lpstr>ПРАВЕДНОЕ ПОВЕДЕНИЕ Цель образовательного процесса </vt:lpstr>
      <vt:lpstr>ЛЮБОВЬ</vt:lpstr>
      <vt:lpstr>НЕНАСИЛИЕ</vt:lpstr>
      <vt:lpstr>                ВНУТРЕННИЙ ПОКОЙ</vt:lpstr>
      <vt:lpstr>Во время проведения Декады со 4 - 12 февраля будут проведены следующие мероприятия: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HP</cp:lastModifiedBy>
  <cp:revision>20</cp:revision>
  <cp:lastPrinted>2017-02-01T04:07:24Z</cp:lastPrinted>
  <dcterms:created xsi:type="dcterms:W3CDTF">2017-01-30T17:52:28Z</dcterms:created>
  <dcterms:modified xsi:type="dcterms:W3CDTF">2019-02-03T04:23:08Z</dcterms:modified>
</cp:coreProperties>
</file>