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7">
  <p:sldMasterIdLst>
    <p:sldMasterId id="2147483660" r:id="rId1"/>
  </p:sldMasterIdLst>
  <p:notesMasterIdLst>
    <p:notesMasterId r:id="rId29"/>
  </p:notesMasterIdLst>
  <p:sldIdLst>
    <p:sldId id="256" r:id="rId2"/>
    <p:sldId id="311" r:id="rId3"/>
    <p:sldId id="257" r:id="rId4"/>
    <p:sldId id="309" r:id="rId5"/>
    <p:sldId id="338" r:id="rId6"/>
    <p:sldId id="298" r:id="rId7"/>
    <p:sldId id="312" r:id="rId8"/>
    <p:sldId id="261" r:id="rId9"/>
    <p:sldId id="264" r:id="rId10"/>
    <p:sldId id="265" r:id="rId11"/>
    <p:sldId id="266" r:id="rId12"/>
    <p:sldId id="262" r:id="rId13"/>
    <p:sldId id="319" r:id="rId14"/>
    <p:sldId id="320" r:id="rId15"/>
    <p:sldId id="321" r:id="rId16"/>
    <p:sldId id="325" r:id="rId17"/>
    <p:sldId id="283" r:id="rId18"/>
    <p:sldId id="282" r:id="rId19"/>
    <p:sldId id="288" r:id="rId20"/>
    <p:sldId id="284" r:id="rId21"/>
    <p:sldId id="285" r:id="rId22"/>
    <p:sldId id="286" r:id="rId23"/>
    <p:sldId id="317" r:id="rId24"/>
    <p:sldId id="289" r:id="rId25"/>
    <p:sldId id="290" r:id="rId26"/>
    <p:sldId id="296" r:id="rId27"/>
    <p:sldId id="294" r:id="rId2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3EB6C15-9577-4BD7-AC3F-4320755DE144}" type="datetimeFigureOut">
              <a:rPr lang="ru-RU" smtClean="0"/>
              <a:pPr/>
              <a:t>21.02.2019</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4861B9B-3E7B-465C-9FDD-39BD305E4BCE}" type="slidenum">
              <a:rPr lang="ru-RU" smtClean="0"/>
              <a:pPr/>
              <a:t>‹#›</a:t>
            </a:fld>
            <a:endParaRPr lang="ru-RU"/>
          </a:p>
        </p:txBody>
      </p:sp>
    </p:spTree>
    <p:extLst>
      <p:ext uri="{BB962C8B-B14F-4D97-AF65-F5344CB8AC3E}">
        <p14:creationId xmlns:p14="http://schemas.microsoft.com/office/powerpoint/2010/main" val="12546632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D4861B9B-3E7B-465C-9FDD-39BD305E4BCE}" type="slidenum">
              <a:rPr lang="ru-RU" smtClean="0"/>
              <a:pPr/>
              <a:t>1</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D4861B9B-3E7B-465C-9FDD-39BD305E4BCE}" type="slidenum">
              <a:rPr lang="ru-RU" smtClean="0"/>
              <a:pPr/>
              <a:t>18</a:t>
            </a:fld>
            <a:endParaRPr 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D4861B9B-3E7B-465C-9FDD-39BD305E4BCE}" type="slidenum">
              <a:rPr lang="ru-RU" smtClean="0"/>
              <a:pPr/>
              <a:t>19</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25BC367E-CD08-4874-8D1A-9FD05E9B8F37}" type="datetime1">
              <a:rPr lang="ru-RU" smtClean="0"/>
              <a:pPr/>
              <a:t>21.02.2019</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8229600" y="6473952"/>
            <a:ext cx="758952" cy="246888"/>
          </a:xfrm>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05464827-0B8A-4E7C-B042-DA63A6A48123}" type="datetime1">
              <a:rPr lang="ru-RU" smtClean="0"/>
              <a:pPr/>
              <a:t>21.02.2019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D17C9DF1-65E8-4F3E-AF00-85BD8E4956BF}" type="datetime1">
              <a:rPr lang="ru-RU" smtClean="0"/>
              <a:pPr/>
              <a:t>21.02.2019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Содержимое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D1B37A85-5030-4E8F-BB8B-4C7CF50BA7C5}" type="datetime1">
              <a:rPr lang="ru-RU" smtClean="0"/>
              <a:pPr/>
              <a:t>21.02.2019</a:t>
            </a:fld>
            <a:endParaRPr lang="ru-RU"/>
          </a:p>
        </p:txBody>
      </p:sp>
      <p:sp>
        <p:nvSpPr>
          <p:cNvPr id="19" name="Нижний колонтитул 18"/>
          <p:cNvSpPr>
            <a:spLocks noGrp="1"/>
          </p:cNvSpPr>
          <p:nvPr>
            <p:ph type="ftr" sz="quarter" idx="11"/>
          </p:nvPr>
        </p:nvSpPr>
        <p:spPr>
          <a:xfrm>
            <a:off x="3581400" y="76200"/>
            <a:ext cx="2895600" cy="288925"/>
          </a:xfrm>
        </p:spPr>
        <p:txBody>
          <a:bodyPr/>
          <a:lstStyle/>
          <a:p>
            <a:endParaRPr lang="ru-RU"/>
          </a:p>
        </p:txBody>
      </p:sp>
      <p:sp>
        <p:nvSpPr>
          <p:cNvPr id="16" name="Номер слайда 15"/>
          <p:cNvSpPr>
            <a:spLocks noGrp="1"/>
          </p:cNvSpPr>
          <p:nvPr>
            <p:ph type="sldNum" sz="quarter" idx="12"/>
          </p:nvPr>
        </p:nvSpPr>
        <p:spPr>
          <a:xfrm>
            <a:off x="8229600" y="6473952"/>
            <a:ext cx="758952" cy="246888"/>
          </a:xfrm>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E804BFC2-D5F7-4718-959D-C683DA794944}" type="datetime1">
              <a:rPr lang="ru-RU" smtClean="0"/>
              <a:pPr/>
              <a:t>21.02.2019</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725C68B6-61C2-468F-89AB-4B9F7531AA68}" type="slidenum">
              <a:rPr lang="ru-RU" smtClean="0"/>
              <a:pPr/>
              <a:t>‹#›</a:t>
            </a:fld>
            <a:endParaRPr lang="ru-RU"/>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2257507D-61A3-41C8-8C03-41F1F05BAC24}" type="datetime1">
              <a:rPr lang="ru-RU" smtClean="0"/>
              <a:pPr/>
              <a:t>21.02.2019</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C461559B-B10C-4A9B-864F-159A18614839}" type="datetime1">
              <a:rPr lang="ru-RU" smtClean="0"/>
              <a:pPr/>
              <a:t>21.02.2019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229600" y="6477000"/>
            <a:ext cx="762000" cy="246888"/>
          </a:xfrm>
        </p:spPr>
        <p:txBody>
          <a:bodyPr/>
          <a:lstStyle/>
          <a:p>
            <a:fld id="{725C68B6-61C2-468F-89AB-4B9F7531AA68}" type="slidenum">
              <a:rPr lang="ru-RU" smtClean="0"/>
              <a:pPr/>
              <a:t>‹#›</a:t>
            </a:fld>
            <a:endParaRPr lang="ru-RU"/>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58BB8381-6DC8-47FA-AC04-5F0085D646C2}" type="datetime1">
              <a:rPr lang="ru-RU" smtClean="0"/>
              <a:pPr/>
              <a:t>21.02.2019</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CF514293-8A92-47F2-9039-BDE85B722A91}" type="datetime1">
              <a:rPr lang="ru-RU" smtClean="0"/>
              <a:pPr/>
              <a:t>21.02.2019</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8644422E-44D7-4778-AC7B-026AB792F463}" type="datetime1">
              <a:rPr lang="ru-RU" smtClean="0"/>
              <a:pPr/>
              <a:t>21.02.2019</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6045757F-59A5-4906-A9BC-93ACB0426659}" type="datetime1">
              <a:rPr lang="ru-RU" smtClean="0"/>
              <a:pPr/>
              <a:t>21.02.2019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725C68B6-61C2-468F-89AB-4B9F7531AA68}" type="slidenum">
              <a:rPr lang="ru-RU" smtClean="0"/>
              <a:pPr/>
              <a:t>‹#›</a:t>
            </a:fld>
            <a:endParaRPr 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00DBCAF7-8D8C-4ABB-BE42-D758BAEA2AC9}" type="datetime1">
              <a:rPr lang="ru-RU" smtClean="0"/>
              <a:pPr/>
              <a:t>21.02.2019</a:t>
            </a:fld>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725C68B6-61C2-468F-89AB-4B9F7531AA68}" type="slidenum">
              <a:rPr lang="ru-RU" smtClean="0"/>
              <a:pPr/>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67544" y="692696"/>
            <a:ext cx="7990656" cy="3195786"/>
          </a:xfrm>
        </p:spPr>
        <p:txBody>
          <a:bodyPr>
            <a:normAutofit fontScale="90000"/>
          </a:bodyPr>
          <a:lstStyle/>
          <a:p>
            <a:pPr algn="ctr"/>
            <a:r>
              <a:rPr lang="ru-RU" sz="2800" dirty="0"/>
              <a:t/>
            </a:r>
            <a:br>
              <a:rPr lang="ru-RU" sz="2800" dirty="0"/>
            </a:br>
            <a:r>
              <a:rPr lang="ru-RU" sz="2800" dirty="0" err="1">
                <a:effectLst/>
              </a:rPr>
              <a:t>Техникалық</a:t>
            </a:r>
            <a:r>
              <a:rPr lang="ru-RU" sz="2800" dirty="0">
                <a:effectLst/>
              </a:rPr>
              <a:t> </a:t>
            </a:r>
            <a:r>
              <a:rPr lang="ru-RU" sz="2800" dirty="0" err="1">
                <a:effectLst/>
              </a:rPr>
              <a:t>және</a:t>
            </a:r>
            <a:r>
              <a:rPr lang="ru-RU" sz="2800" dirty="0">
                <a:effectLst/>
              </a:rPr>
              <a:t> </a:t>
            </a:r>
            <a:r>
              <a:rPr lang="ru-RU" sz="2800" dirty="0" err="1">
                <a:effectLst/>
              </a:rPr>
              <a:t>кәсіптік</a:t>
            </a:r>
            <a:r>
              <a:rPr lang="ru-RU" sz="2800" dirty="0">
                <a:effectLst/>
              </a:rPr>
              <a:t>, орта </a:t>
            </a:r>
            <a:r>
              <a:rPr lang="ru-RU" sz="2800" dirty="0" err="1">
                <a:effectLst/>
              </a:rPr>
              <a:t>білімнен</a:t>
            </a:r>
            <a:r>
              <a:rPr lang="ru-RU" sz="2800" dirty="0">
                <a:effectLst/>
              </a:rPr>
              <a:t> </a:t>
            </a:r>
            <a:r>
              <a:rPr lang="ru-RU" sz="2800" dirty="0" err="1">
                <a:effectLst/>
              </a:rPr>
              <a:t>кейінгі</a:t>
            </a:r>
            <a:r>
              <a:rPr lang="ru-RU" sz="2800" dirty="0">
                <a:effectLst/>
              </a:rPr>
              <a:t> </a:t>
            </a:r>
            <a:r>
              <a:rPr lang="ru-RU" sz="2800" dirty="0" err="1">
                <a:effectLst/>
              </a:rPr>
              <a:t>білім</a:t>
            </a:r>
            <a:r>
              <a:rPr lang="ru-RU" sz="2800" dirty="0">
                <a:effectLst/>
              </a:rPr>
              <a:t> </a:t>
            </a:r>
            <a:r>
              <a:rPr lang="ru-RU" sz="2800" dirty="0" err="1">
                <a:effectLst/>
              </a:rPr>
              <a:t>берудің</a:t>
            </a:r>
            <a:r>
              <a:rPr lang="ru-RU" sz="2800" dirty="0">
                <a:effectLst/>
              </a:rPr>
              <a:t>, </a:t>
            </a:r>
            <a:r>
              <a:rPr lang="ru-RU" sz="2800" dirty="0" err="1">
                <a:effectLst/>
              </a:rPr>
              <a:t>қосымша</a:t>
            </a:r>
            <a:r>
              <a:rPr lang="ru-RU" sz="2800" dirty="0">
                <a:effectLst/>
              </a:rPr>
              <a:t> </a:t>
            </a:r>
            <a:r>
              <a:rPr lang="ru-RU" sz="2800" dirty="0" err="1">
                <a:effectLst/>
              </a:rPr>
              <a:t>білім</a:t>
            </a:r>
            <a:r>
              <a:rPr lang="ru-RU" sz="2800" dirty="0">
                <a:effectLst/>
              </a:rPr>
              <a:t> беру </a:t>
            </a:r>
            <a:r>
              <a:rPr lang="ru-RU" sz="2800" dirty="0" err="1">
                <a:effectLst/>
              </a:rPr>
              <a:t>ұйымдарының</a:t>
            </a:r>
            <a:r>
              <a:rPr lang="ru-RU" sz="2800" dirty="0">
                <a:effectLst/>
              </a:rPr>
              <a:t> </a:t>
            </a:r>
            <a:r>
              <a:rPr lang="ru-RU" sz="2800" dirty="0" err="1">
                <a:effectLst/>
              </a:rPr>
              <a:t>және</a:t>
            </a:r>
            <a:r>
              <a:rPr lang="ru-RU" sz="2800" dirty="0">
                <a:effectLst/>
              </a:rPr>
              <a:t> </a:t>
            </a:r>
            <a:r>
              <a:rPr lang="ru-RU" sz="2800" dirty="0" err="1">
                <a:effectLst/>
              </a:rPr>
              <a:t>басқа</a:t>
            </a:r>
            <a:r>
              <a:rPr lang="ru-RU" sz="2800" dirty="0">
                <a:effectLst/>
              </a:rPr>
              <a:t> </a:t>
            </a:r>
            <a:r>
              <a:rPr lang="ru-RU" sz="2800" dirty="0" err="1">
                <a:effectLst/>
              </a:rPr>
              <a:t>мемлекеттік</a:t>
            </a:r>
            <a:r>
              <a:rPr lang="ru-RU" sz="2800" dirty="0">
                <a:effectLst/>
              </a:rPr>
              <a:t> </a:t>
            </a:r>
            <a:r>
              <a:rPr lang="ru-RU" sz="2800" dirty="0" err="1">
                <a:effectLst/>
              </a:rPr>
              <a:t>қызметшілердің</a:t>
            </a:r>
            <a:r>
              <a:rPr lang="ru-RU" sz="2800" dirty="0">
                <a:effectLst/>
              </a:rPr>
              <a:t> </a:t>
            </a:r>
            <a:r>
              <a:rPr lang="ru-RU" sz="2800" dirty="0" err="1">
                <a:effectLst/>
              </a:rPr>
              <a:t>мектепке</a:t>
            </a:r>
            <a:r>
              <a:rPr lang="ru-RU" sz="2800" dirty="0">
                <a:effectLst/>
              </a:rPr>
              <a:t> </a:t>
            </a:r>
            <a:r>
              <a:rPr lang="ru-RU" sz="2800" dirty="0" err="1">
                <a:effectLst/>
              </a:rPr>
              <a:t>дейінгі</a:t>
            </a:r>
            <a:r>
              <a:rPr lang="ru-RU" sz="2800" dirty="0">
                <a:effectLst/>
              </a:rPr>
              <a:t>, </a:t>
            </a:r>
            <a:r>
              <a:rPr lang="ru-RU" sz="2800" dirty="0" err="1">
                <a:effectLst/>
              </a:rPr>
              <a:t>бастауыш</a:t>
            </a:r>
            <a:r>
              <a:rPr lang="ru-RU" sz="2800" dirty="0">
                <a:effectLst/>
              </a:rPr>
              <a:t>, </a:t>
            </a:r>
            <a:r>
              <a:rPr lang="ru-RU" sz="2800" dirty="0" err="1">
                <a:effectLst/>
              </a:rPr>
              <a:t>негізгі</a:t>
            </a:r>
            <a:r>
              <a:rPr lang="ru-RU" sz="2800" dirty="0">
                <a:effectLst/>
              </a:rPr>
              <a:t> орта, </a:t>
            </a:r>
            <a:r>
              <a:rPr lang="ru-RU" sz="2800" dirty="0" err="1">
                <a:effectLst/>
              </a:rPr>
              <a:t>жалпы</a:t>
            </a:r>
            <a:r>
              <a:rPr lang="ru-RU" sz="2800" dirty="0">
                <a:effectLst/>
              </a:rPr>
              <a:t> орта </a:t>
            </a:r>
            <a:r>
              <a:rPr lang="ru-RU" sz="2800" dirty="0" err="1">
                <a:effectLst/>
              </a:rPr>
              <a:t>білім</a:t>
            </a:r>
            <a:r>
              <a:rPr lang="ru-RU" sz="2800" dirty="0">
                <a:effectLst/>
              </a:rPr>
              <a:t> беру </a:t>
            </a:r>
            <a:r>
              <a:rPr lang="ru-RU" sz="2800" dirty="0" err="1">
                <a:effectLst/>
              </a:rPr>
              <a:t>бағдарламаларын</a:t>
            </a:r>
            <a:r>
              <a:rPr lang="ru-RU" sz="2800" dirty="0">
                <a:effectLst/>
              </a:rPr>
              <a:t>, </a:t>
            </a:r>
            <a:r>
              <a:rPr lang="ru-RU" sz="2800" dirty="0" err="1">
                <a:effectLst/>
              </a:rPr>
              <a:t>жалпы</a:t>
            </a:r>
            <a:r>
              <a:rPr lang="ru-RU" sz="2800" dirty="0">
                <a:effectLst/>
              </a:rPr>
              <a:t> </a:t>
            </a:r>
            <a:r>
              <a:rPr lang="ru-RU" sz="2800" dirty="0" err="1">
                <a:effectLst/>
              </a:rPr>
              <a:t>білім</a:t>
            </a:r>
            <a:r>
              <a:rPr lang="ru-RU" sz="2800" dirty="0">
                <a:effectLst/>
              </a:rPr>
              <a:t> </a:t>
            </a:r>
            <a:r>
              <a:rPr lang="ru-RU" sz="2800" dirty="0" err="1">
                <a:effectLst/>
              </a:rPr>
              <a:t>беретін</a:t>
            </a:r>
            <a:r>
              <a:rPr lang="ru-RU" sz="2800" dirty="0">
                <a:effectLst/>
              </a:rPr>
              <a:t> </a:t>
            </a:r>
            <a:r>
              <a:rPr lang="ru-RU" sz="2800" dirty="0" err="1">
                <a:effectLst/>
              </a:rPr>
              <a:t>оқу</a:t>
            </a:r>
            <a:r>
              <a:rPr lang="ru-RU" sz="2800" dirty="0">
                <a:effectLst/>
              </a:rPr>
              <a:t> </a:t>
            </a:r>
            <a:r>
              <a:rPr lang="ru-RU" sz="2800" dirty="0" err="1">
                <a:effectLst/>
              </a:rPr>
              <a:t>бағдарламаларын</a:t>
            </a:r>
            <a:r>
              <a:rPr lang="ru-RU" sz="2800" dirty="0">
                <a:effectLst/>
              </a:rPr>
              <a:t> </a:t>
            </a:r>
            <a:r>
              <a:rPr lang="ru-RU" sz="2800" dirty="0" err="1">
                <a:effectLst/>
              </a:rPr>
              <a:t>іске</a:t>
            </a:r>
            <a:r>
              <a:rPr lang="ru-RU" sz="2800" dirty="0">
                <a:effectLst/>
              </a:rPr>
              <a:t> </a:t>
            </a:r>
            <a:r>
              <a:rPr lang="ru-RU" sz="2800" dirty="0" err="1">
                <a:effectLst/>
              </a:rPr>
              <a:t>асыратын</a:t>
            </a:r>
            <a:r>
              <a:rPr lang="ru-RU" sz="2800" dirty="0">
                <a:effectLst/>
              </a:rPr>
              <a:t> </a:t>
            </a:r>
            <a:r>
              <a:rPr lang="ru-RU" sz="2800" dirty="0" err="1">
                <a:effectLst/>
              </a:rPr>
              <a:t>оқу</a:t>
            </a:r>
            <a:r>
              <a:rPr lang="ru-RU" sz="2800" dirty="0">
                <a:effectLst/>
              </a:rPr>
              <a:t> </a:t>
            </a:r>
            <a:r>
              <a:rPr lang="ru-RU" sz="2800" dirty="0" err="1">
                <a:effectLst/>
              </a:rPr>
              <a:t>орындарында</a:t>
            </a:r>
            <a:r>
              <a:rPr lang="ru-RU" sz="2800" dirty="0">
                <a:effectLst/>
              </a:rPr>
              <a:t> </a:t>
            </a:r>
            <a:r>
              <a:rPr lang="ru-RU" sz="2800" dirty="0" err="1">
                <a:effectLst/>
              </a:rPr>
              <a:t>педагогтар</a:t>
            </a:r>
            <a:r>
              <a:rPr lang="ru-RU" sz="2800" dirty="0">
                <a:effectLst/>
              </a:rPr>
              <a:t> мен </a:t>
            </a:r>
            <a:r>
              <a:rPr lang="ru-RU" sz="2800" dirty="0" err="1">
                <a:effectLst/>
              </a:rPr>
              <a:t>баламалы</a:t>
            </a:r>
            <a:r>
              <a:rPr lang="ru-RU" sz="2800" dirty="0">
                <a:effectLst/>
              </a:rPr>
              <a:t> </a:t>
            </a:r>
            <a:r>
              <a:rPr lang="ru-RU" sz="2800" dirty="0" err="1">
                <a:effectLst/>
              </a:rPr>
              <a:t>тұлғаларды</a:t>
            </a:r>
            <a:r>
              <a:rPr lang="ru-RU" sz="2800" dirty="0">
                <a:effectLst/>
              </a:rPr>
              <a:t> </a:t>
            </a:r>
            <a:r>
              <a:rPr lang="ru-RU" sz="2800" dirty="0" err="1">
                <a:effectLst/>
              </a:rPr>
              <a:t>аттестаттаудың</a:t>
            </a:r>
            <a:r>
              <a:rPr lang="ru-RU" sz="2800" dirty="0">
                <a:effectLst/>
              </a:rPr>
              <a:t> </a:t>
            </a:r>
            <a:r>
              <a:rPr lang="ru-RU" sz="2800" dirty="0" err="1">
                <a:effectLst/>
              </a:rPr>
              <a:t>талаптары</a:t>
            </a:r>
            <a:r>
              <a:rPr lang="ru-RU" sz="2800" dirty="0">
                <a:effectLst/>
              </a:rPr>
              <a:t> </a:t>
            </a:r>
            <a:r>
              <a:rPr lang="ru-RU" sz="2800" dirty="0" err="1">
                <a:effectLst/>
              </a:rPr>
              <a:t>білім</a:t>
            </a:r>
            <a:r>
              <a:rPr lang="ru-RU" sz="2800" dirty="0">
                <a:effectLst/>
              </a:rPr>
              <a:t> </a:t>
            </a:r>
            <a:r>
              <a:rPr lang="ru-RU" sz="2800" dirty="0" err="1">
                <a:effectLst/>
              </a:rPr>
              <a:t>және</a:t>
            </a:r>
            <a:r>
              <a:rPr lang="ru-RU" sz="2800" dirty="0">
                <a:effectLst/>
              </a:rPr>
              <a:t> </a:t>
            </a:r>
            <a:r>
              <a:rPr lang="ru-RU" sz="2800" dirty="0" err="1">
                <a:effectLst/>
              </a:rPr>
              <a:t>ғылым</a:t>
            </a:r>
            <a:r>
              <a:rPr lang="ru-RU" sz="2800" dirty="0">
                <a:effectLst/>
              </a:rPr>
              <a:t> </a:t>
            </a:r>
            <a:r>
              <a:rPr lang="ru-RU" sz="2800" dirty="0" err="1">
                <a:effectLst/>
              </a:rPr>
              <a:t>саласында</a:t>
            </a:r>
            <a:r>
              <a:rPr lang="ru-RU" sz="2700" b="1" dirty="0" smtClean="0">
                <a:solidFill>
                  <a:schemeClr val="accent6">
                    <a:lumMod val="75000"/>
                  </a:schemeClr>
                </a:solidFill>
                <a:latin typeface="Arial" pitchFamily="34" charset="0"/>
                <a:cs typeface="Arial" pitchFamily="34" charset="0"/>
              </a:rPr>
              <a:t/>
            </a:r>
            <a:br>
              <a:rPr lang="ru-RU" sz="2700" b="1" dirty="0" smtClean="0">
                <a:solidFill>
                  <a:schemeClr val="accent6">
                    <a:lumMod val="75000"/>
                  </a:schemeClr>
                </a:solidFill>
                <a:latin typeface="Arial" pitchFamily="34" charset="0"/>
                <a:cs typeface="Arial" pitchFamily="34" charset="0"/>
              </a:rPr>
            </a:br>
            <a:r>
              <a:rPr lang="ru-RU" sz="2700" b="1" dirty="0" smtClean="0">
                <a:solidFill>
                  <a:schemeClr val="accent6">
                    <a:lumMod val="75000"/>
                  </a:schemeClr>
                </a:solidFill>
                <a:latin typeface="Arial" pitchFamily="34" charset="0"/>
                <a:cs typeface="Arial" pitchFamily="34" charset="0"/>
              </a:rPr>
              <a:t/>
            </a:r>
            <a:br>
              <a:rPr lang="ru-RU" sz="2700" b="1" dirty="0" smtClean="0">
                <a:solidFill>
                  <a:schemeClr val="accent6">
                    <a:lumMod val="75000"/>
                  </a:schemeClr>
                </a:solidFill>
                <a:latin typeface="Arial" pitchFamily="34" charset="0"/>
                <a:cs typeface="Arial" pitchFamily="34" charset="0"/>
              </a:rPr>
            </a:br>
            <a:r>
              <a:rPr lang="ru-RU" dirty="0"/>
              <a:t/>
            </a:r>
            <a:br>
              <a:rPr lang="ru-RU" dirty="0"/>
            </a:br>
            <a:r>
              <a:rPr lang="ru-RU" dirty="0">
                <a:effectLst/>
              </a:rPr>
              <a:t>2018 </a:t>
            </a:r>
            <a:r>
              <a:rPr lang="ru-RU" dirty="0" err="1">
                <a:effectLst/>
              </a:rPr>
              <a:t>жылғы</a:t>
            </a:r>
            <a:r>
              <a:rPr lang="ru-RU" dirty="0">
                <a:effectLst/>
              </a:rPr>
              <a:t> 12 </a:t>
            </a:r>
            <a:r>
              <a:rPr lang="ru-RU" dirty="0" err="1">
                <a:effectLst/>
              </a:rPr>
              <a:t>сәуірдегі</a:t>
            </a:r>
            <a:r>
              <a:rPr lang="ru-RU" dirty="0">
                <a:effectLst/>
              </a:rPr>
              <a:t> № 152, 2018 </a:t>
            </a:r>
            <a:r>
              <a:rPr lang="ru-RU" dirty="0" err="1">
                <a:effectLst/>
              </a:rPr>
              <a:t>жылғы</a:t>
            </a:r>
            <a:r>
              <a:rPr lang="ru-RU" dirty="0">
                <a:effectLst/>
              </a:rPr>
              <a:t> 29 </a:t>
            </a:r>
            <a:r>
              <a:rPr lang="ru-RU" dirty="0" err="1">
                <a:effectLst/>
              </a:rPr>
              <a:t>маусымдағы</a:t>
            </a:r>
            <a:r>
              <a:rPr lang="ru-RU" dirty="0">
                <a:effectLst/>
              </a:rPr>
              <a:t> № 316</a:t>
            </a:r>
            <a:r>
              <a:rPr lang="ru-RU" dirty="0" smtClean="0">
                <a:solidFill>
                  <a:schemeClr val="accent6">
                    <a:lumMod val="75000"/>
                  </a:schemeClr>
                </a:solidFill>
              </a:rPr>
              <a:t/>
            </a:r>
            <a:br>
              <a:rPr lang="ru-RU" dirty="0" smtClean="0">
                <a:solidFill>
                  <a:schemeClr val="accent6">
                    <a:lumMod val="75000"/>
                  </a:schemeClr>
                </a:solidFill>
              </a:rPr>
            </a:br>
            <a:r>
              <a:rPr lang="ru-RU" b="1" dirty="0" smtClean="0">
                <a:solidFill>
                  <a:schemeClr val="accent6">
                    <a:lumMod val="75000"/>
                  </a:schemeClr>
                </a:solidFill>
              </a:rPr>
              <a:t> </a:t>
            </a:r>
            <a:r>
              <a:rPr lang="ru-RU" dirty="0" smtClean="0">
                <a:solidFill>
                  <a:schemeClr val="accent6">
                    <a:lumMod val="75000"/>
                  </a:schemeClr>
                </a:solidFill>
              </a:rPr>
              <a:t/>
            </a:r>
            <a:br>
              <a:rPr lang="ru-RU" dirty="0" smtClean="0">
                <a:solidFill>
                  <a:schemeClr val="accent6">
                    <a:lumMod val="75000"/>
                  </a:schemeClr>
                </a:solidFill>
              </a:rPr>
            </a:br>
            <a:endParaRPr lang="ru-RU" dirty="0">
              <a:solidFill>
                <a:schemeClr val="accent6">
                  <a:lumMod val="75000"/>
                </a:schemeClr>
              </a:solidFill>
            </a:endParaRPr>
          </a:p>
        </p:txBody>
      </p:sp>
      <p:sp>
        <p:nvSpPr>
          <p:cNvPr id="3" name="Номер слайда 2"/>
          <p:cNvSpPr>
            <a:spLocks noGrp="1"/>
          </p:cNvSpPr>
          <p:nvPr>
            <p:ph type="sldNum" sz="quarter" idx="12"/>
          </p:nvPr>
        </p:nvSpPr>
        <p:spPr/>
        <p:txBody>
          <a:bodyPr/>
          <a:lstStyle/>
          <a:p>
            <a:fld id="{725C68B6-61C2-468F-89AB-4B9F7531AA68}" type="slidenum">
              <a:rPr lang="ru-RU" smtClean="0"/>
              <a:pPr/>
              <a:t>1</a:t>
            </a:fld>
            <a:endParaRPr lang="ru-RU"/>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188640"/>
            <a:ext cx="8686800" cy="838200"/>
          </a:xfrm>
        </p:spPr>
        <p:txBody>
          <a:bodyPr>
            <a:normAutofit/>
          </a:bodyPr>
          <a:lstStyle/>
          <a:p>
            <a:pPr algn="ctr"/>
            <a:r>
              <a:rPr lang="kk-KZ" sz="2400" dirty="0"/>
              <a:t>Біліктілік санаттарына қойылатын талаптар</a:t>
            </a:r>
            <a:endParaRPr lang="ru-RU" sz="2400" dirty="0">
              <a:solidFill>
                <a:schemeClr val="accent6">
                  <a:lumMod val="75000"/>
                </a:schemeClr>
              </a:solidFill>
              <a:latin typeface="Arial" pitchFamily="34" charset="0"/>
              <a:cs typeface="Arial" pitchFamily="34" charset="0"/>
            </a:endParaRPr>
          </a:p>
        </p:txBody>
      </p:sp>
      <p:sp>
        <p:nvSpPr>
          <p:cNvPr id="3" name="Содержимое 2"/>
          <p:cNvSpPr>
            <a:spLocks noGrp="1"/>
          </p:cNvSpPr>
          <p:nvPr>
            <p:ph idx="1"/>
          </p:nvPr>
        </p:nvSpPr>
        <p:spPr>
          <a:xfrm>
            <a:off x="107504" y="1484784"/>
            <a:ext cx="9036496" cy="5256584"/>
          </a:xfrm>
        </p:spPr>
        <p:txBody>
          <a:bodyPr>
            <a:normAutofit fontScale="77500" lnSpcReduction="20000"/>
          </a:bodyPr>
          <a:lstStyle/>
          <a:p>
            <a:pPr>
              <a:buNone/>
            </a:pPr>
            <a:r>
              <a:rPr lang="ru-RU" b="1" dirty="0" smtClean="0">
                <a:solidFill>
                  <a:schemeClr val="accent6">
                    <a:lumMod val="75000"/>
                  </a:schemeClr>
                </a:solidFill>
              </a:rPr>
              <a:t>«</a:t>
            </a:r>
            <a:r>
              <a:rPr lang="kk-KZ" dirty="0" smtClean="0"/>
              <a:t>педагог -зерттеуші</a:t>
            </a:r>
            <a:r>
              <a:rPr lang="kk-KZ" dirty="0"/>
              <a:t>» - жоғары біліктілік санаты бар немесе </a:t>
            </a:r>
            <a:r>
              <a:rPr lang="kk-KZ" dirty="0" smtClean="0"/>
              <a:t>«педагог-сарапшы</a:t>
            </a:r>
            <a:r>
              <a:rPr lang="kk-KZ" dirty="0"/>
              <a:t>», </a:t>
            </a:r>
            <a:r>
              <a:rPr lang="kk-KZ" dirty="0" smtClean="0"/>
              <a:t>«педагог-зерттеуші</a:t>
            </a:r>
            <a:r>
              <a:rPr lang="kk-KZ" dirty="0"/>
              <a:t>» және кемінде 4 жыл жұмыс тәжірибесі бар тұлға</a:t>
            </a:r>
            <a:r>
              <a:rPr lang="kk-KZ" dirty="0" smtClean="0"/>
              <a:t>.</a:t>
            </a:r>
            <a:r>
              <a:rPr lang="ru-RU" dirty="0"/>
              <a:t/>
            </a:r>
            <a:br>
              <a:rPr lang="ru-RU" dirty="0"/>
            </a:br>
            <a:r>
              <a:rPr lang="ru-RU" dirty="0"/>
              <a:t>«</a:t>
            </a:r>
            <a:r>
              <a:rPr lang="ru-RU" dirty="0" err="1"/>
              <a:t>Мұғалім-зерттеуші</a:t>
            </a:r>
            <a:r>
              <a:rPr lang="ru-RU" dirty="0"/>
              <a:t>» </a:t>
            </a:r>
            <a:r>
              <a:rPr lang="ru-RU" dirty="0" err="1"/>
              <a:t>кәсіби</a:t>
            </a:r>
            <a:r>
              <a:rPr lang="ru-RU" dirty="0"/>
              <a:t> </a:t>
            </a:r>
            <a:r>
              <a:rPr lang="ru-RU" dirty="0" err="1"/>
              <a:t>біліктілігі</a:t>
            </a:r>
            <a:r>
              <a:rPr lang="ru-RU" dirty="0" smtClean="0"/>
              <a:t>:</a:t>
            </a:r>
          </a:p>
          <a:p>
            <a:pPr>
              <a:buNone/>
            </a:pPr>
            <a:r>
              <a:rPr lang="kk-KZ" dirty="0"/>
              <a:t>«Мұғалім-сарапшы» біліктілік санатына қойылатын жалпы талаптарды қанағаттандырады, сонымен қатар: оқыту әдістемесін (білімін) және бағалау құралдарын (индикаторларын) дамыту дағдыларына ие; студенттердің (оқушыларды) ғылыми-зерттеу дағдыларын дамытуды қамтамасыз етеді; педагогикалық қоғамдастықтың даму стратегияларын тәлімгерлік және сындарлы түрде айқындайды; білім беру ресурстарын дамыту дағдылары бар; облыстық деңгейде өз тәжірибесін қорытындылайды. Астана, Алматы қалаларында немесе облыс деңгейінде жарыстарға, байқауларға, жарыстарға қатысады. Астана, Алматы</a:t>
            </a:r>
            <a:endParaRPr lang="ru-RU" b="1" dirty="0" smtClean="0">
              <a:solidFill>
                <a:schemeClr val="accent6">
                  <a:lumMod val="75000"/>
                </a:schemeClr>
              </a:solidFill>
            </a:endParaRPr>
          </a:p>
        </p:txBody>
      </p:sp>
      <p:sp>
        <p:nvSpPr>
          <p:cNvPr id="5" name="Номер слайда 4"/>
          <p:cNvSpPr>
            <a:spLocks noGrp="1"/>
          </p:cNvSpPr>
          <p:nvPr>
            <p:ph type="sldNum" sz="quarter" idx="12"/>
          </p:nvPr>
        </p:nvSpPr>
        <p:spPr/>
        <p:txBody>
          <a:bodyPr/>
          <a:lstStyle/>
          <a:p>
            <a:fld id="{725C68B6-61C2-468F-89AB-4B9F7531AA68}" type="slidenum">
              <a:rPr lang="ru-RU" smtClean="0"/>
              <a:pPr/>
              <a:t>10</a:t>
            </a:fld>
            <a:endParaRPr lang="ru-RU"/>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188640"/>
            <a:ext cx="8686800" cy="838200"/>
          </a:xfrm>
        </p:spPr>
        <p:txBody>
          <a:bodyPr>
            <a:normAutofit/>
          </a:bodyPr>
          <a:lstStyle/>
          <a:p>
            <a:pPr algn="ctr"/>
            <a:r>
              <a:rPr lang="ru-RU" sz="2400" dirty="0"/>
              <a:t/>
            </a:r>
            <a:br>
              <a:rPr lang="ru-RU" sz="2400" dirty="0"/>
            </a:br>
            <a:r>
              <a:rPr lang="ru-RU" sz="2400" dirty="0" err="1">
                <a:effectLst/>
              </a:rPr>
              <a:t>Біліктілік</a:t>
            </a:r>
            <a:r>
              <a:rPr lang="ru-RU" sz="2400" dirty="0">
                <a:effectLst/>
              </a:rPr>
              <a:t> </a:t>
            </a:r>
            <a:r>
              <a:rPr lang="ru-RU" sz="2400" dirty="0" err="1">
                <a:effectLst/>
              </a:rPr>
              <a:t>санаттарына</a:t>
            </a:r>
            <a:r>
              <a:rPr lang="ru-RU" sz="2400" dirty="0">
                <a:effectLst/>
              </a:rPr>
              <a:t> </a:t>
            </a:r>
            <a:r>
              <a:rPr lang="ru-RU" sz="2400" dirty="0" err="1">
                <a:effectLst/>
              </a:rPr>
              <a:t>қойылатын</a:t>
            </a:r>
            <a:r>
              <a:rPr lang="ru-RU" sz="2400" dirty="0">
                <a:effectLst/>
              </a:rPr>
              <a:t> </a:t>
            </a:r>
            <a:r>
              <a:rPr lang="ru-RU" sz="2400" dirty="0" err="1">
                <a:effectLst/>
              </a:rPr>
              <a:t>талаптар</a:t>
            </a:r>
            <a:endParaRPr lang="ru-RU" sz="2400" dirty="0">
              <a:solidFill>
                <a:schemeClr val="accent6">
                  <a:lumMod val="75000"/>
                </a:schemeClr>
              </a:solidFill>
              <a:latin typeface="Arial" pitchFamily="34" charset="0"/>
              <a:cs typeface="Arial" pitchFamily="34" charset="0"/>
            </a:endParaRPr>
          </a:p>
        </p:txBody>
      </p:sp>
      <p:sp>
        <p:nvSpPr>
          <p:cNvPr id="3" name="Содержимое 2"/>
          <p:cNvSpPr>
            <a:spLocks noGrp="1"/>
          </p:cNvSpPr>
          <p:nvPr>
            <p:ph idx="1"/>
          </p:nvPr>
        </p:nvSpPr>
        <p:spPr>
          <a:xfrm>
            <a:off x="107504" y="1484784"/>
            <a:ext cx="9036496" cy="5256584"/>
          </a:xfrm>
        </p:spPr>
        <p:txBody>
          <a:bodyPr>
            <a:normAutofit fontScale="92500" lnSpcReduction="20000"/>
          </a:bodyPr>
          <a:lstStyle/>
          <a:p>
            <a:pPr>
              <a:buNone/>
            </a:pPr>
            <a:r>
              <a:rPr lang="ru-RU" b="1" dirty="0" smtClean="0"/>
              <a:t>«</a:t>
            </a:r>
            <a:r>
              <a:rPr lang="ru-RU" sz="2800" dirty="0"/>
              <a:t/>
            </a:r>
            <a:br>
              <a:rPr lang="ru-RU" sz="2800" dirty="0"/>
            </a:br>
            <a:r>
              <a:rPr lang="ru-RU" sz="2800" dirty="0"/>
              <a:t>«</a:t>
            </a:r>
            <a:r>
              <a:rPr lang="ru-RU" sz="2800" dirty="0" err="1" smtClean="0"/>
              <a:t>Мұғалім-Шебер</a:t>
            </a:r>
            <a:r>
              <a:rPr lang="ru-RU" sz="2800" dirty="0" smtClean="0"/>
              <a:t>» </a:t>
            </a:r>
            <a:r>
              <a:rPr lang="ru-RU" sz="2800" dirty="0"/>
              <a:t>- </a:t>
            </a:r>
            <a:r>
              <a:rPr lang="ru-RU" sz="2800" dirty="0" err="1"/>
              <a:t>жоғары</a:t>
            </a:r>
            <a:r>
              <a:rPr lang="ru-RU" sz="2800" dirty="0"/>
              <a:t> </a:t>
            </a:r>
            <a:r>
              <a:rPr lang="ru-RU" sz="2800" dirty="0" err="1"/>
              <a:t>біліктілік</a:t>
            </a:r>
            <a:r>
              <a:rPr lang="ru-RU" sz="2800" dirty="0"/>
              <a:t> </a:t>
            </a:r>
            <a:r>
              <a:rPr lang="ru-RU" sz="2800" dirty="0" err="1"/>
              <a:t>санаты</a:t>
            </a:r>
            <a:r>
              <a:rPr lang="ru-RU" sz="2800" dirty="0"/>
              <a:t> </a:t>
            </a:r>
            <a:r>
              <a:rPr lang="ru-RU" sz="2800" dirty="0" err="1"/>
              <a:t>немесе</a:t>
            </a:r>
            <a:r>
              <a:rPr lang="ru-RU" sz="2800" dirty="0"/>
              <a:t> «</a:t>
            </a:r>
            <a:r>
              <a:rPr lang="ru-RU" sz="2800" dirty="0" err="1"/>
              <a:t>мұғалім-зерттеуші</a:t>
            </a:r>
            <a:r>
              <a:rPr lang="ru-RU" sz="2800" dirty="0"/>
              <a:t>», «</a:t>
            </a:r>
            <a:r>
              <a:rPr lang="ru-RU" sz="2800" dirty="0" err="1"/>
              <a:t>мұғалім</a:t>
            </a:r>
            <a:r>
              <a:rPr lang="ru-RU" sz="2800" dirty="0"/>
              <a:t>-магистр» </a:t>
            </a:r>
            <a:r>
              <a:rPr lang="ru-RU" sz="2800" dirty="0" err="1"/>
              <a:t>санаты</a:t>
            </a:r>
            <a:r>
              <a:rPr lang="ru-RU" sz="2800" dirty="0"/>
              <a:t> </a:t>
            </a:r>
            <a:r>
              <a:rPr lang="ru-RU" sz="2800" dirty="0" err="1"/>
              <a:t>және</a:t>
            </a:r>
            <a:r>
              <a:rPr lang="ru-RU" sz="2800" dirty="0"/>
              <a:t> </a:t>
            </a:r>
            <a:r>
              <a:rPr lang="ru-RU" sz="2800" dirty="0" err="1"/>
              <a:t>кемінде</a:t>
            </a:r>
            <a:r>
              <a:rPr lang="ru-RU" sz="2800" dirty="0"/>
              <a:t> 5 </a:t>
            </a:r>
            <a:r>
              <a:rPr lang="ru-RU" sz="2800" dirty="0" err="1"/>
              <a:t>жыл</a:t>
            </a:r>
            <a:r>
              <a:rPr lang="ru-RU" sz="2800" dirty="0"/>
              <a:t> </a:t>
            </a:r>
            <a:r>
              <a:rPr lang="ru-RU" sz="2800" dirty="0" err="1"/>
              <a:t>жұмыс</a:t>
            </a:r>
            <a:r>
              <a:rPr lang="ru-RU" sz="2800" dirty="0"/>
              <a:t> </a:t>
            </a:r>
            <a:r>
              <a:rPr lang="ru-RU" sz="2800" dirty="0" err="1"/>
              <a:t>тәжірибесі</a:t>
            </a:r>
            <a:r>
              <a:rPr lang="ru-RU" sz="2800" dirty="0"/>
              <a:t> бар </a:t>
            </a:r>
            <a:r>
              <a:rPr lang="ru-RU" sz="2800" dirty="0" err="1"/>
              <a:t>тұлға</a:t>
            </a:r>
            <a:r>
              <a:rPr lang="ru-RU" sz="2800" dirty="0" smtClean="0"/>
              <a:t>.</a:t>
            </a:r>
          </a:p>
          <a:p>
            <a:pPr marL="514350" lvl="0" indent="-514350" fontAlgn="base">
              <a:buFont typeface="+mj-lt"/>
              <a:buAutoNum type="arabicPeriod"/>
            </a:pPr>
            <a:r>
              <a:rPr lang="ru-RU" sz="2800" dirty="0"/>
              <a:t/>
            </a:r>
            <a:br>
              <a:rPr lang="ru-RU" sz="2800" dirty="0"/>
            </a:br>
            <a:r>
              <a:rPr lang="ru-RU" sz="2800" dirty="0"/>
              <a:t>«</a:t>
            </a:r>
            <a:r>
              <a:rPr lang="ru-RU" sz="2800" dirty="0" err="1"/>
              <a:t>Мұғалім-зерттеуші</a:t>
            </a:r>
            <a:r>
              <a:rPr lang="ru-RU" sz="2800" dirty="0"/>
              <a:t>» </a:t>
            </a:r>
            <a:r>
              <a:rPr lang="ru-RU" sz="2800" dirty="0" err="1"/>
              <a:t>біліктілік</a:t>
            </a:r>
            <a:r>
              <a:rPr lang="ru-RU" sz="2800" dirty="0"/>
              <a:t> </a:t>
            </a:r>
            <a:r>
              <a:rPr lang="ru-RU" sz="2800" dirty="0" err="1"/>
              <a:t>санатына</a:t>
            </a:r>
            <a:r>
              <a:rPr lang="ru-RU" sz="2800" dirty="0"/>
              <a:t> </a:t>
            </a:r>
            <a:r>
              <a:rPr lang="ru-RU" sz="2800" dirty="0" err="1"/>
              <a:t>қойылатын</a:t>
            </a:r>
            <a:r>
              <a:rPr lang="ru-RU" sz="2800" dirty="0"/>
              <a:t> </a:t>
            </a:r>
            <a:r>
              <a:rPr lang="ru-RU" sz="2800" dirty="0" err="1"/>
              <a:t>жалпы</a:t>
            </a:r>
            <a:r>
              <a:rPr lang="ru-RU" sz="2800" dirty="0"/>
              <a:t> </a:t>
            </a:r>
            <a:r>
              <a:rPr lang="ru-RU" sz="2800" dirty="0" err="1"/>
              <a:t>талаптарды</a:t>
            </a:r>
            <a:r>
              <a:rPr lang="ru-RU" sz="2800" dirty="0"/>
              <a:t> </a:t>
            </a:r>
            <a:r>
              <a:rPr lang="ru-RU" sz="2800" dirty="0" err="1"/>
              <a:t>қанағаттандырады</a:t>
            </a:r>
            <a:r>
              <a:rPr lang="ru-RU" sz="2800" dirty="0"/>
              <a:t>, </a:t>
            </a:r>
            <a:r>
              <a:rPr lang="ru-RU" sz="2800" dirty="0" err="1"/>
              <a:t>сонымен</a:t>
            </a:r>
            <a:r>
              <a:rPr lang="ru-RU" sz="2800" dirty="0"/>
              <a:t> </a:t>
            </a:r>
            <a:r>
              <a:rPr lang="ru-RU" sz="2800" dirty="0" err="1"/>
              <a:t>қатар</a:t>
            </a:r>
            <a:r>
              <a:rPr lang="ru-RU" sz="2800" dirty="0" smtClean="0"/>
              <a:t>:</a:t>
            </a:r>
          </a:p>
          <a:p>
            <a:pPr marL="514350" lvl="0" indent="-514350" fontAlgn="base">
              <a:buFont typeface="+mj-lt"/>
              <a:buAutoNum type="arabicPeriod"/>
            </a:pPr>
            <a:r>
              <a:rPr lang="ru-RU" sz="2800" dirty="0"/>
              <a:t/>
            </a:r>
            <a:br>
              <a:rPr lang="ru-RU" sz="2800" dirty="0"/>
            </a:br>
            <a:r>
              <a:rPr lang="ru-RU" sz="2800" dirty="0" err="1"/>
              <a:t>авторлық</a:t>
            </a:r>
            <a:r>
              <a:rPr lang="ru-RU" sz="2800" dirty="0"/>
              <a:t> </a:t>
            </a:r>
            <a:r>
              <a:rPr lang="ru-RU" sz="2800" dirty="0" err="1"/>
              <a:t>бағдарлама</a:t>
            </a:r>
            <a:r>
              <a:rPr lang="ru-RU" sz="2800" dirty="0"/>
              <a:t> </a:t>
            </a:r>
            <a:r>
              <a:rPr lang="ru-RU" sz="2800" dirty="0" err="1"/>
              <a:t>немесе</a:t>
            </a:r>
            <a:r>
              <a:rPr lang="ru-RU" sz="2800" dirty="0"/>
              <a:t> </a:t>
            </a:r>
            <a:r>
              <a:rPr lang="ru-RU" sz="2800" dirty="0" err="1"/>
              <a:t>республикалық</a:t>
            </a:r>
            <a:r>
              <a:rPr lang="ru-RU" sz="2800" dirty="0"/>
              <a:t> </a:t>
            </a:r>
            <a:r>
              <a:rPr lang="ru-RU" sz="2800" dirty="0" err="1"/>
              <a:t>деңгейде</a:t>
            </a:r>
            <a:r>
              <a:rPr lang="ru-RU" sz="2800" dirty="0"/>
              <a:t> </a:t>
            </a:r>
            <a:r>
              <a:rPr lang="ru-RU" sz="2800" dirty="0" err="1"/>
              <a:t>бекітілген</a:t>
            </a:r>
            <a:r>
              <a:rPr lang="ru-RU" sz="2800" dirty="0"/>
              <a:t> </a:t>
            </a:r>
            <a:r>
              <a:rPr lang="ru-RU" sz="2800" dirty="0" err="1"/>
              <a:t>және</a:t>
            </a:r>
            <a:r>
              <a:rPr lang="ru-RU" sz="2800" dirty="0"/>
              <a:t> </a:t>
            </a:r>
            <a:r>
              <a:rPr lang="ru-RU" sz="2800" dirty="0" err="1"/>
              <a:t>таратылған</a:t>
            </a:r>
            <a:r>
              <a:rPr lang="ru-RU" sz="2800" dirty="0"/>
              <a:t> </a:t>
            </a:r>
            <a:r>
              <a:rPr lang="ru-RU" sz="2800" dirty="0" err="1"/>
              <a:t>жарияланған</a:t>
            </a:r>
            <a:r>
              <a:rPr lang="ru-RU" sz="2800" dirty="0"/>
              <a:t> </a:t>
            </a:r>
            <a:r>
              <a:rPr lang="ru-RU" sz="2800" dirty="0" err="1"/>
              <a:t>оқулықтардың</a:t>
            </a:r>
            <a:r>
              <a:rPr lang="ru-RU" sz="2800" dirty="0"/>
              <a:t>, </a:t>
            </a:r>
            <a:r>
              <a:rPr lang="ru-RU" sz="2800" dirty="0" err="1"/>
              <a:t>оқу</a:t>
            </a:r>
            <a:r>
              <a:rPr lang="ru-RU" sz="2800" dirty="0"/>
              <a:t> </a:t>
            </a:r>
            <a:r>
              <a:rPr lang="ru-RU" sz="2800" dirty="0" err="1"/>
              <a:t>құралдарының</a:t>
            </a:r>
            <a:r>
              <a:rPr lang="ru-RU" sz="2800" dirty="0"/>
              <a:t>, </a:t>
            </a:r>
            <a:r>
              <a:rPr lang="ru-RU" sz="2800" dirty="0" err="1"/>
              <a:t>монографиялардың</a:t>
            </a:r>
            <a:r>
              <a:rPr lang="ru-RU" sz="2800" dirty="0"/>
              <a:t>, </a:t>
            </a:r>
            <a:r>
              <a:rPr lang="ru-RU" sz="2800" dirty="0" err="1"/>
              <a:t>жобалау</a:t>
            </a:r>
            <a:r>
              <a:rPr lang="ru-RU" sz="2800" dirty="0"/>
              <a:t> </a:t>
            </a:r>
            <a:r>
              <a:rPr lang="ru-RU" sz="2800" dirty="0" err="1"/>
              <a:t>жұмыстарының</a:t>
            </a:r>
            <a:r>
              <a:rPr lang="ru-RU" sz="2800" dirty="0"/>
              <a:t> авторы (</a:t>
            </a:r>
            <a:r>
              <a:rPr lang="ru-RU" sz="2800" dirty="0" err="1"/>
              <a:t>бірлескен</a:t>
            </a:r>
            <a:r>
              <a:rPr lang="ru-RU" sz="2800" dirty="0"/>
              <a:t> авторы) бар; </a:t>
            </a:r>
            <a:r>
              <a:rPr lang="ru-RU" sz="2800" dirty="0" err="1"/>
              <a:t>ғылыми</a:t>
            </a:r>
            <a:r>
              <a:rPr lang="ru-RU" sz="2800" dirty="0"/>
              <a:t> </a:t>
            </a:r>
            <a:r>
              <a:rPr lang="ru-RU" sz="2800" dirty="0" err="1"/>
              <a:t>жобалау</a:t>
            </a:r>
            <a:r>
              <a:rPr lang="ru-RU" sz="2800" dirty="0"/>
              <a:t> </a:t>
            </a:r>
            <a:r>
              <a:rPr lang="ru-RU" sz="2800" dirty="0" err="1"/>
              <a:t>дағдыларын</a:t>
            </a:r>
            <a:r>
              <a:rPr lang="ru-RU" sz="2800" dirty="0"/>
              <a:t> </a:t>
            </a:r>
            <a:r>
              <a:rPr lang="ru-RU" sz="2800" dirty="0" err="1"/>
              <a:t>дамытуды</a:t>
            </a:r>
            <a:r>
              <a:rPr lang="ru-RU" sz="2800" dirty="0"/>
              <a:t> </a:t>
            </a:r>
            <a:r>
              <a:rPr lang="ru-RU" sz="2800" dirty="0" err="1"/>
              <a:t>қамтамасыз</a:t>
            </a:r>
            <a:r>
              <a:rPr lang="ru-RU" sz="2800" dirty="0"/>
              <a:t> </a:t>
            </a:r>
            <a:r>
              <a:rPr lang="ru-RU" sz="2800" dirty="0" err="1"/>
              <a:t>етеді</a:t>
            </a:r>
            <a:r>
              <a:rPr lang="ru-RU" sz="2800" dirty="0"/>
              <a:t>; </a:t>
            </a:r>
            <a:r>
              <a:rPr lang="ru-RU" sz="2800" dirty="0" err="1"/>
              <a:t>Кәсіби</a:t>
            </a:r>
            <a:r>
              <a:rPr lang="ru-RU" sz="2800" dirty="0"/>
              <a:t> </a:t>
            </a:r>
            <a:r>
              <a:rPr lang="ru-RU" sz="2800" dirty="0" err="1"/>
              <a:t>қауымдастық</a:t>
            </a:r>
            <a:r>
              <a:rPr lang="ru-RU" sz="2800" dirty="0"/>
              <a:t> </a:t>
            </a:r>
            <a:r>
              <a:rPr lang="ru-RU" sz="2800" dirty="0" err="1"/>
              <a:t>желісін</a:t>
            </a:r>
            <a:r>
              <a:rPr lang="ru-RU" sz="2800" dirty="0"/>
              <a:t> </a:t>
            </a:r>
            <a:r>
              <a:rPr lang="ru-RU" sz="2800" dirty="0" err="1"/>
              <a:t>дамыту</a:t>
            </a:r>
            <a:r>
              <a:rPr lang="ru-RU" sz="2800" dirty="0"/>
              <a:t> </a:t>
            </a:r>
            <a:r>
              <a:rPr lang="ru-RU" sz="2800" dirty="0" err="1"/>
              <a:t>стратегиясын</a:t>
            </a:r>
            <a:r>
              <a:rPr lang="ru-RU" sz="2800" dirty="0"/>
              <a:t> </a:t>
            </a:r>
            <a:r>
              <a:rPr lang="ru-RU" sz="2800" dirty="0" err="1"/>
              <a:t>болжау</a:t>
            </a:r>
            <a:r>
              <a:rPr lang="ru-RU" sz="2800" dirty="0"/>
              <a:t> </a:t>
            </a:r>
            <a:r>
              <a:rPr lang="ru-RU" sz="2800" dirty="0" err="1"/>
              <a:t>және</a:t>
            </a:r>
            <a:r>
              <a:rPr lang="ru-RU" sz="2800" dirty="0"/>
              <a:t> </a:t>
            </a:r>
            <a:r>
              <a:rPr lang="ru-RU" sz="2800" dirty="0" err="1"/>
              <a:t>болжау</a:t>
            </a:r>
            <a:r>
              <a:rPr lang="ru-RU" sz="2800" dirty="0"/>
              <a:t>.</a:t>
            </a:r>
            <a:endParaRPr lang="ru-RU" sz="2800" dirty="0" smtClean="0"/>
          </a:p>
        </p:txBody>
      </p:sp>
      <p:sp>
        <p:nvSpPr>
          <p:cNvPr id="4" name="Номер слайда 3"/>
          <p:cNvSpPr>
            <a:spLocks noGrp="1"/>
          </p:cNvSpPr>
          <p:nvPr>
            <p:ph type="sldNum" sz="quarter" idx="12"/>
          </p:nvPr>
        </p:nvSpPr>
        <p:spPr/>
        <p:txBody>
          <a:bodyPr/>
          <a:lstStyle/>
          <a:p>
            <a:fld id="{725C68B6-61C2-468F-89AB-4B9F7531AA68}" type="slidenum">
              <a:rPr lang="ru-RU" smtClean="0"/>
              <a:pPr/>
              <a:t>11</a:t>
            </a:fld>
            <a:endParaRPr lang="ru-RU"/>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sz="2400" dirty="0"/>
              <a:t/>
            </a:r>
            <a:br>
              <a:rPr lang="ru-RU" sz="2400" dirty="0"/>
            </a:br>
            <a:r>
              <a:rPr lang="ru-RU" sz="2400" dirty="0" err="1">
                <a:effectLst/>
              </a:rPr>
              <a:t>Педагогикалық</a:t>
            </a:r>
            <a:r>
              <a:rPr lang="ru-RU" sz="2400" dirty="0">
                <a:effectLst/>
              </a:rPr>
              <a:t> </a:t>
            </a:r>
            <a:r>
              <a:rPr lang="ru-RU" sz="2400" dirty="0" err="1">
                <a:effectLst/>
              </a:rPr>
              <a:t>кадрларды</a:t>
            </a:r>
            <a:r>
              <a:rPr lang="ru-RU" sz="2400" dirty="0">
                <a:effectLst/>
              </a:rPr>
              <a:t> </a:t>
            </a:r>
            <a:r>
              <a:rPr lang="ru-RU" sz="2400" dirty="0" err="1">
                <a:effectLst/>
              </a:rPr>
              <a:t>мерзімінен</a:t>
            </a:r>
            <a:r>
              <a:rPr lang="ru-RU" sz="2400" dirty="0">
                <a:effectLst/>
              </a:rPr>
              <a:t> </a:t>
            </a:r>
            <a:r>
              <a:rPr lang="ru-RU" sz="2400" dirty="0" err="1">
                <a:effectLst/>
              </a:rPr>
              <a:t>бұрын</a:t>
            </a:r>
            <a:r>
              <a:rPr lang="ru-RU" sz="2400" dirty="0">
                <a:effectLst/>
              </a:rPr>
              <a:t> </a:t>
            </a:r>
            <a:r>
              <a:rPr lang="ru-RU" sz="2400" dirty="0" err="1" smtClean="0">
                <a:effectLst/>
              </a:rPr>
              <a:t>атестаттау</a:t>
            </a:r>
            <a:endParaRPr lang="ru-RU" sz="2400" dirty="0">
              <a:solidFill>
                <a:schemeClr val="accent6">
                  <a:lumMod val="75000"/>
                </a:schemeClr>
              </a:solidFill>
            </a:endParaRPr>
          </a:p>
        </p:txBody>
      </p:sp>
      <p:sp>
        <p:nvSpPr>
          <p:cNvPr id="3" name="Содержимое 2"/>
          <p:cNvSpPr>
            <a:spLocks noGrp="1"/>
          </p:cNvSpPr>
          <p:nvPr>
            <p:ph idx="1"/>
          </p:nvPr>
        </p:nvSpPr>
        <p:spPr/>
        <p:txBody>
          <a:bodyPr>
            <a:normAutofit lnSpcReduction="10000"/>
          </a:bodyPr>
          <a:lstStyle/>
          <a:p>
            <a:pPr lvl="0" algn="just"/>
            <a:r>
              <a:rPr lang="kk-KZ" dirty="0"/>
              <a:t>Біліктілік санаттарын беру үшін мұғалімдер мен баламалы тұлғаларды ерте куәландыру Заңның 51-бабының 2-тармағының 7) тармақшасына сәйкес біліктілік талаптарына сәйкес өтініш негізінде жүзеге асырылады</a:t>
            </a:r>
            <a:r>
              <a:rPr lang="kk-KZ" dirty="0" smtClean="0"/>
              <a:t>.</a:t>
            </a:r>
          </a:p>
          <a:p>
            <a:r>
              <a:rPr lang="ru-RU" dirty="0" err="1" smtClean="0"/>
              <a:t>Өтінім</a:t>
            </a:r>
            <a:r>
              <a:rPr lang="ru-RU" dirty="0" smtClean="0"/>
              <a:t> </a:t>
            </a:r>
            <a:r>
              <a:rPr lang="ru-RU" dirty="0" err="1"/>
              <a:t>негізінде</a:t>
            </a:r>
            <a:r>
              <a:rPr lang="ru-RU" dirty="0"/>
              <a:t> </a:t>
            </a:r>
            <a:r>
              <a:rPr lang="ru-RU" dirty="0" err="1"/>
              <a:t>келесі</a:t>
            </a:r>
            <a:r>
              <a:rPr lang="ru-RU" dirty="0"/>
              <a:t> </a:t>
            </a:r>
            <a:r>
              <a:rPr lang="ru-RU" dirty="0" err="1"/>
              <a:t>талаптарға</a:t>
            </a:r>
            <a:r>
              <a:rPr lang="ru-RU" dirty="0"/>
              <a:t> </a:t>
            </a:r>
            <a:r>
              <a:rPr lang="ru-RU" dirty="0" err="1"/>
              <a:t>жауап</a:t>
            </a:r>
            <a:r>
              <a:rPr lang="ru-RU" dirty="0"/>
              <a:t> </a:t>
            </a:r>
            <a:r>
              <a:rPr lang="ru-RU" dirty="0" err="1"/>
              <a:t>беретін</a:t>
            </a:r>
            <a:r>
              <a:rPr lang="ru-RU" dirty="0"/>
              <a:t> педагог </a:t>
            </a:r>
            <a:r>
              <a:rPr lang="ru-RU" dirty="0" err="1"/>
              <a:t>қызметкерлер</a:t>
            </a:r>
            <a:r>
              <a:rPr lang="ru-RU" dirty="0"/>
              <a:t> мен </a:t>
            </a:r>
            <a:r>
              <a:rPr lang="ru-RU" dirty="0" err="1"/>
              <a:t>оларға</a:t>
            </a:r>
            <a:r>
              <a:rPr lang="ru-RU" dirty="0"/>
              <a:t> </a:t>
            </a:r>
            <a:r>
              <a:rPr lang="ru-RU" dirty="0" err="1"/>
              <a:t>теңестірілген</a:t>
            </a:r>
            <a:r>
              <a:rPr lang="ru-RU" dirty="0"/>
              <a:t> </a:t>
            </a:r>
            <a:r>
              <a:rPr lang="ru-RU" dirty="0" err="1"/>
              <a:t>тұлғалар</a:t>
            </a:r>
            <a:r>
              <a:rPr lang="ru-RU" dirty="0"/>
              <a:t> </a:t>
            </a:r>
            <a:r>
              <a:rPr lang="ru-RU" dirty="0" err="1"/>
              <a:t>ерте</a:t>
            </a:r>
            <a:r>
              <a:rPr lang="ru-RU" dirty="0"/>
              <a:t> </a:t>
            </a:r>
            <a:r>
              <a:rPr lang="ru-RU" dirty="0" err="1" smtClean="0"/>
              <a:t>аттестаттауға</a:t>
            </a:r>
            <a:r>
              <a:rPr lang="ru-RU" dirty="0" smtClean="0"/>
              <a:t> </a:t>
            </a:r>
            <a:r>
              <a:rPr lang="ru-RU" dirty="0" err="1"/>
              <a:t>жіберіледі</a:t>
            </a:r>
            <a:r>
              <a:rPr lang="ru-RU" dirty="0"/>
              <a:t>:</a:t>
            </a:r>
          </a:p>
        </p:txBody>
      </p:sp>
      <p:sp>
        <p:nvSpPr>
          <p:cNvPr id="4" name="Номер слайда 3"/>
          <p:cNvSpPr>
            <a:spLocks noGrp="1"/>
          </p:cNvSpPr>
          <p:nvPr>
            <p:ph type="sldNum" sz="quarter" idx="12"/>
          </p:nvPr>
        </p:nvSpPr>
        <p:spPr/>
        <p:txBody>
          <a:bodyPr/>
          <a:lstStyle/>
          <a:p>
            <a:fld id="{725C68B6-61C2-468F-89AB-4B9F7531AA68}" type="slidenum">
              <a:rPr lang="ru-RU" smtClean="0"/>
              <a:pPr/>
              <a:t>12</a:t>
            </a:fld>
            <a:endParaRPr lang="ru-RU"/>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294" y="563914"/>
            <a:ext cx="8229600" cy="353159"/>
          </a:xfrm>
        </p:spPr>
        <p:txBody>
          <a:bodyPr vert="horz" lIns="91440" tIns="45720" rIns="91440" bIns="45720" rtlCol="0" anchor="ctr">
            <a:noAutofit/>
          </a:bodyPr>
          <a:lstStyle/>
          <a:p>
            <a:r>
              <a:rPr lang="ru-RU" sz="2400" b="1" dirty="0" smtClean="0">
                <a:solidFill>
                  <a:srgbClr val="4F81BD">
                    <a:lumMod val="50000"/>
                  </a:srgbClr>
                </a:solidFill>
                <a:latin typeface="Century Gothic" panose="020B0502020202020204" pitchFamily="34" charset="0"/>
                <a:ea typeface="+mn-ea"/>
                <a:cs typeface="+mn-cs"/>
              </a:rPr>
              <a:t> </a:t>
            </a:r>
            <a:r>
              <a:rPr lang="ru-RU" sz="2400" b="1" dirty="0" smtClean="0">
                <a:latin typeface="Century Gothic" panose="020B0502020202020204" pitchFamily="34" charset="0"/>
              </a:rPr>
              <a:t>«</a:t>
            </a:r>
            <a:r>
              <a:rPr lang="ru-RU" sz="2400" b="1" dirty="0">
                <a:latin typeface="Century Gothic" panose="020B0502020202020204" pitchFamily="34" charset="0"/>
              </a:rPr>
              <a:t>Педагог-модератор</a:t>
            </a:r>
            <a:r>
              <a:rPr lang="ru-RU" sz="2400" b="1" dirty="0" smtClean="0">
                <a:latin typeface="Century Gothic" panose="020B0502020202020204" pitchFamily="34" charset="0"/>
              </a:rPr>
              <a:t>» </a:t>
            </a:r>
            <a:r>
              <a:rPr lang="ru-RU" sz="2400" b="1" dirty="0" err="1" smtClean="0">
                <a:latin typeface="Century Gothic" panose="020B0502020202020204" pitchFamily="34" charset="0"/>
              </a:rPr>
              <a:t>санатына</a:t>
            </a:r>
            <a:r>
              <a:rPr lang="ru-RU" sz="2400" b="1" dirty="0" smtClean="0">
                <a:latin typeface="Century Gothic" panose="020B0502020202020204" pitchFamily="34" charset="0"/>
              </a:rPr>
              <a:t> </a:t>
            </a:r>
            <a:r>
              <a:rPr lang="ru-RU" sz="2400" b="1" dirty="0" err="1" smtClean="0">
                <a:latin typeface="Century Gothic" panose="020B0502020202020204" pitchFamily="34" charset="0"/>
              </a:rPr>
              <a:t>қойылатын</a:t>
            </a:r>
            <a:r>
              <a:rPr lang="ru-RU" sz="2400" b="1" dirty="0" smtClean="0">
                <a:latin typeface="Century Gothic" panose="020B0502020202020204" pitchFamily="34" charset="0"/>
              </a:rPr>
              <a:t> </a:t>
            </a:r>
            <a:r>
              <a:rPr lang="ru-RU" sz="2400" b="1" dirty="0" err="1" smtClean="0">
                <a:latin typeface="Century Gothic" panose="020B0502020202020204" pitchFamily="34" charset="0"/>
              </a:rPr>
              <a:t>талаптар</a:t>
            </a:r>
            <a:r>
              <a:rPr lang="ru-RU" sz="2400" b="1" dirty="0" smtClean="0">
                <a:latin typeface="Century Gothic" panose="020B0502020202020204" pitchFamily="34" charset="0"/>
              </a:rPr>
              <a:t>:</a:t>
            </a:r>
            <a:r>
              <a:rPr lang="ru-RU" sz="2400" b="1" dirty="0">
                <a:latin typeface="Century Gothic" panose="020B0502020202020204" pitchFamily="34" charset="0"/>
              </a:rPr>
              <a:t/>
            </a:r>
            <a:br>
              <a:rPr lang="ru-RU" sz="2400" b="1" dirty="0">
                <a:latin typeface="Century Gothic" panose="020B0502020202020204" pitchFamily="34" charset="0"/>
              </a:rPr>
            </a:br>
            <a:r>
              <a:rPr lang="ru-RU" sz="2400" b="1" dirty="0" smtClean="0">
                <a:latin typeface="Century Gothic" panose="020B0502020202020204" pitchFamily="34" charset="0"/>
              </a:rPr>
              <a:t>  </a:t>
            </a:r>
            <a:endParaRPr lang="ru-RU" sz="2400" b="1" dirty="0">
              <a:solidFill>
                <a:srgbClr val="4F81BD">
                  <a:lumMod val="50000"/>
                </a:srgbClr>
              </a:solidFill>
              <a:latin typeface="Century Gothic" panose="020B0502020202020204" pitchFamily="34" charset="0"/>
              <a:ea typeface="+mn-ea"/>
              <a:cs typeface="+mn-cs"/>
            </a:endParaRPr>
          </a:p>
        </p:txBody>
      </p:sp>
      <p:sp>
        <p:nvSpPr>
          <p:cNvPr id="6" name="Объект 5"/>
          <p:cNvSpPr>
            <a:spLocks noGrp="1"/>
          </p:cNvSpPr>
          <p:nvPr>
            <p:ph sz="half" idx="1"/>
          </p:nvPr>
        </p:nvSpPr>
        <p:spPr>
          <a:xfrm>
            <a:off x="1331640" y="908720"/>
            <a:ext cx="7513092" cy="4547286"/>
          </a:xfrm>
          <a:solidFill>
            <a:srgbClr val="F0F8FA"/>
          </a:solidFill>
          <a:ln>
            <a:solidFill>
              <a:schemeClr val="bg1"/>
            </a:solidFill>
          </a:ln>
        </p:spPr>
        <p:style>
          <a:lnRef idx="2">
            <a:schemeClr val="accent2"/>
          </a:lnRef>
          <a:fillRef idx="1">
            <a:schemeClr val="lt1"/>
          </a:fillRef>
          <a:effectRef idx="0">
            <a:schemeClr val="accent2"/>
          </a:effectRef>
          <a:fontRef idx="minor">
            <a:schemeClr val="dk1"/>
          </a:fontRef>
        </p:style>
        <p:txBody>
          <a:bodyPr>
            <a:noAutofit/>
          </a:bodyPr>
          <a:lstStyle/>
          <a:p>
            <a:r>
              <a:rPr lang="kk-KZ" sz="1600" dirty="0"/>
              <a:t>Ерте куәландыруға келесі талаптар қойылады: «мұғалім-модератор» біліктілік санаты бойынша: пәндік олимпиадалар, шығармашылық, кәсіби жарыстар, ғылыми, спорттық жарыстардың жеңімпаздарын білім беру ұйымы деңгейінде дайындаған адамдар; кәсіптік конкурстардың жеңімпаздары, білім беру ұйымы деңгейіндегі педагогикалық жарыстар; аудан, қала деңгейінде өзінің педагогикалық тәжірибесін жалпылайтын адамдар;</a:t>
            </a:r>
            <a:r>
              <a:rPr lang="ru-RU" sz="1600" dirty="0" smtClean="0"/>
              <a:t>лица, окончившие высшее учебное заведение с «отличием»;</a:t>
            </a:r>
          </a:p>
          <a:p>
            <a:r>
              <a:rPr lang="kk-KZ" sz="1600" dirty="0"/>
              <a:t>Ағылшын тілін білімі туралы дипломы (сертификаты) бар, ағылшын тілін B1 деңгейінен төмен емес (CEFR шкаласы бойынша) ағылшын тілін меңгеру құқығымен жоғары білім беру мекемесін бітірген тұлғалар; академиялық магистр дәрежесі бар адамдар; орта кәсіптік (техникалық және кәсіптік, орта білімнен кейінгі) оқу орнын бітірген және кемінде бір жыл жұмыс тәжірибесі бар адамдар; мамандық бойынша спорт шеберлігіне үміткерлер болып табылатын тұлғалар;</a:t>
            </a:r>
            <a:endParaRPr lang="ru-RU" sz="1600" dirty="0">
              <a:latin typeface="Century Gothic" panose="020B0502020202020204" pitchFamily="34" charset="0"/>
            </a:endParaRPr>
          </a:p>
        </p:txBody>
      </p:sp>
      <p:sp>
        <p:nvSpPr>
          <p:cNvPr id="5" name="Номер слайда 4"/>
          <p:cNvSpPr>
            <a:spLocks noGrp="1"/>
          </p:cNvSpPr>
          <p:nvPr>
            <p:ph type="sldNum" sz="quarter" idx="12"/>
          </p:nvPr>
        </p:nvSpPr>
        <p:spPr/>
        <p:txBody>
          <a:bodyPr/>
          <a:lstStyle/>
          <a:p>
            <a:fld id="{290F8FE1-D312-4C01-8616-14340EB4CBE8}" type="slidenum">
              <a:rPr lang="ru-RU" sz="1500" smtClean="0">
                <a:solidFill>
                  <a:prstClr val="black">
                    <a:tint val="75000"/>
                  </a:prstClr>
                </a:solidFill>
              </a:rPr>
              <a:pPr/>
              <a:t>13</a:t>
            </a:fld>
            <a:endParaRPr lang="ru-RU" sz="1500" dirty="0">
              <a:solidFill>
                <a:prstClr val="black">
                  <a:tint val="75000"/>
                </a:prstClr>
              </a:solidFill>
            </a:endParaRPr>
          </a:p>
        </p:txBody>
      </p:sp>
      <p:sp>
        <p:nvSpPr>
          <p:cNvPr id="8" name="Прямоугольник 7"/>
          <p:cNvSpPr/>
          <p:nvPr/>
        </p:nvSpPr>
        <p:spPr>
          <a:xfrm>
            <a:off x="251520" y="908720"/>
            <a:ext cx="1031972" cy="454728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ru-RU" sz="1400" b="1" dirty="0" smtClean="0">
                <a:solidFill>
                  <a:schemeClr val="tx1"/>
                </a:solidFill>
                <a:latin typeface="Century Gothic" panose="020B0502020202020204" pitchFamily="34" charset="0"/>
              </a:rPr>
              <a:t>«Педагог-модератор</a:t>
            </a:r>
            <a:r>
              <a:rPr lang="ru-RU" sz="1400" b="1" dirty="0">
                <a:solidFill>
                  <a:schemeClr val="tx1"/>
                </a:solidFill>
                <a:latin typeface="Century Gothic" panose="020B0502020202020204" pitchFamily="34" charset="0"/>
              </a:rPr>
              <a:t>»:</a:t>
            </a:r>
          </a:p>
          <a:p>
            <a:pPr algn="ctr"/>
            <a:endParaRPr lang="ru-RU" sz="1500" dirty="0">
              <a:latin typeface="Century Gothic" panose="020B0502020202020204" pitchFamily="34" charset="0"/>
            </a:endParaRPr>
          </a:p>
        </p:txBody>
      </p:sp>
    </p:spTree>
    <p:extLst>
      <p:ext uri="{BB962C8B-B14F-4D97-AF65-F5344CB8AC3E}">
        <p14:creationId xmlns:p14="http://schemas.microsoft.com/office/powerpoint/2010/main" val="17836752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Объект 6"/>
          <p:cNvSpPr>
            <a:spLocks noGrp="1"/>
          </p:cNvSpPr>
          <p:nvPr>
            <p:ph sz="half" idx="2"/>
          </p:nvPr>
        </p:nvSpPr>
        <p:spPr>
          <a:xfrm>
            <a:off x="1619672" y="1196752"/>
            <a:ext cx="7429348" cy="4388502"/>
          </a:xfrm>
          <a:solidFill>
            <a:srgbClr val="F0F8FA"/>
          </a:solidFill>
          <a:ln>
            <a:solidFill>
              <a:schemeClr val="bg1"/>
            </a:solidFill>
          </a:ln>
        </p:spPr>
        <p:style>
          <a:lnRef idx="2">
            <a:schemeClr val="accent2"/>
          </a:lnRef>
          <a:fillRef idx="1">
            <a:schemeClr val="lt1"/>
          </a:fillRef>
          <a:effectRef idx="0">
            <a:schemeClr val="accent2"/>
          </a:effectRef>
          <a:fontRef idx="minor">
            <a:schemeClr val="dk1"/>
          </a:fontRef>
        </p:style>
        <p:txBody>
          <a:bodyPr anchor="ctr">
            <a:noAutofit/>
          </a:bodyPr>
          <a:lstStyle/>
          <a:p>
            <a:r>
              <a:rPr lang="ru-RU" sz="1400" dirty="0"/>
              <a:t/>
            </a:r>
            <a:br>
              <a:rPr lang="ru-RU" sz="1400" dirty="0"/>
            </a:br>
            <a:r>
              <a:rPr lang="ru-RU" sz="1600" dirty="0" err="1"/>
              <a:t>аудандық</a:t>
            </a:r>
            <a:r>
              <a:rPr lang="ru-RU" sz="1600" dirty="0"/>
              <a:t> / </a:t>
            </a:r>
            <a:r>
              <a:rPr lang="ru-RU" sz="1600" dirty="0" err="1"/>
              <a:t>қалалық</a:t>
            </a:r>
            <a:r>
              <a:rPr lang="ru-RU" sz="1600" dirty="0"/>
              <a:t> </a:t>
            </a:r>
            <a:r>
              <a:rPr lang="ru-RU" sz="1600" dirty="0" err="1"/>
              <a:t>деңгейдегі</a:t>
            </a:r>
            <a:r>
              <a:rPr lang="ru-RU" sz="1600" dirty="0"/>
              <a:t> </a:t>
            </a:r>
            <a:r>
              <a:rPr lang="ru-RU" sz="1600" dirty="0" err="1"/>
              <a:t>пәндік</a:t>
            </a:r>
            <a:r>
              <a:rPr lang="ru-RU" sz="1600" dirty="0"/>
              <a:t> </a:t>
            </a:r>
            <a:r>
              <a:rPr lang="ru-RU" sz="1600" dirty="0" err="1"/>
              <a:t>олимпиадалар</a:t>
            </a:r>
            <a:r>
              <a:rPr lang="ru-RU" sz="1600" dirty="0"/>
              <a:t>, </a:t>
            </a:r>
            <a:r>
              <a:rPr lang="ru-RU" sz="1600" dirty="0" err="1"/>
              <a:t>шығармашылық</a:t>
            </a:r>
            <a:r>
              <a:rPr lang="ru-RU" sz="1600" dirty="0"/>
              <a:t>, </a:t>
            </a:r>
            <a:r>
              <a:rPr lang="ru-RU" sz="1600" dirty="0" err="1"/>
              <a:t>кәсіби</a:t>
            </a:r>
            <a:r>
              <a:rPr lang="ru-RU" sz="1600" dirty="0"/>
              <a:t> </a:t>
            </a:r>
            <a:r>
              <a:rPr lang="ru-RU" sz="1600" dirty="0" err="1"/>
              <a:t>жарыстар</a:t>
            </a:r>
            <a:r>
              <a:rPr lang="ru-RU" sz="1600" dirty="0"/>
              <a:t>, </a:t>
            </a:r>
            <a:r>
              <a:rPr lang="ru-RU" sz="1600" dirty="0" err="1"/>
              <a:t>ғылыми</a:t>
            </a:r>
            <a:r>
              <a:rPr lang="ru-RU" sz="1600" dirty="0"/>
              <a:t>, спорт </a:t>
            </a:r>
            <a:r>
              <a:rPr lang="ru-RU" sz="1600" dirty="0" err="1"/>
              <a:t>жарыстарының</a:t>
            </a:r>
            <a:r>
              <a:rPr lang="ru-RU" sz="1600" dirty="0"/>
              <a:t> </a:t>
            </a:r>
            <a:r>
              <a:rPr lang="ru-RU" sz="1600" dirty="0" err="1"/>
              <a:t>жеңімпаздарын</a:t>
            </a:r>
            <a:r>
              <a:rPr lang="ru-RU" sz="1600" dirty="0"/>
              <a:t> </a:t>
            </a:r>
            <a:r>
              <a:rPr lang="ru-RU" sz="1600" dirty="0" err="1"/>
              <a:t>дайындаған</a:t>
            </a:r>
            <a:r>
              <a:rPr lang="ru-RU" sz="1600" dirty="0"/>
              <a:t> </a:t>
            </a:r>
            <a:r>
              <a:rPr lang="ru-RU" sz="1600" dirty="0" err="1"/>
              <a:t>тұлғалар</a:t>
            </a:r>
            <a:r>
              <a:rPr lang="ru-RU" sz="1600" dirty="0"/>
              <a:t>; </a:t>
            </a:r>
            <a:r>
              <a:rPr lang="ru-RU" sz="1600" dirty="0" err="1"/>
              <a:t>аудандық</a:t>
            </a:r>
            <a:r>
              <a:rPr lang="ru-RU" sz="1600" dirty="0"/>
              <a:t> / </a:t>
            </a:r>
            <a:r>
              <a:rPr lang="ru-RU" sz="1600" dirty="0" err="1"/>
              <a:t>қалалық</a:t>
            </a:r>
            <a:r>
              <a:rPr lang="ru-RU" sz="1600" dirty="0"/>
              <a:t> </a:t>
            </a:r>
            <a:r>
              <a:rPr lang="ru-RU" sz="1600" dirty="0" err="1"/>
              <a:t>деңгейдегі</a:t>
            </a:r>
            <a:r>
              <a:rPr lang="ru-RU" sz="1600" dirty="0"/>
              <a:t> </a:t>
            </a:r>
            <a:r>
              <a:rPr lang="ru-RU" sz="1600" dirty="0" err="1"/>
              <a:t>кәсіби</a:t>
            </a:r>
            <a:r>
              <a:rPr lang="ru-RU" sz="1600" dirty="0"/>
              <a:t> </a:t>
            </a:r>
            <a:r>
              <a:rPr lang="ru-RU" sz="1600" dirty="0" err="1"/>
              <a:t>жарыстардың</a:t>
            </a:r>
            <a:r>
              <a:rPr lang="ru-RU" sz="1600" dirty="0"/>
              <a:t>, </a:t>
            </a:r>
            <a:r>
              <a:rPr lang="ru-RU" sz="1600" dirty="0" err="1"/>
              <a:t>педагогикалық</a:t>
            </a:r>
            <a:r>
              <a:rPr lang="ru-RU" sz="1600" dirty="0"/>
              <a:t> </a:t>
            </a:r>
            <a:r>
              <a:rPr lang="ru-RU" sz="1600" dirty="0" err="1"/>
              <a:t>жарыстардың</a:t>
            </a:r>
            <a:r>
              <a:rPr lang="ru-RU" sz="1600" dirty="0"/>
              <a:t> </a:t>
            </a:r>
            <a:r>
              <a:rPr lang="ru-RU" sz="1600" dirty="0" err="1"/>
              <a:t>жеңімпаздары</a:t>
            </a:r>
            <a:r>
              <a:rPr lang="ru-RU" sz="1600" dirty="0"/>
              <a:t>; </a:t>
            </a:r>
            <a:r>
              <a:rPr lang="ru-RU" sz="1600" dirty="0" err="1"/>
              <a:t>аймақтық</a:t>
            </a:r>
            <a:r>
              <a:rPr lang="ru-RU" sz="1600" dirty="0"/>
              <a:t> </a:t>
            </a:r>
            <a:r>
              <a:rPr lang="ru-RU" sz="1600" dirty="0" err="1"/>
              <a:t>деңгейде</a:t>
            </a:r>
            <a:r>
              <a:rPr lang="ru-RU" sz="1600" dirty="0"/>
              <a:t> (Астана </a:t>
            </a:r>
            <a:r>
              <a:rPr lang="ru-RU" sz="1600" dirty="0" err="1"/>
              <a:t>және</a:t>
            </a:r>
            <a:r>
              <a:rPr lang="ru-RU" sz="1600" dirty="0"/>
              <a:t> Алматы </a:t>
            </a:r>
            <a:r>
              <a:rPr lang="ru-RU" sz="1600" dirty="0" err="1"/>
              <a:t>қалалары</a:t>
            </a:r>
            <a:r>
              <a:rPr lang="ru-RU" sz="1600" dirty="0"/>
              <a:t>) </a:t>
            </a:r>
            <a:r>
              <a:rPr lang="ru-RU" sz="1600" dirty="0" err="1"/>
              <a:t>өздерінің</a:t>
            </a:r>
            <a:r>
              <a:rPr lang="ru-RU" sz="1600" dirty="0"/>
              <a:t> </a:t>
            </a:r>
            <a:r>
              <a:rPr lang="ru-RU" sz="1600" dirty="0" err="1"/>
              <a:t>педагогикалық</a:t>
            </a:r>
            <a:r>
              <a:rPr lang="ru-RU" sz="1600" dirty="0"/>
              <a:t> </a:t>
            </a:r>
            <a:r>
              <a:rPr lang="ru-RU" sz="1600" dirty="0" err="1"/>
              <a:t>тәжірибесін</a:t>
            </a:r>
            <a:r>
              <a:rPr lang="ru-RU" sz="1600" dirty="0"/>
              <a:t> </a:t>
            </a:r>
            <a:r>
              <a:rPr lang="ru-RU" sz="1600" dirty="0" err="1"/>
              <a:t>құрастырған</a:t>
            </a:r>
            <a:r>
              <a:rPr lang="ru-RU" sz="1600" dirty="0"/>
              <a:t> </a:t>
            </a:r>
            <a:r>
              <a:rPr lang="ru-RU" sz="1600" dirty="0" err="1"/>
              <a:t>адамдар;</a:t>
            </a:r>
            <a:r>
              <a:rPr lang="ru-RU" sz="1600" dirty="0" err="1" smtClean="0"/>
              <a:t>лица</a:t>
            </a:r>
            <a:r>
              <a:rPr lang="ru-RU" sz="1600" dirty="0" smtClean="0"/>
              <a:t>, являющиеся выпускниками программы «</a:t>
            </a:r>
            <a:r>
              <a:rPr lang="ru-RU" sz="1600" dirty="0" err="1" smtClean="0"/>
              <a:t>Болашақ</a:t>
            </a:r>
            <a:r>
              <a:rPr lang="ru-RU" sz="1600" dirty="0" smtClean="0"/>
              <a:t>»;</a:t>
            </a:r>
          </a:p>
          <a:p>
            <a:r>
              <a:rPr lang="en-US" sz="1600" dirty="0" smtClean="0"/>
              <a:t>PhD </a:t>
            </a:r>
            <a:r>
              <a:rPr lang="en-US" sz="1600" dirty="0"/>
              <a:t>/ Doctor </a:t>
            </a:r>
            <a:r>
              <a:rPr lang="ru-RU" sz="1600" dirty="0" err="1"/>
              <a:t>дәрежесі</a:t>
            </a:r>
            <a:r>
              <a:rPr lang="ru-RU" sz="1600" dirty="0"/>
              <a:t> бар </a:t>
            </a:r>
            <a:r>
              <a:rPr lang="ru-RU" sz="1600" dirty="0" err="1"/>
              <a:t>адамдар</a:t>
            </a:r>
            <a:r>
              <a:rPr lang="ru-RU" sz="1600" dirty="0"/>
              <a:t>; </a:t>
            </a:r>
            <a:r>
              <a:rPr lang="ru-RU" sz="1600" dirty="0" err="1"/>
              <a:t>Ағылшын</a:t>
            </a:r>
            <a:r>
              <a:rPr lang="ru-RU" sz="1600" dirty="0"/>
              <a:t> </a:t>
            </a:r>
            <a:r>
              <a:rPr lang="ru-RU" sz="1600" dirty="0" err="1"/>
              <a:t>тілінде</a:t>
            </a:r>
            <a:r>
              <a:rPr lang="ru-RU" sz="1600" dirty="0"/>
              <a:t> </a:t>
            </a:r>
            <a:r>
              <a:rPr lang="en-US" sz="1600" dirty="0"/>
              <a:t>B2 (CEFR </a:t>
            </a:r>
            <a:r>
              <a:rPr lang="ru-RU" sz="1600" dirty="0" err="1"/>
              <a:t>шкаласы</a:t>
            </a:r>
            <a:r>
              <a:rPr lang="ru-RU" sz="1600" dirty="0"/>
              <a:t> </a:t>
            </a:r>
            <a:r>
              <a:rPr lang="ru-RU" sz="1600" dirty="0" err="1"/>
              <a:t>бойынша</a:t>
            </a:r>
            <a:r>
              <a:rPr lang="ru-RU" sz="1600" dirty="0"/>
              <a:t>) </a:t>
            </a:r>
            <a:r>
              <a:rPr lang="ru-RU" sz="1600" dirty="0" err="1"/>
              <a:t>деңгейінен</a:t>
            </a:r>
            <a:r>
              <a:rPr lang="ru-RU" sz="1600" dirty="0"/>
              <a:t> </a:t>
            </a:r>
            <a:r>
              <a:rPr lang="ru-RU" sz="1600" dirty="0" err="1"/>
              <a:t>төмен</a:t>
            </a:r>
            <a:r>
              <a:rPr lang="ru-RU" sz="1600" dirty="0"/>
              <a:t> </a:t>
            </a:r>
            <a:r>
              <a:rPr lang="ru-RU" sz="1600" dirty="0" err="1"/>
              <a:t>емес</a:t>
            </a:r>
            <a:r>
              <a:rPr lang="ru-RU" sz="1600" dirty="0"/>
              <a:t> </a:t>
            </a:r>
            <a:r>
              <a:rPr lang="ru-RU" sz="1600" dirty="0" err="1"/>
              <a:t>деңгейде</a:t>
            </a:r>
            <a:r>
              <a:rPr lang="ru-RU" sz="1600" dirty="0"/>
              <a:t> </a:t>
            </a:r>
            <a:r>
              <a:rPr lang="ru-RU" sz="1600" dirty="0" err="1"/>
              <a:t>еркін</a:t>
            </a:r>
            <a:r>
              <a:rPr lang="ru-RU" sz="1600" dirty="0"/>
              <a:t> </a:t>
            </a:r>
            <a:r>
              <a:rPr lang="ru-RU" sz="1600" dirty="0" err="1"/>
              <a:t>сөйлейтін</a:t>
            </a:r>
            <a:r>
              <a:rPr lang="ru-RU" sz="1600" dirty="0"/>
              <a:t> </a:t>
            </a:r>
            <a:r>
              <a:rPr lang="ru-RU" sz="1600" dirty="0" err="1"/>
              <a:t>адамдар</a:t>
            </a:r>
            <a:r>
              <a:rPr lang="ru-RU" sz="1600" dirty="0"/>
              <a:t> </a:t>
            </a:r>
            <a:r>
              <a:rPr lang="ru-RU" sz="1600" dirty="0" err="1"/>
              <a:t>ағылшын</a:t>
            </a:r>
            <a:r>
              <a:rPr lang="ru-RU" sz="1600" dirty="0"/>
              <a:t> </a:t>
            </a:r>
            <a:r>
              <a:rPr lang="ru-RU" sz="1600" dirty="0" err="1"/>
              <a:t>тілінде</a:t>
            </a:r>
            <a:r>
              <a:rPr lang="ru-RU" sz="1600" dirty="0"/>
              <a:t> </a:t>
            </a:r>
            <a:r>
              <a:rPr lang="ru-RU" sz="1600" dirty="0" err="1"/>
              <a:t>сабақ</a:t>
            </a:r>
            <a:r>
              <a:rPr lang="ru-RU" sz="1600" dirty="0"/>
              <a:t> </a:t>
            </a:r>
            <a:r>
              <a:rPr lang="ru-RU" sz="1600" dirty="0" err="1"/>
              <a:t>береді</a:t>
            </a:r>
            <a:r>
              <a:rPr lang="ru-RU" sz="1600" dirty="0"/>
              <a:t>; </a:t>
            </a:r>
            <a:r>
              <a:rPr lang="ru-RU" sz="1600" dirty="0" err="1"/>
              <a:t>жоғары</a:t>
            </a:r>
            <a:r>
              <a:rPr lang="ru-RU" sz="1600" dirty="0"/>
              <a:t> </a:t>
            </a:r>
            <a:r>
              <a:rPr lang="ru-RU" sz="1600" dirty="0" err="1"/>
              <a:t>оқу</a:t>
            </a:r>
            <a:r>
              <a:rPr lang="ru-RU" sz="1600" dirty="0"/>
              <a:t> </a:t>
            </a:r>
            <a:r>
              <a:rPr lang="ru-RU" sz="1600" dirty="0" err="1"/>
              <a:t>орнынан</a:t>
            </a:r>
            <a:r>
              <a:rPr lang="ru-RU" sz="1600" dirty="0"/>
              <a:t> </a:t>
            </a:r>
            <a:r>
              <a:rPr lang="ru-RU" sz="1600" dirty="0" err="1"/>
              <a:t>білім</a:t>
            </a:r>
            <a:r>
              <a:rPr lang="ru-RU" sz="1600" dirty="0"/>
              <a:t> беру </a:t>
            </a:r>
            <a:r>
              <a:rPr lang="ru-RU" sz="1600" dirty="0" err="1"/>
              <a:t>ұйымдарында</a:t>
            </a:r>
            <a:r>
              <a:rPr lang="ru-RU" sz="1600" dirty="0"/>
              <a:t> </a:t>
            </a:r>
            <a:r>
              <a:rPr lang="ru-RU" sz="1600" dirty="0" err="1"/>
              <a:t>педагогикалық</a:t>
            </a:r>
            <a:r>
              <a:rPr lang="ru-RU" sz="1600" dirty="0"/>
              <a:t> </a:t>
            </a:r>
            <a:r>
              <a:rPr lang="ru-RU" sz="1600" dirty="0" err="1"/>
              <a:t>жұмысқа</a:t>
            </a:r>
            <a:r>
              <a:rPr lang="ru-RU" sz="1600" dirty="0"/>
              <a:t> </a:t>
            </a:r>
            <a:r>
              <a:rPr lang="ru-RU" sz="1600" dirty="0" err="1"/>
              <a:t>ауысқан</a:t>
            </a:r>
            <a:r>
              <a:rPr lang="ru-RU" sz="1600" dirty="0"/>
              <a:t>, </a:t>
            </a:r>
            <a:r>
              <a:rPr lang="ru-RU" sz="1600" dirty="0" err="1"/>
              <a:t>кемінде</a:t>
            </a:r>
            <a:r>
              <a:rPr lang="ru-RU" sz="1600" dirty="0"/>
              <a:t> </a:t>
            </a:r>
            <a:r>
              <a:rPr lang="ru-RU" sz="1600" dirty="0" err="1"/>
              <a:t>екі</a:t>
            </a:r>
            <a:r>
              <a:rPr lang="ru-RU" sz="1600" dirty="0"/>
              <a:t> </a:t>
            </a:r>
            <a:r>
              <a:rPr lang="ru-RU" sz="1600" dirty="0" err="1"/>
              <a:t>жылдық</a:t>
            </a:r>
            <a:r>
              <a:rPr lang="ru-RU" sz="1600" dirty="0"/>
              <a:t> </a:t>
            </a:r>
            <a:r>
              <a:rPr lang="ru-RU" sz="1600" dirty="0" err="1"/>
              <a:t>педагогикалық</a:t>
            </a:r>
            <a:r>
              <a:rPr lang="ru-RU" sz="1600" dirty="0"/>
              <a:t> </a:t>
            </a:r>
            <a:r>
              <a:rPr lang="ru-RU" sz="1600" dirty="0" err="1"/>
              <a:t>тәжірибесі</a:t>
            </a:r>
            <a:r>
              <a:rPr lang="ru-RU" sz="1600" dirty="0"/>
              <a:t> бар </a:t>
            </a:r>
            <a:r>
              <a:rPr lang="ru-RU" sz="1600" dirty="0" err="1"/>
              <a:t>адамдар</a:t>
            </a:r>
            <a:r>
              <a:rPr lang="ru-RU" sz="1600" dirty="0"/>
              <a:t>; </a:t>
            </a:r>
            <a:r>
              <a:rPr lang="ru-RU" sz="1600" dirty="0" err="1"/>
              <a:t>мамандықтар</a:t>
            </a:r>
            <a:r>
              <a:rPr lang="ru-RU" sz="1600" dirty="0"/>
              <a:t> </a:t>
            </a:r>
            <a:r>
              <a:rPr lang="ru-RU" sz="1600" dirty="0" err="1"/>
              <a:t>бойынша</a:t>
            </a:r>
            <a:r>
              <a:rPr lang="ru-RU" sz="1600" dirty="0"/>
              <a:t> </a:t>
            </a:r>
            <a:r>
              <a:rPr lang="ru-RU" sz="1600" dirty="0" err="1"/>
              <a:t>халықаралық</a:t>
            </a:r>
            <a:r>
              <a:rPr lang="ru-RU" sz="1600" dirty="0"/>
              <a:t> </a:t>
            </a:r>
            <a:r>
              <a:rPr lang="ru-RU" sz="1600" dirty="0" err="1"/>
              <a:t>деңгейдегі</a:t>
            </a:r>
            <a:r>
              <a:rPr lang="ru-RU" sz="1600" dirty="0"/>
              <a:t> спорт </a:t>
            </a:r>
            <a:r>
              <a:rPr lang="ru-RU" sz="1600" dirty="0" err="1"/>
              <a:t>шебері</a:t>
            </a:r>
            <a:r>
              <a:rPr lang="ru-RU" sz="1600" dirty="0"/>
              <a:t> </a:t>
            </a:r>
            <a:r>
              <a:rPr lang="ru-RU" sz="1600" dirty="0" err="1"/>
              <a:t>болып</a:t>
            </a:r>
            <a:r>
              <a:rPr lang="ru-RU" sz="1600" dirty="0"/>
              <a:t> </a:t>
            </a:r>
            <a:r>
              <a:rPr lang="ru-RU" sz="1600" dirty="0" err="1"/>
              <a:t>табылатын</a:t>
            </a:r>
            <a:r>
              <a:rPr lang="ru-RU" sz="1600" dirty="0"/>
              <a:t> </a:t>
            </a:r>
            <a:r>
              <a:rPr lang="ru-RU" sz="1600" dirty="0" err="1"/>
              <a:t>адамдар</a:t>
            </a:r>
            <a:r>
              <a:rPr lang="ru-RU" sz="1600" dirty="0"/>
              <a:t>.</a:t>
            </a:r>
            <a:endParaRPr lang="ru-RU" sz="1600" dirty="0" smtClean="0"/>
          </a:p>
        </p:txBody>
      </p:sp>
      <p:sp>
        <p:nvSpPr>
          <p:cNvPr id="5" name="Номер слайда 4"/>
          <p:cNvSpPr>
            <a:spLocks noGrp="1"/>
          </p:cNvSpPr>
          <p:nvPr>
            <p:ph type="sldNum" sz="quarter" idx="12"/>
          </p:nvPr>
        </p:nvSpPr>
        <p:spPr/>
        <p:txBody>
          <a:bodyPr/>
          <a:lstStyle/>
          <a:p>
            <a:fld id="{290F8FE1-D312-4C01-8616-14340EB4CBE8}" type="slidenum">
              <a:rPr lang="ru-RU" smtClean="0">
                <a:solidFill>
                  <a:prstClr val="black">
                    <a:tint val="75000"/>
                  </a:prstClr>
                </a:solidFill>
              </a:rPr>
              <a:pPr/>
              <a:t>14</a:t>
            </a:fld>
            <a:endParaRPr lang="ru-RU">
              <a:solidFill>
                <a:prstClr val="black">
                  <a:tint val="75000"/>
                </a:prstClr>
              </a:solidFill>
            </a:endParaRPr>
          </a:p>
        </p:txBody>
      </p:sp>
      <p:sp>
        <p:nvSpPr>
          <p:cNvPr id="10" name="Прямоугольник 9"/>
          <p:cNvSpPr/>
          <p:nvPr/>
        </p:nvSpPr>
        <p:spPr>
          <a:xfrm>
            <a:off x="179513" y="1196752"/>
            <a:ext cx="1216984" cy="438850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ru-RU" sz="1400" b="1" dirty="0" smtClean="0">
                <a:solidFill>
                  <a:schemeClr val="tx1"/>
                </a:solidFill>
                <a:latin typeface="Century Gothic" panose="020B0502020202020204" pitchFamily="34" charset="0"/>
              </a:rPr>
              <a:t>«Педагог-</a:t>
            </a:r>
            <a:r>
              <a:rPr lang="ru-RU" sz="1400" b="1" dirty="0" err="1" smtClean="0">
                <a:solidFill>
                  <a:schemeClr val="tx1"/>
                </a:solidFill>
                <a:latin typeface="Century Gothic" panose="020B0502020202020204" pitchFamily="34" charset="0"/>
              </a:rPr>
              <a:t>сарапшы</a:t>
            </a:r>
            <a:r>
              <a:rPr lang="ru-RU" sz="1400" b="1" dirty="0" smtClean="0">
                <a:solidFill>
                  <a:schemeClr val="tx1"/>
                </a:solidFill>
                <a:latin typeface="Century Gothic" panose="020B0502020202020204" pitchFamily="34" charset="0"/>
              </a:rPr>
              <a:t>»:</a:t>
            </a:r>
            <a:endParaRPr lang="ru-RU" sz="1400" b="1" dirty="0">
              <a:solidFill>
                <a:schemeClr val="tx1"/>
              </a:solidFill>
              <a:latin typeface="Century Gothic" panose="020B0502020202020204" pitchFamily="34" charset="0"/>
            </a:endParaRPr>
          </a:p>
          <a:p>
            <a:pPr algn="ctr"/>
            <a:endParaRPr lang="ru-RU" sz="1400" dirty="0">
              <a:latin typeface="Century Gothic" panose="020B0502020202020204" pitchFamily="34" charset="0"/>
            </a:endParaRPr>
          </a:p>
        </p:txBody>
      </p:sp>
      <p:sp>
        <p:nvSpPr>
          <p:cNvPr id="11" name="Заголовок 1"/>
          <p:cNvSpPr>
            <a:spLocks noGrp="1"/>
          </p:cNvSpPr>
          <p:nvPr>
            <p:ph type="title"/>
          </p:nvPr>
        </p:nvSpPr>
        <p:spPr>
          <a:xfrm>
            <a:off x="407773" y="576366"/>
            <a:ext cx="8229600" cy="353159"/>
          </a:xfrm>
        </p:spPr>
        <p:txBody>
          <a:bodyPr vert="horz" lIns="91440" tIns="45720" rIns="91440" bIns="45720" rtlCol="0" anchor="ctr">
            <a:noAutofit/>
          </a:bodyPr>
          <a:lstStyle/>
          <a:p>
            <a:r>
              <a:rPr lang="ru-RU" sz="2400" b="1" dirty="0" smtClean="0">
                <a:solidFill>
                  <a:srgbClr val="4F81BD">
                    <a:lumMod val="50000"/>
                  </a:srgbClr>
                </a:solidFill>
                <a:latin typeface="Century Gothic" panose="020B0502020202020204" pitchFamily="34" charset="0"/>
                <a:ea typeface="+mn-ea"/>
                <a:cs typeface="+mn-cs"/>
              </a:rPr>
              <a:t>  </a:t>
            </a:r>
            <a:r>
              <a:rPr lang="ru-RU" sz="2400" b="1" dirty="0">
                <a:latin typeface="Century Gothic" panose="020B0502020202020204" pitchFamily="34" charset="0"/>
              </a:rPr>
              <a:t>«</a:t>
            </a:r>
            <a:r>
              <a:rPr lang="ru-RU" sz="2400" b="1" dirty="0" smtClean="0">
                <a:latin typeface="Century Gothic" panose="020B0502020202020204" pitchFamily="34" charset="0"/>
              </a:rPr>
              <a:t>Педагог-</a:t>
            </a:r>
            <a:r>
              <a:rPr lang="ru-RU" sz="2400" b="1" dirty="0" err="1" smtClean="0">
                <a:latin typeface="Century Gothic" panose="020B0502020202020204" pitchFamily="34" charset="0"/>
              </a:rPr>
              <a:t>сарапшы</a:t>
            </a:r>
            <a:r>
              <a:rPr lang="ru-RU" sz="2400" b="1" dirty="0" smtClean="0">
                <a:latin typeface="Century Gothic" panose="020B0502020202020204" pitchFamily="34" charset="0"/>
              </a:rPr>
              <a:t>» </a:t>
            </a:r>
            <a:r>
              <a:rPr lang="ru-RU" sz="2400" b="1" dirty="0" err="1" smtClean="0">
                <a:latin typeface="Century Gothic" panose="020B0502020202020204" pitchFamily="34" charset="0"/>
              </a:rPr>
              <a:t>санатына</a:t>
            </a:r>
            <a:r>
              <a:rPr lang="ru-RU" sz="2400" b="1" dirty="0" smtClean="0">
                <a:latin typeface="Century Gothic" panose="020B0502020202020204" pitchFamily="34" charset="0"/>
              </a:rPr>
              <a:t> </a:t>
            </a:r>
            <a:r>
              <a:rPr lang="ru-RU" sz="2400" b="1" dirty="0" err="1" smtClean="0">
                <a:latin typeface="Century Gothic" panose="020B0502020202020204" pitchFamily="34" charset="0"/>
              </a:rPr>
              <a:t>қойылатын</a:t>
            </a:r>
            <a:r>
              <a:rPr lang="ru-RU" sz="2400" b="1" dirty="0" smtClean="0">
                <a:latin typeface="Century Gothic" panose="020B0502020202020204" pitchFamily="34" charset="0"/>
              </a:rPr>
              <a:t> </a:t>
            </a:r>
            <a:r>
              <a:rPr lang="ru-RU" sz="2400" b="1" dirty="0" err="1" smtClean="0">
                <a:latin typeface="Century Gothic" panose="020B0502020202020204" pitchFamily="34" charset="0"/>
              </a:rPr>
              <a:t>талаптар</a:t>
            </a:r>
            <a:endParaRPr lang="ru-RU" sz="2400" b="1" dirty="0">
              <a:solidFill>
                <a:srgbClr val="4F81BD">
                  <a:lumMod val="50000"/>
                </a:srgbClr>
              </a:solidFill>
              <a:latin typeface="Century Gothic" panose="020B0502020202020204" pitchFamily="34" charset="0"/>
              <a:ea typeface="+mn-ea"/>
              <a:cs typeface="+mn-cs"/>
            </a:endParaRPr>
          </a:p>
        </p:txBody>
      </p:sp>
    </p:spTree>
    <p:extLst>
      <p:ext uri="{BB962C8B-B14F-4D97-AF65-F5344CB8AC3E}">
        <p14:creationId xmlns:p14="http://schemas.microsoft.com/office/powerpoint/2010/main" val="8503670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Объект 5"/>
          <p:cNvSpPr>
            <a:spLocks noGrp="1"/>
          </p:cNvSpPr>
          <p:nvPr>
            <p:ph sz="half" idx="1"/>
          </p:nvPr>
        </p:nvSpPr>
        <p:spPr>
          <a:xfrm>
            <a:off x="1651361" y="1064770"/>
            <a:ext cx="7241119" cy="5244549"/>
          </a:xfrm>
          <a:solidFill>
            <a:srgbClr val="F0F8FA"/>
          </a:solidFill>
          <a:ln>
            <a:solidFill>
              <a:schemeClr val="bg1"/>
            </a:solidFill>
          </a:ln>
        </p:spPr>
        <p:style>
          <a:lnRef idx="2">
            <a:schemeClr val="accent2"/>
          </a:lnRef>
          <a:fillRef idx="1">
            <a:schemeClr val="lt1"/>
          </a:fillRef>
          <a:effectRef idx="0">
            <a:schemeClr val="accent2"/>
          </a:effectRef>
          <a:fontRef idx="minor">
            <a:schemeClr val="dk1"/>
          </a:fontRef>
        </p:style>
        <p:txBody>
          <a:bodyPr anchor="ctr">
            <a:noAutofit/>
          </a:bodyPr>
          <a:lstStyle/>
          <a:p>
            <a:r>
              <a:rPr lang="ru-RU" sz="1600" dirty="0"/>
              <a:t/>
            </a:r>
            <a:br>
              <a:rPr lang="ru-RU" sz="1600" dirty="0"/>
            </a:br>
            <a:r>
              <a:rPr lang="ru-RU" sz="1600" dirty="0" err="1"/>
              <a:t>облыстық</a:t>
            </a:r>
            <a:r>
              <a:rPr lang="ru-RU" sz="1600" dirty="0"/>
              <a:t> </a:t>
            </a:r>
            <a:r>
              <a:rPr lang="ru-RU" sz="1600" dirty="0" err="1"/>
              <a:t>деңгейдегі</a:t>
            </a:r>
            <a:r>
              <a:rPr lang="ru-RU" sz="1600" dirty="0"/>
              <a:t> </a:t>
            </a:r>
            <a:r>
              <a:rPr lang="ru-RU" sz="1600" dirty="0" err="1"/>
              <a:t>немесе</a:t>
            </a:r>
            <a:r>
              <a:rPr lang="ru-RU" sz="1600" dirty="0"/>
              <a:t> </a:t>
            </a:r>
            <a:r>
              <a:rPr lang="ru-RU" sz="1600" dirty="0" err="1"/>
              <a:t>республикалық</a:t>
            </a:r>
            <a:r>
              <a:rPr lang="ru-RU" sz="1600" dirty="0"/>
              <a:t> </a:t>
            </a:r>
            <a:r>
              <a:rPr lang="ru-RU" sz="1600" dirty="0" err="1"/>
              <a:t>немесе</a:t>
            </a:r>
            <a:r>
              <a:rPr lang="ru-RU" sz="1600" dirty="0"/>
              <a:t> </a:t>
            </a:r>
            <a:r>
              <a:rPr lang="ru-RU" sz="1600" dirty="0" err="1"/>
              <a:t>халықаралық</a:t>
            </a:r>
            <a:r>
              <a:rPr lang="ru-RU" sz="1600" dirty="0"/>
              <a:t> </a:t>
            </a:r>
            <a:r>
              <a:rPr lang="ru-RU" sz="1600" dirty="0" err="1"/>
              <a:t>деңгейдегі</a:t>
            </a:r>
            <a:r>
              <a:rPr lang="ru-RU" sz="1600" dirty="0"/>
              <a:t> </a:t>
            </a:r>
            <a:r>
              <a:rPr lang="ru-RU" sz="1600" dirty="0" err="1"/>
              <a:t>қатысушылардың</a:t>
            </a:r>
            <a:r>
              <a:rPr lang="ru-RU" sz="1600" dirty="0"/>
              <a:t> </a:t>
            </a:r>
            <a:r>
              <a:rPr lang="ru-RU" sz="1600" dirty="0" err="1"/>
              <a:t>пәндік</a:t>
            </a:r>
            <a:r>
              <a:rPr lang="ru-RU" sz="1600" dirty="0"/>
              <a:t> </a:t>
            </a:r>
            <a:r>
              <a:rPr lang="ru-RU" sz="1600" dirty="0" err="1"/>
              <a:t>олимпиадалар</a:t>
            </a:r>
            <a:r>
              <a:rPr lang="ru-RU" sz="1600" dirty="0"/>
              <a:t>, </a:t>
            </a:r>
            <a:r>
              <a:rPr lang="ru-RU" sz="1600" dirty="0" err="1"/>
              <a:t>шығармашылық</a:t>
            </a:r>
            <a:r>
              <a:rPr lang="ru-RU" sz="1600" dirty="0"/>
              <a:t>, </a:t>
            </a:r>
            <a:r>
              <a:rPr lang="ru-RU" sz="1600" dirty="0" err="1"/>
              <a:t>конкурстар</a:t>
            </a:r>
            <a:r>
              <a:rPr lang="ru-RU" sz="1600" dirty="0"/>
              <a:t>, </a:t>
            </a:r>
            <a:r>
              <a:rPr lang="ru-RU" sz="1600" dirty="0" err="1"/>
              <a:t>ғылыми</a:t>
            </a:r>
            <a:r>
              <a:rPr lang="ru-RU" sz="1600" dirty="0"/>
              <a:t>, спорт </a:t>
            </a:r>
            <a:r>
              <a:rPr lang="ru-RU" sz="1600" dirty="0" err="1"/>
              <a:t>жарыстарының</a:t>
            </a:r>
            <a:r>
              <a:rPr lang="ru-RU" sz="1600" dirty="0"/>
              <a:t> </a:t>
            </a:r>
            <a:r>
              <a:rPr lang="ru-RU" sz="1600" dirty="0" err="1"/>
              <a:t>жеңімпаздарын</a:t>
            </a:r>
            <a:r>
              <a:rPr lang="ru-RU" sz="1600" dirty="0"/>
              <a:t> </a:t>
            </a:r>
            <a:r>
              <a:rPr lang="ru-RU" sz="1600" dirty="0" err="1"/>
              <a:t>дайындаған</a:t>
            </a:r>
            <a:r>
              <a:rPr lang="ru-RU" sz="1600" dirty="0"/>
              <a:t> </a:t>
            </a:r>
            <a:r>
              <a:rPr lang="ru-RU" sz="1600" dirty="0" err="1"/>
              <a:t>адамдар</a:t>
            </a:r>
            <a:r>
              <a:rPr lang="ru-RU" sz="1600" dirty="0"/>
              <a:t>; </a:t>
            </a:r>
            <a:r>
              <a:rPr lang="ru-RU" sz="1600" dirty="0" err="1"/>
              <a:t>білім</a:t>
            </a:r>
            <a:r>
              <a:rPr lang="ru-RU" sz="1600" dirty="0"/>
              <a:t> беру </a:t>
            </a:r>
            <a:r>
              <a:rPr lang="ru-RU" sz="1600" dirty="0" err="1"/>
              <a:t>саласындағы</a:t>
            </a:r>
            <a:r>
              <a:rPr lang="ru-RU" sz="1600" dirty="0"/>
              <a:t> </a:t>
            </a:r>
            <a:r>
              <a:rPr lang="ru-RU" sz="1600" dirty="0" err="1"/>
              <a:t>уәкілетті</a:t>
            </a:r>
            <a:r>
              <a:rPr lang="ru-RU" sz="1600" dirty="0"/>
              <a:t> орган </a:t>
            </a:r>
            <a:r>
              <a:rPr lang="ru-RU" sz="1600" dirty="0" err="1"/>
              <a:t>бекіткен</a:t>
            </a:r>
            <a:r>
              <a:rPr lang="ru-RU" sz="1600" dirty="0"/>
              <a:t> </a:t>
            </a:r>
            <a:r>
              <a:rPr lang="ru-RU" sz="1600" dirty="0" err="1"/>
              <a:t>тізімге</a:t>
            </a:r>
            <a:r>
              <a:rPr lang="ru-RU" sz="1600" dirty="0"/>
              <a:t> </a:t>
            </a:r>
            <a:r>
              <a:rPr lang="ru-RU" sz="1600" dirty="0" err="1"/>
              <a:t>сәйкес</a:t>
            </a:r>
            <a:r>
              <a:rPr lang="ru-RU" sz="1600" dirty="0"/>
              <a:t> </a:t>
            </a:r>
            <a:r>
              <a:rPr lang="ru-RU" sz="1600" dirty="0" err="1"/>
              <a:t>кәсіптік</a:t>
            </a:r>
            <a:r>
              <a:rPr lang="ru-RU" sz="1600" dirty="0"/>
              <a:t> </a:t>
            </a:r>
            <a:r>
              <a:rPr lang="ru-RU" sz="1600" dirty="0" err="1"/>
              <a:t>конкурстардың</a:t>
            </a:r>
            <a:r>
              <a:rPr lang="ru-RU" sz="1600" dirty="0"/>
              <a:t>, </a:t>
            </a:r>
            <a:r>
              <a:rPr lang="ru-RU" sz="1600" dirty="0" err="1"/>
              <a:t>облыстық</a:t>
            </a:r>
            <a:r>
              <a:rPr lang="ru-RU" sz="1600" dirty="0"/>
              <a:t> </a:t>
            </a:r>
            <a:r>
              <a:rPr lang="ru-RU" sz="1600" dirty="0" err="1"/>
              <a:t>деңгейдегі</a:t>
            </a:r>
            <a:r>
              <a:rPr lang="ru-RU" sz="1600" dirty="0"/>
              <a:t> </a:t>
            </a:r>
            <a:r>
              <a:rPr lang="ru-RU" sz="1600" dirty="0" err="1"/>
              <a:t>педагогикалық</a:t>
            </a:r>
            <a:r>
              <a:rPr lang="ru-RU" sz="1600" dirty="0"/>
              <a:t> </a:t>
            </a:r>
            <a:r>
              <a:rPr lang="ru-RU" sz="1600" dirty="0" err="1"/>
              <a:t>олимпиадалардың</a:t>
            </a:r>
            <a:r>
              <a:rPr lang="ru-RU" sz="1600" dirty="0"/>
              <a:t> </a:t>
            </a:r>
            <a:r>
              <a:rPr lang="ru-RU" sz="1600" dirty="0" err="1"/>
              <a:t>немесе</a:t>
            </a:r>
            <a:r>
              <a:rPr lang="ru-RU" sz="1600" dirty="0"/>
              <a:t> </a:t>
            </a:r>
            <a:r>
              <a:rPr lang="ru-RU" sz="1600" dirty="0" err="1"/>
              <a:t>республикалық</a:t>
            </a:r>
            <a:r>
              <a:rPr lang="ru-RU" sz="1600" dirty="0"/>
              <a:t> </a:t>
            </a:r>
            <a:r>
              <a:rPr lang="ru-RU" sz="1600" dirty="0" err="1"/>
              <a:t>немесе</a:t>
            </a:r>
            <a:r>
              <a:rPr lang="ru-RU" sz="1600" dirty="0"/>
              <a:t> </a:t>
            </a:r>
            <a:r>
              <a:rPr lang="ru-RU" sz="1600" dirty="0" err="1"/>
              <a:t>халықаралық</a:t>
            </a:r>
            <a:r>
              <a:rPr lang="ru-RU" sz="1600" dirty="0"/>
              <a:t> </a:t>
            </a:r>
            <a:r>
              <a:rPr lang="ru-RU" sz="1600" dirty="0" err="1"/>
              <a:t>деңгейдегі</a:t>
            </a:r>
            <a:r>
              <a:rPr lang="ru-RU" sz="1600" dirty="0"/>
              <a:t> </a:t>
            </a:r>
            <a:r>
              <a:rPr lang="ru-RU" sz="1600" dirty="0" err="1"/>
              <a:t>қатысушылардың</a:t>
            </a:r>
            <a:r>
              <a:rPr lang="ru-RU" sz="1600" dirty="0"/>
              <a:t> </a:t>
            </a:r>
            <a:r>
              <a:rPr lang="ru-RU" sz="1600" dirty="0" err="1"/>
              <a:t>жеңімпаздары</a:t>
            </a:r>
            <a:r>
              <a:rPr lang="ru-RU" sz="1600" dirty="0"/>
              <a:t>; </a:t>
            </a:r>
            <a:r>
              <a:rPr lang="ru-RU" sz="1600" dirty="0" err="1"/>
              <a:t>республикалық</a:t>
            </a:r>
            <a:r>
              <a:rPr lang="ru-RU" sz="1600" dirty="0"/>
              <a:t> </a:t>
            </a:r>
            <a:r>
              <a:rPr lang="ru-RU" sz="1600" dirty="0" err="1"/>
              <a:t>деңгейде</a:t>
            </a:r>
            <a:r>
              <a:rPr lang="ru-RU" sz="1600" dirty="0"/>
              <a:t> </a:t>
            </a:r>
            <a:r>
              <a:rPr lang="ru-RU" sz="1600" dirty="0" err="1"/>
              <a:t>өздерінің</a:t>
            </a:r>
            <a:r>
              <a:rPr lang="ru-RU" sz="1600" dirty="0"/>
              <a:t> </a:t>
            </a:r>
            <a:r>
              <a:rPr lang="ru-RU" sz="1600" dirty="0" err="1"/>
              <a:t>педагогикалық</a:t>
            </a:r>
            <a:r>
              <a:rPr lang="ru-RU" sz="1600" dirty="0"/>
              <a:t> </a:t>
            </a:r>
            <a:r>
              <a:rPr lang="ru-RU" sz="1600" dirty="0" err="1"/>
              <a:t>тәжірибесін</a:t>
            </a:r>
            <a:r>
              <a:rPr lang="ru-RU" sz="1600" dirty="0"/>
              <a:t> </a:t>
            </a:r>
            <a:r>
              <a:rPr lang="ru-RU" sz="1600" dirty="0" err="1"/>
              <a:t>құрастырған</a:t>
            </a:r>
            <a:r>
              <a:rPr lang="ru-RU" sz="1600" dirty="0"/>
              <a:t> </a:t>
            </a:r>
            <a:r>
              <a:rPr lang="ru-RU" sz="1600" dirty="0" err="1"/>
              <a:t>адамдар</a:t>
            </a:r>
            <a:r>
              <a:rPr lang="ru-RU" sz="1600" dirty="0"/>
              <a:t>; </a:t>
            </a:r>
            <a:r>
              <a:rPr lang="en-US" sz="1600" dirty="0"/>
              <a:t>PhD / </a:t>
            </a:r>
            <a:r>
              <a:rPr lang="ru-RU" sz="1600" dirty="0"/>
              <a:t>докторантура </a:t>
            </a:r>
            <a:r>
              <a:rPr lang="ru-RU" sz="1600" dirty="0" err="1"/>
              <a:t>және</a:t>
            </a:r>
            <a:r>
              <a:rPr lang="ru-RU" sz="1600" dirty="0"/>
              <a:t> </a:t>
            </a:r>
            <a:r>
              <a:rPr lang="ru-RU" sz="1600" dirty="0" err="1"/>
              <a:t>педагогикалық</a:t>
            </a:r>
            <a:r>
              <a:rPr lang="ru-RU" sz="1600" dirty="0"/>
              <a:t> </a:t>
            </a:r>
            <a:r>
              <a:rPr lang="ru-RU" sz="1600" dirty="0" err="1"/>
              <a:t>тәжірибесі</a:t>
            </a:r>
            <a:r>
              <a:rPr lang="ru-RU" sz="1600" dirty="0"/>
              <a:t> бар </a:t>
            </a:r>
            <a:r>
              <a:rPr lang="ru-RU" sz="1600" dirty="0" err="1"/>
              <a:t>адамдар</a:t>
            </a:r>
            <a:r>
              <a:rPr lang="ru-RU" sz="1600" dirty="0"/>
              <a:t> </a:t>
            </a:r>
            <a:r>
              <a:rPr lang="ru-RU" sz="1600" dirty="0" err="1"/>
              <a:t>кемінде</a:t>
            </a:r>
            <a:r>
              <a:rPr lang="ru-RU" sz="1600" dirty="0"/>
              <a:t> бес </a:t>
            </a:r>
            <a:r>
              <a:rPr lang="ru-RU" sz="1600" dirty="0" err="1"/>
              <a:t>жыл</a:t>
            </a:r>
            <a:r>
              <a:rPr lang="ru-RU" sz="1600" dirty="0"/>
              <a:t>;</a:t>
            </a:r>
          </a:p>
        </p:txBody>
      </p:sp>
      <p:sp>
        <p:nvSpPr>
          <p:cNvPr id="5" name="Номер слайда 4"/>
          <p:cNvSpPr>
            <a:spLocks noGrp="1"/>
          </p:cNvSpPr>
          <p:nvPr>
            <p:ph type="sldNum" sz="quarter" idx="12"/>
          </p:nvPr>
        </p:nvSpPr>
        <p:spPr/>
        <p:txBody>
          <a:bodyPr/>
          <a:lstStyle/>
          <a:p>
            <a:fld id="{290F8FE1-D312-4C01-8616-14340EB4CBE8}" type="slidenum">
              <a:rPr lang="ru-RU" smtClean="0">
                <a:solidFill>
                  <a:prstClr val="black">
                    <a:tint val="75000"/>
                  </a:prstClr>
                </a:solidFill>
              </a:rPr>
              <a:pPr/>
              <a:t>15</a:t>
            </a:fld>
            <a:endParaRPr lang="ru-RU">
              <a:solidFill>
                <a:prstClr val="black">
                  <a:tint val="75000"/>
                </a:prstClr>
              </a:solidFill>
            </a:endParaRPr>
          </a:p>
        </p:txBody>
      </p:sp>
      <p:sp>
        <p:nvSpPr>
          <p:cNvPr id="8" name="Прямоугольник 7"/>
          <p:cNvSpPr/>
          <p:nvPr/>
        </p:nvSpPr>
        <p:spPr>
          <a:xfrm>
            <a:off x="179512" y="1052736"/>
            <a:ext cx="1440160" cy="525658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ru-RU" sz="1200" b="1" dirty="0" smtClean="0">
                <a:solidFill>
                  <a:schemeClr val="tx1"/>
                </a:solidFill>
                <a:latin typeface="Century Gothic" panose="020B0502020202020204" pitchFamily="34" charset="0"/>
              </a:rPr>
              <a:t>«Педагог-</a:t>
            </a:r>
            <a:r>
              <a:rPr lang="ru-RU" sz="1200" b="1" dirty="0" err="1" smtClean="0">
                <a:solidFill>
                  <a:schemeClr val="tx1"/>
                </a:solidFill>
                <a:latin typeface="Century Gothic" panose="020B0502020202020204" pitchFamily="34" charset="0"/>
              </a:rPr>
              <a:t>зерттеуші</a:t>
            </a:r>
            <a:r>
              <a:rPr lang="ru-RU" sz="1200" b="1" dirty="0" smtClean="0">
                <a:solidFill>
                  <a:schemeClr val="tx1"/>
                </a:solidFill>
                <a:latin typeface="Century Gothic" panose="020B0502020202020204" pitchFamily="34" charset="0"/>
              </a:rPr>
              <a:t>»:</a:t>
            </a:r>
            <a:endParaRPr lang="ru-RU" sz="1200" b="1" dirty="0">
              <a:solidFill>
                <a:schemeClr val="tx1"/>
              </a:solidFill>
              <a:latin typeface="Century Gothic" panose="020B0502020202020204" pitchFamily="34" charset="0"/>
            </a:endParaRPr>
          </a:p>
          <a:p>
            <a:pPr algn="ctr"/>
            <a:endParaRPr lang="ru-RU" sz="1400" dirty="0">
              <a:latin typeface="Century Gothic" panose="020B0502020202020204" pitchFamily="34" charset="0"/>
            </a:endParaRPr>
          </a:p>
        </p:txBody>
      </p:sp>
      <p:sp>
        <p:nvSpPr>
          <p:cNvPr id="11" name="Заголовок 1"/>
          <p:cNvSpPr>
            <a:spLocks noGrp="1"/>
          </p:cNvSpPr>
          <p:nvPr>
            <p:ph type="title"/>
          </p:nvPr>
        </p:nvSpPr>
        <p:spPr>
          <a:xfrm>
            <a:off x="323528" y="188640"/>
            <a:ext cx="8229600" cy="620604"/>
          </a:xfrm>
        </p:spPr>
        <p:txBody>
          <a:bodyPr vert="horz" lIns="91440" tIns="45720" rIns="91440" bIns="45720" rtlCol="0" anchor="ctr">
            <a:noAutofit/>
          </a:bodyPr>
          <a:lstStyle/>
          <a:p>
            <a:r>
              <a:rPr lang="ru-RU" sz="2000" b="1" dirty="0" smtClean="0">
                <a:solidFill>
                  <a:srgbClr val="4F81BD">
                    <a:lumMod val="50000"/>
                  </a:srgbClr>
                </a:solidFill>
                <a:latin typeface="Times New Roman" pitchFamily="18" charset="0"/>
                <a:ea typeface="+mn-ea"/>
                <a:cs typeface="Times New Roman" pitchFamily="18" charset="0"/>
              </a:rPr>
              <a:t> «Педагог-</a:t>
            </a:r>
            <a:r>
              <a:rPr lang="ru-RU" sz="2000" b="1" dirty="0" err="1" smtClean="0">
                <a:solidFill>
                  <a:srgbClr val="4F81BD">
                    <a:lumMod val="50000"/>
                  </a:srgbClr>
                </a:solidFill>
                <a:latin typeface="Times New Roman" pitchFamily="18" charset="0"/>
                <a:ea typeface="+mn-ea"/>
                <a:cs typeface="Times New Roman" pitchFamily="18" charset="0"/>
              </a:rPr>
              <a:t>зерттеуші</a:t>
            </a:r>
            <a:r>
              <a:rPr lang="ru-RU" sz="2000" b="1" dirty="0" smtClean="0">
                <a:solidFill>
                  <a:srgbClr val="4F81BD">
                    <a:lumMod val="50000"/>
                  </a:srgbClr>
                </a:solidFill>
                <a:latin typeface="Times New Roman" pitchFamily="18" charset="0"/>
                <a:ea typeface="+mn-ea"/>
                <a:cs typeface="Times New Roman" pitchFamily="18" charset="0"/>
              </a:rPr>
              <a:t>» </a:t>
            </a:r>
            <a:r>
              <a:rPr lang="ru-RU" sz="2000" b="1" dirty="0" err="1" smtClean="0">
                <a:solidFill>
                  <a:srgbClr val="4F81BD">
                    <a:lumMod val="50000"/>
                  </a:srgbClr>
                </a:solidFill>
                <a:latin typeface="Times New Roman" pitchFamily="18" charset="0"/>
                <a:ea typeface="+mn-ea"/>
                <a:cs typeface="Times New Roman" pitchFamily="18" charset="0"/>
              </a:rPr>
              <a:t>санатына</a:t>
            </a:r>
            <a:r>
              <a:rPr lang="ru-RU" sz="2000" b="1" dirty="0" smtClean="0">
                <a:solidFill>
                  <a:srgbClr val="4F81BD">
                    <a:lumMod val="50000"/>
                  </a:srgbClr>
                </a:solidFill>
                <a:latin typeface="Times New Roman" pitchFamily="18" charset="0"/>
                <a:ea typeface="+mn-ea"/>
                <a:cs typeface="Times New Roman" pitchFamily="18" charset="0"/>
              </a:rPr>
              <a:t> </a:t>
            </a:r>
            <a:r>
              <a:rPr lang="ru-RU" sz="2000" b="1" dirty="0" err="1" smtClean="0">
                <a:solidFill>
                  <a:srgbClr val="4F81BD">
                    <a:lumMod val="50000"/>
                  </a:srgbClr>
                </a:solidFill>
                <a:latin typeface="Times New Roman" pitchFamily="18" charset="0"/>
                <a:ea typeface="+mn-ea"/>
                <a:cs typeface="Times New Roman" pitchFamily="18" charset="0"/>
              </a:rPr>
              <a:t>қойылатын</a:t>
            </a:r>
            <a:r>
              <a:rPr lang="ru-RU" sz="2000" b="1" dirty="0" smtClean="0">
                <a:solidFill>
                  <a:srgbClr val="4F81BD">
                    <a:lumMod val="50000"/>
                  </a:srgbClr>
                </a:solidFill>
                <a:latin typeface="Times New Roman" pitchFamily="18" charset="0"/>
                <a:ea typeface="+mn-ea"/>
                <a:cs typeface="Times New Roman" pitchFamily="18" charset="0"/>
              </a:rPr>
              <a:t> </a:t>
            </a:r>
            <a:r>
              <a:rPr lang="ru-RU" sz="2000" b="1" dirty="0" err="1" smtClean="0">
                <a:solidFill>
                  <a:srgbClr val="4F81BD">
                    <a:lumMod val="50000"/>
                  </a:srgbClr>
                </a:solidFill>
                <a:latin typeface="Times New Roman" pitchFamily="18" charset="0"/>
                <a:ea typeface="+mn-ea"/>
                <a:cs typeface="Times New Roman" pitchFamily="18" charset="0"/>
              </a:rPr>
              <a:t>талаптар</a:t>
            </a:r>
            <a:r>
              <a:rPr lang="ru-RU" sz="2000" b="1" dirty="0" smtClean="0">
                <a:solidFill>
                  <a:srgbClr val="4F81BD">
                    <a:lumMod val="50000"/>
                  </a:srgbClr>
                </a:solidFill>
                <a:latin typeface="Times New Roman" pitchFamily="18" charset="0"/>
                <a:ea typeface="+mn-ea"/>
                <a:cs typeface="Times New Roman" pitchFamily="18" charset="0"/>
              </a:rPr>
              <a:t>, </a:t>
            </a:r>
            <a:endParaRPr lang="ru-RU" sz="2000" b="1" dirty="0">
              <a:solidFill>
                <a:srgbClr val="4F81BD">
                  <a:lumMod val="50000"/>
                </a:srgbClr>
              </a:solidFill>
              <a:latin typeface="Times New Roman" pitchFamily="18" charset="0"/>
              <a:ea typeface="+mn-ea"/>
              <a:cs typeface="Times New Roman" pitchFamily="18" charset="0"/>
            </a:endParaRPr>
          </a:p>
        </p:txBody>
      </p:sp>
    </p:spTree>
    <p:extLst>
      <p:ext uri="{BB962C8B-B14F-4D97-AF65-F5344CB8AC3E}">
        <p14:creationId xmlns:p14="http://schemas.microsoft.com/office/powerpoint/2010/main" val="20954296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4"/>
          <p:cNvSpPr>
            <a:spLocks noGrp="1"/>
          </p:cNvSpPr>
          <p:nvPr>
            <p:ph type="sldNum" sz="quarter" idx="12"/>
          </p:nvPr>
        </p:nvSpPr>
        <p:spPr/>
        <p:txBody>
          <a:bodyPr/>
          <a:lstStyle/>
          <a:p>
            <a:fld id="{290F8FE1-D312-4C01-8616-14340EB4CBE8}" type="slidenum">
              <a:rPr lang="ru-RU" smtClean="0">
                <a:solidFill>
                  <a:prstClr val="black">
                    <a:tint val="75000"/>
                  </a:prstClr>
                </a:solidFill>
              </a:rPr>
              <a:pPr/>
              <a:t>16</a:t>
            </a:fld>
            <a:endParaRPr lang="ru-RU">
              <a:solidFill>
                <a:prstClr val="black">
                  <a:tint val="75000"/>
                </a:prstClr>
              </a:solidFill>
            </a:endParaRPr>
          </a:p>
        </p:txBody>
      </p:sp>
      <p:sp>
        <p:nvSpPr>
          <p:cNvPr id="11" name="Заголовок 1"/>
          <p:cNvSpPr>
            <a:spLocks noGrp="1"/>
          </p:cNvSpPr>
          <p:nvPr>
            <p:ph type="title"/>
          </p:nvPr>
        </p:nvSpPr>
        <p:spPr>
          <a:xfrm>
            <a:off x="467544" y="0"/>
            <a:ext cx="8229600" cy="620604"/>
          </a:xfrm>
        </p:spPr>
        <p:txBody>
          <a:bodyPr vert="horz" lIns="91440" tIns="45720" rIns="91440" bIns="45720" rtlCol="0" anchor="ctr">
            <a:noAutofit/>
          </a:bodyPr>
          <a:lstStyle/>
          <a:p>
            <a:pPr algn="ctr"/>
            <a:r>
              <a:rPr lang="ru-RU" sz="2000" b="1" dirty="0" smtClean="0">
                <a:solidFill>
                  <a:srgbClr val="4F81BD">
                    <a:lumMod val="50000"/>
                  </a:srgbClr>
                </a:solidFill>
                <a:latin typeface="Times New Roman" pitchFamily="18" charset="0"/>
                <a:ea typeface="+mn-ea"/>
                <a:cs typeface="Times New Roman" pitchFamily="18" charset="0"/>
              </a:rPr>
              <a:t> «</a:t>
            </a:r>
            <a:r>
              <a:rPr lang="ru-RU" sz="2000" b="1" dirty="0" err="1" smtClean="0">
                <a:solidFill>
                  <a:srgbClr val="4F81BD">
                    <a:lumMod val="50000"/>
                  </a:srgbClr>
                </a:solidFill>
                <a:latin typeface="Times New Roman" pitchFamily="18" charset="0"/>
                <a:ea typeface="+mn-ea"/>
                <a:cs typeface="Times New Roman" pitchFamily="18" charset="0"/>
              </a:rPr>
              <a:t>шебер</a:t>
            </a:r>
            <a:r>
              <a:rPr lang="ru-RU" sz="2000" b="1" dirty="0" smtClean="0">
                <a:solidFill>
                  <a:srgbClr val="4F81BD">
                    <a:lumMod val="50000"/>
                  </a:srgbClr>
                </a:solidFill>
                <a:latin typeface="Times New Roman" pitchFamily="18" charset="0"/>
                <a:ea typeface="+mn-ea"/>
                <a:cs typeface="Times New Roman" pitchFamily="18" charset="0"/>
              </a:rPr>
              <a:t>-педагог» </a:t>
            </a:r>
            <a:r>
              <a:rPr lang="ru-RU" sz="2000" b="1" dirty="0" err="1" smtClean="0">
                <a:solidFill>
                  <a:srgbClr val="4F81BD">
                    <a:lumMod val="50000"/>
                  </a:srgbClr>
                </a:solidFill>
                <a:latin typeface="Times New Roman" pitchFamily="18" charset="0"/>
                <a:ea typeface="+mn-ea"/>
                <a:cs typeface="Times New Roman" pitchFamily="18" charset="0"/>
              </a:rPr>
              <a:t>санатына</a:t>
            </a:r>
            <a:r>
              <a:rPr lang="ru-RU" sz="2000" b="1" dirty="0" smtClean="0">
                <a:solidFill>
                  <a:srgbClr val="4F81BD">
                    <a:lumMod val="50000"/>
                  </a:srgbClr>
                </a:solidFill>
                <a:latin typeface="Times New Roman" pitchFamily="18" charset="0"/>
                <a:ea typeface="+mn-ea"/>
                <a:cs typeface="Times New Roman" pitchFamily="18" charset="0"/>
              </a:rPr>
              <a:t> </a:t>
            </a:r>
            <a:r>
              <a:rPr lang="ru-RU" sz="2000" b="1" dirty="0" err="1" smtClean="0">
                <a:solidFill>
                  <a:srgbClr val="4F81BD">
                    <a:lumMod val="50000"/>
                  </a:srgbClr>
                </a:solidFill>
                <a:latin typeface="Times New Roman" pitchFamily="18" charset="0"/>
                <a:ea typeface="+mn-ea"/>
                <a:cs typeface="Times New Roman" pitchFamily="18" charset="0"/>
              </a:rPr>
              <a:t>қойылатын</a:t>
            </a:r>
            <a:r>
              <a:rPr lang="ru-RU" sz="2000" b="1" dirty="0" smtClean="0">
                <a:solidFill>
                  <a:srgbClr val="4F81BD">
                    <a:lumMod val="50000"/>
                  </a:srgbClr>
                </a:solidFill>
                <a:latin typeface="Times New Roman" pitchFamily="18" charset="0"/>
                <a:ea typeface="+mn-ea"/>
                <a:cs typeface="Times New Roman" pitchFamily="18" charset="0"/>
              </a:rPr>
              <a:t> </a:t>
            </a:r>
            <a:r>
              <a:rPr lang="ru-RU" sz="2000" b="1" dirty="0" err="1" smtClean="0">
                <a:solidFill>
                  <a:srgbClr val="4F81BD">
                    <a:lumMod val="50000"/>
                  </a:srgbClr>
                </a:solidFill>
                <a:latin typeface="Times New Roman" pitchFamily="18" charset="0"/>
                <a:ea typeface="+mn-ea"/>
                <a:cs typeface="Times New Roman" pitchFamily="18" charset="0"/>
              </a:rPr>
              <a:t>талаптар</a:t>
            </a:r>
            <a:endParaRPr lang="ru-RU" sz="2000" b="1" dirty="0">
              <a:solidFill>
                <a:srgbClr val="4F81BD">
                  <a:lumMod val="50000"/>
                </a:srgbClr>
              </a:solidFill>
              <a:latin typeface="Times New Roman" pitchFamily="18" charset="0"/>
              <a:ea typeface="+mn-ea"/>
              <a:cs typeface="Times New Roman" pitchFamily="18" charset="0"/>
            </a:endParaRPr>
          </a:p>
        </p:txBody>
      </p:sp>
      <p:sp>
        <p:nvSpPr>
          <p:cNvPr id="13" name="Объект 6"/>
          <p:cNvSpPr>
            <a:spLocks noGrp="1"/>
          </p:cNvSpPr>
          <p:nvPr>
            <p:ph sz="half" idx="2"/>
          </p:nvPr>
        </p:nvSpPr>
        <p:spPr>
          <a:xfrm>
            <a:off x="1651361" y="1124744"/>
            <a:ext cx="7492639" cy="5482002"/>
          </a:xfrm>
          <a:solidFill>
            <a:srgbClr val="F0F8FA"/>
          </a:solidFill>
          <a:ln>
            <a:solidFill>
              <a:schemeClr val="bg1"/>
            </a:solidFill>
          </a:ln>
        </p:spPr>
        <p:style>
          <a:lnRef idx="2">
            <a:schemeClr val="accent2"/>
          </a:lnRef>
          <a:fillRef idx="1">
            <a:schemeClr val="lt1"/>
          </a:fillRef>
          <a:effectRef idx="0">
            <a:schemeClr val="accent2"/>
          </a:effectRef>
          <a:fontRef idx="minor">
            <a:schemeClr val="dk1"/>
          </a:fontRef>
        </p:style>
        <p:txBody>
          <a:bodyPr anchor="ctr">
            <a:noAutofit/>
          </a:bodyPr>
          <a:lstStyle/>
          <a:p>
            <a:r>
              <a:rPr lang="ru-RU" sz="1600" dirty="0"/>
              <a:t/>
            </a:r>
            <a:br>
              <a:rPr lang="ru-RU" sz="1600" dirty="0"/>
            </a:br>
            <a:r>
              <a:rPr lang="ru-RU" sz="1600" dirty="0" err="1"/>
              <a:t>пәндік</a:t>
            </a:r>
            <a:r>
              <a:rPr lang="ru-RU" sz="1600" dirty="0"/>
              <a:t> </a:t>
            </a:r>
            <a:r>
              <a:rPr lang="ru-RU" sz="1600" dirty="0" err="1"/>
              <a:t>олимпиадалардың</a:t>
            </a:r>
            <a:r>
              <a:rPr lang="ru-RU" sz="1600" dirty="0"/>
              <a:t>, </a:t>
            </a:r>
            <a:r>
              <a:rPr lang="ru-RU" sz="1600" dirty="0" err="1"/>
              <a:t>шығармашылық</a:t>
            </a:r>
            <a:r>
              <a:rPr lang="ru-RU" sz="1600" dirty="0"/>
              <a:t> </a:t>
            </a:r>
            <a:r>
              <a:rPr lang="ru-RU" sz="1600" dirty="0" err="1"/>
              <a:t>жарыстардың</a:t>
            </a:r>
            <a:r>
              <a:rPr lang="ru-RU" sz="1600" dirty="0"/>
              <a:t>, </a:t>
            </a:r>
            <a:r>
              <a:rPr lang="ru-RU" sz="1600" dirty="0" err="1"/>
              <a:t>республикалық</a:t>
            </a:r>
            <a:r>
              <a:rPr lang="ru-RU" sz="1600" dirty="0"/>
              <a:t> </a:t>
            </a:r>
            <a:r>
              <a:rPr lang="ru-RU" sz="1600" dirty="0" err="1"/>
              <a:t>деңгейдегі</a:t>
            </a:r>
            <a:r>
              <a:rPr lang="ru-RU" sz="1600" dirty="0"/>
              <a:t> </a:t>
            </a:r>
            <a:r>
              <a:rPr lang="ru-RU" sz="1600" dirty="0" err="1"/>
              <a:t>ғылыми-спорттық</a:t>
            </a:r>
            <a:r>
              <a:rPr lang="ru-RU" sz="1600" dirty="0"/>
              <a:t> </a:t>
            </a:r>
            <a:r>
              <a:rPr lang="ru-RU" sz="1600" dirty="0" err="1"/>
              <a:t>жарыстардың</a:t>
            </a:r>
            <a:r>
              <a:rPr lang="ru-RU" sz="1600" dirty="0"/>
              <a:t> </a:t>
            </a:r>
            <a:r>
              <a:rPr lang="ru-RU" sz="1600" dirty="0" err="1"/>
              <a:t>немесе</a:t>
            </a:r>
            <a:r>
              <a:rPr lang="ru-RU" sz="1600" dirty="0"/>
              <a:t> </a:t>
            </a:r>
            <a:r>
              <a:rPr lang="ru-RU" sz="1600" dirty="0" err="1"/>
              <a:t>халықаралық</a:t>
            </a:r>
            <a:r>
              <a:rPr lang="ru-RU" sz="1600" dirty="0"/>
              <a:t> </a:t>
            </a:r>
            <a:r>
              <a:rPr lang="ru-RU" sz="1600" dirty="0" err="1"/>
              <a:t>деңгейдегі</a:t>
            </a:r>
            <a:r>
              <a:rPr lang="ru-RU" sz="1600" dirty="0"/>
              <a:t> </a:t>
            </a:r>
            <a:r>
              <a:rPr lang="ru-RU" sz="1600" dirty="0" err="1"/>
              <a:t>қатысушылардың</a:t>
            </a:r>
            <a:r>
              <a:rPr lang="ru-RU" sz="1600" dirty="0"/>
              <a:t> </a:t>
            </a:r>
            <a:r>
              <a:rPr lang="ru-RU" sz="1600" dirty="0" err="1"/>
              <a:t>жеңімпаздарын</a:t>
            </a:r>
            <a:r>
              <a:rPr lang="ru-RU" sz="1600" dirty="0"/>
              <a:t> </a:t>
            </a:r>
            <a:r>
              <a:rPr lang="ru-RU" sz="1600" dirty="0" err="1"/>
              <a:t>дайындаған</a:t>
            </a:r>
            <a:r>
              <a:rPr lang="ru-RU" sz="1600" dirty="0"/>
              <a:t> </a:t>
            </a:r>
            <a:r>
              <a:rPr lang="ru-RU" sz="1600" dirty="0" err="1"/>
              <a:t>адамдар</a:t>
            </a:r>
            <a:r>
              <a:rPr lang="ru-RU" sz="1600" dirty="0"/>
              <a:t>; </a:t>
            </a:r>
            <a:r>
              <a:rPr lang="ru-RU" sz="1600" dirty="0" err="1"/>
              <a:t>білім</a:t>
            </a:r>
            <a:r>
              <a:rPr lang="ru-RU" sz="1600" dirty="0"/>
              <a:t> беру </a:t>
            </a:r>
            <a:r>
              <a:rPr lang="ru-RU" sz="1600" dirty="0" err="1"/>
              <a:t>саласындағы</a:t>
            </a:r>
            <a:r>
              <a:rPr lang="ru-RU" sz="1600" dirty="0"/>
              <a:t> </a:t>
            </a:r>
            <a:r>
              <a:rPr lang="ru-RU" sz="1600" dirty="0" err="1"/>
              <a:t>уәкілетті</a:t>
            </a:r>
            <a:r>
              <a:rPr lang="ru-RU" sz="1600" dirty="0"/>
              <a:t> орган </a:t>
            </a:r>
            <a:r>
              <a:rPr lang="ru-RU" sz="1600" dirty="0" err="1"/>
              <a:t>бекіткен</a:t>
            </a:r>
            <a:r>
              <a:rPr lang="ru-RU" sz="1600" dirty="0"/>
              <a:t> </a:t>
            </a:r>
            <a:r>
              <a:rPr lang="ru-RU" sz="1600" dirty="0" err="1"/>
              <a:t>тізімге</a:t>
            </a:r>
            <a:r>
              <a:rPr lang="ru-RU" sz="1600" dirty="0"/>
              <a:t> </a:t>
            </a:r>
            <a:r>
              <a:rPr lang="ru-RU" sz="1600" dirty="0" err="1"/>
              <a:t>сәйкес</a:t>
            </a:r>
            <a:r>
              <a:rPr lang="ru-RU" sz="1600" dirty="0"/>
              <a:t> </a:t>
            </a:r>
            <a:r>
              <a:rPr lang="ru-RU" sz="1600" dirty="0" err="1"/>
              <a:t>кәсіптік</a:t>
            </a:r>
            <a:r>
              <a:rPr lang="ru-RU" sz="1600" dirty="0"/>
              <a:t> </a:t>
            </a:r>
            <a:r>
              <a:rPr lang="ru-RU" sz="1600" dirty="0" err="1"/>
              <a:t>конкурстардың</a:t>
            </a:r>
            <a:r>
              <a:rPr lang="ru-RU" sz="1600" dirty="0"/>
              <a:t> </a:t>
            </a:r>
            <a:r>
              <a:rPr lang="ru-RU" sz="1600" dirty="0" err="1"/>
              <a:t>жеңімпаздары</a:t>
            </a:r>
            <a:r>
              <a:rPr lang="ru-RU" sz="1600" dirty="0"/>
              <a:t>, </a:t>
            </a:r>
            <a:r>
              <a:rPr lang="ru-RU" sz="1600" dirty="0" err="1"/>
              <a:t>республикалық</a:t>
            </a:r>
            <a:r>
              <a:rPr lang="ru-RU" sz="1600" dirty="0"/>
              <a:t> </a:t>
            </a:r>
            <a:r>
              <a:rPr lang="ru-RU" sz="1600" dirty="0" err="1"/>
              <a:t>деңгейдегі</a:t>
            </a:r>
            <a:r>
              <a:rPr lang="ru-RU" sz="1600" dirty="0"/>
              <a:t> </a:t>
            </a:r>
            <a:r>
              <a:rPr lang="ru-RU" sz="1600" dirty="0" err="1"/>
              <a:t>педагогикалық</a:t>
            </a:r>
            <a:r>
              <a:rPr lang="ru-RU" sz="1600" dirty="0"/>
              <a:t> </a:t>
            </a:r>
            <a:r>
              <a:rPr lang="ru-RU" sz="1600" dirty="0" err="1"/>
              <a:t>жарыстар</a:t>
            </a:r>
            <a:r>
              <a:rPr lang="ru-RU" sz="1600" dirty="0"/>
              <a:t> </a:t>
            </a:r>
            <a:r>
              <a:rPr lang="ru-RU" sz="1600" dirty="0" err="1"/>
              <a:t>немесе</a:t>
            </a:r>
            <a:r>
              <a:rPr lang="ru-RU" sz="1600" dirty="0"/>
              <a:t> </a:t>
            </a:r>
            <a:r>
              <a:rPr lang="ru-RU" sz="1600" dirty="0" err="1"/>
              <a:t>халықаралық</a:t>
            </a:r>
            <a:r>
              <a:rPr lang="ru-RU" sz="1600" dirty="0"/>
              <a:t> </a:t>
            </a:r>
            <a:r>
              <a:rPr lang="ru-RU" sz="1600" dirty="0" err="1"/>
              <a:t>деңгейдегі</a:t>
            </a:r>
            <a:r>
              <a:rPr lang="ru-RU" sz="1600" dirty="0"/>
              <a:t> </a:t>
            </a:r>
            <a:r>
              <a:rPr lang="ru-RU" sz="1600" dirty="0" err="1"/>
              <a:t>қатысушылар</a:t>
            </a:r>
            <a:r>
              <a:rPr lang="ru-RU" sz="1600" dirty="0"/>
              <a:t>; </a:t>
            </a:r>
            <a:r>
              <a:rPr lang="ru-RU" sz="1600" dirty="0" err="1"/>
              <a:t>халықаралық</a:t>
            </a:r>
            <a:r>
              <a:rPr lang="ru-RU" sz="1600" dirty="0"/>
              <a:t> </a:t>
            </a:r>
            <a:r>
              <a:rPr lang="ru-RU" sz="1600" dirty="0" err="1"/>
              <a:t>деңгейде</a:t>
            </a:r>
            <a:r>
              <a:rPr lang="ru-RU" sz="1600" dirty="0"/>
              <a:t> </a:t>
            </a:r>
            <a:r>
              <a:rPr lang="ru-RU" sz="1600" dirty="0" err="1"/>
              <a:t>өздерінің</a:t>
            </a:r>
            <a:r>
              <a:rPr lang="ru-RU" sz="1600" dirty="0"/>
              <a:t> </a:t>
            </a:r>
            <a:r>
              <a:rPr lang="ru-RU" sz="1600" dirty="0" err="1"/>
              <a:t>педагогикалық</a:t>
            </a:r>
            <a:r>
              <a:rPr lang="ru-RU" sz="1600" dirty="0"/>
              <a:t> </a:t>
            </a:r>
            <a:r>
              <a:rPr lang="ru-RU" sz="1600" dirty="0" err="1"/>
              <a:t>тәжірибелерін</a:t>
            </a:r>
            <a:r>
              <a:rPr lang="ru-RU" sz="1600" dirty="0"/>
              <a:t> </a:t>
            </a:r>
            <a:r>
              <a:rPr lang="ru-RU" sz="1600" dirty="0" err="1"/>
              <a:t>құрастырған</a:t>
            </a:r>
            <a:r>
              <a:rPr lang="ru-RU" sz="1600" dirty="0"/>
              <a:t>, </a:t>
            </a:r>
            <a:r>
              <a:rPr lang="ru-RU" sz="1600" dirty="0" err="1"/>
              <a:t>ғылыми</a:t>
            </a:r>
            <a:r>
              <a:rPr lang="ru-RU" sz="1600" dirty="0"/>
              <a:t> </a:t>
            </a:r>
            <a:r>
              <a:rPr lang="ru-RU" sz="1600" dirty="0" err="1"/>
              <a:t>негізделген</a:t>
            </a:r>
            <a:r>
              <a:rPr lang="ru-RU" sz="1600" dirty="0"/>
              <a:t> </a:t>
            </a:r>
            <a:r>
              <a:rPr lang="ru-RU" sz="1600" dirty="0" err="1"/>
              <a:t>әдістерді</a:t>
            </a:r>
            <a:r>
              <a:rPr lang="ru-RU" sz="1600" dirty="0"/>
              <a:t> </a:t>
            </a:r>
            <a:r>
              <a:rPr lang="ru-RU" sz="1600" dirty="0" err="1"/>
              <a:t>жүйелі</a:t>
            </a:r>
            <a:r>
              <a:rPr lang="ru-RU" sz="1600" dirty="0"/>
              <a:t> </a:t>
            </a:r>
            <a:r>
              <a:rPr lang="ru-RU" sz="1600" dirty="0" err="1"/>
              <a:t>пайдаланатын</a:t>
            </a:r>
            <a:r>
              <a:rPr lang="ru-RU" sz="1600" dirty="0"/>
              <a:t>, </a:t>
            </a:r>
            <a:r>
              <a:rPr lang="ru-RU" sz="1600" dirty="0" err="1"/>
              <a:t>оқыту</a:t>
            </a:r>
            <a:r>
              <a:rPr lang="ru-RU" sz="1600" dirty="0"/>
              <a:t> </a:t>
            </a:r>
            <a:r>
              <a:rPr lang="ru-RU" sz="1600" dirty="0" err="1"/>
              <a:t>тәжірибесі</a:t>
            </a:r>
            <a:r>
              <a:rPr lang="ru-RU" sz="1600" dirty="0"/>
              <a:t> мен </a:t>
            </a:r>
            <a:r>
              <a:rPr lang="ru-RU" sz="1600" dirty="0" err="1"/>
              <a:t>білім</a:t>
            </a:r>
            <a:r>
              <a:rPr lang="ru-RU" sz="1600" dirty="0"/>
              <a:t> беру </a:t>
            </a:r>
            <a:r>
              <a:rPr lang="ru-RU" sz="1600" dirty="0" err="1"/>
              <a:t>технологиясын</a:t>
            </a:r>
            <a:r>
              <a:rPr lang="ru-RU" sz="1600" dirty="0"/>
              <a:t> </a:t>
            </a:r>
            <a:r>
              <a:rPr lang="ru-RU" sz="1600" dirty="0" err="1"/>
              <a:t>қалыптастыратын</a:t>
            </a:r>
            <a:r>
              <a:rPr lang="ru-RU" sz="1600" dirty="0"/>
              <a:t> </a:t>
            </a:r>
            <a:r>
              <a:rPr lang="ru-RU" sz="1600" dirty="0" err="1"/>
              <a:t>тұлғалар</a:t>
            </a:r>
            <a:r>
              <a:rPr lang="ru-RU" sz="1600" dirty="0"/>
              <a:t>.</a:t>
            </a:r>
          </a:p>
        </p:txBody>
      </p:sp>
      <p:sp>
        <p:nvSpPr>
          <p:cNvPr id="14" name="Прямоугольник 13"/>
          <p:cNvSpPr/>
          <p:nvPr/>
        </p:nvSpPr>
        <p:spPr>
          <a:xfrm>
            <a:off x="323528" y="1124744"/>
            <a:ext cx="1252973" cy="5482003"/>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ru-RU" sz="1400" b="1" dirty="0" smtClean="0">
                <a:solidFill>
                  <a:schemeClr val="tx1"/>
                </a:solidFill>
                <a:latin typeface="Century Gothic" panose="020B0502020202020204" pitchFamily="34" charset="0"/>
              </a:rPr>
              <a:t>«</a:t>
            </a:r>
            <a:r>
              <a:rPr lang="ru-RU" sz="1400" b="1" dirty="0" err="1" smtClean="0">
                <a:solidFill>
                  <a:schemeClr val="tx1"/>
                </a:solidFill>
                <a:latin typeface="Century Gothic" panose="020B0502020202020204" pitchFamily="34" charset="0"/>
              </a:rPr>
              <a:t>шебер</a:t>
            </a:r>
            <a:r>
              <a:rPr lang="ru-RU" sz="1400" b="1" dirty="0" smtClean="0">
                <a:solidFill>
                  <a:schemeClr val="tx1"/>
                </a:solidFill>
                <a:latin typeface="Century Gothic" panose="020B0502020202020204" pitchFamily="34" charset="0"/>
              </a:rPr>
              <a:t>-педагог»:</a:t>
            </a:r>
            <a:endParaRPr lang="ru-RU" sz="1400" b="1" dirty="0">
              <a:solidFill>
                <a:schemeClr val="tx1"/>
              </a:solidFill>
              <a:latin typeface="Century Gothic" panose="020B0502020202020204" pitchFamily="34" charset="0"/>
            </a:endParaRPr>
          </a:p>
          <a:p>
            <a:pPr algn="ctr"/>
            <a:endParaRPr lang="ru-RU" sz="1400" dirty="0">
              <a:latin typeface="Century Gothic" panose="020B0502020202020204" pitchFamily="34" charset="0"/>
            </a:endParaRPr>
          </a:p>
        </p:txBody>
      </p:sp>
    </p:spTree>
    <p:extLst>
      <p:ext uri="{BB962C8B-B14F-4D97-AF65-F5344CB8AC3E}">
        <p14:creationId xmlns:p14="http://schemas.microsoft.com/office/powerpoint/2010/main" val="20954296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err="1" smtClean="0">
                <a:solidFill>
                  <a:schemeClr val="accent6">
                    <a:lumMod val="75000"/>
                  </a:schemeClr>
                </a:solidFill>
              </a:rPr>
              <a:t>аттестациядан</a:t>
            </a:r>
            <a:r>
              <a:rPr lang="ru-RU" dirty="0" smtClean="0">
                <a:solidFill>
                  <a:schemeClr val="accent6">
                    <a:lumMod val="75000"/>
                  </a:schemeClr>
                </a:solidFill>
              </a:rPr>
              <a:t> </a:t>
            </a:r>
            <a:r>
              <a:rPr lang="ru-RU" dirty="0" err="1" smtClean="0">
                <a:solidFill>
                  <a:schemeClr val="accent6">
                    <a:lumMod val="75000"/>
                  </a:schemeClr>
                </a:solidFill>
              </a:rPr>
              <a:t>өтуге</a:t>
            </a:r>
            <a:r>
              <a:rPr lang="ru-RU" dirty="0" smtClean="0">
                <a:solidFill>
                  <a:schemeClr val="accent6">
                    <a:lumMod val="75000"/>
                  </a:schemeClr>
                </a:solidFill>
              </a:rPr>
              <a:t> </a:t>
            </a:r>
            <a:r>
              <a:rPr lang="ru-RU" dirty="0" err="1" smtClean="0">
                <a:solidFill>
                  <a:schemeClr val="accent6">
                    <a:lumMod val="75000"/>
                  </a:schemeClr>
                </a:solidFill>
              </a:rPr>
              <a:t>өтініш</a:t>
            </a:r>
            <a:endParaRPr lang="ru-RU" dirty="0">
              <a:solidFill>
                <a:schemeClr val="accent6">
                  <a:lumMod val="75000"/>
                </a:schemeClr>
              </a:solidFill>
            </a:endParaRPr>
          </a:p>
        </p:txBody>
      </p:sp>
      <p:sp>
        <p:nvSpPr>
          <p:cNvPr id="3" name="Содержимое 2"/>
          <p:cNvSpPr>
            <a:spLocks noGrp="1"/>
          </p:cNvSpPr>
          <p:nvPr>
            <p:ph idx="1"/>
          </p:nvPr>
        </p:nvSpPr>
        <p:spPr>
          <a:xfrm>
            <a:off x="179512" y="1554162"/>
            <a:ext cx="8812088" cy="4971182"/>
          </a:xfrm>
        </p:spPr>
        <p:txBody>
          <a:bodyPr>
            <a:normAutofit fontScale="92500"/>
          </a:bodyPr>
          <a:lstStyle/>
          <a:p>
            <a:pPr>
              <a:buNone/>
            </a:pPr>
            <a:r>
              <a:rPr lang="ru-RU" dirty="0" smtClean="0">
                <a:solidFill>
                  <a:schemeClr val="accent6">
                    <a:lumMod val="75000"/>
                  </a:schemeClr>
                </a:solidFill>
              </a:rPr>
              <a:t>42. </a:t>
            </a:r>
            <a:r>
              <a:rPr lang="kk-KZ" dirty="0"/>
              <a:t>Педагогикалық қызметкерлер мен оларға теңестірілген тұлғалар аттестация (тұрақты және ерте) үшін осы Ереженің 6-қосымшасындағы нысан бойынша ағымдағы жылдың 10 қаңтарына немесе 10 қыркүйегіне дейін тиісті деңгейдегі аттестаттау комиссиясына өтініш береді</a:t>
            </a:r>
            <a:r>
              <a:rPr lang="kk-KZ" dirty="0" smtClean="0"/>
              <a:t>.</a:t>
            </a:r>
          </a:p>
          <a:p>
            <a:pPr>
              <a:buNone/>
            </a:pPr>
            <a:r>
              <a:rPr lang="ru-RU" dirty="0" smtClean="0">
                <a:solidFill>
                  <a:schemeClr val="accent6">
                    <a:lumMod val="75000"/>
                  </a:schemeClr>
                </a:solidFill>
              </a:rPr>
              <a:t>43.</a:t>
            </a:r>
            <a:r>
              <a:rPr lang="kk-KZ" dirty="0"/>
              <a:t> Сертификатталған педагог қызметкерлер мен оларға теңестірілген тұлғалардың тізімі тиісті деңгейдегі аттестациялық комиссиямен бекітіледі.</a:t>
            </a:r>
            <a:endParaRPr lang="ru-RU" dirty="0" smtClean="0">
              <a:solidFill>
                <a:schemeClr val="accent6">
                  <a:lumMod val="75000"/>
                </a:schemeClr>
              </a:solidFill>
            </a:endParaRPr>
          </a:p>
        </p:txBody>
      </p:sp>
      <p:sp>
        <p:nvSpPr>
          <p:cNvPr id="4" name="Номер слайда 3"/>
          <p:cNvSpPr>
            <a:spLocks noGrp="1"/>
          </p:cNvSpPr>
          <p:nvPr>
            <p:ph type="sldNum" sz="quarter" idx="12"/>
          </p:nvPr>
        </p:nvSpPr>
        <p:spPr/>
        <p:txBody>
          <a:bodyPr/>
          <a:lstStyle/>
          <a:p>
            <a:fld id="{725C68B6-61C2-468F-89AB-4B9F7531AA68}" type="slidenum">
              <a:rPr lang="ru-RU" smtClean="0"/>
              <a:pPr/>
              <a:t>17</a:t>
            </a:fld>
            <a:endParaRPr lang="ru-RU"/>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sz="2400" dirty="0"/>
              <a:t/>
            </a:r>
            <a:br>
              <a:rPr lang="ru-RU" sz="2400" dirty="0"/>
            </a:br>
            <a:r>
              <a:rPr lang="ru-RU" sz="2400" dirty="0" err="1">
                <a:effectLst/>
              </a:rPr>
              <a:t>қызмет</a:t>
            </a:r>
            <a:r>
              <a:rPr lang="ru-RU" sz="2400" dirty="0">
                <a:effectLst/>
              </a:rPr>
              <a:t> </a:t>
            </a:r>
            <a:r>
              <a:rPr lang="ru-RU" sz="2400" dirty="0" err="1">
                <a:effectLst/>
              </a:rPr>
              <a:t>нәтижелерінің</a:t>
            </a:r>
            <a:r>
              <a:rPr lang="ru-RU" sz="2400" dirty="0">
                <a:effectLst/>
              </a:rPr>
              <a:t> </a:t>
            </a:r>
            <a:r>
              <a:rPr lang="ru-RU" sz="2400" dirty="0" err="1">
                <a:effectLst/>
              </a:rPr>
              <a:t>кешенді</a:t>
            </a:r>
            <a:r>
              <a:rPr lang="ru-RU" sz="2400" dirty="0">
                <a:effectLst/>
              </a:rPr>
              <a:t> </a:t>
            </a:r>
            <a:r>
              <a:rPr lang="ru-RU" sz="2400" dirty="0" err="1">
                <a:effectLst/>
              </a:rPr>
              <a:t>аналитикалық</a:t>
            </a:r>
            <a:r>
              <a:rPr lang="ru-RU" sz="2400" dirty="0">
                <a:effectLst/>
              </a:rPr>
              <a:t> </a:t>
            </a:r>
            <a:r>
              <a:rPr lang="ru-RU" sz="2400" dirty="0" err="1" smtClean="0">
                <a:effectLst/>
              </a:rPr>
              <a:t>қорытындысы</a:t>
            </a:r>
            <a:r>
              <a:rPr lang="ru-RU" sz="2400" dirty="0" smtClean="0">
                <a:effectLst/>
              </a:rPr>
              <a:t> </a:t>
            </a:r>
            <a:r>
              <a:rPr lang="ru-RU" sz="2400" dirty="0" smtClean="0">
                <a:solidFill>
                  <a:schemeClr val="accent6">
                    <a:lumMod val="75000"/>
                  </a:schemeClr>
                </a:solidFill>
              </a:rPr>
              <a:t> </a:t>
            </a:r>
            <a:endParaRPr lang="ru-RU" sz="2400" dirty="0">
              <a:solidFill>
                <a:schemeClr val="accent6">
                  <a:lumMod val="75000"/>
                </a:schemeClr>
              </a:solidFill>
            </a:endParaRPr>
          </a:p>
        </p:txBody>
      </p:sp>
      <p:sp>
        <p:nvSpPr>
          <p:cNvPr id="3" name="Содержимое 2"/>
          <p:cNvSpPr>
            <a:spLocks noGrp="1"/>
          </p:cNvSpPr>
          <p:nvPr>
            <p:ph idx="1"/>
          </p:nvPr>
        </p:nvSpPr>
        <p:spPr>
          <a:xfrm>
            <a:off x="0" y="1628800"/>
            <a:ext cx="8892480" cy="4971182"/>
          </a:xfrm>
        </p:spPr>
        <p:txBody>
          <a:bodyPr>
            <a:normAutofit fontScale="62500" lnSpcReduction="20000"/>
          </a:bodyPr>
          <a:lstStyle/>
          <a:p>
            <a:pPr marL="514350" indent="-514350">
              <a:buNone/>
            </a:pPr>
            <a:r>
              <a:rPr lang="ru-RU" dirty="0" smtClean="0"/>
              <a:t>40. </a:t>
            </a:r>
            <a:r>
              <a:rPr lang="ru-RU" sz="3600" dirty="0" err="1" smtClean="0"/>
              <a:t>Педагогикалық</a:t>
            </a:r>
            <a:r>
              <a:rPr lang="ru-RU" sz="3600" dirty="0" smtClean="0"/>
              <a:t> </a:t>
            </a:r>
            <a:r>
              <a:rPr lang="ru-RU" sz="3600" dirty="0" err="1"/>
              <a:t>қызметкерлер</a:t>
            </a:r>
            <a:r>
              <a:rPr lang="ru-RU" sz="3600" dirty="0"/>
              <a:t> мен </a:t>
            </a:r>
            <a:r>
              <a:rPr lang="ru-RU" sz="3600" dirty="0" err="1"/>
              <a:t>оларға</a:t>
            </a:r>
            <a:r>
              <a:rPr lang="ru-RU" sz="3600" dirty="0"/>
              <a:t> </a:t>
            </a:r>
            <a:r>
              <a:rPr lang="ru-RU" sz="3600" dirty="0" err="1"/>
              <a:t>теңестірілген</a:t>
            </a:r>
            <a:r>
              <a:rPr lang="ru-RU" sz="3600" dirty="0"/>
              <a:t> </a:t>
            </a:r>
            <a:r>
              <a:rPr lang="ru-RU" sz="3600" dirty="0" err="1"/>
              <a:t>тұлғалар</a:t>
            </a:r>
            <a:r>
              <a:rPr lang="ru-RU" sz="3600" dirty="0"/>
              <a:t> </a:t>
            </a:r>
            <a:r>
              <a:rPr lang="ru-RU" sz="3600" dirty="0" err="1"/>
              <a:t>тестілеуді</a:t>
            </a:r>
            <a:r>
              <a:rPr lang="ru-RU" sz="3600" dirty="0"/>
              <a:t> </a:t>
            </a:r>
            <a:r>
              <a:rPr lang="ru-RU" sz="3600" dirty="0" err="1"/>
              <a:t>тиісті</a:t>
            </a:r>
            <a:r>
              <a:rPr lang="ru-RU" sz="3600" dirty="0"/>
              <a:t> </a:t>
            </a:r>
            <a:r>
              <a:rPr lang="ru-RU" sz="3600" dirty="0" err="1"/>
              <a:t>деңгейдегі</a:t>
            </a:r>
            <a:r>
              <a:rPr lang="ru-RU" sz="3600" dirty="0"/>
              <a:t> </a:t>
            </a:r>
            <a:r>
              <a:rPr lang="ru-RU" sz="3600" dirty="0" err="1"/>
              <a:t>сараптама</a:t>
            </a:r>
            <a:r>
              <a:rPr lang="ru-RU" sz="3600" dirty="0"/>
              <a:t> </a:t>
            </a:r>
            <a:r>
              <a:rPr lang="ru-RU" sz="3600" dirty="0" err="1"/>
              <a:t>кеңесіне</a:t>
            </a:r>
            <a:r>
              <a:rPr lang="ru-RU" sz="3600" dirty="0"/>
              <a:t> </a:t>
            </a:r>
            <a:r>
              <a:rPr lang="ru-RU" sz="3600" dirty="0" err="1"/>
              <a:t>тапсырғаннан</a:t>
            </a:r>
            <a:r>
              <a:rPr lang="ru-RU" sz="3600" dirty="0"/>
              <a:t> </a:t>
            </a:r>
            <a:r>
              <a:rPr lang="ru-RU" sz="3600" dirty="0" err="1"/>
              <a:t>кейін</a:t>
            </a:r>
            <a:r>
              <a:rPr lang="ru-RU" sz="3600" dirty="0"/>
              <a:t> 10 </a:t>
            </a:r>
            <a:r>
              <a:rPr lang="ru-RU" sz="3600" dirty="0" err="1"/>
              <a:t>жұмыс</a:t>
            </a:r>
            <a:r>
              <a:rPr lang="ru-RU" sz="3600" dirty="0"/>
              <a:t> </a:t>
            </a:r>
            <a:r>
              <a:rPr lang="ru-RU" sz="3600" dirty="0" err="1"/>
              <a:t>күні</a:t>
            </a:r>
            <a:r>
              <a:rPr lang="ru-RU" sz="3600" dirty="0"/>
              <a:t> </a:t>
            </a:r>
            <a:r>
              <a:rPr lang="ru-RU" sz="3600" dirty="0" err="1"/>
              <a:t>ішінде</a:t>
            </a:r>
            <a:r>
              <a:rPr lang="ru-RU" sz="3600" dirty="0"/>
              <a:t> </a:t>
            </a:r>
            <a:r>
              <a:rPr lang="ru-RU" sz="3600" dirty="0" err="1"/>
              <a:t>жарияланған</a:t>
            </a:r>
            <a:r>
              <a:rPr lang="ru-RU" sz="3600" dirty="0"/>
              <a:t> </a:t>
            </a:r>
            <a:r>
              <a:rPr lang="ru-RU" sz="3600" dirty="0" err="1"/>
              <a:t>біліктілік</a:t>
            </a:r>
            <a:r>
              <a:rPr lang="ru-RU" sz="3600" dirty="0"/>
              <a:t> </a:t>
            </a:r>
            <a:r>
              <a:rPr lang="ru-RU" sz="3600" dirty="0" err="1"/>
              <a:t>санатына</a:t>
            </a:r>
            <a:r>
              <a:rPr lang="ru-RU" sz="3600" dirty="0"/>
              <a:t> </a:t>
            </a:r>
            <a:r>
              <a:rPr lang="ru-RU" sz="3600" dirty="0" err="1"/>
              <a:t>сәйкестікті</a:t>
            </a:r>
            <a:r>
              <a:rPr lang="ru-RU" sz="3600" dirty="0"/>
              <a:t> </a:t>
            </a:r>
            <a:r>
              <a:rPr lang="ru-RU" sz="3600" dirty="0" err="1"/>
              <a:t>белгілеу</a:t>
            </a:r>
            <a:r>
              <a:rPr lang="ru-RU" sz="3600" dirty="0"/>
              <a:t> </a:t>
            </a:r>
            <a:r>
              <a:rPr lang="ru-RU" sz="3600" dirty="0" err="1"/>
              <a:t>үшін</a:t>
            </a:r>
            <a:r>
              <a:rPr lang="ru-RU" sz="3600" dirty="0"/>
              <a:t> </a:t>
            </a:r>
            <a:r>
              <a:rPr lang="ru-RU" sz="3600" dirty="0" err="1"/>
              <a:t>аттестаттаудың</a:t>
            </a:r>
            <a:r>
              <a:rPr lang="ru-RU" sz="3600" dirty="0"/>
              <a:t> 2 </a:t>
            </a:r>
            <a:r>
              <a:rPr lang="ru-RU" sz="3600" dirty="0" err="1"/>
              <a:t>сатысына</a:t>
            </a:r>
            <a:r>
              <a:rPr lang="ru-RU" sz="3600" dirty="0"/>
              <a:t> </a:t>
            </a:r>
            <a:r>
              <a:rPr lang="ru-RU" sz="3600" dirty="0" err="1"/>
              <a:t>жіберілген</a:t>
            </a:r>
            <a:r>
              <a:rPr lang="ru-RU" sz="3600" dirty="0"/>
              <a:t> портфолио </a:t>
            </a:r>
            <a:r>
              <a:rPr lang="ru-RU" sz="3600" dirty="0" err="1"/>
              <a:t>болып</a:t>
            </a:r>
            <a:r>
              <a:rPr lang="ru-RU" sz="3600" dirty="0"/>
              <a:t> </a:t>
            </a:r>
            <a:r>
              <a:rPr lang="ru-RU" sz="3600" dirty="0" err="1"/>
              <a:t>табылады</a:t>
            </a:r>
            <a:r>
              <a:rPr lang="ru-RU" sz="3600" dirty="0"/>
              <a:t>, </a:t>
            </a:r>
            <a:r>
              <a:rPr lang="ru-RU" sz="3600" dirty="0" err="1"/>
              <a:t>оған</a:t>
            </a:r>
            <a:r>
              <a:rPr lang="ru-RU" sz="3600" dirty="0"/>
              <a:t> </a:t>
            </a:r>
            <a:r>
              <a:rPr lang="ru-RU" sz="3600" dirty="0" err="1"/>
              <a:t>мыналар</a:t>
            </a:r>
            <a:r>
              <a:rPr lang="ru-RU" sz="3600" dirty="0"/>
              <a:t> </a:t>
            </a:r>
            <a:r>
              <a:rPr lang="ru-RU" sz="3600" dirty="0" err="1"/>
              <a:t>кіреді</a:t>
            </a:r>
            <a:r>
              <a:rPr lang="ru-RU" sz="3600" dirty="0" smtClean="0"/>
              <a:t>:</a:t>
            </a:r>
          </a:p>
          <a:p>
            <a:pPr marL="514350" indent="-514350"/>
            <a:r>
              <a:rPr lang="kk-KZ" sz="4000" dirty="0"/>
              <a:t>сертификаттау кезеңіне студенттердің (оқушылардың) білімінің және дағдысының сапасын бақылау; студенттердің (оқушылардың) жетістіктерін растайтын құжаттардың көшірмелері немесе тәжірибенің синтезін растайтын құжаттардың көшірмелері; Сабақ кестесі / сабақ / ұйымдастырылған оқу іс-шаралары (кем дегенде 5); педагогикалық қызметкердің және оған теңестірілген тұлғаның (бар болса) жетістіктерін растайтын құжаттардың көшірмелері.</a:t>
            </a:r>
            <a:endParaRPr lang="ru-RU" sz="3800" i="1" dirty="0" smtClean="0">
              <a:solidFill>
                <a:srgbClr val="C00000"/>
              </a:solidFill>
            </a:endParaRPr>
          </a:p>
          <a:p>
            <a:pPr marL="514350" indent="-514350">
              <a:buNone/>
            </a:pPr>
            <a:endParaRPr lang="ru-RU" sz="3800" i="1" dirty="0" smtClean="0">
              <a:solidFill>
                <a:srgbClr val="C00000"/>
              </a:solidFill>
            </a:endParaRPr>
          </a:p>
          <a:p>
            <a:pPr marL="514350" indent="-514350">
              <a:buNone/>
            </a:pPr>
            <a:endParaRPr lang="ru-RU" sz="3800" dirty="0">
              <a:solidFill>
                <a:schemeClr val="accent6">
                  <a:lumMod val="75000"/>
                </a:schemeClr>
              </a:solidFill>
            </a:endParaRPr>
          </a:p>
        </p:txBody>
      </p:sp>
      <p:sp>
        <p:nvSpPr>
          <p:cNvPr id="4" name="Номер слайда 3"/>
          <p:cNvSpPr>
            <a:spLocks noGrp="1"/>
          </p:cNvSpPr>
          <p:nvPr>
            <p:ph type="sldNum" sz="quarter" idx="12"/>
          </p:nvPr>
        </p:nvSpPr>
        <p:spPr/>
        <p:txBody>
          <a:bodyPr/>
          <a:lstStyle/>
          <a:p>
            <a:fld id="{725C68B6-61C2-468F-89AB-4B9F7531AA68}" type="slidenum">
              <a:rPr lang="ru-RU" smtClean="0"/>
              <a:pPr/>
              <a:t>18</a:t>
            </a:fld>
            <a:endParaRPr lang="ru-RU"/>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692696"/>
            <a:ext cx="8686800" cy="838200"/>
          </a:xfrm>
        </p:spPr>
        <p:txBody>
          <a:bodyPr>
            <a:normAutofit/>
          </a:bodyPr>
          <a:lstStyle/>
          <a:p>
            <a:pPr algn="ctr"/>
            <a:r>
              <a:rPr lang="kk-KZ" sz="2400" dirty="0"/>
              <a:t>қызмет нәтижелерінің кешенді аналитикалық қорытындысы</a:t>
            </a:r>
            <a:endParaRPr lang="ru-RU" sz="2400" dirty="0">
              <a:solidFill>
                <a:schemeClr val="accent6">
                  <a:lumMod val="75000"/>
                </a:schemeClr>
              </a:solidFill>
            </a:endParaRPr>
          </a:p>
        </p:txBody>
      </p:sp>
      <p:sp>
        <p:nvSpPr>
          <p:cNvPr id="3" name="Содержимое 2"/>
          <p:cNvSpPr>
            <a:spLocks noGrp="1"/>
          </p:cNvSpPr>
          <p:nvPr>
            <p:ph idx="1"/>
          </p:nvPr>
        </p:nvSpPr>
        <p:spPr>
          <a:xfrm>
            <a:off x="251520" y="1484784"/>
            <a:ext cx="8892480" cy="4971182"/>
          </a:xfrm>
        </p:spPr>
        <p:txBody>
          <a:bodyPr>
            <a:normAutofit fontScale="70000" lnSpcReduction="20000"/>
          </a:bodyPr>
          <a:lstStyle/>
          <a:p>
            <a:pPr marL="514350" indent="-514350">
              <a:buNone/>
            </a:pPr>
            <a:endParaRPr lang="ru-RU" sz="3800" i="1" dirty="0" smtClean="0">
              <a:solidFill>
                <a:srgbClr val="C00000"/>
              </a:solidFill>
            </a:endParaRPr>
          </a:p>
          <a:p>
            <a:pPr marL="514350" lvl="0" indent="-514350">
              <a:buNone/>
            </a:pPr>
            <a:r>
              <a:rPr lang="ru-RU" sz="3800" dirty="0" smtClean="0">
                <a:solidFill>
                  <a:schemeClr val="accent6">
                    <a:lumMod val="75000"/>
                  </a:schemeClr>
                </a:solidFill>
              </a:rPr>
              <a:t>41</a:t>
            </a:r>
            <a:r>
              <a:rPr lang="ru-RU" sz="3800" dirty="0" smtClean="0"/>
              <a:t>. </a:t>
            </a:r>
            <a:r>
              <a:rPr lang="kk-KZ" sz="4000" dirty="0"/>
              <a:t>Сарапшылар кеңесі тиісті деңгейдегі аттестациялық комиссияға мұғалімдер мен олардың құрдастарының қызмет нәтижелерін кешенді аналитикалық синтездеу бойынша ұсыныстар жібереді</a:t>
            </a:r>
            <a:r>
              <a:rPr lang="kk-KZ" sz="4000" dirty="0" smtClean="0"/>
              <a:t>.</a:t>
            </a:r>
          </a:p>
          <a:p>
            <a:pPr marL="514350" lvl="0" indent="-514350">
              <a:buNone/>
            </a:pPr>
            <a:r>
              <a:rPr lang="kk-KZ" sz="4000" dirty="0" smtClean="0">
                <a:solidFill>
                  <a:schemeClr val="accent6">
                    <a:lumMod val="75000"/>
                  </a:schemeClr>
                </a:solidFill>
              </a:rPr>
              <a:t>44. </a:t>
            </a:r>
            <a:r>
              <a:rPr lang="kk-KZ" sz="4000" dirty="0"/>
              <a:t>Сертификатталған педагог қызметкерлердің және оларға теңестірілген тұлғалардың жарияланған біліктілік санатына сәйкестігі жөніндегі қызметінің қорытындыларының кешенді аналитикалық қорытындысы жыл сайын, ағымдағы жылдың 31 шілдесіне немесе 15 желтоқсанына дейін:</a:t>
            </a:r>
            <a:endParaRPr lang="ru-RU" sz="3800" i="1" dirty="0" smtClean="0">
              <a:solidFill>
                <a:schemeClr val="accent6">
                  <a:lumMod val="75000"/>
                </a:schemeClr>
              </a:solidFill>
            </a:endParaRPr>
          </a:p>
          <a:p>
            <a:pPr marL="514350" indent="-514350"/>
            <a:endParaRPr lang="ru-RU" sz="3800" i="1" dirty="0" smtClean="0">
              <a:solidFill>
                <a:schemeClr val="accent6">
                  <a:lumMod val="75000"/>
                </a:schemeClr>
              </a:solidFill>
            </a:endParaRPr>
          </a:p>
          <a:p>
            <a:pPr marL="514350" indent="-514350">
              <a:buNone/>
            </a:pPr>
            <a:endParaRPr lang="ru-RU" sz="3800" dirty="0">
              <a:solidFill>
                <a:schemeClr val="accent6">
                  <a:lumMod val="75000"/>
                </a:schemeClr>
              </a:solidFill>
            </a:endParaRPr>
          </a:p>
        </p:txBody>
      </p:sp>
      <p:sp>
        <p:nvSpPr>
          <p:cNvPr id="4" name="Номер слайда 3"/>
          <p:cNvSpPr>
            <a:spLocks noGrp="1"/>
          </p:cNvSpPr>
          <p:nvPr>
            <p:ph type="sldNum" sz="quarter" idx="12"/>
          </p:nvPr>
        </p:nvSpPr>
        <p:spPr/>
        <p:txBody>
          <a:bodyPr/>
          <a:lstStyle/>
          <a:p>
            <a:fld id="{725C68B6-61C2-468F-89AB-4B9F7531AA68}" type="slidenum">
              <a:rPr lang="ru-RU" smtClean="0"/>
              <a:pPr/>
              <a:t>19</a:t>
            </a:fld>
            <a:endParaRPr lang="ru-RU"/>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Прямоугольник 82"/>
          <p:cNvSpPr/>
          <p:nvPr/>
        </p:nvSpPr>
        <p:spPr>
          <a:xfrm>
            <a:off x="1262633" y="673409"/>
            <a:ext cx="6677238" cy="1793345"/>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1" name="Прямоугольник 80"/>
          <p:cNvSpPr/>
          <p:nvPr/>
        </p:nvSpPr>
        <p:spPr>
          <a:xfrm>
            <a:off x="513035" y="2613852"/>
            <a:ext cx="3920756" cy="3806449"/>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7" name="Прямоугольник 66"/>
          <p:cNvSpPr/>
          <p:nvPr/>
        </p:nvSpPr>
        <p:spPr>
          <a:xfrm>
            <a:off x="4800605" y="2612052"/>
            <a:ext cx="3891516" cy="3808248"/>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 name="Прямоугольник 3"/>
          <p:cNvSpPr/>
          <p:nvPr/>
        </p:nvSpPr>
        <p:spPr>
          <a:xfrm>
            <a:off x="513034" y="202317"/>
            <a:ext cx="8179086" cy="2880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smtClean="0">
                <a:solidFill>
                  <a:srgbClr val="002060"/>
                </a:solidFill>
                <a:latin typeface="Century Gothic" panose="020B0502020202020204" pitchFamily="34" charset="0"/>
              </a:rPr>
              <a:t>АТТЕСТАТТАУДЫҢ ҚҰРЫЛЫМЫ</a:t>
            </a:r>
            <a:endParaRPr lang="ru-RU" sz="2400" b="1" dirty="0">
              <a:solidFill>
                <a:srgbClr val="002060"/>
              </a:solidFill>
              <a:latin typeface="Century Gothic" panose="020B0502020202020204" pitchFamily="34" charset="0"/>
            </a:endParaRPr>
          </a:p>
        </p:txBody>
      </p:sp>
      <p:sp>
        <p:nvSpPr>
          <p:cNvPr id="2" name="Прямоугольник 1"/>
          <p:cNvSpPr/>
          <p:nvPr/>
        </p:nvSpPr>
        <p:spPr>
          <a:xfrm>
            <a:off x="1786268" y="818707"/>
            <a:ext cx="5741582" cy="1499192"/>
          </a:xfrm>
          <a:prstGeom prst="rect">
            <a:avLst/>
          </a:prstGeom>
          <a:solidFill>
            <a:schemeClr val="bg1"/>
          </a:solidFill>
          <a:ln w="38100">
            <a:solidFill>
              <a:srgbClr val="00206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600" dirty="0" smtClean="0">
                <a:solidFill>
                  <a:srgbClr val="002060"/>
                </a:solidFill>
                <a:latin typeface="Century Gothic" panose="020B0502020202020204" pitchFamily="34" charset="0"/>
              </a:rPr>
              <a:t>ОҚЫТУШЫ</a:t>
            </a:r>
            <a:endParaRPr lang="ru-RU" sz="1600" dirty="0" smtClean="0">
              <a:solidFill>
                <a:srgbClr val="002060"/>
              </a:solidFill>
              <a:latin typeface="Century Gothic" panose="020B0502020202020204" pitchFamily="34" charset="0"/>
            </a:endParaRPr>
          </a:p>
          <a:p>
            <a:pPr algn="ctr"/>
            <a:r>
              <a:rPr lang="kk-KZ" sz="1600" dirty="0" smtClean="0">
                <a:solidFill>
                  <a:srgbClr val="002060"/>
                </a:solidFill>
                <a:latin typeface="Century Gothic" panose="020B0502020202020204" pitchFamily="34" charset="0"/>
              </a:rPr>
              <a:t>«ОҚЫТУШЫ – МОДЕРАТОР»</a:t>
            </a:r>
          </a:p>
          <a:p>
            <a:pPr algn="ctr"/>
            <a:r>
              <a:rPr lang="kk-KZ" sz="1600" dirty="0" smtClean="0">
                <a:solidFill>
                  <a:srgbClr val="002060"/>
                </a:solidFill>
                <a:latin typeface="Century Gothic" panose="020B0502020202020204" pitchFamily="34" charset="0"/>
              </a:rPr>
              <a:t>«ОҚЫТУШЫ – ЭКСПЕРТ»</a:t>
            </a:r>
          </a:p>
          <a:p>
            <a:pPr algn="ctr"/>
            <a:r>
              <a:rPr lang="kk-KZ" sz="1600" dirty="0" smtClean="0">
                <a:solidFill>
                  <a:srgbClr val="002060"/>
                </a:solidFill>
                <a:latin typeface="Century Gothic" panose="020B0502020202020204" pitchFamily="34" charset="0"/>
              </a:rPr>
              <a:t>«ОҚЫТУШЫ – ЗЕРТТЕУШІ»</a:t>
            </a:r>
          </a:p>
          <a:p>
            <a:pPr algn="ctr"/>
            <a:r>
              <a:rPr lang="kk-KZ" sz="1600" smtClean="0">
                <a:solidFill>
                  <a:srgbClr val="002060"/>
                </a:solidFill>
                <a:latin typeface="Century Gothic" panose="020B0502020202020204" pitchFamily="34" charset="0"/>
              </a:rPr>
              <a:t>«ОҚЫТУШЫ </a:t>
            </a:r>
            <a:r>
              <a:rPr lang="kk-KZ" sz="1600" dirty="0" smtClean="0">
                <a:solidFill>
                  <a:srgbClr val="002060"/>
                </a:solidFill>
                <a:latin typeface="Century Gothic" panose="020B0502020202020204" pitchFamily="34" charset="0"/>
              </a:rPr>
              <a:t>– МАСТЕР»</a:t>
            </a:r>
            <a:endParaRPr lang="kk-KZ" sz="1600" dirty="0">
              <a:solidFill>
                <a:srgbClr val="002060"/>
              </a:solidFill>
              <a:latin typeface="Century Gothic" panose="020B0502020202020204" pitchFamily="34" charset="0"/>
            </a:endParaRPr>
          </a:p>
        </p:txBody>
      </p:sp>
      <p:sp>
        <p:nvSpPr>
          <p:cNvPr id="50" name="Прямоугольник 49"/>
          <p:cNvSpPr/>
          <p:nvPr/>
        </p:nvSpPr>
        <p:spPr>
          <a:xfrm>
            <a:off x="800114" y="2708920"/>
            <a:ext cx="3339838" cy="1288923"/>
          </a:xfrm>
          <a:prstGeom prst="rect">
            <a:avLst/>
          </a:prstGeom>
          <a:solidFill>
            <a:schemeClr val="bg1"/>
          </a:solidFill>
          <a:ln w="38100">
            <a:solidFill>
              <a:srgbClr val="00206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400" b="1" dirty="0" smtClean="0">
                <a:solidFill>
                  <a:srgbClr val="002060"/>
                </a:solidFill>
                <a:latin typeface="Century Gothic" panose="020B0502020202020204" pitchFamily="34" charset="0"/>
              </a:rPr>
              <a:t>Ұлттық біліктілік сынағы</a:t>
            </a:r>
            <a:endParaRPr lang="ru-RU" sz="1400" b="1" dirty="0" smtClean="0">
              <a:solidFill>
                <a:srgbClr val="002060"/>
              </a:solidFill>
              <a:latin typeface="Century Gothic" panose="020B0502020202020204" pitchFamily="34" charset="0"/>
            </a:endParaRPr>
          </a:p>
        </p:txBody>
      </p:sp>
      <p:sp>
        <p:nvSpPr>
          <p:cNvPr id="56" name="Прямоугольник 55"/>
          <p:cNvSpPr/>
          <p:nvPr/>
        </p:nvSpPr>
        <p:spPr>
          <a:xfrm>
            <a:off x="683569" y="4472753"/>
            <a:ext cx="1477514" cy="1260503"/>
          </a:xfrm>
          <a:prstGeom prst="rect">
            <a:avLst/>
          </a:prstGeom>
          <a:solidFill>
            <a:schemeClr val="bg1"/>
          </a:solidFill>
          <a:ln w="38100">
            <a:solidFill>
              <a:srgbClr val="00206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400" b="1" dirty="0" smtClean="0">
                <a:solidFill>
                  <a:srgbClr val="002060"/>
                </a:solidFill>
                <a:latin typeface="Century Gothic" panose="020B0502020202020204" pitchFamily="34" charset="0"/>
              </a:rPr>
              <a:t>Тәуелсіз бағалау орталығы</a:t>
            </a:r>
            <a:endParaRPr lang="kk-KZ" sz="1400" b="1" dirty="0" smtClean="0">
              <a:solidFill>
                <a:srgbClr val="002060"/>
              </a:solidFill>
              <a:latin typeface="Century Gothic" panose="020B0502020202020204" pitchFamily="34" charset="0"/>
            </a:endParaRPr>
          </a:p>
          <a:p>
            <a:pPr algn="ctr"/>
            <a:endParaRPr lang="kk-KZ" sz="1400" i="1" dirty="0">
              <a:solidFill>
                <a:srgbClr val="002060"/>
              </a:solidFill>
              <a:latin typeface="Century Gothic" panose="020B0502020202020204" pitchFamily="34" charset="0"/>
            </a:endParaRPr>
          </a:p>
        </p:txBody>
      </p:sp>
      <p:sp>
        <p:nvSpPr>
          <p:cNvPr id="58" name="Прямоугольник 57"/>
          <p:cNvSpPr/>
          <p:nvPr/>
        </p:nvSpPr>
        <p:spPr>
          <a:xfrm>
            <a:off x="2878780" y="4472753"/>
            <a:ext cx="1236035" cy="1297178"/>
          </a:xfrm>
          <a:prstGeom prst="rect">
            <a:avLst/>
          </a:prstGeom>
          <a:solidFill>
            <a:schemeClr val="bg1"/>
          </a:solidFill>
          <a:ln w="38100">
            <a:solidFill>
              <a:srgbClr val="00206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k-KZ" sz="1400" b="1" dirty="0" smtClean="0">
              <a:solidFill>
                <a:srgbClr val="002060"/>
              </a:solidFill>
              <a:latin typeface="Century Gothic" panose="020B0502020202020204" pitchFamily="34" charset="0"/>
            </a:endParaRPr>
          </a:p>
          <a:p>
            <a:pPr algn="ctr"/>
            <a:r>
              <a:rPr lang="kk-KZ" sz="1400" i="1" dirty="0" smtClean="0">
                <a:solidFill>
                  <a:srgbClr val="002060"/>
                </a:solidFill>
                <a:latin typeface="Century Gothic" panose="020B0502020202020204" pitchFamily="34" charset="0"/>
              </a:rPr>
              <a:t>Тестерді </a:t>
            </a:r>
            <a:r>
              <a:rPr lang="kk-KZ" sz="1400" b="1" i="1" dirty="0" smtClean="0">
                <a:solidFill>
                  <a:srgbClr val="002060"/>
                </a:solidFill>
                <a:latin typeface="Century Gothic" panose="020B0502020202020204" pitchFamily="34" charset="0"/>
              </a:rPr>
              <a:t>ҰТО</a:t>
            </a:r>
            <a:r>
              <a:rPr lang="kk-KZ" sz="1400" i="1" dirty="0" smtClean="0">
                <a:solidFill>
                  <a:srgbClr val="002060"/>
                </a:solidFill>
                <a:latin typeface="Century Gothic" panose="020B0502020202020204" pitchFamily="34" charset="0"/>
              </a:rPr>
              <a:t> дайындайды</a:t>
            </a:r>
            <a:endParaRPr lang="kk-KZ" sz="1400" i="1" dirty="0">
              <a:solidFill>
                <a:srgbClr val="002060"/>
              </a:solidFill>
              <a:latin typeface="Century Gothic" panose="020B0502020202020204" pitchFamily="34" charset="0"/>
            </a:endParaRPr>
          </a:p>
        </p:txBody>
      </p:sp>
      <p:cxnSp>
        <p:nvCxnSpPr>
          <p:cNvPr id="44" name="Прямая со стрелкой 43"/>
          <p:cNvCxnSpPr/>
          <p:nvPr/>
        </p:nvCxnSpPr>
        <p:spPr>
          <a:xfrm>
            <a:off x="2513288" y="3997843"/>
            <a:ext cx="0" cy="2030811"/>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60" name="Прямоугольник 59"/>
          <p:cNvSpPr/>
          <p:nvPr/>
        </p:nvSpPr>
        <p:spPr>
          <a:xfrm>
            <a:off x="800115" y="5917030"/>
            <a:ext cx="3314699" cy="327813"/>
          </a:xfrm>
          <a:prstGeom prst="rect">
            <a:avLst/>
          </a:prstGeom>
          <a:solidFill>
            <a:schemeClr val="bg1"/>
          </a:solidFill>
          <a:ln w="38100">
            <a:solidFill>
              <a:srgbClr val="00206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k-KZ" sz="1400" b="1" dirty="0" smtClean="0">
              <a:solidFill>
                <a:srgbClr val="002060"/>
              </a:solidFill>
              <a:latin typeface="Century Gothic" panose="020B0502020202020204" pitchFamily="34" charset="0"/>
            </a:endParaRPr>
          </a:p>
          <a:p>
            <a:pPr algn="ctr"/>
            <a:r>
              <a:rPr lang="kk-KZ" sz="1400" b="1" dirty="0" smtClean="0">
                <a:solidFill>
                  <a:srgbClr val="002060"/>
                </a:solidFill>
                <a:latin typeface="Century Gothic" panose="020B0502020202020204" pitchFamily="34" charset="0"/>
              </a:rPr>
              <a:t>Жылына 2 рет (мамыр, қараша)</a:t>
            </a:r>
            <a:r>
              <a:rPr lang="kk-KZ" sz="1400" dirty="0" smtClean="0">
                <a:solidFill>
                  <a:srgbClr val="002060"/>
                </a:solidFill>
                <a:latin typeface="Century Gothic" panose="020B0502020202020204" pitchFamily="34" charset="0"/>
              </a:rPr>
              <a:t> </a:t>
            </a:r>
            <a:endParaRPr lang="kk-KZ" sz="1400" dirty="0" smtClean="0">
              <a:solidFill>
                <a:srgbClr val="002060"/>
              </a:solidFill>
              <a:latin typeface="Century Gothic" panose="020B0502020202020204" pitchFamily="34" charset="0"/>
            </a:endParaRPr>
          </a:p>
          <a:p>
            <a:pPr algn="ctr"/>
            <a:endParaRPr lang="kk-KZ" sz="1400" i="1" dirty="0">
              <a:solidFill>
                <a:srgbClr val="002060"/>
              </a:solidFill>
              <a:latin typeface="Century Gothic" panose="020B0502020202020204" pitchFamily="34" charset="0"/>
            </a:endParaRPr>
          </a:p>
        </p:txBody>
      </p:sp>
      <p:sp>
        <p:nvSpPr>
          <p:cNvPr id="46" name="Стрелка углом вверх 45"/>
          <p:cNvSpPr/>
          <p:nvPr/>
        </p:nvSpPr>
        <p:spPr>
          <a:xfrm rot="10800000">
            <a:off x="513035" y="1403490"/>
            <a:ext cx="749597" cy="1233379"/>
          </a:xfrm>
          <a:prstGeom prst="bentUpArrow">
            <a:avLst>
              <a:gd name="adj1" fmla="val 25000"/>
              <a:gd name="adj2" fmla="val 24412"/>
              <a:gd name="adj3" fmla="val 25000"/>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61" name="Прямая соединительная линия 60"/>
          <p:cNvCxnSpPr/>
          <p:nvPr/>
        </p:nvCxnSpPr>
        <p:spPr>
          <a:xfrm>
            <a:off x="1222759" y="4136061"/>
            <a:ext cx="2469411" cy="0"/>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3" name="Прямая со стрелкой 72"/>
          <p:cNvCxnSpPr/>
          <p:nvPr/>
        </p:nvCxnSpPr>
        <p:spPr>
          <a:xfrm>
            <a:off x="1222759" y="4136061"/>
            <a:ext cx="0" cy="368594"/>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74" name="Прямая со стрелкой 73"/>
          <p:cNvCxnSpPr/>
          <p:nvPr/>
        </p:nvCxnSpPr>
        <p:spPr>
          <a:xfrm>
            <a:off x="3692170" y="4146691"/>
            <a:ext cx="0" cy="368594"/>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75" name="Стрелка углом вверх 74"/>
          <p:cNvSpPr/>
          <p:nvPr/>
        </p:nvSpPr>
        <p:spPr>
          <a:xfrm rot="10800000" flipH="1">
            <a:off x="7939870" y="1371596"/>
            <a:ext cx="752251" cy="1233379"/>
          </a:xfrm>
          <a:prstGeom prst="bentUpArrow">
            <a:avLst>
              <a:gd name="adj1" fmla="val 25000"/>
              <a:gd name="adj2" fmla="val 24412"/>
              <a:gd name="adj3" fmla="val 25000"/>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6" name="Прямоугольник 75"/>
          <p:cNvSpPr/>
          <p:nvPr/>
        </p:nvSpPr>
        <p:spPr>
          <a:xfrm>
            <a:off x="5045458" y="2977123"/>
            <a:ext cx="3314700" cy="1304146"/>
          </a:xfrm>
          <a:prstGeom prst="rect">
            <a:avLst/>
          </a:prstGeom>
          <a:solidFill>
            <a:schemeClr val="bg1"/>
          </a:solidFill>
          <a:ln w="38100">
            <a:solidFill>
              <a:srgbClr val="00206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b="1" dirty="0" smtClean="0">
                <a:solidFill>
                  <a:srgbClr val="002060"/>
                </a:solidFill>
                <a:latin typeface="Century Gothic" panose="020B0502020202020204" pitchFamily="34" charset="0"/>
              </a:rPr>
              <a:t>  </a:t>
            </a:r>
            <a:r>
              <a:rPr lang="ru-RU" sz="1400" b="1" dirty="0" err="1" smtClean="0">
                <a:solidFill>
                  <a:srgbClr val="002060"/>
                </a:solidFill>
                <a:latin typeface="Century Gothic" panose="020B0502020202020204" pitchFamily="34" charset="0"/>
              </a:rPr>
              <a:t>қызмет</a:t>
            </a:r>
            <a:r>
              <a:rPr lang="ru-RU" sz="1400" b="1" dirty="0" smtClean="0">
                <a:solidFill>
                  <a:srgbClr val="002060"/>
                </a:solidFill>
                <a:latin typeface="Century Gothic" panose="020B0502020202020204" pitchFamily="34" charset="0"/>
              </a:rPr>
              <a:t>  </a:t>
            </a:r>
            <a:r>
              <a:rPr lang="ru-RU" sz="1400" b="1" dirty="0" err="1" smtClean="0">
                <a:solidFill>
                  <a:srgbClr val="002060"/>
                </a:solidFill>
                <a:latin typeface="Century Gothic" panose="020B0502020202020204" pitchFamily="34" charset="0"/>
              </a:rPr>
              <a:t>нәтижелерінің</a:t>
            </a:r>
            <a:endParaRPr lang="ru-RU" sz="1400" b="1" dirty="0" smtClean="0">
              <a:solidFill>
                <a:srgbClr val="002060"/>
              </a:solidFill>
              <a:latin typeface="Century Gothic" panose="020B0502020202020204" pitchFamily="34" charset="0"/>
            </a:endParaRPr>
          </a:p>
          <a:p>
            <a:pPr algn="ctr"/>
            <a:r>
              <a:rPr lang="ru-RU" sz="1400" b="1" dirty="0" smtClean="0">
                <a:solidFill>
                  <a:srgbClr val="002060"/>
                </a:solidFill>
                <a:latin typeface="Century Gothic" panose="020B0502020202020204" pitchFamily="34" charset="0"/>
              </a:rPr>
              <a:t> </a:t>
            </a:r>
            <a:r>
              <a:rPr lang="ru-RU" sz="1400" b="1" dirty="0" err="1" smtClean="0">
                <a:solidFill>
                  <a:srgbClr val="002060"/>
                </a:solidFill>
                <a:latin typeface="Century Gothic" panose="020B0502020202020204" pitchFamily="34" charset="0"/>
              </a:rPr>
              <a:t>кешенді</a:t>
            </a:r>
            <a:r>
              <a:rPr lang="ru-RU" sz="1400" b="1" dirty="0" smtClean="0">
                <a:solidFill>
                  <a:srgbClr val="002060"/>
                </a:solidFill>
                <a:latin typeface="Century Gothic" panose="020B0502020202020204" pitchFamily="34" charset="0"/>
              </a:rPr>
              <a:t> </a:t>
            </a:r>
            <a:r>
              <a:rPr lang="ru-RU" sz="1400" b="1" dirty="0" err="1" smtClean="0">
                <a:solidFill>
                  <a:srgbClr val="002060"/>
                </a:solidFill>
                <a:latin typeface="Century Gothic" panose="020B0502020202020204" pitchFamily="34" charset="0"/>
              </a:rPr>
              <a:t>аналитикалық</a:t>
            </a:r>
            <a:r>
              <a:rPr lang="ru-RU" sz="1400" b="1" dirty="0" smtClean="0">
                <a:solidFill>
                  <a:srgbClr val="002060"/>
                </a:solidFill>
                <a:latin typeface="Century Gothic" panose="020B0502020202020204" pitchFamily="34" charset="0"/>
              </a:rPr>
              <a:t> </a:t>
            </a:r>
            <a:r>
              <a:rPr lang="ru-RU" sz="1400" b="1" dirty="0" err="1" smtClean="0">
                <a:solidFill>
                  <a:srgbClr val="002060"/>
                </a:solidFill>
                <a:latin typeface="Century Gothic" panose="020B0502020202020204" pitchFamily="34" charset="0"/>
              </a:rPr>
              <a:t>қорытындысы</a:t>
            </a:r>
            <a:endParaRPr lang="ru-RU" sz="1400" b="1" dirty="0" smtClean="0">
              <a:solidFill>
                <a:srgbClr val="002060"/>
              </a:solidFill>
              <a:latin typeface="Century Gothic" panose="020B0502020202020204" pitchFamily="34" charset="0"/>
            </a:endParaRPr>
          </a:p>
        </p:txBody>
      </p:sp>
      <p:cxnSp>
        <p:nvCxnSpPr>
          <p:cNvPr id="77" name="Прямая со стрелкой 76"/>
          <p:cNvCxnSpPr/>
          <p:nvPr/>
        </p:nvCxnSpPr>
        <p:spPr>
          <a:xfrm>
            <a:off x="5713191" y="4281269"/>
            <a:ext cx="0" cy="623772"/>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78" name="Прямоугольник 77"/>
          <p:cNvSpPr/>
          <p:nvPr/>
        </p:nvSpPr>
        <p:spPr>
          <a:xfrm>
            <a:off x="4932040" y="4653419"/>
            <a:ext cx="1502005" cy="647789"/>
          </a:xfrm>
          <a:prstGeom prst="rect">
            <a:avLst/>
          </a:prstGeom>
          <a:solidFill>
            <a:schemeClr val="bg1"/>
          </a:solidFill>
          <a:ln w="38100">
            <a:solidFill>
              <a:srgbClr val="00206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400" b="1" dirty="0" smtClean="0">
                <a:solidFill>
                  <a:srgbClr val="002060"/>
                </a:solidFill>
                <a:latin typeface="Century Gothic" panose="020B0502020202020204" pitchFamily="34" charset="0"/>
              </a:rPr>
              <a:t>Жылына 2 рет </a:t>
            </a:r>
            <a:endParaRPr lang="kk-KZ" sz="1400" b="1" dirty="0" smtClean="0">
              <a:solidFill>
                <a:srgbClr val="002060"/>
              </a:solidFill>
              <a:latin typeface="Century Gothic" panose="020B0502020202020204" pitchFamily="34" charset="0"/>
            </a:endParaRPr>
          </a:p>
          <a:p>
            <a:pPr algn="ctr"/>
            <a:r>
              <a:rPr lang="kk-KZ" sz="1400" i="1" dirty="0" smtClean="0">
                <a:solidFill>
                  <a:srgbClr val="002060"/>
                </a:solidFill>
                <a:latin typeface="Century Gothic" panose="020B0502020202020204" pitchFamily="34" charset="0"/>
              </a:rPr>
              <a:t>(маусым-желтоқсан)</a:t>
            </a:r>
            <a:endParaRPr lang="kk-KZ" sz="1400" i="1" dirty="0">
              <a:solidFill>
                <a:srgbClr val="002060"/>
              </a:solidFill>
              <a:latin typeface="Century Gothic" panose="020B0502020202020204" pitchFamily="34" charset="0"/>
            </a:endParaRPr>
          </a:p>
        </p:txBody>
      </p:sp>
      <p:sp>
        <p:nvSpPr>
          <p:cNvPr id="79" name="Прямоугольник 78"/>
          <p:cNvSpPr/>
          <p:nvPr/>
        </p:nvSpPr>
        <p:spPr>
          <a:xfrm>
            <a:off x="6804248" y="4653419"/>
            <a:ext cx="1594161" cy="647789"/>
          </a:xfrm>
          <a:prstGeom prst="rect">
            <a:avLst/>
          </a:prstGeom>
          <a:solidFill>
            <a:schemeClr val="bg1"/>
          </a:solidFill>
          <a:ln w="38100">
            <a:solidFill>
              <a:srgbClr val="00206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200" b="1" dirty="0" smtClean="0">
                <a:solidFill>
                  <a:srgbClr val="002060"/>
                </a:solidFill>
                <a:latin typeface="Century Gothic" panose="020B0502020202020204" pitchFamily="34" charset="0"/>
              </a:rPr>
              <a:t>Жылына 2 рет</a:t>
            </a:r>
            <a:r>
              <a:rPr lang="kk-KZ" sz="1200" i="1" dirty="0" smtClean="0">
                <a:solidFill>
                  <a:srgbClr val="002060"/>
                </a:solidFill>
                <a:latin typeface="Century Gothic" panose="020B0502020202020204" pitchFamily="34" charset="0"/>
              </a:rPr>
              <a:t>(маусым-желтоқсан</a:t>
            </a:r>
            <a:r>
              <a:rPr lang="kk-KZ" sz="1400" i="1" dirty="0" smtClean="0">
                <a:solidFill>
                  <a:srgbClr val="002060"/>
                </a:solidFill>
                <a:latin typeface="Century Gothic" panose="020B0502020202020204" pitchFamily="34" charset="0"/>
              </a:rPr>
              <a:t>)</a:t>
            </a:r>
            <a:endParaRPr lang="kk-KZ" sz="1400" i="1" dirty="0">
              <a:solidFill>
                <a:srgbClr val="002060"/>
              </a:solidFill>
              <a:latin typeface="Century Gothic" panose="020B0502020202020204" pitchFamily="34" charset="0"/>
            </a:endParaRPr>
          </a:p>
        </p:txBody>
      </p:sp>
      <p:cxnSp>
        <p:nvCxnSpPr>
          <p:cNvPr id="80" name="Прямая со стрелкой 79"/>
          <p:cNvCxnSpPr/>
          <p:nvPr/>
        </p:nvCxnSpPr>
        <p:spPr>
          <a:xfrm>
            <a:off x="7781896" y="4148459"/>
            <a:ext cx="30464" cy="504677"/>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pic>
        <p:nvPicPr>
          <p:cNvPr id="23" name="Picture 3" descr="E:\copy\СТЭЛЛА\НУЖНОЕ\ЛОГО-МОН (последний).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7547" y="0"/>
            <a:ext cx="999575" cy="1332766"/>
          </a:xfrm>
          <a:prstGeom prst="rect">
            <a:avLst/>
          </a:prstGeom>
          <a:noFill/>
          <a:extLst>
            <a:ext uri="{909E8E84-426E-40DD-AFC4-6F175D3DCCD1}">
              <a14:hiddenFill xmlns:a14="http://schemas.microsoft.com/office/drawing/2010/main">
                <a:solidFill>
                  <a:srgbClr val="FFFFFF"/>
                </a:solidFill>
              </a14:hiddenFill>
            </a:ext>
          </a:extLst>
        </p:spPr>
      </p:pic>
      <p:sp>
        <p:nvSpPr>
          <p:cNvPr id="24" name="Номер слайда 4"/>
          <p:cNvSpPr>
            <a:spLocks noGrp="1"/>
          </p:cNvSpPr>
          <p:nvPr>
            <p:ph type="sldNum" sz="quarter" idx="12"/>
          </p:nvPr>
        </p:nvSpPr>
        <p:spPr>
          <a:xfrm>
            <a:off x="6943946" y="6333481"/>
            <a:ext cx="2133600" cy="365125"/>
          </a:xfrm>
        </p:spPr>
        <p:txBody>
          <a:bodyPr/>
          <a:lstStyle/>
          <a:p>
            <a:fld id="{290F8FE1-D312-4C01-8616-14340EB4CBE8}" type="slidenum">
              <a:rPr lang="ru-RU" sz="1600" smtClean="0">
                <a:solidFill>
                  <a:prstClr val="black">
                    <a:tint val="75000"/>
                  </a:prstClr>
                </a:solidFill>
                <a:latin typeface="Century Gothic" panose="020B0502020202020204" pitchFamily="34" charset="0"/>
              </a:rPr>
              <a:pPr/>
              <a:t>2</a:t>
            </a:fld>
            <a:endParaRPr lang="ru-RU" sz="1600">
              <a:solidFill>
                <a:prstClr val="black">
                  <a:tint val="75000"/>
                </a:prstClr>
              </a:solidFill>
              <a:latin typeface="Century Gothic" panose="020B0502020202020204" pitchFamily="34" charset="0"/>
            </a:endParaRPr>
          </a:p>
        </p:txBody>
      </p:sp>
      <p:sp>
        <p:nvSpPr>
          <p:cNvPr id="25" name="Прямоугольник 24"/>
          <p:cNvSpPr/>
          <p:nvPr/>
        </p:nvSpPr>
        <p:spPr>
          <a:xfrm>
            <a:off x="5067789" y="5452604"/>
            <a:ext cx="3330620" cy="598996"/>
          </a:xfrm>
          <a:prstGeom prst="rect">
            <a:avLst/>
          </a:prstGeom>
          <a:solidFill>
            <a:schemeClr val="bg1"/>
          </a:solidFill>
          <a:ln w="38100">
            <a:solidFill>
              <a:srgbClr val="00206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400" b="1" i="1" dirty="0" smtClean="0">
                <a:solidFill>
                  <a:srgbClr val="002060"/>
                </a:solidFill>
                <a:latin typeface="Century Gothic" panose="020B0502020202020204" pitchFamily="34" charset="0"/>
              </a:rPr>
              <a:t>Қыркүйектің 1 және 1 қаңтар төленеді</a:t>
            </a:r>
            <a:endParaRPr lang="kk-KZ" sz="1400" b="1" i="1" dirty="0" smtClean="0">
              <a:solidFill>
                <a:srgbClr val="002060"/>
              </a:solidFill>
              <a:latin typeface="Century Gothic" panose="020B0502020202020204" pitchFamily="34" charset="0"/>
            </a:endParaRPr>
          </a:p>
        </p:txBody>
      </p:sp>
    </p:spTree>
    <p:extLst>
      <p:ext uri="{BB962C8B-B14F-4D97-AF65-F5344CB8AC3E}">
        <p14:creationId xmlns:p14="http://schemas.microsoft.com/office/powerpoint/2010/main" val="363940918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88640"/>
            <a:ext cx="8686800" cy="838200"/>
          </a:xfrm>
        </p:spPr>
        <p:txBody>
          <a:bodyPr/>
          <a:lstStyle/>
          <a:p>
            <a:pPr algn="ctr"/>
            <a:r>
              <a:rPr lang="kk-KZ" dirty="0" smtClean="0">
                <a:solidFill>
                  <a:schemeClr val="accent6">
                    <a:lumMod val="75000"/>
                  </a:schemeClr>
                </a:solidFill>
              </a:rPr>
              <a:t>САРАПШЫЛЫҚ КЕҢЕСТЕР</a:t>
            </a:r>
            <a:endParaRPr lang="ru-RU" dirty="0">
              <a:solidFill>
                <a:schemeClr val="accent6">
                  <a:lumMod val="75000"/>
                </a:schemeClr>
              </a:solidFill>
            </a:endParaRPr>
          </a:p>
        </p:txBody>
      </p:sp>
      <p:graphicFrame>
        <p:nvGraphicFramePr>
          <p:cNvPr id="5" name="Содержимое 4"/>
          <p:cNvGraphicFramePr>
            <a:graphicFrameLocks noGrp="1"/>
          </p:cNvGraphicFramePr>
          <p:nvPr>
            <p:ph idx="1"/>
            <p:extLst>
              <p:ext uri="{D42A27DB-BD31-4B8C-83A1-F6EECF244321}">
                <p14:modId xmlns:p14="http://schemas.microsoft.com/office/powerpoint/2010/main" val="33207060"/>
              </p:ext>
            </p:extLst>
          </p:nvPr>
        </p:nvGraphicFramePr>
        <p:xfrm>
          <a:off x="0" y="1009532"/>
          <a:ext cx="9144000" cy="5702175"/>
        </p:xfrm>
        <a:graphic>
          <a:graphicData uri="http://schemas.openxmlformats.org/drawingml/2006/table">
            <a:tbl>
              <a:tblPr firstRow="1" bandRow="1">
                <a:tableStyleId>{5C22544A-7EE6-4342-B048-85BDC9FD1C3A}</a:tableStyleId>
              </a:tblPr>
              <a:tblGrid>
                <a:gridCol w="1793285"/>
                <a:gridCol w="7350715"/>
              </a:tblGrid>
              <a:tr h="395797">
                <a:tc>
                  <a:txBody>
                    <a:bodyPr/>
                    <a:lstStyle/>
                    <a:p>
                      <a:pPr algn="ctr"/>
                      <a:r>
                        <a:rPr lang="ru-RU" dirty="0" err="1" smtClean="0"/>
                        <a:t>санаты</a:t>
                      </a:r>
                      <a:endParaRPr lang="ru-RU" dirty="0"/>
                    </a:p>
                  </a:txBody>
                  <a:tcPr/>
                </a:tc>
                <a:tc>
                  <a:txBody>
                    <a:bodyPr/>
                    <a:lstStyle/>
                    <a:p>
                      <a:pPr algn="ctr"/>
                      <a:r>
                        <a:rPr lang="ru-RU" dirty="0" err="1" smtClean="0"/>
                        <a:t>Сарапшылық</a:t>
                      </a:r>
                      <a:r>
                        <a:rPr lang="ru-RU" dirty="0" smtClean="0"/>
                        <a:t> </a:t>
                      </a:r>
                      <a:r>
                        <a:rPr lang="ru-RU" dirty="0" err="1" smtClean="0"/>
                        <a:t>кеңестер</a:t>
                      </a:r>
                      <a:endParaRPr lang="ru-RU" dirty="0"/>
                    </a:p>
                  </a:txBody>
                  <a:tcPr/>
                </a:tc>
              </a:tr>
              <a:tr h="1276474">
                <a:tc>
                  <a:txBody>
                    <a:bodyPr/>
                    <a:lstStyle/>
                    <a:p>
                      <a:r>
                        <a:rPr kumimoji="0" lang="ru-RU" sz="1600" kern="1200" dirty="0" smtClean="0">
                          <a:solidFill>
                            <a:schemeClr val="dk1"/>
                          </a:solidFill>
                          <a:latin typeface="+mn-lt"/>
                          <a:ea typeface="+mn-ea"/>
                          <a:cs typeface="+mn-cs"/>
                        </a:rPr>
                        <a:t>«педагог-модератор» </a:t>
                      </a:r>
                      <a:endParaRPr lang="ru-RU"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600" dirty="0" smtClean="0"/>
                        <a:t/>
                      </a:r>
                      <a:br>
                        <a:rPr lang="ru-RU" sz="1600" dirty="0" smtClean="0"/>
                      </a:br>
                      <a:r>
                        <a:rPr kumimoji="0" lang="ru-RU" sz="1600" b="0" i="0" kern="1200" dirty="0" err="1" smtClean="0">
                          <a:solidFill>
                            <a:schemeClr val="dk1"/>
                          </a:solidFill>
                          <a:effectLst/>
                          <a:latin typeface="+mn-lt"/>
                          <a:ea typeface="+mn-ea"/>
                          <a:cs typeface="+mn-cs"/>
                        </a:rPr>
                        <a:t>әдістемелік</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бірлестіктердің</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ведомстволардың</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қоғамдық</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ұйымдардың</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кәсіподақтардың</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ата-аналар</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қауымдастығының</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өкілдері</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жұмыс</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берушілер</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әдіскерлер</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және</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білім</a:t>
                      </a:r>
                      <a:r>
                        <a:rPr kumimoji="0" lang="ru-RU" sz="1600" b="0" i="0" kern="1200" dirty="0" smtClean="0">
                          <a:solidFill>
                            <a:schemeClr val="dk1"/>
                          </a:solidFill>
                          <a:effectLst/>
                          <a:latin typeface="+mn-lt"/>
                          <a:ea typeface="+mn-ea"/>
                          <a:cs typeface="+mn-cs"/>
                        </a:rPr>
                        <a:t> беру </a:t>
                      </a:r>
                      <a:r>
                        <a:rPr kumimoji="0" lang="ru-RU" sz="1600" b="0" i="0" kern="1200" dirty="0" err="1" smtClean="0">
                          <a:solidFill>
                            <a:schemeClr val="dk1"/>
                          </a:solidFill>
                          <a:effectLst/>
                          <a:latin typeface="+mn-lt"/>
                          <a:ea typeface="+mn-ea"/>
                          <a:cs typeface="+mn-cs"/>
                        </a:rPr>
                        <a:t>ұйымдарының</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тәжірибелі</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оқытушылары</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кіреді</a:t>
                      </a:r>
                      <a:r>
                        <a:rPr kumimoji="0" lang="ru-RU" sz="1600" b="0" i="0" kern="1200" dirty="0" smtClean="0">
                          <a:solidFill>
                            <a:schemeClr val="dk1"/>
                          </a:solidFill>
                          <a:effectLst/>
                          <a:latin typeface="+mn-lt"/>
                          <a:ea typeface="+mn-ea"/>
                          <a:cs typeface="+mn-cs"/>
                        </a:rPr>
                        <a:t>.</a:t>
                      </a:r>
                      <a:endParaRPr lang="ru-RU" sz="1600" dirty="0"/>
                    </a:p>
                  </a:txBody>
                  <a:tcPr/>
                </a:tc>
              </a:tr>
              <a:tr h="1751441">
                <a:tc>
                  <a:txBody>
                    <a:bodyPr/>
                    <a:lstStyle/>
                    <a:p>
                      <a:r>
                        <a:rPr kumimoji="0" lang="ru-RU" sz="1600" kern="1200" dirty="0" smtClean="0">
                          <a:solidFill>
                            <a:schemeClr val="dk1"/>
                          </a:solidFill>
                          <a:latin typeface="+mn-lt"/>
                          <a:ea typeface="+mn-ea"/>
                          <a:cs typeface="+mn-cs"/>
                        </a:rPr>
                        <a:t>«</a:t>
                      </a:r>
                      <a:r>
                        <a:rPr kumimoji="0" lang="ru-RU" sz="1600" kern="1200" dirty="0" smtClean="0">
                          <a:solidFill>
                            <a:schemeClr val="dk1"/>
                          </a:solidFill>
                          <a:latin typeface="+mn-lt"/>
                          <a:ea typeface="+mn-ea"/>
                          <a:cs typeface="+mn-cs"/>
                        </a:rPr>
                        <a:t>педагог-</a:t>
                      </a:r>
                      <a:r>
                        <a:rPr kumimoji="0" lang="ru-RU" sz="1600" kern="1200" dirty="0" err="1" smtClean="0">
                          <a:solidFill>
                            <a:schemeClr val="dk1"/>
                          </a:solidFill>
                          <a:latin typeface="+mn-lt"/>
                          <a:ea typeface="+mn-ea"/>
                          <a:cs typeface="+mn-cs"/>
                        </a:rPr>
                        <a:t>сарапшы</a:t>
                      </a:r>
                      <a:r>
                        <a:rPr kumimoji="0" lang="ru-RU" sz="1600" kern="1200" dirty="0" smtClean="0">
                          <a:solidFill>
                            <a:schemeClr val="dk1"/>
                          </a:solidFill>
                          <a:latin typeface="+mn-lt"/>
                          <a:ea typeface="+mn-ea"/>
                          <a:cs typeface="+mn-cs"/>
                        </a:rPr>
                        <a:t>» </a:t>
                      </a:r>
                      <a:endParaRPr lang="ru-RU"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600" dirty="0" smtClean="0"/>
                        <a:t/>
                      </a:r>
                      <a:br>
                        <a:rPr lang="ru-RU" sz="1600" dirty="0" smtClean="0"/>
                      </a:br>
                      <a:r>
                        <a:rPr kumimoji="0" lang="ru-RU" sz="1600" b="0" i="0" kern="1200" dirty="0" err="1" smtClean="0">
                          <a:solidFill>
                            <a:schemeClr val="dk1"/>
                          </a:solidFill>
                          <a:effectLst/>
                          <a:latin typeface="+mn-lt"/>
                          <a:ea typeface="+mn-ea"/>
                          <a:cs typeface="+mn-cs"/>
                        </a:rPr>
                        <a:t>Аудандық</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қалалық</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деңгейде</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ұйымдастырылған</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Сарапшылар</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кеңесі</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әдістемелік</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кабинеттер</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әдіскерлері</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әдістемелік</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бірлестіктердің</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жетекшілері</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ауданның</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қаланың</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тәжірибелі</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оқытушылары</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біліктілікті</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арттыру</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жүйесінің</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өкілдері</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Қазақстан</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Республикасы</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Ұлттық</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кәсіпкерлер</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палатасы</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Атамекен</a:t>
                      </a:r>
                      <a:r>
                        <a:rPr kumimoji="0" lang="ru-RU" sz="1600" b="0" i="0" kern="1200" dirty="0" smtClean="0">
                          <a:solidFill>
                            <a:schemeClr val="dk1"/>
                          </a:solidFill>
                          <a:effectLst/>
                          <a:latin typeface="+mn-lt"/>
                          <a:ea typeface="+mn-ea"/>
                          <a:cs typeface="+mn-cs"/>
                        </a:rPr>
                        <a:t>» , </a:t>
                      </a:r>
                      <a:r>
                        <a:rPr kumimoji="0" lang="ru-RU" sz="1600" b="0" i="0" kern="1200" dirty="0" err="1" smtClean="0">
                          <a:solidFill>
                            <a:schemeClr val="dk1"/>
                          </a:solidFill>
                          <a:effectLst/>
                          <a:latin typeface="+mn-lt"/>
                          <a:ea typeface="+mn-ea"/>
                          <a:cs typeface="+mn-cs"/>
                        </a:rPr>
                        <a:t>жұмыс</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берушілер</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ата-аналар</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қоғамы</a:t>
                      </a:r>
                      <a:endParaRPr kumimoji="0" lang="ru-RU" sz="1600" kern="1200" dirty="0" smtClean="0">
                        <a:solidFill>
                          <a:schemeClr val="dk1"/>
                        </a:solidFill>
                        <a:latin typeface="+mn-lt"/>
                        <a:ea typeface="+mn-ea"/>
                        <a:cs typeface="+mn-cs"/>
                      </a:endParaRPr>
                    </a:p>
                  </a:txBody>
                  <a:tcPr/>
                </a:tc>
              </a:tr>
              <a:tr h="1276474">
                <a:tc>
                  <a:txBody>
                    <a:bodyPr/>
                    <a:lstStyle/>
                    <a:p>
                      <a:r>
                        <a:rPr kumimoji="0" lang="ru-RU" sz="1600" kern="1200" dirty="0" smtClean="0">
                          <a:solidFill>
                            <a:schemeClr val="dk1"/>
                          </a:solidFill>
                          <a:latin typeface="+mn-lt"/>
                          <a:ea typeface="+mn-ea"/>
                          <a:cs typeface="+mn-cs"/>
                        </a:rPr>
                        <a:t>«</a:t>
                      </a:r>
                      <a:r>
                        <a:rPr kumimoji="0" lang="ru-RU" sz="1600" kern="1200" dirty="0" smtClean="0">
                          <a:solidFill>
                            <a:schemeClr val="dk1"/>
                          </a:solidFill>
                          <a:latin typeface="+mn-lt"/>
                          <a:ea typeface="+mn-ea"/>
                          <a:cs typeface="+mn-cs"/>
                        </a:rPr>
                        <a:t>педагог-</a:t>
                      </a:r>
                      <a:r>
                        <a:rPr kumimoji="0" lang="ru-RU" sz="1600" kern="1200" dirty="0" err="1" smtClean="0">
                          <a:solidFill>
                            <a:schemeClr val="dk1"/>
                          </a:solidFill>
                          <a:latin typeface="+mn-lt"/>
                          <a:ea typeface="+mn-ea"/>
                          <a:cs typeface="+mn-cs"/>
                        </a:rPr>
                        <a:t>зерттеуші</a:t>
                      </a:r>
                      <a:r>
                        <a:rPr kumimoji="0" lang="ru-RU" sz="1600" kern="1200" dirty="0" smtClean="0">
                          <a:solidFill>
                            <a:schemeClr val="dk1"/>
                          </a:solidFill>
                          <a:latin typeface="+mn-lt"/>
                          <a:ea typeface="+mn-ea"/>
                          <a:cs typeface="+mn-cs"/>
                        </a:rPr>
                        <a:t>» </a:t>
                      </a:r>
                      <a:endParaRPr lang="ru-RU" sz="1600" dirty="0"/>
                    </a:p>
                  </a:txBody>
                  <a:tcPr/>
                </a:tc>
                <a:tc>
                  <a:txBody>
                    <a:bodyPr/>
                    <a:lstStyle/>
                    <a:p>
                      <a:r>
                        <a:rPr lang="ru-RU" sz="1600" dirty="0" smtClean="0"/>
                        <a:t/>
                      </a:r>
                      <a:br>
                        <a:rPr lang="ru-RU" sz="1600" dirty="0" smtClean="0"/>
                      </a:br>
                      <a:r>
                        <a:rPr kumimoji="0" lang="ru-RU" sz="1600" b="0" i="0" kern="1200" dirty="0" err="1" smtClean="0">
                          <a:solidFill>
                            <a:schemeClr val="dk1"/>
                          </a:solidFill>
                          <a:effectLst/>
                          <a:latin typeface="+mn-lt"/>
                          <a:ea typeface="+mn-ea"/>
                          <a:cs typeface="+mn-cs"/>
                        </a:rPr>
                        <a:t>облыстық</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деңгейде</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ұйымдастырылған</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сараптамалық</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кеңес</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оның</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құрамына</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Атамекен</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Ұлттық</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кәсіпкерлер</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палатасының</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өкілдері</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әдістемелік</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кабинеттер</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біліктілікті</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арттыру</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жүйесі</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қоғамдық</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ұйымдар</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кәсіподақтар</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жұмыс</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берушілер</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облыстың</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тәжірибелі</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педагогикалық</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қызметкерлері</a:t>
                      </a:r>
                      <a:r>
                        <a:rPr kumimoji="0" lang="ru-RU" sz="1600" b="0" i="0" kern="1200" dirty="0" smtClean="0">
                          <a:solidFill>
                            <a:schemeClr val="dk1"/>
                          </a:solidFill>
                          <a:effectLst/>
                          <a:latin typeface="+mn-lt"/>
                          <a:ea typeface="+mn-ea"/>
                          <a:cs typeface="+mn-cs"/>
                        </a:rPr>
                        <a:t>;</a:t>
                      </a:r>
                      <a:endParaRPr kumimoji="0" lang="ru-RU" sz="1600" kern="1200" dirty="0">
                        <a:solidFill>
                          <a:schemeClr val="dk1"/>
                        </a:solidFill>
                        <a:latin typeface="+mn-lt"/>
                        <a:ea typeface="+mn-ea"/>
                        <a:cs typeface="+mn-cs"/>
                      </a:endParaRPr>
                    </a:p>
                  </a:txBody>
                  <a:tcPr/>
                </a:tc>
              </a:tr>
              <a:tr h="967823">
                <a:tc>
                  <a:txBody>
                    <a:bodyPr/>
                    <a:lstStyle/>
                    <a:p>
                      <a:r>
                        <a:rPr kumimoji="0" lang="ru-RU" sz="1600" kern="1200" dirty="0" smtClean="0">
                          <a:solidFill>
                            <a:schemeClr val="dk1"/>
                          </a:solidFill>
                          <a:latin typeface="+mn-lt"/>
                          <a:ea typeface="+mn-ea"/>
                          <a:cs typeface="+mn-cs"/>
                        </a:rPr>
                        <a:t>«</a:t>
                      </a:r>
                      <a:r>
                        <a:rPr kumimoji="0" lang="ru-RU" sz="1600" kern="1200" dirty="0" smtClean="0">
                          <a:solidFill>
                            <a:schemeClr val="dk1"/>
                          </a:solidFill>
                          <a:latin typeface="+mn-lt"/>
                          <a:ea typeface="+mn-ea"/>
                          <a:cs typeface="+mn-cs"/>
                        </a:rPr>
                        <a:t>педагог-</a:t>
                      </a:r>
                      <a:r>
                        <a:rPr kumimoji="0" lang="ru-RU" sz="1600" kern="1200" dirty="0" err="1" smtClean="0">
                          <a:solidFill>
                            <a:schemeClr val="dk1"/>
                          </a:solidFill>
                          <a:latin typeface="+mn-lt"/>
                          <a:ea typeface="+mn-ea"/>
                          <a:cs typeface="+mn-cs"/>
                        </a:rPr>
                        <a:t>шебер</a:t>
                      </a:r>
                      <a:r>
                        <a:rPr kumimoji="0" lang="ru-RU" sz="1600" kern="1200" dirty="0" smtClean="0">
                          <a:solidFill>
                            <a:schemeClr val="dk1"/>
                          </a:solidFill>
                          <a:latin typeface="+mn-lt"/>
                          <a:ea typeface="+mn-ea"/>
                          <a:cs typeface="+mn-cs"/>
                        </a:rPr>
                        <a:t>» </a:t>
                      </a:r>
                      <a:endParaRPr lang="ru-RU"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600" dirty="0" smtClean="0"/>
                        <a:t/>
                      </a:r>
                      <a:br>
                        <a:rPr lang="ru-RU" sz="1600" dirty="0" smtClean="0"/>
                      </a:br>
                      <a:r>
                        <a:rPr kumimoji="0" lang="ru-RU" sz="1600" b="0" i="0" kern="1200" dirty="0" err="1" smtClean="0">
                          <a:solidFill>
                            <a:schemeClr val="dk1"/>
                          </a:solidFill>
                          <a:effectLst/>
                          <a:latin typeface="+mn-lt"/>
                          <a:ea typeface="+mn-ea"/>
                          <a:cs typeface="+mn-cs"/>
                        </a:rPr>
                        <a:t>Облыстық</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білім</a:t>
                      </a:r>
                      <a:r>
                        <a:rPr kumimoji="0" lang="ru-RU" sz="1600" b="0" i="0" kern="1200" dirty="0" smtClean="0">
                          <a:solidFill>
                            <a:schemeClr val="dk1"/>
                          </a:solidFill>
                          <a:effectLst/>
                          <a:latin typeface="+mn-lt"/>
                          <a:ea typeface="+mn-ea"/>
                          <a:cs typeface="+mn-cs"/>
                        </a:rPr>
                        <a:t> беру </a:t>
                      </a:r>
                      <a:r>
                        <a:rPr kumimoji="0" lang="ru-RU" sz="1600" b="0" i="0" kern="1200" dirty="0" err="1" smtClean="0">
                          <a:solidFill>
                            <a:schemeClr val="dk1"/>
                          </a:solidFill>
                          <a:effectLst/>
                          <a:latin typeface="+mn-lt"/>
                          <a:ea typeface="+mn-ea"/>
                          <a:cs typeface="+mn-cs"/>
                        </a:rPr>
                        <a:t>басқармасы</a:t>
                      </a:r>
                      <a:r>
                        <a:rPr kumimoji="0" lang="ru-RU" sz="1600" b="0" i="0" kern="1200" dirty="0" smtClean="0">
                          <a:solidFill>
                            <a:schemeClr val="dk1"/>
                          </a:solidFill>
                          <a:effectLst/>
                          <a:latin typeface="+mn-lt"/>
                          <a:ea typeface="+mn-ea"/>
                          <a:cs typeface="+mn-cs"/>
                        </a:rPr>
                        <a:t>, «НИШ» АО, </a:t>
                      </a:r>
                      <a:r>
                        <a:rPr kumimoji="0" lang="ru-RU" sz="1600" b="0" i="0" kern="1200" dirty="0" err="1" smtClean="0">
                          <a:solidFill>
                            <a:schemeClr val="dk1"/>
                          </a:solidFill>
                          <a:effectLst/>
                          <a:latin typeface="+mn-lt"/>
                          <a:ea typeface="+mn-ea"/>
                          <a:cs typeface="+mn-cs"/>
                        </a:rPr>
                        <a:t>қоғамдық</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ұйымдар</a:t>
                      </a:r>
                      <a:r>
                        <a:rPr kumimoji="0" lang="ru-RU" sz="1600" b="0" i="0" kern="1200" dirty="0" smtClean="0">
                          <a:solidFill>
                            <a:schemeClr val="dk1"/>
                          </a:solidFill>
                          <a:effectLst/>
                          <a:latin typeface="+mn-lt"/>
                          <a:ea typeface="+mn-ea"/>
                          <a:cs typeface="+mn-cs"/>
                        </a:rPr>
                        <a:t>, «</a:t>
                      </a:r>
                      <a:r>
                        <a:rPr kumimoji="0" lang="ru-RU" sz="1600" b="0" i="0" kern="1200" dirty="0" err="1" smtClean="0">
                          <a:solidFill>
                            <a:schemeClr val="dk1"/>
                          </a:solidFill>
                          <a:effectLst/>
                          <a:latin typeface="+mn-lt"/>
                          <a:ea typeface="+mn-ea"/>
                          <a:cs typeface="+mn-cs"/>
                        </a:rPr>
                        <a:t>Атамекен</a:t>
                      </a:r>
                      <a:r>
                        <a:rPr kumimoji="0" lang="ru-RU" sz="1600" b="0" i="0" kern="1200" dirty="0" smtClean="0">
                          <a:solidFill>
                            <a:schemeClr val="dk1"/>
                          </a:solidFill>
                          <a:effectLst/>
                          <a:latin typeface="+mn-lt"/>
                          <a:ea typeface="+mn-ea"/>
                          <a:cs typeface="+mn-cs"/>
                        </a:rPr>
                        <a:t>» АЭА.</a:t>
                      </a:r>
                      <a:endParaRPr lang="ru-RU" sz="1600" dirty="0"/>
                    </a:p>
                  </a:txBody>
                  <a:tcPr/>
                </a:tc>
              </a:tr>
            </a:tbl>
          </a:graphicData>
        </a:graphic>
      </p:graphicFrame>
      <p:sp>
        <p:nvSpPr>
          <p:cNvPr id="4" name="Номер слайда 3"/>
          <p:cNvSpPr>
            <a:spLocks noGrp="1"/>
          </p:cNvSpPr>
          <p:nvPr>
            <p:ph type="sldNum" sz="quarter" idx="12"/>
          </p:nvPr>
        </p:nvSpPr>
        <p:spPr/>
        <p:txBody>
          <a:bodyPr/>
          <a:lstStyle/>
          <a:p>
            <a:fld id="{725C68B6-61C2-468F-89AB-4B9F7531AA68}" type="slidenum">
              <a:rPr lang="ru-RU" smtClean="0"/>
              <a:pPr/>
              <a:t>20</a:t>
            </a:fld>
            <a:endParaRPr lang="ru-RU"/>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err="1" smtClean="0">
                <a:solidFill>
                  <a:schemeClr val="accent6">
                    <a:lumMod val="75000"/>
                  </a:schemeClr>
                </a:solidFill>
              </a:rPr>
              <a:t>Аттестаттау</a:t>
            </a:r>
            <a:r>
              <a:rPr lang="ru-RU" dirty="0" smtClean="0">
                <a:solidFill>
                  <a:schemeClr val="accent6">
                    <a:lumMod val="75000"/>
                  </a:schemeClr>
                </a:solidFill>
              </a:rPr>
              <a:t> </a:t>
            </a:r>
            <a:r>
              <a:rPr lang="ru-RU" dirty="0" err="1" smtClean="0">
                <a:solidFill>
                  <a:schemeClr val="accent6">
                    <a:lumMod val="75000"/>
                  </a:schemeClr>
                </a:solidFill>
              </a:rPr>
              <a:t>комиссиясы</a:t>
            </a:r>
            <a:endParaRPr lang="ru-RU" dirty="0">
              <a:solidFill>
                <a:schemeClr val="accent6">
                  <a:lumMod val="75000"/>
                </a:schemeClr>
              </a:solidFill>
            </a:endParaRPr>
          </a:p>
        </p:txBody>
      </p:sp>
      <p:sp>
        <p:nvSpPr>
          <p:cNvPr id="3" name="Содержимое 2"/>
          <p:cNvSpPr>
            <a:spLocks noGrp="1"/>
          </p:cNvSpPr>
          <p:nvPr>
            <p:ph idx="1"/>
          </p:nvPr>
        </p:nvSpPr>
        <p:spPr/>
        <p:txBody>
          <a:bodyPr>
            <a:normAutofit fontScale="85000" lnSpcReduction="20000"/>
          </a:bodyPr>
          <a:lstStyle/>
          <a:p>
            <a:pPr>
              <a:buNone/>
            </a:pPr>
            <a:r>
              <a:rPr lang="kk-KZ" dirty="0" smtClean="0"/>
              <a:t>46. </a:t>
            </a:r>
            <a:r>
              <a:rPr lang="kk-KZ" dirty="0"/>
              <a:t>Аттестациялық комиссияға аттестаттау комиссиясының төрағасы, төрағаның орынбасары және аттестаттау комиссиясының мүшелері кіреді. Аттестаттау комиссиясы мүшелердің тақ санынан тұрады. Хатшы аттестациялық комиссияның мүшесі болып табылмайды.      Аттестаттау комиссиясының мүшелері болып табылатын сертификатталған педагог қызметкерлер мен оларға теңестірілген тұлғалар өз кандидатураларын қараған кезде дауыс беруге қатыспайды</a:t>
            </a:r>
            <a:r>
              <a:rPr lang="kk-KZ" dirty="0" smtClean="0"/>
              <a:t>.</a:t>
            </a:r>
          </a:p>
          <a:p>
            <a:pPr>
              <a:buNone/>
            </a:pPr>
            <a:r>
              <a:rPr lang="ru-RU" dirty="0" smtClean="0">
                <a:solidFill>
                  <a:schemeClr val="accent6">
                    <a:lumMod val="75000"/>
                  </a:schemeClr>
                </a:solidFill>
              </a:rPr>
              <a:t>47</a:t>
            </a:r>
            <a:r>
              <a:rPr lang="ru-RU" dirty="0" smtClean="0">
                <a:solidFill>
                  <a:schemeClr val="accent6">
                    <a:lumMod val="75000"/>
                  </a:schemeClr>
                </a:solidFill>
              </a:rPr>
              <a:t>. </a:t>
            </a:r>
            <a:r>
              <a:rPr lang="kk-KZ" dirty="0"/>
              <a:t>Білім беру ұйымы аттестациялық комиссиясының құрамы білім беру ұйымы басшысының бұйрығымен бір күнтізбелік жыл ішінде анықталады және бекітіледі.</a:t>
            </a:r>
            <a:endParaRPr lang="ru-RU" dirty="0"/>
          </a:p>
        </p:txBody>
      </p:sp>
      <p:sp>
        <p:nvSpPr>
          <p:cNvPr id="4" name="Номер слайда 3"/>
          <p:cNvSpPr>
            <a:spLocks noGrp="1"/>
          </p:cNvSpPr>
          <p:nvPr>
            <p:ph type="sldNum" sz="quarter" idx="12"/>
          </p:nvPr>
        </p:nvSpPr>
        <p:spPr/>
        <p:txBody>
          <a:bodyPr/>
          <a:lstStyle/>
          <a:p>
            <a:fld id="{725C68B6-61C2-468F-89AB-4B9F7531AA68}" type="slidenum">
              <a:rPr lang="ru-RU" smtClean="0"/>
              <a:pPr/>
              <a:t>21</a:t>
            </a:fld>
            <a:endParaRPr lang="ru-RU"/>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lvl="0" algn="ctr"/>
            <a:r>
              <a:rPr lang="kk-KZ" sz="2000" dirty="0"/>
              <a:t>Тиісті деңгейдегі </a:t>
            </a:r>
            <a:r>
              <a:rPr lang="kk-KZ" sz="2000" dirty="0" smtClean="0"/>
              <a:t>аттестаттау </a:t>
            </a:r>
            <a:r>
              <a:rPr lang="kk-KZ" sz="2000" dirty="0"/>
              <a:t>комиссияларымен біліктілік санаттарын тағайындау (растау)</a:t>
            </a:r>
            <a:r>
              <a:rPr lang="ru-RU" sz="2000" dirty="0" smtClean="0"/>
              <a:t/>
            </a:r>
            <a:br>
              <a:rPr lang="ru-RU" sz="2000" dirty="0" smtClean="0"/>
            </a:br>
            <a:endParaRPr lang="ru-RU" sz="2000" dirty="0"/>
          </a:p>
        </p:txBody>
      </p:sp>
      <p:graphicFrame>
        <p:nvGraphicFramePr>
          <p:cNvPr id="5" name="Содержимое 4"/>
          <p:cNvGraphicFramePr>
            <a:graphicFrameLocks noGrp="1"/>
          </p:cNvGraphicFramePr>
          <p:nvPr>
            <p:ph idx="1"/>
            <p:extLst>
              <p:ext uri="{D42A27DB-BD31-4B8C-83A1-F6EECF244321}">
                <p14:modId xmlns:p14="http://schemas.microsoft.com/office/powerpoint/2010/main" val="1954844095"/>
              </p:ext>
            </p:extLst>
          </p:nvPr>
        </p:nvGraphicFramePr>
        <p:xfrm>
          <a:off x="0" y="1340768"/>
          <a:ext cx="9144000" cy="5691728"/>
        </p:xfrm>
        <a:graphic>
          <a:graphicData uri="http://schemas.openxmlformats.org/drawingml/2006/table">
            <a:tbl>
              <a:tblPr firstRow="1" bandRow="1">
                <a:tableStyleId>{7DF18680-E054-41AD-8BC1-D1AEF772440D}</a:tableStyleId>
              </a:tblPr>
              <a:tblGrid>
                <a:gridCol w="3059832"/>
                <a:gridCol w="6084168"/>
              </a:tblGrid>
              <a:tr h="378964">
                <a:tc>
                  <a:txBody>
                    <a:bodyPr/>
                    <a:lstStyle/>
                    <a:p>
                      <a:pPr algn="ctr"/>
                      <a:r>
                        <a:rPr lang="ru-RU" dirty="0" err="1" smtClean="0"/>
                        <a:t>санаты</a:t>
                      </a:r>
                      <a:endParaRPr lang="ru-RU" dirty="0"/>
                    </a:p>
                  </a:txBody>
                  <a:tcPr/>
                </a:tc>
                <a:tc>
                  <a:txBody>
                    <a:bodyPr/>
                    <a:lstStyle/>
                    <a:p>
                      <a:pPr algn="ctr"/>
                      <a:r>
                        <a:rPr lang="ru-RU" dirty="0" err="1" smtClean="0"/>
                        <a:t>Аттестаттау</a:t>
                      </a:r>
                      <a:r>
                        <a:rPr lang="ru-RU" dirty="0" smtClean="0"/>
                        <a:t> </a:t>
                      </a:r>
                      <a:r>
                        <a:rPr lang="ru-RU" dirty="0" err="1" smtClean="0"/>
                        <a:t>комиссиясы</a:t>
                      </a:r>
                      <a:endParaRPr lang="ru-RU" dirty="0"/>
                    </a:p>
                  </a:txBody>
                  <a:tcPr/>
                </a:tc>
              </a:tr>
              <a:tr h="557022">
                <a:tc>
                  <a:txBody>
                    <a:bodyPr/>
                    <a:lstStyle/>
                    <a:p>
                      <a:r>
                        <a:rPr kumimoji="0" lang="ru-RU" sz="1400" kern="1200" dirty="0" smtClean="0">
                          <a:solidFill>
                            <a:schemeClr val="dk1"/>
                          </a:solidFill>
                          <a:latin typeface="+mn-lt"/>
                          <a:ea typeface="+mn-ea"/>
                          <a:cs typeface="+mn-cs"/>
                        </a:rPr>
                        <a:t>«педагог-модератор» </a:t>
                      </a:r>
                      <a:endParaRPr lang="ru-RU"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
                      </a:r>
                      <a:br>
                        <a:rPr lang="ru-RU" sz="1400" dirty="0" smtClean="0"/>
                      </a:br>
                      <a:r>
                        <a:rPr kumimoji="0" lang="ru-RU" sz="1400" b="0" i="0" kern="1200" dirty="0" err="1" smtClean="0">
                          <a:solidFill>
                            <a:schemeClr val="dk1"/>
                          </a:solidFill>
                          <a:effectLst/>
                          <a:latin typeface="+mn-lt"/>
                          <a:ea typeface="+mn-ea"/>
                          <a:cs typeface="+mn-cs"/>
                        </a:rPr>
                        <a:t>Сарапшылық</a:t>
                      </a:r>
                      <a:r>
                        <a:rPr kumimoji="0" lang="ru-RU" sz="1400" b="0" i="0" kern="1200" dirty="0" smtClean="0">
                          <a:solidFill>
                            <a:schemeClr val="dk1"/>
                          </a:solidFill>
                          <a:effectLst/>
                          <a:latin typeface="+mn-lt"/>
                          <a:ea typeface="+mn-ea"/>
                          <a:cs typeface="+mn-cs"/>
                        </a:rPr>
                        <a:t> </a:t>
                      </a:r>
                      <a:r>
                        <a:rPr kumimoji="0" lang="ru-RU" sz="1400" b="0" i="0" kern="1200" dirty="0" err="1" smtClean="0">
                          <a:solidFill>
                            <a:schemeClr val="dk1"/>
                          </a:solidFill>
                          <a:effectLst/>
                          <a:latin typeface="+mn-lt"/>
                          <a:ea typeface="+mn-ea"/>
                          <a:cs typeface="+mn-cs"/>
                        </a:rPr>
                        <a:t>кеңестің</a:t>
                      </a:r>
                      <a:r>
                        <a:rPr kumimoji="0" lang="ru-RU" sz="1400" b="0" i="0" kern="1200" dirty="0" smtClean="0">
                          <a:solidFill>
                            <a:schemeClr val="dk1"/>
                          </a:solidFill>
                          <a:effectLst/>
                          <a:latin typeface="+mn-lt"/>
                          <a:ea typeface="+mn-ea"/>
                          <a:cs typeface="+mn-cs"/>
                        </a:rPr>
                        <a:t> </a:t>
                      </a:r>
                      <a:r>
                        <a:rPr kumimoji="0" lang="ru-RU" sz="1400" b="0" i="0" kern="1200" dirty="0" err="1" smtClean="0">
                          <a:solidFill>
                            <a:schemeClr val="dk1"/>
                          </a:solidFill>
                          <a:effectLst/>
                          <a:latin typeface="+mn-lt"/>
                          <a:ea typeface="+mn-ea"/>
                          <a:cs typeface="+mn-cs"/>
                        </a:rPr>
                        <a:t>қорытындысы</a:t>
                      </a:r>
                      <a:r>
                        <a:rPr kumimoji="0" lang="ru-RU" sz="1400" b="0" i="0" kern="1200" dirty="0" smtClean="0">
                          <a:solidFill>
                            <a:schemeClr val="dk1"/>
                          </a:solidFill>
                          <a:effectLst/>
                          <a:latin typeface="+mn-lt"/>
                          <a:ea typeface="+mn-ea"/>
                          <a:cs typeface="+mn-cs"/>
                        </a:rPr>
                        <a:t> </a:t>
                      </a:r>
                      <a:r>
                        <a:rPr kumimoji="0" lang="ru-RU" sz="1400" b="0" i="0" kern="1200" dirty="0" err="1" smtClean="0">
                          <a:solidFill>
                            <a:schemeClr val="dk1"/>
                          </a:solidFill>
                          <a:effectLst/>
                          <a:latin typeface="+mn-lt"/>
                          <a:ea typeface="+mn-ea"/>
                          <a:cs typeface="+mn-cs"/>
                        </a:rPr>
                        <a:t>негізінде</a:t>
                      </a:r>
                      <a:r>
                        <a:rPr kumimoji="0" lang="ru-RU" sz="1400" b="0" i="0" kern="1200" dirty="0" smtClean="0">
                          <a:solidFill>
                            <a:schemeClr val="dk1"/>
                          </a:solidFill>
                          <a:effectLst/>
                          <a:latin typeface="+mn-lt"/>
                          <a:ea typeface="+mn-ea"/>
                          <a:cs typeface="+mn-cs"/>
                        </a:rPr>
                        <a:t> </a:t>
                      </a:r>
                      <a:r>
                        <a:rPr kumimoji="0" lang="ru-RU" sz="1400" b="0" i="0" kern="1200" dirty="0" err="1" smtClean="0">
                          <a:solidFill>
                            <a:schemeClr val="dk1"/>
                          </a:solidFill>
                          <a:effectLst/>
                          <a:latin typeface="+mn-lt"/>
                          <a:ea typeface="+mn-ea"/>
                          <a:cs typeface="+mn-cs"/>
                        </a:rPr>
                        <a:t>білім</a:t>
                      </a:r>
                      <a:r>
                        <a:rPr kumimoji="0" lang="ru-RU" sz="1400" b="0" i="0" kern="1200" dirty="0" smtClean="0">
                          <a:solidFill>
                            <a:schemeClr val="dk1"/>
                          </a:solidFill>
                          <a:effectLst/>
                          <a:latin typeface="+mn-lt"/>
                          <a:ea typeface="+mn-ea"/>
                          <a:cs typeface="+mn-cs"/>
                        </a:rPr>
                        <a:t> беру </a:t>
                      </a:r>
                      <a:r>
                        <a:rPr kumimoji="0" lang="ru-RU" sz="1400" b="0" i="0" kern="1200" dirty="0" err="1" smtClean="0">
                          <a:solidFill>
                            <a:schemeClr val="dk1"/>
                          </a:solidFill>
                          <a:effectLst/>
                          <a:latin typeface="+mn-lt"/>
                          <a:ea typeface="+mn-ea"/>
                          <a:cs typeface="+mn-cs"/>
                        </a:rPr>
                        <a:t>ұйымының</a:t>
                      </a:r>
                      <a:r>
                        <a:rPr kumimoji="0" lang="ru-RU" sz="1400" b="0" i="0" kern="1200" dirty="0" smtClean="0">
                          <a:solidFill>
                            <a:schemeClr val="dk1"/>
                          </a:solidFill>
                          <a:effectLst/>
                          <a:latin typeface="+mn-lt"/>
                          <a:ea typeface="+mn-ea"/>
                          <a:cs typeface="+mn-cs"/>
                        </a:rPr>
                        <a:t> </a:t>
                      </a:r>
                      <a:r>
                        <a:rPr kumimoji="0" lang="ru-RU" sz="1400" b="0" i="0" kern="1200" dirty="0" err="1" smtClean="0">
                          <a:solidFill>
                            <a:schemeClr val="dk1"/>
                          </a:solidFill>
                          <a:effectLst/>
                          <a:latin typeface="+mn-lt"/>
                          <a:ea typeface="+mn-ea"/>
                          <a:cs typeface="+mn-cs"/>
                        </a:rPr>
                        <a:t>аттестациялық</a:t>
                      </a:r>
                      <a:r>
                        <a:rPr kumimoji="0" lang="ru-RU" sz="1400" b="0" i="0" kern="1200" dirty="0" smtClean="0">
                          <a:solidFill>
                            <a:schemeClr val="dk1"/>
                          </a:solidFill>
                          <a:effectLst/>
                          <a:latin typeface="+mn-lt"/>
                          <a:ea typeface="+mn-ea"/>
                          <a:cs typeface="+mn-cs"/>
                        </a:rPr>
                        <a:t> </a:t>
                      </a:r>
                      <a:r>
                        <a:rPr kumimoji="0" lang="ru-RU" sz="1400" b="0" i="0" kern="1200" dirty="0" err="1" smtClean="0">
                          <a:solidFill>
                            <a:schemeClr val="dk1"/>
                          </a:solidFill>
                          <a:effectLst/>
                          <a:latin typeface="+mn-lt"/>
                          <a:ea typeface="+mn-ea"/>
                          <a:cs typeface="+mn-cs"/>
                        </a:rPr>
                        <a:t>комиссиясы</a:t>
                      </a:r>
                      <a:endParaRPr lang="ru-RU" sz="1400" dirty="0"/>
                    </a:p>
                  </a:txBody>
                  <a:tcPr/>
                </a:tc>
              </a:tr>
              <a:tr h="1200053">
                <a:tc>
                  <a:txBody>
                    <a:bodyPr/>
                    <a:lstStyle/>
                    <a:p>
                      <a:r>
                        <a:rPr kumimoji="0" lang="ru-RU" sz="1400" kern="1200" dirty="0" smtClean="0">
                          <a:solidFill>
                            <a:schemeClr val="dk1"/>
                          </a:solidFill>
                          <a:latin typeface="+mn-lt"/>
                          <a:ea typeface="+mn-ea"/>
                          <a:cs typeface="+mn-cs"/>
                        </a:rPr>
                        <a:t>«</a:t>
                      </a:r>
                      <a:r>
                        <a:rPr kumimoji="0" lang="ru-RU" sz="1400" kern="1200" dirty="0" smtClean="0">
                          <a:solidFill>
                            <a:schemeClr val="dk1"/>
                          </a:solidFill>
                          <a:latin typeface="+mn-lt"/>
                          <a:ea typeface="+mn-ea"/>
                          <a:cs typeface="+mn-cs"/>
                        </a:rPr>
                        <a:t>педагог-</a:t>
                      </a:r>
                      <a:r>
                        <a:rPr kumimoji="0" lang="ru-RU" sz="1400" kern="1200" dirty="0" err="1" smtClean="0">
                          <a:solidFill>
                            <a:schemeClr val="dk1"/>
                          </a:solidFill>
                          <a:latin typeface="+mn-lt"/>
                          <a:ea typeface="+mn-ea"/>
                          <a:cs typeface="+mn-cs"/>
                        </a:rPr>
                        <a:t>сарапшы</a:t>
                      </a:r>
                      <a:r>
                        <a:rPr kumimoji="0" lang="ru-RU" sz="1400" kern="1200" dirty="0" smtClean="0">
                          <a:solidFill>
                            <a:schemeClr val="dk1"/>
                          </a:solidFill>
                          <a:latin typeface="+mn-lt"/>
                          <a:ea typeface="+mn-ea"/>
                          <a:cs typeface="+mn-cs"/>
                        </a:rPr>
                        <a:t>» </a:t>
                      </a:r>
                      <a:endParaRPr lang="ru-RU" sz="1400" dirty="0"/>
                    </a:p>
                  </a:txBody>
                  <a:tcPr/>
                </a:tc>
                <a:tc>
                  <a:txBody>
                    <a:bodyPr/>
                    <a:lstStyle/>
                    <a:p>
                      <a:r>
                        <a:rPr lang="ru-RU" sz="1400" dirty="0" smtClean="0"/>
                        <a:t/>
                      </a:r>
                      <a:br>
                        <a:rPr lang="ru-RU" sz="1400" dirty="0" smtClean="0"/>
                      </a:br>
                      <a:r>
                        <a:rPr kumimoji="0" lang="ru-RU" sz="1400" b="0" i="0" kern="1200" dirty="0" err="1" smtClean="0">
                          <a:solidFill>
                            <a:schemeClr val="dk1"/>
                          </a:solidFill>
                          <a:effectLst/>
                          <a:latin typeface="+mn-lt"/>
                          <a:ea typeface="+mn-ea"/>
                          <a:cs typeface="+mn-cs"/>
                        </a:rPr>
                        <a:t>Мектепке</a:t>
                      </a:r>
                      <a:r>
                        <a:rPr kumimoji="0" lang="ru-RU" sz="1400" b="0" i="0" kern="1200" dirty="0" smtClean="0">
                          <a:solidFill>
                            <a:schemeClr val="dk1"/>
                          </a:solidFill>
                          <a:effectLst/>
                          <a:latin typeface="+mn-lt"/>
                          <a:ea typeface="+mn-ea"/>
                          <a:cs typeface="+mn-cs"/>
                        </a:rPr>
                        <a:t> </a:t>
                      </a:r>
                      <a:r>
                        <a:rPr kumimoji="0" lang="ru-RU" sz="1400" b="0" i="0" kern="1200" dirty="0" err="1" smtClean="0">
                          <a:solidFill>
                            <a:schemeClr val="dk1"/>
                          </a:solidFill>
                          <a:effectLst/>
                          <a:latin typeface="+mn-lt"/>
                          <a:ea typeface="+mn-ea"/>
                          <a:cs typeface="+mn-cs"/>
                        </a:rPr>
                        <a:t>дейінгі</a:t>
                      </a:r>
                      <a:r>
                        <a:rPr kumimoji="0" lang="ru-RU" sz="1400" b="0" i="0" kern="1200" dirty="0" smtClean="0">
                          <a:solidFill>
                            <a:schemeClr val="dk1"/>
                          </a:solidFill>
                          <a:effectLst/>
                          <a:latin typeface="+mn-lt"/>
                          <a:ea typeface="+mn-ea"/>
                          <a:cs typeface="+mn-cs"/>
                        </a:rPr>
                        <a:t> </a:t>
                      </a:r>
                      <a:r>
                        <a:rPr kumimoji="0" lang="ru-RU" sz="1400" b="0" i="0" kern="1200" dirty="0" err="1" smtClean="0">
                          <a:solidFill>
                            <a:schemeClr val="dk1"/>
                          </a:solidFill>
                          <a:effectLst/>
                          <a:latin typeface="+mn-lt"/>
                          <a:ea typeface="+mn-ea"/>
                          <a:cs typeface="+mn-cs"/>
                        </a:rPr>
                        <a:t>тәрбие</a:t>
                      </a:r>
                      <a:r>
                        <a:rPr kumimoji="0" lang="ru-RU" sz="1400" b="0" i="0" kern="1200" dirty="0" smtClean="0">
                          <a:solidFill>
                            <a:schemeClr val="dk1"/>
                          </a:solidFill>
                          <a:effectLst/>
                          <a:latin typeface="+mn-lt"/>
                          <a:ea typeface="+mn-ea"/>
                          <a:cs typeface="+mn-cs"/>
                        </a:rPr>
                        <a:t> мен </a:t>
                      </a:r>
                      <a:r>
                        <a:rPr kumimoji="0" lang="ru-RU" sz="1400" b="0" i="0" kern="1200" dirty="0" err="1" smtClean="0">
                          <a:solidFill>
                            <a:schemeClr val="dk1"/>
                          </a:solidFill>
                          <a:effectLst/>
                          <a:latin typeface="+mn-lt"/>
                          <a:ea typeface="+mn-ea"/>
                          <a:cs typeface="+mn-cs"/>
                        </a:rPr>
                        <a:t>оқыту</a:t>
                      </a:r>
                      <a:r>
                        <a:rPr kumimoji="0" lang="ru-RU" sz="1400" b="0" i="0" kern="1200" dirty="0" smtClean="0">
                          <a:solidFill>
                            <a:schemeClr val="dk1"/>
                          </a:solidFill>
                          <a:effectLst/>
                          <a:latin typeface="+mn-lt"/>
                          <a:ea typeface="+mn-ea"/>
                          <a:cs typeface="+mn-cs"/>
                        </a:rPr>
                        <a:t>, </a:t>
                      </a:r>
                      <a:r>
                        <a:rPr kumimoji="0" lang="ru-RU" sz="1400" b="0" i="0" kern="1200" dirty="0" err="1" smtClean="0">
                          <a:solidFill>
                            <a:schemeClr val="dk1"/>
                          </a:solidFill>
                          <a:effectLst/>
                          <a:latin typeface="+mn-lt"/>
                          <a:ea typeface="+mn-ea"/>
                          <a:cs typeface="+mn-cs"/>
                        </a:rPr>
                        <a:t>бастауыш</a:t>
                      </a:r>
                      <a:r>
                        <a:rPr kumimoji="0" lang="ru-RU" sz="1400" b="0" i="0" kern="1200" dirty="0" smtClean="0">
                          <a:solidFill>
                            <a:schemeClr val="dk1"/>
                          </a:solidFill>
                          <a:effectLst/>
                          <a:latin typeface="+mn-lt"/>
                          <a:ea typeface="+mn-ea"/>
                          <a:cs typeface="+mn-cs"/>
                        </a:rPr>
                        <a:t>, </a:t>
                      </a:r>
                      <a:r>
                        <a:rPr kumimoji="0" lang="ru-RU" sz="1400" b="0" i="0" kern="1200" dirty="0" err="1" smtClean="0">
                          <a:solidFill>
                            <a:schemeClr val="dk1"/>
                          </a:solidFill>
                          <a:effectLst/>
                          <a:latin typeface="+mn-lt"/>
                          <a:ea typeface="+mn-ea"/>
                          <a:cs typeface="+mn-cs"/>
                        </a:rPr>
                        <a:t>негізгі</a:t>
                      </a:r>
                      <a:r>
                        <a:rPr kumimoji="0" lang="ru-RU" sz="1400" b="0" i="0" kern="1200" dirty="0" smtClean="0">
                          <a:solidFill>
                            <a:schemeClr val="dk1"/>
                          </a:solidFill>
                          <a:effectLst/>
                          <a:latin typeface="+mn-lt"/>
                          <a:ea typeface="+mn-ea"/>
                          <a:cs typeface="+mn-cs"/>
                        </a:rPr>
                        <a:t> орта, </a:t>
                      </a:r>
                      <a:r>
                        <a:rPr kumimoji="0" lang="ru-RU" sz="1400" b="0" i="0" kern="1200" dirty="0" err="1" smtClean="0">
                          <a:solidFill>
                            <a:schemeClr val="dk1"/>
                          </a:solidFill>
                          <a:effectLst/>
                          <a:latin typeface="+mn-lt"/>
                          <a:ea typeface="+mn-ea"/>
                          <a:cs typeface="+mn-cs"/>
                        </a:rPr>
                        <a:t>жалпы</a:t>
                      </a:r>
                      <a:r>
                        <a:rPr kumimoji="0" lang="ru-RU" sz="1400" b="0" i="0" kern="1200" dirty="0" smtClean="0">
                          <a:solidFill>
                            <a:schemeClr val="dk1"/>
                          </a:solidFill>
                          <a:effectLst/>
                          <a:latin typeface="+mn-lt"/>
                          <a:ea typeface="+mn-ea"/>
                          <a:cs typeface="+mn-cs"/>
                        </a:rPr>
                        <a:t> орта </a:t>
                      </a:r>
                      <a:r>
                        <a:rPr kumimoji="0" lang="ru-RU" sz="1400" b="0" i="0" kern="1200" dirty="0" err="1" smtClean="0">
                          <a:solidFill>
                            <a:schemeClr val="dk1"/>
                          </a:solidFill>
                          <a:effectLst/>
                          <a:latin typeface="+mn-lt"/>
                          <a:ea typeface="+mn-ea"/>
                          <a:cs typeface="+mn-cs"/>
                        </a:rPr>
                        <a:t>және</a:t>
                      </a:r>
                      <a:r>
                        <a:rPr kumimoji="0" lang="ru-RU" sz="1400" b="0" i="0" kern="1200" dirty="0" smtClean="0">
                          <a:solidFill>
                            <a:schemeClr val="dk1"/>
                          </a:solidFill>
                          <a:effectLst/>
                          <a:latin typeface="+mn-lt"/>
                          <a:ea typeface="+mn-ea"/>
                          <a:cs typeface="+mn-cs"/>
                        </a:rPr>
                        <a:t> </a:t>
                      </a:r>
                      <a:r>
                        <a:rPr kumimoji="0" lang="ru-RU" sz="1400" b="0" i="0" kern="1200" dirty="0" err="1" smtClean="0">
                          <a:solidFill>
                            <a:schemeClr val="dk1"/>
                          </a:solidFill>
                          <a:effectLst/>
                          <a:latin typeface="+mn-lt"/>
                          <a:ea typeface="+mn-ea"/>
                          <a:cs typeface="+mn-cs"/>
                        </a:rPr>
                        <a:t>қосымша</a:t>
                      </a:r>
                      <a:r>
                        <a:rPr kumimoji="0" lang="ru-RU" sz="1400" b="0" i="0" kern="1200" dirty="0" smtClean="0">
                          <a:solidFill>
                            <a:schemeClr val="dk1"/>
                          </a:solidFill>
                          <a:effectLst/>
                          <a:latin typeface="+mn-lt"/>
                          <a:ea typeface="+mn-ea"/>
                          <a:cs typeface="+mn-cs"/>
                        </a:rPr>
                        <a:t> </a:t>
                      </a:r>
                      <a:r>
                        <a:rPr kumimoji="0" lang="ru-RU" sz="1400" b="0" i="0" kern="1200" dirty="0" err="1" smtClean="0">
                          <a:solidFill>
                            <a:schemeClr val="dk1"/>
                          </a:solidFill>
                          <a:effectLst/>
                          <a:latin typeface="+mn-lt"/>
                          <a:ea typeface="+mn-ea"/>
                          <a:cs typeface="+mn-cs"/>
                        </a:rPr>
                        <a:t>білім</a:t>
                      </a:r>
                      <a:r>
                        <a:rPr kumimoji="0" lang="ru-RU" sz="1400" b="0" i="0" kern="1200" dirty="0" smtClean="0">
                          <a:solidFill>
                            <a:schemeClr val="dk1"/>
                          </a:solidFill>
                          <a:effectLst/>
                          <a:latin typeface="+mn-lt"/>
                          <a:ea typeface="+mn-ea"/>
                          <a:cs typeface="+mn-cs"/>
                        </a:rPr>
                        <a:t> беру </a:t>
                      </a:r>
                      <a:r>
                        <a:rPr kumimoji="0" lang="ru-RU" sz="1400" b="0" i="0" kern="1200" dirty="0" err="1" smtClean="0">
                          <a:solidFill>
                            <a:schemeClr val="dk1"/>
                          </a:solidFill>
                          <a:effectLst/>
                          <a:latin typeface="+mn-lt"/>
                          <a:ea typeface="+mn-ea"/>
                          <a:cs typeface="+mn-cs"/>
                        </a:rPr>
                        <a:t>ұйымдарының</a:t>
                      </a:r>
                      <a:r>
                        <a:rPr kumimoji="0" lang="ru-RU" sz="1400" b="0" i="0" kern="1200" dirty="0" smtClean="0">
                          <a:solidFill>
                            <a:schemeClr val="dk1"/>
                          </a:solidFill>
                          <a:effectLst/>
                          <a:latin typeface="+mn-lt"/>
                          <a:ea typeface="+mn-ea"/>
                          <a:cs typeface="+mn-cs"/>
                        </a:rPr>
                        <a:t> </a:t>
                      </a:r>
                      <a:r>
                        <a:rPr kumimoji="0" lang="ru-RU" sz="1400" b="0" i="0" kern="1200" dirty="0" err="1" smtClean="0">
                          <a:solidFill>
                            <a:schemeClr val="dk1"/>
                          </a:solidFill>
                          <a:effectLst/>
                          <a:latin typeface="+mn-lt"/>
                          <a:ea typeface="+mn-ea"/>
                          <a:cs typeface="+mn-cs"/>
                        </a:rPr>
                        <a:t>мұғалімдеріне</a:t>
                      </a:r>
                      <a:r>
                        <a:rPr kumimoji="0" lang="ru-RU" sz="1400" b="0" i="0" kern="1200" dirty="0" smtClean="0">
                          <a:solidFill>
                            <a:schemeClr val="dk1"/>
                          </a:solidFill>
                          <a:effectLst/>
                          <a:latin typeface="+mn-lt"/>
                          <a:ea typeface="+mn-ea"/>
                          <a:cs typeface="+mn-cs"/>
                        </a:rPr>
                        <a:t> </a:t>
                      </a:r>
                      <a:r>
                        <a:rPr kumimoji="0" lang="ru-RU" sz="1400" b="0" i="0" kern="1200" dirty="0" err="1" smtClean="0">
                          <a:solidFill>
                            <a:schemeClr val="dk1"/>
                          </a:solidFill>
                          <a:effectLst/>
                          <a:latin typeface="+mn-lt"/>
                          <a:ea typeface="+mn-ea"/>
                          <a:cs typeface="+mn-cs"/>
                        </a:rPr>
                        <a:t>тиісті</a:t>
                      </a:r>
                      <a:r>
                        <a:rPr kumimoji="0" lang="ru-RU" sz="1400" b="0" i="0" kern="1200" dirty="0" smtClean="0">
                          <a:solidFill>
                            <a:schemeClr val="dk1"/>
                          </a:solidFill>
                          <a:effectLst/>
                          <a:latin typeface="+mn-lt"/>
                          <a:ea typeface="+mn-ea"/>
                          <a:cs typeface="+mn-cs"/>
                        </a:rPr>
                        <a:t> </a:t>
                      </a:r>
                      <a:r>
                        <a:rPr kumimoji="0" lang="ru-RU" sz="1400" b="0" i="0" kern="1200" dirty="0" err="1" smtClean="0">
                          <a:solidFill>
                            <a:schemeClr val="dk1"/>
                          </a:solidFill>
                          <a:effectLst/>
                          <a:latin typeface="+mn-lt"/>
                          <a:ea typeface="+mn-ea"/>
                          <a:cs typeface="+mn-cs"/>
                        </a:rPr>
                        <a:t>деңгейдегі</a:t>
                      </a:r>
                      <a:r>
                        <a:rPr kumimoji="0" lang="ru-RU" sz="1400" b="0" i="0" kern="1200" dirty="0" smtClean="0">
                          <a:solidFill>
                            <a:schemeClr val="dk1"/>
                          </a:solidFill>
                          <a:effectLst/>
                          <a:latin typeface="+mn-lt"/>
                          <a:ea typeface="+mn-ea"/>
                          <a:cs typeface="+mn-cs"/>
                        </a:rPr>
                        <a:t> </a:t>
                      </a:r>
                      <a:r>
                        <a:rPr kumimoji="0" lang="ru-RU" sz="1400" b="0" i="0" kern="1200" dirty="0" err="1" smtClean="0">
                          <a:solidFill>
                            <a:schemeClr val="dk1"/>
                          </a:solidFill>
                          <a:effectLst/>
                          <a:latin typeface="+mn-lt"/>
                          <a:ea typeface="+mn-ea"/>
                          <a:cs typeface="+mn-cs"/>
                        </a:rPr>
                        <a:t>сараптама</a:t>
                      </a:r>
                      <a:r>
                        <a:rPr kumimoji="0" lang="ru-RU" sz="1400" b="0" i="0" kern="1200" dirty="0" smtClean="0">
                          <a:solidFill>
                            <a:schemeClr val="dk1"/>
                          </a:solidFill>
                          <a:effectLst/>
                          <a:latin typeface="+mn-lt"/>
                          <a:ea typeface="+mn-ea"/>
                          <a:cs typeface="+mn-cs"/>
                        </a:rPr>
                        <a:t> </a:t>
                      </a:r>
                      <a:r>
                        <a:rPr kumimoji="0" lang="ru-RU" sz="1400" b="0" i="0" kern="1200" dirty="0" err="1" smtClean="0">
                          <a:solidFill>
                            <a:schemeClr val="dk1"/>
                          </a:solidFill>
                          <a:effectLst/>
                          <a:latin typeface="+mn-lt"/>
                          <a:ea typeface="+mn-ea"/>
                          <a:cs typeface="+mn-cs"/>
                        </a:rPr>
                        <a:t>кеңесін</a:t>
                      </a:r>
                      <a:r>
                        <a:rPr kumimoji="0" lang="ru-RU" sz="1400" b="0" i="0" kern="1200" dirty="0" smtClean="0">
                          <a:solidFill>
                            <a:schemeClr val="dk1"/>
                          </a:solidFill>
                          <a:effectLst/>
                          <a:latin typeface="+mn-lt"/>
                          <a:ea typeface="+mn-ea"/>
                          <a:cs typeface="+mn-cs"/>
                        </a:rPr>
                        <a:t> </a:t>
                      </a:r>
                      <a:r>
                        <a:rPr kumimoji="0" lang="ru-RU" sz="1400" b="0" i="0" kern="1200" dirty="0" err="1" smtClean="0">
                          <a:solidFill>
                            <a:schemeClr val="dk1"/>
                          </a:solidFill>
                          <a:effectLst/>
                          <a:latin typeface="+mn-lt"/>
                          <a:ea typeface="+mn-ea"/>
                          <a:cs typeface="+mn-cs"/>
                        </a:rPr>
                        <a:t>құру</a:t>
                      </a:r>
                      <a:r>
                        <a:rPr kumimoji="0" lang="ru-RU" sz="1400" b="0" i="0" kern="1200" dirty="0" smtClean="0">
                          <a:solidFill>
                            <a:schemeClr val="dk1"/>
                          </a:solidFill>
                          <a:effectLst/>
                          <a:latin typeface="+mn-lt"/>
                          <a:ea typeface="+mn-ea"/>
                          <a:cs typeface="+mn-cs"/>
                        </a:rPr>
                        <a:t> </a:t>
                      </a:r>
                      <a:r>
                        <a:rPr kumimoji="0" lang="ru-RU" sz="1400" b="0" i="0" kern="1200" dirty="0" err="1" smtClean="0">
                          <a:solidFill>
                            <a:schemeClr val="dk1"/>
                          </a:solidFill>
                          <a:effectLst/>
                          <a:latin typeface="+mn-lt"/>
                          <a:ea typeface="+mn-ea"/>
                          <a:cs typeface="+mn-cs"/>
                        </a:rPr>
                        <a:t>негізінде</a:t>
                      </a:r>
                      <a:r>
                        <a:rPr kumimoji="0" lang="ru-RU" sz="1400" b="0" i="0" kern="1200" dirty="0" smtClean="0">
                          <a:solidFill>
                            <a:schemeClr val="dk1"/>
                          </a:solidFill>
                          <a:effectLst/>
                          <a:latin typeface="+mn-lt"/>
                          <a:ea typeface="+mn-ea"/>
                          <a:cs typeface="+mn-cs"/>
                        </a:rPr>
                        <a:t> </a:t>
                      </a:r>
                      <a:r>
                        <a:rPr kumimoji="0" lang="ru-RU" sz="1400" b="0" i="0" kern="1200" dirty="0" err="1" smtClean="0">
                          <a:solidFill>
                            <a:schemeClr val="dk1"/>
                          </a:solidFill>
                          <a:effectLst/>
                          <a:latin typeface="+mn-lt"/>
                          <a:ea typeface="+mn-ea"/>
                          <a:cs typeface="+mn-cs"/>
                        </a:rPr>
                        <a:t>аудандық</a:t>
                      </a:r>
                      <a:r>
                        <a:rPr kumimoji="0" lang="ru-RU" sz="1400" b="0" i="0" kern="1200" dirty="0" smtClean="0">
                          <a:solidFill>
                            <a:schemeClr val="dk1"/>
                          </a:solidFill>
                          <a:effectLst/>
                          <a:latin typeface="+mn-lt"/>
                          <a:ea typeface="+mn-ea"/>
                          <a:cs typeface="+mn-cs"/>
                        </a:rPr>
                        <a:t> (</a:t>
                      </a:r>
                      <a:r>
                        <a:rPr kumimoji="0" lang="ru-RU" sz="1400" b="0" i="0" kern="1200" dirty="0" err="1" smtClean="0">
                          <a:solidFill>
                            <a:schemeClr val="dk1"/>
                          </a:solidFill>
                          <a:effectLst/>
                          <a:latin typeface="+mn-lt"/>
                          <a:ea typeface="+mn-ea"/>
                          <a:cs typeface="+mn-cs"/>
                        </a:rPr>
                        <a:t>қалалық</a:t>
                      </a:r>
                      <a:r>
                        <a:rPr kumimoji="0" lang="ru-RU" sz="1400" b="0" i="0" kern="1200" dirty="0" smtClean="0">
                          <a:solidFill>
                            <a:schemeClr val="dk1"/>
                          </a:solidFill>
                          <a:effectLst/>
                          <a:latin typeface="+mn-lt"/>
                          <a:ea typeface="+mn-ea"/>
                          <a:cs typeface="+mn-cs"/>
                        </a:rPr>
                        <a:t>) </a:t>
                      </a:r>
                      <a:r>
                        <a:rPr kumimoji="0" lang="ru-RU" sz="1400" b="0" i="0" kern="1200" dirty="0" err="1" smtClean="0">
                          <a:solidFill>
                            <a:schemeClr val="dk1"/>
                          </a:solidFill>
                          <a:effectLst/>
                          <a:latin typeface="+mn-lt"/>
                          <a:ea typeface="+mn-ea"/>
                          <a:cs typeface="+mn-cs"/>
                        </a:rPr>
                        <a:t>білім</a:t>
                      </a:r>
                      <a:r>
                        <a:rPr kumimoji="0" lang="ru-RU" sz="1400" b="0" i="0" kern="1200" dirty="0" smtClean="0">
                          <a:solidFill>
                            <a:schemeClr val="dk1"/>
                          </a:solidFill>
                          <a:effectLst/>
                          <a:latin typeface="+mn-lt"/>
                          <a:ea typeface="+mn-ea"/>
                          <a:cs typeface="+mn-cs"/>
                        </a:rPr>
                        <a:t> беру </a:t>
                      </a:r>
                      <a:r>
                        <a:rPr kumimoji="0" lang="ru-RU" sz="1400" b="0" i="0" kern="1200" dirty="0" err="1" smtClean="0">
                          <a:solidFill>
                            <a:schemeClr val="dk1"/>
                          </a:solidFill>
                          <a:effectLst/>
                          <a:latin typeface="+mn-lt"/>
                          <a:ea typeface="+mn-ea"/>
                          <a:cs typeface="+mn-cs"/>
                        </a:rPr>
                        <a:t>басқармасының</a:t>
                      </a:r>
                      <a:r>
                        <a:rPr kumimoji="0" lang="ru-RU" sz="1400" b="0" i="0" kern="1200" dirty="0" smtClean="0">
                          <a:solidFill>
                            <a:schemeClr val="dk1"/>
                          </a:solidFill>
                          <a:effectLst/>
                          <a:latin typeface="+mn-lt"/>
                          <a:ea typeface="+mn-ea"/>
                          <a:cs typeface="+mn-cs"/>
                        </a:rPr>
                        <a:t> </a:t>
                      </a:r>
                      <a:r>
                        <a:rPr kumimoji="0" lang="ru-RU" sz="1400" b="0" i="0" kern="1200" dirty="0" err="1" smtClean="0">
                          <a:solidFill>
                            <a:schemeClr val="dk1"/>
                          </a:solidFill>
                          <a:effectLst/>
                          <a:latin typeface="+mn-lt"/>
                          <a:ea typeface="+mn-ea"/>
                          <a:cs typeface="+mn-cs"/>
                        </a:rPr>
                        <a:t>аттестациялық</a:t>
                      </a:r>
                      <a:r>
                        <a:rPr kumimoji="0" lang="ru-RU" sz="1400" b="0" i="0" kern="1200" dirty="0" smtClean="0">
                          <a:solidFill>
                            <a:schemeClr val="dk1"/>
                          </a:solidFill>
                          <a:effectLst/>
                          <a:latin typeface="+mn-lt"/>
                          <a:ea typeface="+mn-ea"/>
                          <a:cs typeface="+mn-cs"/>
                        </a:rPr>
                        <a:t> </a:t>
                      </a:r>
                      <a:r>
                        <a:rPr kumimoji="0" lang="ru-RU" sz="1400" b="0" i="0" kern="1200" dirty="0" err="1" smtClean="0">
                          <a:solidFill>
                            <a:schemeClr val="dk1"/>
                          </a:solidFill>
                          <a:effectLst/>
                          <a:latin typeface="+mn-lt"/>
                          <a:ea typeface="+mn-ea"/>
                          <a:cs typeface="+mn-cs"/>
                        </a:rPr>
                        <a:t>комиссиясы</a:t>
                      </a:r>
                      <a:r>
                        <a:rPr kumimoji="0" lang="ru-RU" sz="1400" b="0" i="0" kern="1200" dirty="0" smtClean="0">
                          <a:solidFill>
                            <a:schemeClr val="dk1"/>
                          </a:solidFill>
                          <a:effectLst/>
                          <a:latin typeface="+mn-lt"/>
                          <a:ea typeface="+mn-ea"/>
                          <a:cs typeface="+mn-cs"/>
                        </a:rPr>
                        <a:t>;</a:t>
                      </a:r>
                      <a:endParaRPr kumimoji="0" lang="ru-RU" sz="1400" kern="1200" dirty="0">
                        <a:solidFill>
                          <a:schemeClr val="dk1"/>
                        </a:solidFill>
                        <a:latin typeface="+mn-lt"/>
                        <a:ea typeface="+mn-ea"/>
                        <a:cs typeface="+mn-cs"/>
                      </a:endParaRPr>
                    </a:p>
                  </a:txBody>
                  <a:tcPr/>
                </a:tc>
              </a:tr>
              <a:tr h="1642178">
                <a:tc>
                  <a:txBody>
                    <a:bodyPr/>
                    <a:lstStyle/>
                    <a:p>
                      <a:r>
                        <a:rPr kumimoji="0" lang="ru-RU" sz="1400" kern="1200" dirty="0" smtClean="0">
                          <a:solidFill>
                            <a:schemeClr val="dk1"/>
                          </a:solidFill>
                          <a:latin typeface="+mn-lt"/>
                          <a:ea typeface="+mn-ea"/>
                          <a:cs typeface="+mn-cs"/>
                        </a:rPr>
                        <a:t>«</a:t>
                      </a:r>
                      <a:r>
                        <a:rPr kumimoji="0" lang="ru-RU" sz="1400" kern="1200" dirty="0" smtClean="0">
                          <a:solidFill>
                            <a:schemeClr val="dk1"/>
                          </a:solidFill>
                          <a:latin typeface="+mn-lt"/>
                          <a:ea typeface="+mn-ea"/>
                          <a:cs typeface="+mn-cs"/>
                        </a:rPr>
                        <a:t>педагог-</a:t>
                      </a:r>
                      <a:r>
                        <a:rPr kumimoji="0" lang="ru-RU" sz="1400" kern="1200" dirty="0" err="1" smtClean="0">
                          <a:solidFill>
                            <a:schemeClr val="dk1"/>
                          </a:solidFill>
                          <a:latin typeface="+mn-lt"/>
                          <a:ea typeface="+mn-ea"/>
                          <a:cs typeface="+mn-cs"/>
                        </a:rPr>
                        <a:t>зерттеуші</a:t>
                      </a:r>
                      <a:r>
                        <a:rPr kumimoji="0" lang="ru-RU" sz="1400" kern="1200" dirty="0" smtClean="0">
                          <a:solidFill>
                            <a:schemeClr val="dk1"/>
                          </a:solidFill>
                          <a:latin typeface="+mn-lt"/>
                          <a:ea typeface="+mn-ea"/>
                          <a:cs typeface="+mn-cs"/>
                        </a:rPr>
                        <a:t>» </a:t>
                      </a:r>
                      <a:endParaRPr lang="ru-RU" sz="1400" dirty="0"/>
                    </a:p>
                  </a:txBody>
                  <a:tcPr/>
                </a:tc>
                <a:tc>
                  <a:txBody>
                    <a:bodyPr/>
                    <a:lstStyle/>
                    <a:p>
                      <a:r>
                        <a:rPr lang="kk-KZ" sz="1400" dirty="0" smtClean="0"/>
                        <a:t>Сарапшылық кеңестің аттестациялық комиссиясының негізінде білім басқармасының аттестациялық комиссиясы мектепке дейінгі білім беру және бастауыш, негізгі орта, жалпы орта және арнайы білім беру ұйымдарының педагогикалық қызметкерлерінің біліктілік санатын тағайындайды (бекітеді).</a:t>
                      </a:r>
                      <a:endParaRPr lang="ru-RU" sz="1400" dirty="0"/>
                    </a:p>
                  </a:txBody>
                  <a:tcPr/>
                </a:tc>
              </a:tr>
              <a:tr h="1739013">
                <a:tc>
                  <a:txBody>
                    <a:bodyPr/>
                    <a:lstStyle/>
                    <a:p>
                      <a:r>
                        <a:rPr kumimoji="0" lang="ru-RU" sz="1400" kern="1200" dirty="0" smtClean="0">
                          <a:solidFill>
                            <a:schemeClr val="dk1"/>
                          </a:solidFill>
                          <a:latin typeface="+mn-lt"/>
                          <a:ea typeface="+mn-ea"/>
                          <a:cs typeface="+mn-cs"/>
                        </a:rPr>
                        <a:t>«</a:t>
                      </a:r>
                      <a:r>
                        <a:rPr kumimoji="0" lang="ru-RU" sz="1400" kern="1200" dirty="0" smtClean="0">
                          <a:solidFill>
                            <a:schemeClr val="dk1"/>
                          </a:solidFill>
                          <a:latin typeface="+mn-lt"/>
                          <a:ea typeface="+mn-ea"/>
                          <a:cs typeface="+mn-cs"/>
                        </a:rPr>
                        <a:t>педагог-</a:t>
                      </a:r>
                      <a:r>
                        <a:rPr kumimoji="0" lang="ru-RU" sz="1400" kern="1200" dirty="0" err="1" smtClean="0">
                          <a:solidFill>
                            <a:schemeClr val="dk1"/>
                          </a:solidFill>
                          <a:latin typeface="+mn-lt"/>
                          <a:ea typeface="+mn-ea"/>
                          <a:cs typeface="+mn-cs"/>
                        </a:rPr>
                        <a:t>шебер</a:t>
                      </a:r>
                      <a:r>
                        <a:rPr kumimoji="0" lang="ru-RU" sz="1400" kern="1200" dirty="0" smtClean="0">
                          <a:solidFill>
                            <a:schemeClr val="dk1"/>
                          </a:solidFill>
                          <a:latin typeface="+mn-lt"/>
                          <a:ea typeface="+mn-ea"/>
                          <a:cs typeface="+mn-cs"/>
                        </a:rPr>
                        <a:t>» </a:t>
                      </a:r>
                      <a:endParaRPr lang="ru-RU"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
                      </a:r>
                      <a:br>
                        <a:rPr lang="ru-RU" sz="1400" dirty="0" smtClean="0"/>
                      </a:br>
                      <a:r>
                        <a:rPr kumimoji="0" lang="ru-RU" sz="1400" b="0" i="0" kern="1200" dirty="0" err="1" smtClean="0">
                          <a:solidFill>
                            <a:schemeClr val="dk1"/>
                          </a:solidFill>
                          <a:effectLst/>
                          <a:latin typeface="+mn-lt"/>
                          <a:ea typeface="+mn-ea"/>
                          <a:cs typeface="+mn-cs"/>
                        </a:rPr>
                        <a:t>білім</a:t>
                      </a:r>
                      <a:r>
                        <a:rPr kumimoji="0" lang="ru-RU" sz="1400" b="0" i="0" kern="1200" dirty="0" smtClean="0">
                          <a:solidFill>
                            <a:schemeClr val="dk1"/>
                          </a:solidFill>
                          <a:effectLst/>
                          <a:latin typeface="+mn-lt"/>
                          <a:ea typeface="+mn-ea"/>
                          <a:cs typeface="+mn-cs"/>
                        </a:rPr>
                        <a:t> беру </a:t>
                      </a:r>
                      <a:r>
                        <a:rPr kumimoji="0" lang="ru-RU" sz="1400" b="0" i="0" kern="1200" dirty="0" err="1" smtClean="0">
                          <a:solidFill>
                            <a:schemeClr val="dk1"/>
                          </a:solidFill>
                          <a:effectLst/>
                          <a:latin typeface="+mn-lt"/>
                          <a:ea typeface="+mn-ea"/>
                          <a:cs typeface="+mn-cs"/>
                        </a:rPr>
                        <a:t>менеджментінің</a:t>
                      </a:r>
                      <a:r>
                        <a:rPr kumimoji="0" lang="ru-RU" sz="1400" b="0" i="0" kern="1200" dirty="0" smtClean="0">
                          <a:solidFill>
                            <a:schemeClr val="dk1"/>
                          </a:solidFill>
                          <a:effectLst/>
                          <a:latin typeface="+mn-lt"/>
                          <a:ea typeface="+mn-ea"/>
                          <a:cs typeface="+mn-cs"/>
                        </a:rPr>
                        <a:t> </a:t>
                      </a:r>
                      <a:r>
                        <a:rPr kumimoji="0" lang="ru-RU" sz="1400" b="0" i="0" kern="1200" dirty="0" err="1" smtClean="0">
                          <a:solidFill>
                            <a:schemeClr val="dk1"/>
                          </a:solidFill>
                          <a:effectLst/>
                          <a:latin typeface="+mn-lt"/>
                          <a:ea typeface="+mn-ea"/>
                          <a:cs typeface="+mn-cs"/>
                        </a:rPr>
                        <a:t>аттестациялық</a:t>
                      </a:r>
                      <a:r>
                        <a:rPr kumimoji="0" lang="ru-RU" sz="1400" b="0" i="0" kern="1200" dirty="0" smtClean="0">
                          <a:solidFill>
                            <a:schemeClr val="dk1"/>
                          </a:solidFill>
                          <a:effectLst/>
                          <a:latin typeface="+mn-lt"/>
                          <a:ea typeface="+mn-ea"/>
                          <a:cs typeface="+mn-cs"/>
                        </a:rPr>
                        <a:t> </a:t>
                      </a:r>
                      <a:r>
                        <a:rPr kumimoji="0" lang="ru-RU" sz="1400" b="0" i="0" kern="1200" dirty="0" err="1" smtClean="0">
                          <a:solidFill>
                            <a:schemeClr val="dk1"/>
                          </a:solidFill>
                          <a:effectLst/>
                          <a:latin typeface="+mn-lt"/>
                          <a:ea typeface="+mn-ea"/>
                          <a:cs typeface="+mn-cs"/>
                        </a:rPr>
                        <a:t>комиссиясы</a:t>
                      </a:r>
                      <a:r>
                        <a:rPr kumimoji="0" lang="ru-RU" sz="1400" b="0" i="0" kern="1200" dirty="0" smtClean="0">
                          <a:solidFill>
                            <a:schemeClr val="dk1"/>
                          </a:solidFill>
                          <a:effectLst/>
                          <a:latin typeface="+mn-lt"/>
                          <a:ea typeface="+mn-ea"/>
                          <a:cs typeface="+mn-cs"/>
                        </a:rPr>
                        <a:t> </a:t>
                      </a:r>
                      <a:r>
                        <a:rPr kumimoji="0" lang="ru-RU" sz="1400" b="0" i="0" kern="1200" dirty="0" err="1" smtClean="0">
                          <a:solidFill>
                            <a:schemeClr val="dk1"/>
                          </a:solidFill>
                          <a:effectLst/>
                          <a:latin typeface="+mn-lt"/>
                          <a:ea typeface="+mn-ea"/>
                          <a:cs typeface="+mn-cs"/>
                        </a:rPr>
                        <a:t>орталықтың</a:t>
                      </a:r>
                      <a:r>
                        <a:rPr kumimoji="0" lang="ru-RU" sz="1400" b="0" i="0" kern="1200" dirty="0" smtClean="0">
                          <a:solidFill>
                            <a:schemeClr val="dk1"/>
                          </a:solidFill>
                          <a:effectLst/>
                          <a:latin typeface="+mn-lt"/>
                          <a:ea typeface="+mn-ea"/>
                          <a:cs typeface="+mn-cs"/>
                        </a:rPr>
                        <a:t> </a:t>
                      </a:r>
                      <a:r>
                        <a:rPr kumimoji="0" lang="ru-RU" sz="1400" b="0" i="0" kern="1200" dirty="0" err="1" smtClean="0">
                          <a:solidFill>
                            <a:schemeClr val="dk1"/>
                          </a:solidFill>
                          <a:effectLst/>
                          <a:latin typeface="+mn-lt"/>
                          <a:ea typeface="+mn-ea"/>
                          <a:cs typeface="+mn-cs"/>
                        </a:rPr>
                        <a:t>ұсынымдары</a:t>
                      </a:r>
                      <a:r>
                        <a:rPr kumimoji="0" lang="ru-RU" sz="1400" b="0" i="0" kern="1200" dirty="0" smtClean="0">
                          <a:solidFill>
                            <a:schemeClr val="dk1"/>
                          </a:solidFill>
                          <a:effectLst/>
                          <a:latin typeface="+mn-lt"/>
                          <a:ea typeface="+mn-ea"/>
                          <a:cs typeface="+mn-cs"/>
                        </a:rPr>
                        <a:t> </a:t>
                      </a:r>
                      <a:r>
                        <a:rPr kumimoji="0" lang="ru-RU" sz="1400" b="0" i="0" kern="1200" dirty="0" err="1" smtClean="0">
                          <a:solidFill>
                            <a:schemeClr val="dk1"/>
                          </a:solidFill>
                          <a:effectLst/>
                          <a:latin typeface="+mn-lt"/>
                          <a:ea typeface="+mn-ea"/>
                          <a:cs typeface="+mn-cs"/>
                        </a:rPr>
                        <a:t>негізінде</a:t>
                      </a:r>
                      <a:r>
                        <a:rPr kumimoji="0" lang="ru-RU" sz="1400" b="0" i="0" kern="1200" dirty="0" smtClean="0">
                          <a:solidFill>
                            <a:schemeClr val="dk1"/>
                          </a:solidFill>
                          <a:effectLst/>
                          <a:latin typeface="+mn-lt"/>
                          <a:ea typeface="+mn-ea"/>
                          <a:cs typeface="+mn-cs"/>
                        </a:rPr>
                        <a:t> </a:t>
                      </a:r>
                      <a:r>
                        <a:rPr kumimoji="0" lang="ru-RU" sz="1400" b="0" i="0" kern="1200" dirty="0" err="1" smtClean="0">
                          <a:solidFill>
                            <a:schemeClr val="dk1"/>
                          </a:solidFill>
                          <a:effectLst/>
                          <a:latin typeface="+mn-lt"/>
                          <a:ea typeface="+mn-ea"/>
                          <a:cs typeface="+mn-cs"/>
                        </a:rPr>
                        <a:t>педагогикалық</a:t>
                      </a:r>
                      <a:r>
                        <a:rPr kumimoji="0" lang="ru-RU" sz="1400" b="0" i="0" kern="1200" dirty="0" smtClean="0">
                          <a:solidFill>
                            <a:schemeClr val="dk1"/>
                          </a:solidFill>
                          <a:effectLst/>
                          <a:latin typeface="+mn-lt"/>
                          <a:ea typeface="+mn-ea"/>
                          <a:cs typeface="+mn-cs"/>
                        </a:rPr>
                        <a:t> </a:t>
                      </a:r>
                      <a:r>
                        <a:rPr kumimoji="0" lang="ru-RU" sz="1400" b="0" i="0" kern="1200" dirty="0" err="1" smtClean="0">
                          <a:solidFill>
                            <a:schemeClr val="dk1"/>
                          </a:solidFill>
                          <a:effectLst/>
                          <a:latin typeface="+mn-lt"/>
                          <a:ea typeface="+mn-ea"/>
                          <a:cs typeface="+mn-cs"/>
                        </a:rPr>
                        <a:t>қызметкерлер</a:t>
                      </a:r>
                      <a:r>
                        <a:rPr kumimoji="0" lang="ru-RU" sz="1400" b="0" i="0" kern="1200" dirty="0" smtClean="0">
                          <a:solidFill>
                            <a:schemeClr val="dk1"/>
                          </a:solidFill>
                          <a:effectLst/>
                          <a:latin typeface="+mn-lt"/>
                          <a:ea typeface="+mn-ea"/>
                          <a:cs typeface="+mn-cs"/>
                        </a:rPr>
                        <a:t> мен </a:t>
                      </a:r>
                      <a:r>
                        <a:rPr kumimoji="0" lang="ru-RU" sz="1400" b="0" i="0" kern="1200" dirty="0" err="1" smtClean="0">
                          <a:solidFill>
                            <a:schemeClr val="dk1"/>
                          </a:solidFill>
                          <a:effectLst/>
                          <a:latin typeface="+mn-lt"/>
                          <a:ea typeface="+mn-ea"/>
                          <a:cs typeface="+mn-cs"/>
                        </a:rPr>
                        <a:t>оларға</a:t>
                      </a:r>
                      <a:r>
                        <a:rPr kumimoji="0" lang="ru-RU" sz="1400" b="0" i="0" kern="1200" dirty="0" smtClean="0">
                          <a:solidFill>
                            <a:schemeClr val="dk1"/>
                          </a:solidFill>
                          <a:effectLst/>
                          <a:latin typeface="+mn-lt"/>
                          <a:ea typeface="+mn-ea"/>
                          <a:cs typeface="+mn-cs"/>
                        </a:rPr>
                        <a:t> </a:t>
                      </a:r>
                      <a:r>
                        <a:rPr kumimoji="0" lang="ru-RU" sz="1400" b="0" i="0" kern="1200" dirty="0" err="1" smtClean="0">
                          <a:solidFill>
                            <a:schemeClr val="dk1"/>
                          </a:solidFill>
                          <a:effectLst/>
                          <a:latin typeface="+mn-lt"/>
                          <a:ea typeface="+mn-ea"/>
                          <a:cs typeface="+mn-cs"/>
                        </a:rPr>
                        <a:t>теңестірілген</a:t>
                      </a:r>
                      <a:r>
                        <a:rPr kumimoji="0" lang="ru-RU" sz="1400" b="0" i="0" kern="1200" dirty="0" smtClean="0">
                          <a:solidFill>
                            <a:schemeClr val="dk1"/>
                          </a:solidFill>
                          <a:effectLst/>
                          <a:latin typeface="+mn-lt"/>
                          <a:ea typeface="+mn-ea"/>
                          <a:cs typeface="+mn-cs"/>
                        </a:rPr>
                        <a:t> </a:t>
                      </a:r>
                      <a:r>
                        <a:rPr kumimoji="0" lang="ru-RU" sz="1400" b="0" i="0" kern="1200" dirty="0" err="1" smtClean="0">
                          <a:solidFill>
                            <a:schemeClr val="dk1"/>
                          </a:solidFill>
                          <a:effectLst/>
                          <a:latin typeface="+mn-lt"/>
                          <a:ea typeface="+mn-ea"/>
                          <a:cs typeface="+mn-cs"/>
                        </a:rPr>
                        <a:t>тұлғалардың</a:t>
                      </a:r>
                      <a:r>
                        <a:rPr kumimoji="0" lang="ru-RU" sz="1400" b="0" i="0" kern="1200" dirty="0" smtClean="0">
                          <a:solidFill>
                            <a:schemeClr val="dk1"/>
                          </a:solidFill>
                          <a:effectLst/>
                          <a:latin typeface="+mn-lt"/>
                          <a:ea typeface="+mn-ea"/>
                          <a:cs typeface="+mn-cs"/>
                        </a:rPr>
                        <a:t> </a:t>
                      </a:r>
                      <a:r>
                        <a:rPr kumimoji="0" lang="ru-RU" sz="1400" b="0" i="0" kern="1200" dirty="0" err="1" smtClean="0">
                          <a:solidFill>
                            <a:schemeClr val="dk1"/>
                          </a:solidFill>
                          <a:effectLst/>
                          <a:latin typeface="+mn-lt"/>
                          <a:ea typeface="+mn-ea"/>
                          <a:cs typeface="+mn-cs"/>
                        </a:rPr>
                        <a:t>біліктілік</a:t>
                      </a:r>
                      <a:r>
                        <a:rPr kumimoji="0" lang="ru-RU" sz="1400" b="0" i="0" kern="1200" dirty="0" smtClean="0">
                          <a:solidFill>
                            <a:schemeClr val="dk1"/>
                          </a:solidFill>
                          <a:effectLst/>
                          <a:latin typeface="+mn-lt"/>
                          <a:ea typeface="+mn-ea"/>
                          <a:cs typeface="+mn-cs"/>
                        </a:rPr>
                        <a:t> </a:t>
                      </a:r>
                      <a:r>
                        <a:rPr kumimoji="0" lang="ru-RU" sz="1400" b="0" i="0" kern="1200" dirty="0" err="1" smtClean="0">
                          <a:solidFill>
                            <a:schemeClr val="dk1"/>
                          </a:solidFill>
                          <a:effectLst/>
                          <a:latin typeface="+mn-lt"/>
                          <a:ea typeface="+mn-ea"/>
                          <a:cs typeface="+mn-cs"/>
                        </a:rPr>
                        <a:t>санатын</a:t>
                      </a:r>
                      <a:r>
                        <a:rPr kumimoji="0" lang="ru-RU" sz="1400" b="0" i="0" kern="1200" dirty="0" smtClean="0">
                          <a:solidFill>
                            <a:schemeClr val="dk1"/>
                          </a:solidFill>
                          <a:effectLst/>
                          <a:latin typeface="+mn-lt"/>
                          <a:ea typeface="+mn-ea"/>
                          <a:cs typeface="+mn-cs"/>
                        </a:rPr>
                        <a:t> </a:t>
                      </a:r>
                      <a:r>
                        <a:rPr kumimoji="0" lang="ru-RU" sz="1400" b="0" i="0" kern="1200" dirty="0" err="1" smtClean="0">
                          <a:solidFill>
                            <a:schemeClr val="dk1"/>
                          </a:solidFill>
                          <a:effectLst/>
                          <a:latin typeface="+mn-lt"/>
                          <a:ea typeface="+mn-ea"/>
                          <a:cs typeface="+mn-cs"/>
                        </a:rPr>
                        <a:t>мектепке</a:t>
                      </a:r>
                      <a:r>
                        <a:rPr kumimoji="0" lang="ru-RU" sz="1400" b="0" i="0" kern="1200" dirty="0" smtClean="0">
                          <a:solidFill>
                            <a:schemeClr val="dk1"/>
                          </a:solidFill>
                          <a:effectLst/>
                          <a:latin typeface="+mn-lt"/>
                          <a:ea typeface="+mn-ea"/>
                          <a:cs typeface="+mn-cs"/>
                        </a:rPr>
                        <a:t> </a:t>
                      </a:r>
                      <a:r>
                        <a:rPr kumimoji="0" lang="ru-RU" sz="1400" b="0" i="0" kern="1200" dirty="0" err="1" smtClean="0">
                          <a:solidFill>
                            <a:schemeClr val="dk1"/>
                          </a:solidFill>
                          <a:effectLst/>
                          <a:latin typeface="+mn-lt"/>
                          <a:ea typeface="+mn-ea"/>
                          <a:cs typeface="+mn-cs"/>
                        </a:rPr>
                        <a:t>дейінгі</a:t>
                      </a:r>
                      <a:r>
                        <a:rPr kumimoji="0" lang="ru-RU" sz="1400" b="0" i="0" kern="1200" dirty="0" smtClean="0">
                          <a:solidFill>
                            <a:schemeClr val="dk1"/>
                          </a:solidFill>
                          <a:effectLst/>
                          <a:latin typeface="+mn-lt"/>
                          <a:ea typeface="+mn-ea"/>
                          <a:cs typeface="+mn-cs"/>
                        </a:rPr>
                        <a:t> </a:t>
                      </a:r>
                      <a:r>
                        <a:rPr kumimoji="0" lang="ru-RU" sz="1400" b="0" i="0" kern="1200" dirty="0" err="1" smtClean="0">
                          <a:solidFill>
                            <a:schemeClr val="dk1"/>
                          </a:solidFill>
                          <a:effectLst/>
                          <a:latin typeface="+mn-lt"/>
                          <a:ea typeface="+mn-ea"/>
                          <a:cs typeface="+mn-cs"/>
                        </a:rPr>
                        <a:t>тәрбие</a:t>
                      </a:r>
                      <a:r>
                        <a:rPr kumimoji="0" lang="ru-RU" sz="1400" b="0" i="0" kern="1200" dirty="0" smtClean="0">
                          <a:solidFill>
                            <a:schemeClr val="dk1"/>
                          </a:solidFill>
                          <a:effectLst/>
                          <a:latin typeface="+mn-lt"/>
                          <a:ea typeface="+mn-ea"/>
                          <a:cs typeface="+mn-cs"/>
                        </a:rPr>
                        <a:t> мен </a:t>
                      </a:r>
                      <a:r>
                        <a:rPr kumimoji="0" lang="ru-RU" sz="1400" b="0" i="0" kern="1200" dirty="0" err="1" smtClean="0">
                          <a:solidFill>
                            <a:schemeClr val="dk1"/>
                          </a:solidFill>
                          <a:effectLst/>
                          <a:latin typeface="+mn-lt"/>
                          <a:ea typeface="+mn-ea"/>
                          <a:cs typeface="+mn-cs"/>
                        </a:rPr>
                        <a:t>оқыту</a:t>
                      </a:r>
                      <a:r>
                        <a:rPr kumimoji="0" lang="ru-RU" sz="1400" b="0" i="0" kern="1200" dirty="0" smtClean="0">
                          <a:solidFill>
                            <a:schemeClr val="dk1"/>
                          </a:solidFill>
                          <a:effectLst/>
                          <a:latin typeface="+mn-lt"/>
                          <a:ea typeface="+mn-ea"/>
                          <a:cs typeface="+mn-cs"/>
                        </a:rPr>
                        <a:t>, </a:t>
                      </a:r>
                      <a:r>
                        <a:rPr kumimoji="0" lang="ru-RU" sz="1400" b="0" i="0" kern="1200" dirty="0" err="1" smtClean="0">
                          <a:solidFill>
                            <a:schemeClr val="dk1"/>
                          </a:solidFill>
                          <a:effectLst/>
                          <a:latin typeface="+mn-lt"/>
                          <a:ea typeface="+mn-ea"/>
                          <a:cs typeface="+mn-cs"/>
                        </a:rPr>
                        <a:t>бастауыш</a:t>
                      </a:r>
                      <a:r>
                        <a:rPr kumimoji="0" lang="ru-RU" sz="1400" b="0" i="0" kern="1200" dirty="0" smtClean="0">
                          <a:solidFill>
                            <a:schemeClr val="dk1"/>
                          </a:solidFill>
                          <a:effectLst/>
                          <a:latin typeface="+mn-lt"/>
                          <a:ea typeface="+mn-ea"/>
                          <a:cs typeface="+mn-cs"/>
                        </a:rPr>
                        <a:t>, </a:t>
                      </a:r>
                      <a:r>
                        <a:rPr kumimoji="0" lang="ru-RU" sz="1400" b="0" i="0" kern="1200" dirty="0" err="1" smtClean="0">
                          <a:solidFill>
                            <a:schemeClr val="dk1"/>
                          </a:solidFill>
                          <a:effectLst/>
                          <a:latin typeface="+mn-lt"/>
                          <a:ea typeface="+mn-ea"/>
                          <a:cs typeface="+mn-cs"/>
                        </a:rPr>
                        <a:t>негізгі</a:t>
                      </a:r>
                      <a:r>
                        <a:rPr kumimoji="0" lang="ru-RU" sz="1400" b="0" i="0" kern="1200" dirty="0" smtClean="0">
                          <a:solidFill>
                            <a:schemeClr val="dk1"/>
                          </a:solidFill>
                          <a:effectLst/>
                          <a:latin typeface="+mn-lt"/>
                          <a:ea typeface="+mn-ea"/>
                          <a:cs typeface="+mn-cs"/>
                        </a:rPr>
                        <a:t> орта, </a:t>
                      </a:r>
                      <a:r>
                        <a:rPr kumimoji="0" lang="ru-RU" sz="1400" b="0" i="0" kern="1200" dirty="0" err="1" smtClean="0">
                          <a:solidFill>
                            <a:schemeClr val="dk1"/>
                          </a:solidFill>
                          <a:effectLst/>
                          <a:latin typeface="+mn-lt"/>
                          <a:ea typeface="+mn-ea"/>
                          <a:cs typeface="+mn-cs"/>
                        </a:rPr>
                        <a:t>жалпы</a:t>
                      </a:r>
                      <a:r>
                        <a:rPr kumimoji="0" lang="ru-RU" sz="1400" b="0" i="0" kern="1200" dirty="0" smtClean="0">
                          <a:solidFill>
                            <a:schemeClr val="dk1"/>
                          </a:solidFill>
                          <a:effectLst/>
                          <a:latin typeface="+mn-lt"/>
                          <a:ea typeface="+mn-ea"/>
                          <a:cs typeface="+mn-cs"/>
                        </a:rPr>
                        <a:t> орта </a:t>
                      </a:r>
                      <a:r>
                        <a:rPr kumimoji="0" lang="ru-RU" sz="1400" b="0" i="0" kern="1200" dirty="0" err="1" smtClean="0">
                          <a:solidFill>
                            <a:schemeClr val="dk1"/>
                          </a:solidFill>
                          <a:effectLst/>
                          <a:latin typeface="+mn-lt"/>
                          <a:ea typeface="+mn-ea"/>
                          <a:cs typeface="+mn-cs"/>
                        </a:rPr>
                        <a:t>және</a:t>
                      </a:r>
                      <a:r>
                        <a:rPr kumimoji="0" lang="ru-RU" sz="1400" b="0" i="0" kern="1200" dirty="0" smtClean="0">
                          <a:solidFill>
                            <a:schemeClr val="dk1"/>
                          </a:solidFill>
                          <a:effectLst/>
                          <a:latin typeface="+mn-lt"/>
                          <a:ea typeface="+mn-ea"/>
                          <a:cs typeface="+mn-cs"/>
                        </a:rPr>
                        <a:t> </a:t>
                      </a:r>
                      <a:r>
                        <a:rPr kumimoji="0" lang="ru-RU" sz="1400" b="0" i="0" kern="1200" dirty="0" err="1" smtClean="0">
                          <a:solidFill>
                            <a:schemeClr val="dk1"/>
                          </a:solidFill>
                          <a:effectLst/>
                          <a:latin typeface="+mn-lt"/>
                          <a:ea typeface="+mn-ea"/>
                          <a:cs typeface="+mn-cs"/>
                        </a:rPr>
                        <a:t>арнайы</a:t>
                      </a:r>
                      <a:r>
                        <a:rPr kumimoji="0" lang="ru-RU" sz="1400" b="0" i="0" kern="1200" dirty="0" smtClean="0">
                          <a:solidFill>
                            <a:schemeClr val="dk1"/>
                          </a:solidFill>
                          <a:effectLst/>
                          <a:latin typeface="+mn-lt"/>
                          <a:ea typeface="+mn-ea"/>
                          <a:cs typeface="+mn-cs"/>
                        </a:rPr>
                        <a:t> </a:t>
                      </a:r>
                      <a:r>
                        <a:rPr kumimoji="0" lang="ru-RU" sz="1400" b="0" i="0" kern="1200" dirty="0" err="1" smtClean="0">
                          <a:solidFill>
                            <a:schemeClr val="dk1"/>
                          </a:solidFill>
                          <a:effectLst/>
                          <a:latin typeface="+mn-lt"/>
                          <a:ea typeface="+mn-ea"/>
                          <a:cs typeface="+mn-cs"/>
                        </a:rPr>
                        <a:t>білім</a:t>
                      </a:r>
                      <a:r>
                        <a:rPr kumimoji="0" lang="ru-RU" sz="1400" b="0" i="0" kern="1200" dirty="0" smtClean="0">
                          <a:solidFill>
                            <a:schemeClr val="dk1"/>
                          </a:solidFill>
                          <a:effectLst/>
                          <a:latin typeface="+mn-lt"/>
                          <a:ea typeface="+mn-ea"/>
                          <a:cs typeface="+mn-cs"/>
                        </a:rPr>
                        <a:t> беру </a:t>
                      </a:r>
                      <a:r>
                        <a:rPr kumimoji="0" lang="ru-RU" sz="1400" b="0" i="0" kern="1200" dirty="0" err="1" smtClean="0">
                          <a:solidFill>
                            <a:schemeClr val="dk1"/>
                          </a:solidFill>
                          <a:effectLst/>
                          <a:latin typeface="+mn-lt"/>
                          <a:ea typeface="+mn-ea"/>
                          <a:cs typeface="+mn-cs"/>
                        </a:rPr>
                        <a:t>ұйымдарында</a:t>
                      </a:r>
                      <a:r>
                        <a:rPr kumimoji="0" lang="ru-RU" sz="1400" b="0" i="0" kern="1200" dirty="0" smtClean="0">
                          <a:solidFill>
                            <a:schemeClr val="dk1"/>
                          </a:solidFill>
                          <a:effectLst/>
                          <a:latin typeface="+mn-lt"/>
                          <a:ea typeface="+mn-ea"/>
                          <a:cs typeface="+mn-cs"/>
                        </a:rPr>
                        <a:t> </a:t>
                      </a:r>
                      <a:r>
                        <a:rPr kumimoji="0" lang="ru-RU" sz="1400" b="0" i="0" kern="1200" dirty="0" err="1" smtClean="0">
                          <a:solidFill>
                            <a:schemeClr val="dk1"/>
                          </a:solidFill>
                          <a:effectLst/>
                          <a:latin typeface="+mn-lt"/>
                          <a:ea typeface="+mn-ea"/>
                          <a:cs typeface="+mn-cs"/>
                        </a:rPr>
                        <a:t>тағайындайды</a:t>
                      </a:r>
                      <a:r>
                        <a:rPr kumimoji="0" lang="ru-RU" sz="1400" b="0" i="0" kern="1200" dirty="0" smtClean="0">
                          <a:solidFill>
                            <a:schemeClr val="dk1"/>
                          </a:solidFill>
                          <a:effectLst/>
                          <a:latin typeface="+mn-lt"/>
                          <a:ea typeface="+mn-ea"/>
                          <a:cs typeface="+mn-cs"/>
                        </a:rPr>
                        <a:t> (</a:t>
                      </a:r>
                      <a:r>
                        <a:rPr kumimoji="0" lang="ru-RU" sz="1400" b="0" i="0" kern="1200" dirty="0" err="1" smtClean="0">
                          <a:solidFill>
                            <a:schemeClr val="dk1"/>
                          </a:solidFill>
                          <a:effectLst/>
                          <a:latin typeface="+mn-lt"/>
                          <a:ea typeface="+mn-ea"/>
                          <a:cs typeface="+mn-cs"/>
                        </a:rPr>
                        <a:t>бекітеді</a:t>
                      </a:r>
                      <a:r>
                        <a:rPr kumimoji="0" lang="ru-RU" sz="1400" b="0" i="0" kern="1200" dirty="0" smtClean="0">
                          <a:solidFill>
                            <a:schemeClr val="dk1"/>
                          </a:solidFill>
                          <a:effectLst/>
                          <a:latin typeface="+mn-lt"/>
                          <a:ea typeface="+mn-ea"/>
                          <a:cs typeface="+mn-cs"/>
                        </a:rPr>
                        <a:t>).</a:t>
                      </a:r>
                      <a:endParaRPr lang="ru-RU" sz="1400" dirty="0"/>
                    </a:p>
                  </a:txBody>
                  <a:tcPr/>
                </a:tc>
              </a:tr>
            </a:tbl>
          </a:graphicData>
        </a:graphic>
      </p:graphicFrame>
      <p:sp>
        <p:nvSpPr>
          <p:cNvPr id="4" name="Номер слайда 3"/>
          <p:cNvSpPr>
            <a:spLocks noGrp="1"/>
          </p:cNvSpPr>
          <p:nvPr>
            <p:ph type="sldNum" sz="quarter" idx="12"/>
          </p:nvPr>
        </p:nvSpPr>
        <p:spPr/>
        <p:txBody>
          <a:bodyPr/>
          <a:lstStyle/>
          <a:p>
            <a:fld id="{725C68B6-61C2-468F-89AB-4B9F7531AA68}" type="slidenum">
              <a:rPr lang="ru-RU" smtClean="0"/>
              <a:pPr/>
              <a:t>22</a:t>
            </a:fld>
            <a:endParaRPr lang="ru-RU"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Заголовок 1"/>
          <p:cNvSpPr>
            <a:spLocks noGrp="1"/>
          </p:cNvSpPr>
          <p:nvPr>
            <p:ph type="title"/>
          </p:nvPr>
        </p:nvSpPr>
        <p:spPr>
          <a:xfrm>
            <a:off x="457200" y="580132"/>
            <a:ext cx="8229600" cy="789887"/>
          </a:xfrm>
        </p:spPr>
        <p:txBody>
          <a:bodyPr vert="horz" lIns="91440" tIns="45720" rIns="91440" bIns="45720" rtlCol="0" anchor="ctr">
            <a:noAutofit/>
          </a:bodyPr>
          <a:lstStyle/>
          <a:p>
            <a:r>
              <a:rPr lang="ru-RU" sz="2400" b="1" dirty="0" smtClean="0">
                <a:solidFill>
                  <a:srgbClr val="4F81BD">
                    <a:lumMod val="50000"/>
                  </a:srgbClr>
                </a:solidFill>
                <a:latin typeface="Century Gothic" panose="020B0502020202020204" pitchFamily="34" charset="0"/>
                <a:ea typeface="+mn-ea"/>
                <a:cs typeface="+mn-cs"/>
              </a:rPr>
              <a:t> </a:t>
            </a:r>
            <a:r>
              <a:rPr lang="ru-RU" sz="2400" b="1" dirty="0" err="1" smtClean="0">
                <a:solidFill>
                  <a:srgbClr val="4F81BD">
                    <a:lumMod val="50000"/>
                  </a:srgbClr>
                </a:solidFill>
                <a:latin typeface="Century Gothic" panose="020B0502020202020204" pitchFamily="34" charset="0"/>
                <a:ea typeface="+mn-ea"/>
                <a:cs typeface="+mn-cs"/>
              </a:rPr>
              <a:t>аттестаттау</a:t>
            </a:r>
            <a:r>
              <a:rPr lang="ru-RU" sz="2400" b="1" dirty="0" smtClean="0">
                <a:solidFill>
                  <a:srgbClr val="4F81BD">
                    <a:lumMod val="50000"/>
                  </a:srgbClr>
                </a:solidFill>
                <a:latin typeface="Century Gothic" panose="020B0502020202020204" pitchFamily="34" charset="0"/>
                <a:ea typeface="+mn-ea"/>
                <a:cs typeface="+mn-cs"/>
              </a:rPr>
              <a:t> </a:t>
            </a:r>
            <a:r>
              <a:rPr lang="ru-RU" sz="2400" b="1" dirty="0" err="1" smtClean="0">
                <a:solidFill>
                  <a:srgbClr val="4F81BD">
                    <a:lumMod val="50000"/>
                  </a:srgbClr>
                </a:solidFill>
                <a:latin typeface="Century Gothic" panose="020B0502020202020204" pitchFamily="34" charset="0"/>
                <a:ea typeface="+mn-ea"/>
                <a:cs typeface="+mn-cs"/>
              </a:rPr>
              <a:t>қорытындысының</a:t>
            </a:r>
            <a:r>
              <a:rPr lang="ru-RU" sz="2400" b="1" dirty="0" smtClean="0">
                <a:solidFill>
                  <a:srgbClr val="4F81BD">
                    <a:lumMod val="50000"/>
                  </a:srgbClr>
                </a:solidFill>
                <a:latin typeface="Century Gothic" panose="020B0502020202020204" pitchFamily="34" charset="0"/>
                <a:ea typeface="+mn-ea"/>
                <a:cs typeface="+mn-cs"/>
              </a:rPr>
              <a:t> </a:t>
            </a:r>
            <a:r>
              <a:rPr lang="ru-RU" sz="2400" b="1" dirty="0" err="1" smtClean="0">
                <a:solidFill>
                  <a:srgbClr val="4F81BD">
                    <a:lumMod val="50000"/>
                  </a:srgbClr>
                </a:solidFill>
                <a:latin typeface="Century Gothic" panose="020B0502020202020204" pitchFamily="34" charset="0"/>
                <a:ea typeface="+mn-ea"/>
                <a:cs typeface="+mn-cs"/>
              </a:rPr>
              <a:t>шешімі</a:t>
            </a:r>
            <a:endParaRPr lang="ru-RU" sz="2400" b="1" dirty="0">
              <a:solidFill>
                <a:srgbClr val="4F81BD">
                  <a:lumMod val="50000"/>
                </a:srgbClr>
              </a:solidFill>
              <a:latin typeface="Century Gothic" panose="020B0502020202020204" pitchFamily="34" charset="0"/>
              <a:ea typeface="+mn-ea"/>
              <a:cs typeface="+mn-cs"/>
            </a:endParaRPr>
          </a:p>
        </p:txBody>
      </p:sp>
      <p:sp>
        <p:nvSpPr>
          <p:cNvPr id="6" name="Номер слайда 5"/>
          <p:cNvSpPr>
            <a:spLocks noGrp="1"/>
          </p:cNvSpPr>
          <p:nvPr>
            <p:ph type="sldNum" sz="quarter" idx="12"/>
          </p:nvPr>
        </p:nvSpPr>
        <p:spPr/>
        <p:txBody>
          <a:bodyPr/>
          <a:lstStyle/>
          <a:p>
            <a:fld id="{290F8FE1-D312-4C01-8616-14340EB4CBE8}" type="slidenum">
              <a:rPr lang="ru-RU" smtClean="0">
                <a:solidFill>
                  <a:prstClr val="black">
                    <a:tint val="75000"/>
                  </a:prstClr>
                </a:solidFill>
              </a:rPr>
              <a:pPr/>
              <a:t>23</a:t>
            </a:fld>
            <a:endParaRPr lang="ru-RU">
              <a:solidFill>
                <a:prstClr val="black">
                  <a:tint val="75000"/>
                </a:prstClr>
              </a:solidFill>
            </a:endParaRPr>
          </a:p>
        </p:txBody>
      </p:sp>
      <p:sp>
        <p:nvSpPr>
          <p:cNvPr id="2" name="Объект 1"/>
          <p:cNvSpPr>
            <a:spLocks noGrp="1"/>
          </p:cNvSpPr>
          <p:nvPr>
            <p:ph sz="half" idx="1"/>
          </p:nvPr>
        </p:nvSpPr>
        <p:spPr>
          <a:xfrm>
            <a:off x="457200" y="1600206"/>
            <a:ext cx="8106032" cy="4525963"/>
          </a:xfrm>
        </p:spPr>
        <p:txBody>
          <a:bodyPr>
            <a:normAutofit/>
          </a:bodyPr>
          <a:lstStyle/>
          <a:p>
            <a:pPr marL="0" indent="0">
              <a:lnSpc>
                <a:spcPct val="115000"/>
              </a:lnSpc>
              <a:spcAft>
                <a:spcPts val="0"/>
              </a:spcAft>
              <a:buNone/>
              <a:tabLst>
                <a:tab pos="2476500" algn="l"/>
              </a:tabLst>
            </a:pPr>
            <a:r>
              <a:rPr lang="ru-RU" sz="2400" dirty="0"/>
              <a:t/>
            </a:r>
            <a:br>
              <a:rPr lang="ru-RU" sz="2400" dirty="0"/>
            </a:br>
            <a:r>
              <a:rPr lang="ru-RU" sz="2400" dirty="0" err="1"/>
              <a:t>Шешім</a:t>
            </a:r>
            <a:r>
              <a:rPr lang="ru-RU" sz="2400" dirty="0"/>
              <a:t> </a:t>
            </a:r>
            <a:r>
              <a:rPr lang="ru-RU" sz="2400" dirty="0" err="1"/>
              <a:t>алгоритмі</a:t>
            </a:r>
            <a:r>
              <a:rPr lang="ru-RU" sz="2400" dirty="0"/>
              <a:t> </a:t>
            </a:r>
            <a:r>
              <a:rPr lang="ru-RU" sz="2500" dirty="0" smtClean="0">
                <a:latin typeface="Century Gothic" panose="020B0502020202020204" pitchFamily="34" charset="0"/>
                <a:ea typeface="Calibri" panose="020F0502020204030204" pitchFamily="34" charset="0"/>
                <a:cs typeface="Times New Roman" panose="02020603050405020304" pitchFamily="18" charset="0"/>
              </a:rPr>
              <a:t>:</a:t>
            </a:r>
            <a:endParaRPr lang="ru-RU" sz="2500" dirty="0">
              <a:latin typeface="Century Gothic" panose="020B0502020202020204" pitchFamily="34" charset="0"/>
              <a:ea typeface="Calibri" panose="020F0502020204030204" pitchFamily="34" charset="0"/>
              <a:cs typeface="Times New Roman" panose="02020603050405020304" pitchFamily="18" charset="0"/>
            </a:endParaRPr>
          </a:p>
          <a:p>
            <a:pPr>
              <a:lnSpc>
                <a:spcPct val="115000"/>
              </a:lnSpc>
              <a:spcAft>
                <a:spcPts val="0"/>
              </a:spcAft>
              <a:tabLst>
                <a:tab pos="2476500" algn="l"/>
              </a:tabLst>
            </a:pPr>
            <a:r>
              <a:rPr lang="ru-RU" sz="2400" dirty="0"/>
              <a:t/>
            </a:r>
            <a:br>
              <a:rPr lang="ru-RU" sz="2400" dirty="0"/>
            </a:br>
            <a:r>
              <a:rPr lang="ru-RU" sz="2400" dirty="0"/>
              <a:t>«</a:t>
            </a:r>
            <a:r>
              <a:rPr lang="ru-RU" sz="2400" b="1" dirty="0" err="1"/>
              <a:t>Талап</a:t>
            </a:r>
            <a:r>
              <a:rPr lang="ru-RU" sz="2400" b="1" dirty="0"/>
              <a:t> </a:t>
            </a:r>
            <a:r>
              <a:rPr lang="ru-RU" sz="2400" b="1" dirty="0" err="1"/>
              <a:t>етілген</a:t>
            </a:r>
            <a:r>
              <a:rPr lang="ru-RU" sz="2400" b="1" dirty="0"/>
              <a:t> </a:t>
            </a:r>
            <a:r>
              <a:rPr lang="ru-RU" sz="2400" b="1" dirty="0" err="1"/>
              <a:t>деңгейде</a:t>
            </a:r>
            <a:r>
              <a:rPr lang="ru-RU" sz="2400" b="1" dirty="0"/>
              <a:t> </a:t>
            </a:r>
            <a:r>
              <a:rPr lang="ru-RU" sz="2400" b="1" dirty="0" err="1"/>
              <a:t>ұсынылады</a:t>
            </a:r>
            <a:r>
              <a:rPr lang="ru-RU" sz="2400" b="1" dirty="0"/>
              <a:t>» </a:t>
            </a:r>
            <a:r>
              <a:rPr lang="ru-RU" sz="2400" dirty="0"/>
              <a:t>- </a:t>
            </a:r>
            <a:r>
              <a:rPr lang="ru-RU" sz="2400" dirty="0" err="1"/>
              <a:t>біліктілік</a:t>
            </a:r>
            <a:r>
              <a:rPr lang="ru-RU" sz="2400" dirty="0"/>
              <a:t> </a:t>
            </a:r>
            <a:r>
              <a:rPr lang="ru-RU" sz="2400" dirty="0" err="1"/>
              <a:t>сынақтарын</a:t>
            </a:r>
            <a:r>
              <a:rPr lang="ru-RU" sz="2400" dirty="0"/>
              <a:t> </a:t>
            </a:r>
            <a:r>
              <a:rPr lang="ru-RU" sz="2400" dirty="0" err="1"/>
              <a:t>және</a:t>
            </a:r>
            <a:r>
              <a:rPr lang="ru-RU" sz="2400" dirty="0"/>
              <a:t> </a:t>
            </a:r>
            <a:r>
              <a:rPr lang="ru-RU" sz="2400" dirty="0" err="1"/>
              <a:t>кешенді</a:t>
            </a:r>
            <a:r>
              <a:rPr lang="ru-RU" sz="2400" dirty="0"/>
              <a:t> </a:t>
            </a:r>
            <a:r>
              <a:rPr lang="ru-RU" sz="2400" dirty="0" err="1"/>
              <a:t>аналитикалық</a:t>
            </a:r>
            <a:r>
              <a:rPr lang="ru-RU" sz="2400" dirty="0"/>
              <a:t> </a:t>
            </a:r>
            <a:r>
              <a:rPr lang="ru-RU" sz="2400" dirty="0" err="1"/>
              <a:t>синтезді</a:t>
            </a:r>
            <a:r>
              <a:rPr lang="ru-RU" sz="2400" dirty="0"/>
              <a:t> </a:t>
            </a:r>
            <a:r>
              <a:rPr lang="ru-RU" sz="2400" dirty="0" err="1"/>
              <a:t>сәтті</a:t>
            </a:r>
            <a:r>
              <a:rPr lang="ru-RU" sz="2400" dirty="0"/>
              <a:t> </a:t>
            </a:r>
            <a:r>
              <a:rPr lang="ru-RU" sz="2400" dirty="0" err="1"/>
              <a:t>тапсыру</a:t>
            </a:r>
            <a:r>
              <a:rPr lang="ru-RU" sz="2400" dirty="0"/>
              <a:t>, </a:t>
            </a:r>
            <a:r>
              <a:rPr lang="ru-RU" sz="2400" dirty="0" err="1"/>
              <a:t>біліктілік</a:t>
            </a:r>
            <a:r>
              <a:rPr lang="ru-RU" sz="2400" dirty="0"/>
              <a:t> </a:t>
            </a:r>
            <a:r>
              <a:rPr lang="ru-RU" sz="2400" dirty="0" err="1"/>
              <a:t>санатының</a:t>
            </a:r>
            <a:r>
              <a:rPr lang="ru-RU" sz="2400" dirty="0"/>
              <a:t> </a:t>
            </a:r>
            <a:r>
              <a:rPr lang="ru-RU" sz="2400" dirty="0" err="1"/>
              <a:t>талаптарына</a:t>
            </a:r>
            <a:r>
              <a:rPr lang="ru-RU" sz="2400" dirty="0"/>
              <a:t> </a:t>
            </a:r>
            <a:r>
              <a:rPr lang="ru-RU" sz="2400" dirty="0" err="1"/>
              <a:t>сәйкестігі</a:t>
            </a:r>
            <a:r>
              <a:rPr lang="ru-RU" sz="2500" dirty="0" smtClean="0">
                <a:latin typeface="Century Gothic" panose="020B0502020202020204" pitchFamily="34" charset="0"/>
                <a:ea typeface="Calibri" panose="020F0502020204030204" pitchFamily="34" charset="0"/>
                <a:cs typeface="Times New Roman" panose="02020603050405020304" pitchFamily="18" charset="0"/>
              </a:rPr>
              <a:t>;</a:t>
            </a:r>
          </a:p>
          <a:p>
            <a:pPr>
              <a:lnSpc>
                <a:spcPct val="115000"/>
              </a:lnSpc>
              <a:spcAft>
                <a:spcPts val="0"/>
              </a:spcAft>
              <a:tabLst>
                <a:tab pos="2476500" algn="l"/>
              </a:tabLst>
            </a:pPr>
            <a:r>
              <a:rPr lang="kk-KZ" sz="2400" b="1" dirty="0"/>
              <a:t>«Белгіленген деңгейде ұсынылмайды» </a:t>
            </a:r>
            <a:r>
              <a:rPr lang="kk-KZ" sz="2400" dirty="0"/>
              <a:t>- егер біліктілік санатына қойылатын талаптардың біреуі орындалмаса.</a:t>
            </a:r>
            <a:r>
              <a:rPr lang="ru-RU" sz="2500" dirty="0" smtClean="0">
                <a:latin typeface="Century Gothic" panose="020B0502020202020204" pitchFamily="34" charset="0"/>
                <a:ea typeface="Calibri" panose="020F0502020204030204" pitchFamily="34" charset="0"/>
                <a:cs typeface="Times New Roman" panose="02020603050405020304" pitchFamily="18" charset="0"/>
              </a:rPr>
              <a:t>.</a:t>
            </a:r>
            <a:endParaRPr lang="ru-RU" sz="2500" dirty="0">
              <a:latin typeface="Century Gothic" panose="020B0502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4070068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solidFill>
                  <a:schemeClr val="accent6">
                    <a:lumMod val="75000"/>
                  </a:schemeClr>
                </a:solidFill>
              </a:rPr>
              <a:t> </a:t>
            </a:r>
            <a:r>
              <a:rPr lang="ru-RU" dirty="0" err="1" smtClean="0">
                <a:solidFill>
                  <a:schemeClr val="accent6">
                    <a:lumMod val="75000"/>
                  </a:schemeClr>
                </a:solidFill>
              </a:rPr>
              <a:t>Аттестаттау</a:t>
            </a:r>
            <a:r>
              <a:rPr lang="ru-RU" dirty="0" smtClean="0">
                <a:solidFill>
                  <a:schemeClr val="accent6">
                    <a:lumMod val="75000"/>
                  </a:schemeClr>
                </a:solidFill>
              </a:rPr>
              <a:t> </a:t>
            </a:r>
            <a:r>
              <a:rPr lang="ru-RU" dirty="0" err="1" smtClean="0">
                <a:solidFill>
                  <a:schemeClr val="accent6">
                    <a:lumMod val="75000"/>
                  </a:schemeClr>
                </a:solidFill>
              </a:rPr>
              <a:t>кезінді</a:t>
            </a:r>
            <a:r>
              <a:rPr lang="ru-RU" dirty="0" smtClean="0">
                <a:solidFill>
                  <a:schemeClr val="accent6">
                    <a:lumMod val="75000"/>
                  </a:schemeClr>
                </a:solidFill>
              </a:rPr>
              <a:t> </a:t>
            </a:r>
            <a:r>
              <a:rPr lang="ru-RU" dirty="0" err="1" smtClean="0">
                <a:solidFill>
                  <a:schemeClr val="accent6">
                    <a:lumMod val="75000"/>
                  </a:schemeClr>
                </a:solidFill>
              </a:rPr>
              <a:t>біліктілікті</a:t>
            </a:r>
            <a:r>
              <a:rPr lang="ru-RU" dirty="0" smtClean="0">
                <a:solidFill>
                  <a:schemeClr val="accent6">
                    <a:lumMod val="75000"/>
                  </a:schemeClr>
                </a:solidFill>
              </a:rPr>
              <a:t> </a:t>
            </a:r>
            <a:r>
              <a:rPr lang="ru-RU" dirty="0" err="1" smtClean="0">
                <a:solidFill>
                  <a:schemeClr val="accent6">
                    <a:lumMod val="75000"/>
                  </a:schemeClr>
                </a:solidFill>
              </a:rPr>
              <a:t>есепке</a:t>
            </a:r>
            <a:r>
              <a:rPr lang="ru-RU" dirty="0" smtClean="0">
                <a:solidFill>
                  <a:schemeClr val="accent6">
                    <a:lumMod val="75000"/>
                  </a:schemeClr>
                </a:solidFill>
              </a:rPr>
              <a:t> </a:t>
            </a:r>
            <a:r>
              <a:rPr lang="ru-RU" dirty="0" err="1" smtClean="0">
                <a:solidFill>
                  <a:schemeClr val="accent6">
                    <a:lumMod val="75000"/>
                  </a:schemeClr>
                </a:solidFill>
              </a:rPr>
              <a:t>алу</a:t>
            </a:r>
            <a:endParaRPr lang="ru-RU" dirty="0">
              <a:solidFill>
                <a:schemeClr val="accent6">
                  <a:lumMod val="75000"/>
                </a:schemeClr>
              </a:solidFill>
            </a:endParaRPr>
          </a:p>
        </p:txBody>
      </p:sp>
      <p:sp>
        <p:nvSpPr>
          <p:cNvPr id="3" name="Содержимое 2"/>
          <p:cNvSpPr>
            <a:spLocks noGrp="1"/>
          </p:cNvSpPr>
          <p:nvPr>
            <p:ph idx="1"/>
          </p:nvPr>
        </p:nvSpPr>
        <p:spPr>
          <a:xfrm>
            <a:off x="251520" y="1554162"/>
            <a:ext cx="8740080" cy="4971182"/>
          </a:xfrm>
        </p:spPr>
        <p:txBody>
          <a:bodyPr>
            <a:normAutofit fontScale="70000" lnSpcReduction="20000"/>
          </a:bodyPr>
          <a:lstStyle/>
          <a:p>
            <a:pPr>
              <a:buNone/>
            </a:pPr>
            <a:r>
              <a:rPr lang="kk-KZ" dirty="0" smtClean="0"/>
              <a:t>      </a:t>
            </a:r>
            <a:r>
              <a:rPr lang="kk-KZ" dirty="0" smtClean="0">
                <a:solidFill>
                  <a:schemeClr val="accent6">
                    <a:lumMod val="75000"/>
                  </a:schemeClr>
                </a:solidFill>
              </a:rPr>
              <a:t>52. </a:t>
            </a:r>
            <a:r>
              <a:rPr lang="kk-KZ" dirty="0"/>
              <a:t>Педагог қызметкерлер мен оларға теңестірілген тұлғаларды аттестаттау </a:t>
            </a:r>
            <a:r>
              <a:rPr lang="kk-KZ" dirty="0">
                <a:solidFill>
                  <a:srgbClr val="FF0000"/>
                </a:solidFill>
              </a:rPr>
              <a:t>білім туралы дипломда көрсетілген мамандыққа (біліктілікке) </a:t>
            </a:r>
            <a:r>
              <a:rPr lang="kk-KZ" dirty="0"/>
              <a:t>сәйкес, немесе лауазымға сәйкес біліктілік тағайындауымен қайта даярлау туралы құжатқа сәйкес жүзеге асырылады. Білім беру туралы куәлікте көрсетілген мамандықты (пәндерді) бір мамандық ретінде оқыған жағдайда, педагог қызметкерлер мен оларға теңестірілген тұлғалар аттестаттау дипломдарда көрсетілген мамандыққа сәйкес пәндерді көрсететін негізгі лауазымда жүргізіледі</a:t>
            </a:r>
            <a:r>
              <a:rPr lang="kk-KZ" dirty="0" smtClean="0"/>
              <a:t>.</a:t>
            </a:r>
          </a:p>
          <a:p>
            <a:pPr>
              <a:buNone/>
            </a:pPr>
            <a:r>
              <a:rPr lang="kk-KZ" dirty="0" smtClean="0">
                <a:solidFill>
                  <a:schemeClr val="accent6">
                    <a:lumMod val="75000"/>
                  </a:schemeClr>
                </a:solidFill>
              </a:rPr>
              <a:t>53.</a:t>
            </a:r>
            <a:r>
              <a:rPr lang="ru-RU" b="1" dirty="0" smtClean="0">
                <a:solidFill>
                  <a:schemeClr val="accent6">
                    <a:lumMod val="75000"/>
                  </a:schemeClr>
                </a:solidFill>
              </a:rPr>
              <a:t>.</a:t>
            </a:r>
            <a:r>
              <a:rPr lang="kk-KZ" dirty="0"/>
              <a:t> Жоғары оқу орындарында (бұдан әрі - жоғары оқу орнында) немесе техникалық және кәсіптік, орта білімнен кейінгі білім беру ұйымдарының мамандарын даярлауға арналған педагогикалық қызметкер немесе оған теңестірілген тұлға (пәндер) оқытылған жағдайда бұрынғыдан кейінгі санатқа ие болып, аттестация өткізіледі кәсіби даму туралы тиісті құжат болған жағдайда жалпы негізде</a:t>
            </a:r>
            <a:endParaRPr lang="ru-RU" b="1" dirty="0" smtClean="0">
              <a:solidFill>
                <a:schemeClr val="accent6">
                  <a:lumMod val="75000"/>
                </a:schemeClr>
              </a:solidFill>
            </a:endParaRPr>
          </a:p>
        </p:txBody>
      </p:sp>
      <p:sp>
        <p:nvSpPr>
          <p:cNvPr id="4" name="Номер слайда 3"/>
          <p:cNvSpPr>
            <a:spLocks noGrp="1"/>
          </p:cNvSpPr>
          <p:nvPr>
            <p:ph type="sldNum" sz="quarter" idx="12"/>
          </p:nvPr>
        </p:nvSpPr>
        <p:spPr/>
        <p:txBody>
          <a:bodyPr/>
          <a:lstStyle/>
          <a:p>
            <a:fld id="{725C68B6-61C2-468F-89AB-4B9F7531AA68}" type="slidenum">
              <a:rPr lang="ru-RU" smtClean="0"/>
              <a:pPr/>
              <a:t>24</a:t>
            </a:fld>
            <a:endParaRPr lang="ru-RU"/>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07504" y="548680"/>
            <a:ext cx="8812088" cy="5963493"/>
          </a:xfrm>
        </p:spPr>
        <p:txBody>
          <a:bodyPr>
            <a:normAutofit fontScale="85000" lnSpcReduction="20000"/>
          </a:bodyPr>
          <a:lstStyle/>
          <a:p>
            <a:pPr lvl="0"/>
            <a:r>
              <a:rPr lang="ru-RU" dirty="0" err="1" smtClean="0"/>
              <a:t>Әдістемелік</a:t>
            </a:r>
            <a:r>
              <a:rPr lang="ru-RU" dirty="0" smtClean="0"/>
              <a:t> </a:t>
            </a:r>
            <a:r>
              <a:rPr lang="ru-RU" dirty="0" err="1"/>
              <a:t>жұмысты</a:t>
            </a:r>
            <a:r>
              <a:rPr lang="ru-RU" dirty="0"/>
              <a:t> </a:t>
            </a:r>
            <a:r>
              <a:rPr lang="ru-RU" dirty="0" err="1"/>
              <a:t>педагогикалық</a:t>
            </a:r>
            <a:r>
              <a:rPr lang="ru-RU" dirty="0"/>
              <a:t> </a:t>
            </a:r>
            <a:r>
              <a:rPr lang="ru-RU" dirty="0" err="1"/>
              <a:t>қызметке</a:t>
            </a:r>
            <a:r>
              <a:rPr lang="ru-RU" dirty="0"/>
              <a:t> </a:t>
            </a:r>
            <a:r>
              <a:rPr lang="ru-RU" dirty="0" err="1"/>
              <a:t>және</a:t>
            </a:r>
            <a:r>
              <a:rPr lang="ru-RU" dirty="0"/>
              <a:t> </a:t>
            </a:r>
            <a:r>
              <a:rPr lang="ru-RU" dirty="0" err="1"/>
              <a:t>педагогикалық</a:t>
            </a:r>
            <a:r>
              <a:rPr lang="ru-RU" dirty="0"/>
              <a:t> </a:t>
            </a:r>
            <a:r>
              <a:rPr lang="ru-RU" dirty="0" err="1"/>
              <a:t>қызметтен</a:t>
            </a:r>
            <a:r>
              <a:rPr lang="ru-RU" dirty="0"/>
              <a:t> </a:t>
            </a:r>
            <a:r>
              <a:rPr lang="ru-RU" dirty="0" err="1"/>
              <a:t>бастап</a:t>
            </a:r>
            <a:r>
              <a:rPr lang="ru-RU" dirty="0"/>
              <a:t> </a:t>
            </a:r>
            <a:r>
              <a:rPr lang="ru-RU" dirty="0" err="1"/>
              <a:t>әдістемелік</a:t>
            </a:r>
            <a:r>
              <a:rPr lang="ru-RU" dirty="0"/>
              <a:t> </a:t>
            </a:r>
            <a:r>
              <a:rPr lang="ru-RU" dirty="0" err="1"/>
              <a:t>жұмысқа</a:t>
            </a:r>
            <a:r>
              <a:rPr lang="ru-RU" dirty="0"/>
              <a:t> </a:t>
            </a:r>
            <a:r>
              <a:rPr lang="ru-RU" dirty="0" err="1"/>
              <a:t>көшу</a:t>
            </a:r>
            <a:r>
              <a:rPr lang="ru-RU" dirty="0"/>
              <a:t> </a:t>
            </a:r>
            <a:r>
              <a:rPr lang="ru-RU" dirty="0" err="1"/>
              <a:t>кезінде</a:t>
            </a:r>
            <a:r>
              <a:rPr lang="ru-RU" dirty="0"/>
              <a:t> </a:t>
            </a:r>
            <a:r>
              <a:rPr lang="ru-RU" dirty="0" err="1"/>
              <a:t>біліктілік</a:t>
            </a:r>
            <a:r>
              <a:rPr lang="ru-RU" dirty="0"/>
              <a:t> </a:t>
            </a:r>
            <a:r>
              <a:rPr lang="ru-RU" dirty="0" err="1"/>
              <a:t>санаты</a:t>
            </a:r>
            <a:r>
              <a:rPr lang="ru-RU" dirty="0"/>
              <a:t> </a:t>
            </a:r>
            <a:r>
              <a:rPr lang="ru-RU" dirty="0" err="1"/>
              <a:t>оның</a:t>
            </a:r>
            <a:r>
              <a:rPr lang="ru-RU" dirty="0"/>
              <a:t> </a:t>
            </a:r>
            <a:r>
              <a:rPr lang="ru-RU" dirty="0" err="1"/>
              <a:t>қолданылу</a:t>
            </a:r>
            <a:r>
              <a:rPr lang="ru-RU" dirty="0"/>
              <a:t> </a:t>
            </a:r>
            <a:r>
              <a:rPr lang="ru-RU" dirty="0" err="1"/>
              <a:t>мерзімі</a:t>
            </a:r>
            <a:r>
              <a:rPr lang="ru-RU" dirty="0"/>
              <a:t> </a:t>
            </a:r>
            <a:r>
              <a:rPr lang="ru-RU" dirty="0" err="1"/>
              <a:t>аяқталғанға</a:t>
            </a:r>
            <a:r>
              <a:rPr lang="ru-RU" dirty="0"/>
              <a:t> </a:t>
            </a:r>
            <a:r>
              <a:rPr lang="ru-RU" dirty="0" err="1"/>
              <a:t>дейін</a:t>
            </a:r>
            <a:r>
              <a:rPr lang="ru-RU" dirty="0"/>
              <a:t> </a:t>
            </a:r>
            <a:r>
              <a:rPr lang="ru-RU" dirty="0" err="1"/>
              <a:t>сақталады</a:t>
            </a:r>
            <a:r>
              <a:rPr lang="ru-RU" dirty="0" smtClean="0"/>
              <a:t>.</a:t>
            </a:r>
          </a:p>
          <a:p>
            <a:r>
              <a:rPr lang="ru-RU" dirty="0" err="1" smtClean="0"/>
              <a:t>Педагогикалық</a:t>
            </a:r>
            <a:r>
              <a:rPr lang="ru-RU" dirty="0" smtClean="0"/>
              <a:t> </a:t>
            </a:r>
            <a:r>
              <a:rPr lang="ru-RU" dirty="0" err="1"/>
              <a:t>қызметкердің</a:t>
            </a:r>
            <a:r>
              <a:rPr lang="ru-RU" dirty="0"/>
              <a:t> «</a:t>
            </a:r>
            <a:r>
              <a:rPr lang="ru-RU" dirty="0" err="1"/>
              <a:t>Өзін-өзі</a:t>
            </a:r>
            <a:r>
              <a:rPr lang="ru-RU" dirty="0"/>
              <a:t> </a:t>
            </a:r>
            <a:r>
              <a:rPr lang="ru-RU" dirty="0" err="1"/>
              <a:t>тану</a:t>
            </a:r>
            <a:r>
              <a:rPr lang="ru-RU" dirty="0"/>
              <a:t>» </a:t>
            </a:r>
            <a:r>
              <a:rPr lang="ru-RU" dirty="0" err="1"/>
              <a:t>пәнін</a:t>
            </a:r>
            <a:r>
              <a:rPr lang="ru-RU" dirty="0"/>
              <a:t> </a:t>
            </a:r>
            <a:r>
              <a:rPr lang="ru-RU" dirty="0" err="1"/>
              <a:t>оқыту</a:t>
            </a:r>
            <a:r>
              <a:rPr lang="ru-RU" dirty="0"/>
              <a:t> </a:t>
            </a:r>
            <a:r>
              <a:rPr lang="ru-RU" dirty="0" err="1"/>
              <a:t>кезінде</a:t>
            </a:r>
            <a:r>
              <a:rPr lang="ru-RU" dirty="0"/>
              <a:t> </a:t>
            </a:r>
            <a:r>
              <a:rPr lang="ru-RU" dirty="0" err="1"/>
              <a:t>біліктілік</a:t>
            </a:r>
            <a:r>
              <a:rPr lang="ru-RU" dirty="0"/>
              <a:t> </a:t>
            </a:r>
            <a:r>
              <a:rPr lang="ru-RU" dirty="0" err="1"/>
              <a:t>санаты</a:t>
            </a:r>
            <a:r>
              <a:rPr lang="ru-RU" dirty="0"/>
              <a:t> </a:t>
            </a:r>
            <a:r>
              <a:rPr lang="ru-RU" dirty="0" err="1"/>
              <a:t>бұрын</a:t>
            </a:r>
            <a:r>
              <a:rPr lang="ru-RU" dirty="0"/>
              <a:t> </a:t>
            </a:r>
            <a:r>
              <a:rPr lang="ru-RU" dirty="0" err="1"/>
              <a:t>оқытылған</a:t>
            </a:r>
            <a:r>
              <a:rPr lang="ru-RU" dirty="0"/>
              <a:t> </a:t>
            </a:r>
            <a:r>
              <a:rPr lang="ru-RU" dirty="0" err="1"/>
              <a:t>пәннің</a:t>
            </a:r>
            <a:r>
              <a:rPr lang="ru-RU" dirty="0"/>
              <a:t> </a:t>
            </a:r>
            <a:r>
              <a:rPr lang="ru-RU" dirty="0" err="1"/>
              <a:t>біліктілік</a:t>
            </a:r>
            <a:r>
              <a:rPr lang="ru-RU" dirty="0"/>
              <a:t> </a:t>
            </a:r>
            <a:r>
              <a:rPr lang="ru-RU" dirty="0" err="1"/>
              <a:t>санатына</a:t>
            </a:r>
            <a:r>
              <a:rPr lang="ru-RU" dirty="0"/>
              <a:t> </a:t>
            </a:r>
            <a:r>
              <a:rPr lang="ru-RU" dirty="0" err="1"/>
              <a:t>тең</a:t>
            </a:r>
            <a:r>
              <a:rPr lang="ru-RU" dirty="0"/>
              <a:t> </a:t>
            </a:r>
            <a:r>
              <a:rPr lang="ru-RU" dirty="0" err="1"/>
              <a:t>және</a:t>
            </a:r>
            <a:r>
              <a:rPr lang="ru-RU" dirty="0"/>
              <a:t> </a:t>
            </a:r>
            <a:r>
              <a:rPr lang="ru-RU" dirty="0" err="1"/>
              <a:t>оның</a:t>
            </a:r>
            <a:r>
              <a:rPr lang="ru-RU" dirty="0"/>
              <a:t> </a:t>
            </a:r>
            <a:r>
              <a:rPr lang="ru-RU" dirty="0" err="1"/>
              <a:t>қолданылу</a:t>
            </a:r>
            <a:r>
              <a:rPr lang="ru-RU" dirty="0"/>
              <a:t> </a:t>
            </a:r>
            <a:r>
              <a:rPr lang="ru-RU" dirty="0" err="1"/>
              <a:t>мерзімі</a:t>
            </a:r>
            <a:r>
              <a:rPr lang="ru-RU" dirty="0"/>
              <a:t> </a:t>
            </a:r>
            <a:r>
              <a:rPr lang="ru-RU" dirty="0" err="1"/>
              <a:t>аяқталғанға</a:t>
            </a:r>
            <a:r>
              <a:rPr lang="ru-RU" dirty="0"/>
              <a:t> </a:t>
            </a:r>
            <a:r>
              <a:rPr lang="ru-RU" dirty="0" err="1"/>
              <a:t>дейін</a:t>
            </a:r>
            <a:r>
              <a:rPr lang="ru-RU" dirty="0"/>
              <a:t> </a:t>
            </a:r>
            <a:r>
              <a:rPr lang="ru-RU" dirty="0" err="1"/>
              <a:t>сақталады</a:t>
            </a:r>
            <a:r>
              <a:rPr lang="ru-RU" dirty="0" smtClean="0"/>
              <a:t>.</a:t>
            </a:r>
          </a:p>
          <a:p>
            <a:r>
              <a:rPr lang="kk-KZ" dirty="0"/>
              <a:t>Білім беру ұйымының әрбір педагогикалық қызметкеріне сараптамалық кеңес тиісті деңгейдегі аттестациялық комиссияға ағымдағы жылдың 1 тамызынан немесе 1 желтоқсанынан кешіктірмей берілетін пікірді ұсынады (сертификаттауға ұсынылады (ұсынбайды</a:t>
            </a:r>
            <a:r>
              <a:rPr lang="kk-KZ" dirty="0" smtClean="0"/>
              <a:t>)).</a:t>
            </a:r>
          </a:p>
          <a:p>
            <a:r>
              <a:rPr lang="kk-KZ" dirty="0"/>
              <a:t>Сарапшылық кеңестің қорытындысы осы Ереженің 7-қосымшасына сәйкес нысан бойынша ресімделеді.</a:t>
            </a:r>
            <a:endParaRPr lang="kk-KZ" dirty="0" smtClean="0"/>
          </a:p>
        </p:txBody>
      </p:sp>
      <p:sp>
        <p:nvSpPr>
          <p:cNvPr id="4" name="Номер слайда 3"/>
          <p:cNvSpPr>
            <a:spLocks noGrp="1"/>
          </p:cNvSpPr>
          <p:nvPr>
            <p:ph type="sldNum" sz="quarter" idx="12"/>
          </p:nvPr>
        </p:nvSpPr>
        <p:spPr/>
        <p:txBody>
          <a:bodyPr/>
          <a:lstStyle/>
          <a:p>
            <a:fld id="{725C68B6-61C2-468F-89AB-4B9F7531AA68}" type="slidenum">
              <a:rPr lang="ru-RU" smtClean="0"/>
              <a:pPr/>
              <a:t>25</a:t>
            </a:fld>
            <a:endParaRPr lang="ru-RU"/>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260648"/>
            <a:ext cx="8686800" cy="838200"/>
          </a:xfrm>
        </p:spPr>
        <p:txBody>
          <a:bodyPr>
            <a:normAutofit/>
          </a:bodyPr>
          <a:lstStyle/>
          <a:p>
            <a:pPr algn="ctr"/>
            <a:r>
              <a:rPr lang="ru-RU" sz="2400" b="1" dirty="0" err="1" smtClean="0">
                <a:solidFill>
                  <a:schemeClr val="accent6">
                    <a:lumMod val="75000"/>
                  </a:schemeClr>
                </a:solidFill>
              </a:rPr>
              <a:t>аттестаттауға</a:t>
            </a:r>
            <a:r>
              <a:rPr lang="ru-RU" sz="2400" b="1" dirty="0" smtClean="0">
                <a:solidFill>
                  <a:schemeClr val="accent6">
                    <a:lumMod val="75000"/>
                  </a:schemeClr>
                </a:solidFill>
              </a:rPr>
              <a:t>  </a:t>
            </a:r>
            <a:r>
              <a:rPr lang="ru-RU" sz="2400" b="1" dirty="0" err="1" smtClean="0">
                <a:solidFill>
                  <a:schemeClr val="accent6">
                    <a:lumMod val="75000"/>
                  </a:schemeClr>
                </a:solidFill>
              </a:rPr>
              <a:t>құжаттар</a:t>
            </a:r>
            <a:r>
              <a:rPr lang="ru-RU" sz="2400" b="1" dirty="0" smtClean="0">
                <a:solidFill>
                  <a:schemeClr val="accent6">
                    <a:lumMod val="75000"/>
                  </a:schemeClr>
                </a:solidFill>
              </a:rPr>
              <a:t> </a:t>
            </a:r>
            <a:r>
              <a:rPr lang="ru-RU" sz="2400" b="1" dirty="0" err="1" smtClean="0">
                <a:solidFill>
                  <a:schemeClr val="accent6">
                    <a:lumMod val="75000"/>
                  </a:schemeClr>
                </a:solidFill>
              </a:rPr>
              <a:t>ұсынылған</a:t>
            </a:r>
            <a:endParaRPr lang="ru-RU" sz="2400" b="1" dirty="0">
              <a:solidFill>
                <a:schemeClr val="accent6">
                  <a:lumMod val="75000"/>
                </a:schemeClr>
              </a:solidFill>
            </a:endParaRPr>
          </a:p>
        </p:txBody>
      </p:sp>
      <p:sp>
        <p:nvSpPr>
          <p:cNvPr id="3" name="Содержимое 2"/>
          <p:cNvSpPr>
            <a:spLocks noGrp="1"/>
          </p:cNvSpPr>
          <p:nvPr>
            <p:ph idx="1"/>
          </p:nvPr>
        </p:nvSpPr>
        <p:spPr/>
        <p:txBody>
          <a:bodyPr>
            <a:normAutofit fontScale="92500" lnSpcReduction="10000"/>
          </a:bodyPr>
          <a:lstStyle/>
          <a:p>
            <a:pPr lvl="0">
              <a:buNone/>
            </a:pPr>
            <a:r>
              <a:rPr lang="ru-RU" dirty="0" err="1" smtClean="0"/>
              <a:t>Барлық</a:t>
            </a:r>
            <a:r>
              <a:rPr lang="ru-RU" dirty="0" smtClean="0"/>
              <a:t> </a:t>
            </a:r>
            <a:r>
              <a:rPr lang="ru-RU" dirty="0" err="1"/>
              <a:t>деңгейдегі</a:t>
            </a:r>
            <a:r>
              <a:rPr lang="ru-RU" dirty="0"/>
              <a:t> </a:t>
            </a:r>
            <a:r>
              <a:rPr lang="ru-RU" dirty="0" err="1"/>
              <a:t>аттестаттау</a:t>
            </a:r>
            <a:r>
              <a:rPr lang="ru-RU" dirty="0"/>
              <a:t> </a:t>
            </a:r>
            <a:r>
              <a:rPr lang="ru-RU" dirty="0" err="1"/>
              <a:t>комиссияларына</a:t>
            </a:r>
            <a:r>
              <a:rPr lang="ru-RU" dirty="0"/>
              <a:t> </a:t>
            </a:r>
            <a:r>
              <a:rPr lang="ru-RU" dirty="0" err="1"/>
              <a:t>келесі</a:t>
            </a:r>
            <a:r>
              <a:rPr lang="ru-RU" dirty="0"/>
              <a:t> </a:t>
            </a:r>
            <a:r>
              <a:rPr lang="ru-RU" dirty="0" err="1"/>
              <a:t>құжаттар</a:t>
            </a:r>
            <a:r>
              <a:rPr lang="ru-RU" dirty="0"/>
              <a:t> </a:t>
            </a:r>
            <a:r>
              <a:rPr lang="ru-RU" dirty="0" err="1"/>
              <a:t>ұсынылады</a:t>
            </a:r>
            <a:r>
              <a:rPr lang="ru-RU" dirty="0"/>
              <a:t>: </a:t>
            </a:r>
            <a:endParaRPr lang="ru-RU" dirty="0" smtClean="0"/>
          </a:p>
          <a:p>
            <a:pPr marL="514350" lvl="0" indent="-514350">
              <a:buAutoNum type="arabicParenR"/>
            </a:pPr>
            <a:r>
              <a:rPr lang="ru-RU" dirty="0" err="1" smtClean="0"/>
              <a:t>сертификаттауға</a:t>
            </a:r>
            <a:r>
              <a:rPr lang="ru-RU" dirty="0" smtClean="0"/>
              <a:t> </a:t>
            </a:r>
            <a:r>
              <a:rPr lang="ru-RU" dirty="0" err="1" smtClean="0"/>
              <a:t>өтінім</a:t>
            </a:r>
            <a:endParaRPr lang="ru-RU" dirty="0" smtClean="0"/>
          </a:p>
          <a:p>
            <a:pPr marL="514350" lvl="0" indent="-514350">
              <a:buAutoNum type="arabicParenR"/>
            </a:pPr>
            <a:r>
              <a:rPr lang="ru-RU" dirty="0" smtClean="0"/>
              <a:t> </a:t>
            </a:r>
            <a:r>
              <a:rPr lang="ru-RU" dirty="0"/>
              <a:t>2) </a:t>
            </a:r>
            <a:r>
              <a:rPr lang="ru-RU" dirty="0" err="1"/>
              <a:t>көшірмелер</a:t>
            </a:r>
            <a:r>
              <a:rPr lang="ru-RU" dirty="0"/>
              <a:t>: </a:t>
            </a:r>
            <a:r>
              <a:rPr lang="ru-RU" dirty="0" err="1"/>
              <a:t>жеке</a:t>
            </a:r>
            <a:r>
              <a:rPr lang="ru-RU" dirty="0"/>
              <a:t> </a:t>
            </a:r>
            <a:r>
              <a:rPr lang="ru-RU" dirty="0" err="1"/>
              <a:t>куәлік</a:t>
            </a:r>
            <a:r>
              <a:rPr lang="ru-RU" dirty="0"/>
              <a:t>; </a:t>
            </a:r>
            <a:r>
              <a:rPr lang="ru-RU" dirty="0" err="1"/>
              <a:t>білімі</a:t>
            </a:r>
            <a:r>
              <a:rPr lang="ru-RU" dirty="0"/>
              <a:t> </a:t>
            </a:r>
            <a:r>
              <a:rPr lang="ru-RU" dirty="0" err="1"/>
              <a:t>туралы</a:t>
            </a:r>
            <a:r>
              <a:rPr lang="ru-RU" dirty="0"/>
              <a:t> диплом </a:t>
            </a:r>
            <a:r>
              <a:rPr lang="ru-RU" dirty="0" err="1"/>
              <a:t>немесе</a:t>
            </a:r>
            <a:r>
              <a:rPr lang="ru-RU" dirty="0"/>
              <a:t> </a:t>
            </a:r>
            <a:r>
              <a:rPr lang="ru-RU" dirty="0" err="1"/>
              <a:t>лауазымға</a:t>
            </a:r>
            <a:r>
              <a:rPr lang="ru-RU" dirty="0"/>
              <a:t> </a:t>
            </a:r>
            <a:r>
              <a:rPr lang="ru-RU" dirty="0" err="1"/>
              <a:t>сәйкес</a:t>
            </a:r>
            <a:r>
              <a:rPr lang="ru-RU" dirty="0"/>
              <a:t> </a:t>
            </a:r>
            <a:r>
              <a:rPr lang="ru-RU" dirty="0" err="1"/>
              <a:t>біліктіліктерді</a:t>
            </a:r>
            <a:r>
              <a:rPr lang="ru-RU" dirty="0"/>
              <a:t> беру </a:t>
            </a:r>
            <a:r>
              <a:rPr lang="ru-RU" dirty="0" err="1"/>
              <a:t>арқылы</a:t>
            </a:r>
            <a:r>
              <a:rPr lang="ru-RU" dirty="0"/>
              <a:t> </a:t>
            </a:r>
            <a:r>
              <a:rPr lang="ru-RU" dirty="0" err="1"/>
              <a:t>қайта</a:t>
            </a:r>
            <a:r>
              <a:rPr lang="ru-RU" dirty="0"/>
              <a:t> </a:t>
            </a:r>
            <a:r>
              <a:rPr lang="ru-RU" dirty="0" err="1"/>
              <a:t>даярлау</a:t>
            </a:r>
            <a:r>
              <a:rPr lang="ru-RU" dirty="0"/>
              <a:t> </a:t>
            </a:r>
            <a:r>
              <a:rPr lang="ru-RU" dirty="0" err="1"/>
              <a:t>туралы</a:t>
            </a:r>
            <a:r>
              <a:rPr lang="ru-RU" dirty="0"/>
              <a:t> </a:t>
            </a:r>
            <a:r>
              <a:rPr lang="ru-RU" dirty="0" err="1"/>
              <a:t>құжат</a:t>
            </a:r>
            <a:r>
              <a:rPr lang="ru-RU" dirty="0"/>
              <a:t>; </a:t>
            </a:r>
            <a:r>
              <a:rPr lang="ru-RU" dirty="0" err="1"/>
              <a:t>біліктілік</a:t>
            </a:r>
            <a:r>
              <a:rPr lang="ru-RU" dirty="0"/>
              <a:t> </a:t>
            </a:r>
            <a:r>
              <a:rPr lang="ru-RU" dirty="0" err="1"/>
              <a:t>санаты</a:t>
            </a:r>
            <a:r>
              <a:rPr lang="ru-RU" dirty="0"/>
              <a:t> </a:t>
            </a:r>
            <a:r>
              <a:rPr lang="ru-RU" dirty="0" err="1"/>
              <a:t>туралы</a:t>
            </a:r>
            <a:r>
              <a:rPr lang="ru-RU" dirty="0"/>
              <a:t> </a:t>
            </a:r>
            <a:r>
              <a:rPr lang="ru-RU" dirty="0" err="1"/>
              <a:t>куәліктер</a:t>
            </a:r>
            <a:r>
              <a:rPr lang="ru-RU" dirty="0"/>
              <a:t>; </a:t>
            </a:r>
            <a:r>
              <a:rPr lang="ru-RU" dirty="0" err="1"/>
              <a:t>біліктілікті</a:t>
            </a:r>
            <a:r>
              <a:rPr lang="ru-RU" dirty="0"/>
              <a:t> </a:t>
            </a:r>
            <a:r>
              <a:rPr lang="ru-RU" dirty="0" err="1"/>
              <a:t>арттыру</a:t>
            </a:r>
            <a:r>
              <a:rPr lang="ru-RU" dirty="0"/>
              <a:t> </a:t>
            </a:r>
            <a:r>
              <a:rPr lang="ru-RU" dirty="0" err="1"/>
              <a:t>курсының</a:t>
            </a:r>
            <a:r>
              <a:rPr lang="ru-RU" dirty="0"/>
              <a:t> сертификаты</a:t>
            </a:r>
            <a:r>
              <a:rPr lang="ru-RU" dirty="0" smtClean="0"/>
              <a:t>;</a:t>
            </a:r>
          </a:p>
          <a:p>
            <a:pPr marL="514350" lvl="0" indent="-514350">
              <a:buAutoNum type="arabicParenR"/>
            </a:pPr>
            <a:r>
              <a:rPr lang="ru-RU" dirty="0" smtClean="0"/>
              <a:t> </a:t>
            </a:r>
            <a:r>
              <a:rPr lang="ru-RU" dirty="0"/>
              <a:t>3) </a:t>
            </a:r>
            <a:r>
              <a:rPr lang="ru-RU" dirty="0" err="1"/>
              <a:t>тестілеу</a:t>
            </a:r>
            <a:r>
              <a:rPr lang="ru-RU" dirty="0"/>
              <a:t> </a:t>
            </a:r>
            <a:r>
              <a:rPr lang="ru-RU" dirty="0" err="1"/>
              <a:t>сертификаттары</a:t>
            </a:r>
            <a:r>
              <a:rPr lang="ru-RU" dirty="0"/>
              <a:t> (</a:t>
            </a:r>
            <a:r>
              <a:rPr lang="ru-RU" dirty="0" err="1"/>
              <a:t>бірінші</a:t>
            </a:r>
            <a:r>
              <a:rPr lang="ru-RU" dirty="0"/>
              <a:t> </a:t>
            </a:r>
            <a:r>
              <a:rPr lang="ru-RU" dirty="0" err="1"/>
              <a:t>кезеңнен</a:t>
            </a:r>
            <a:r>
              <a:rPr lang="ru-RU" dirty="0"/>
              <a:t> </a:t>
            </a:r>
            <a:r>
              <a:rPr lang="ru-RU" dirty="0" err="1"/>
              <a:t>кейін</a:t>
            </a:r>
            <a:r>
              <a:rPr lang="ru-RU" dirty="0"/>
              <a:t>)</a:t>
            </a:r>
            <a:r>
              <a:rPr lang="ru-RU" dirty="0" smtClean="0">
                <a:solidFill>
                  <a:schemeClr val="accent6">
                    <a:lumMod val="75000"/>
                  </a:schemeClr>
                </a:solidFill>
              </a:rPr>
              <a:t>.</a:t>
            </a:r>
            <a:endParaRPr lang="ru-RU" dirty="0" smtClean="0">
              <a:solidFill>
                <a:schemeClr val="accent6">
                  <a:lumMod val="75000"/>
                </a:schemeClr>
              </a:solidFill>
            </a:endParaRPr>
          </a:p>
          <a:p>
            <a:endParaRPr lang="ru-RU" dirty="0">
              <a:solidFill>
                <a:schemeClr val="accent6">
                  <a:lumMod val="75000"/>
                </a:schemeClr>
              </a:solidFill>
            </a:endParaRPr>
          </a:p>
        </p:txBody>
      </p:sp>
      <p:sp>
        <p:nvSpPr>
          <p:cNvPr id="4" name="Номер слайда 3"/>
          <p:cNvSpPr>
            <a:spLocks noGrp="1"/>
          </p:cNvSpPr>
          <p:nvPr>
            <p:ph type="sldNum" sz="quarter" idx="12"/>
          </p:nvPr>
        </p:nvSpPr>
        <p:spPr/>
        <p:txBody>
          <a:bodyPr/>
          <a:lstStyle/>
          <a:p>
            <a:fld id="{725C68B6-61C2-468F-89AB-4B9F7531AA68}" type="slidenum">
              <a:rPr lang="ru-RU" smtClean="0"/>
              <a:pPr/>
              <a:t>26</a:t>
            </a:fld>
            <a:endParaRPr lang="ru-RU"/>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476672"/>
            <a:ext cx="9036496" cy="6192688"/>
          </a:xfrm>
        </p:spPr>
        <p:txBody>
          <a:bodyPr>
            <a:normAutofit/>
          </a:bodyPr>
          <a:lstStyle/>
          <a:p>
            <a:pPr lvl="0" algn="ctr">
              <a:buNone/>
            </a:pPr>
            <a:r>
              <a:rPr lang="ru-RU" dirty="0"/>
              <a:t/>
            </a:r>
            <a:br>
              <a:rPr lang="ru-RU" dirty="0"/>
            </a:br>
            <a:r>
              <a:rPr lang="ru-RU" dirty="0" err="1"/>
              <a:t>Аттестаттау</a:t>
            </a:r>
            <a:r>
              <a:rPr lang="ru-RU" dirty="0"/>
              <a:t> </a:t>
            </a:r>
            <a:r>
              <a:rPr lang="ru-RU" dirty="0" err="1"/>
              <a:t>комиссиясы</a:t>
            </a:r>
            <a:r>
              <a:rPr lang="ru-RU" dirty="0"/>
              <a:t> </a:t>
            </a:r>
            <a:r>
              <a:rPr lang="ru-RU" dirty="0" err="1"/>
              <a:t>шешімді</a:t>
            </a:r>
            <a:r>
              <a:rPr lang="ru-RU" dirty="0"/>
              <a:t> </a:t>
            </a:r>
            <a:r>
              <a:rPr lang="ru-RU" dirty="0" err="1"/>
              <a:t>қабылдаған</a:t>
            </a:r>
            <a:r>
              <a:rPr lang="ru-RU" dirty="0"/>
              <a:t> </a:t>
            </a:r>
            <a:r>
              <a:rPr lang="ru-RU" dirty="0" err="1"/>
              <a:t>кезде</a:t>
            </a:r>
            <a:r>
              <a:rPr lang="ru-RU" dirty="0"/>
              <a:t> «</a:t>
            </a:r>
            <a:r>
              <a:rPr lang="ru-RU" dirty="0" err="1"/>
              <a:t>мәлімделген</a:t>
            </a:r>
            <a:r>
              <a:rPr lang="ru-RU" dirty="0"/>
              <a:t> </a:t>
            </a:r>
            <a:r>
              <a:rPr lang="ru-RU" dirty="0" err="1"/>
              <a:t>біліктілік</a:t>
            </a:r>
            <a:r>
              <a:rPr lang="ru-RU" dirty="0"/>
              <a:t> </a:t>
            </a:r>
            <a:r>
              <a:rPr lang="ru-RU" dirty="0" err="1"/>
              <a:t>санатына</a:t>
            </a:r>
            <a:r>
              <a:rPr lang="ru-RU" dirty="0"/>
              <a:t> </a:t>
            </a:r>
            <a:r>
              <a:rPr lang="ru-RU" dirty="0" err="1"/>
              <a:t>сәйкес</a:t>
            </a:r>
            <a:r>
              <a:rPr lang="ru-RU" dirty="0"/>
              <a:t> </a:t>
            </a:r>
            <a:r>
              <a:rPr lang="ru-RU" dirty="0" err="1" smtClean="0"/>
              <a:t>келмейді</a:t>
            </a:r>
            <a:r>
              <a:rPr lang="ru-RU" b="1" u="sng" dirty="0" smtClean="0">
                <a:solidFill>
                  <a:srgbClr val="C00000"/>
                </a:solidFill>
              </a:rPr>
              <a:t>»</a:t>
            </a:r>
            <a:endParaRPr lang="ru-RU" b="1" u="sng" dirty="0" smtClean="0">
              <a:solidFill>
                <a:srgbClr val="C00000"/>
              </a:solidFill>
            </a:endParaRPr>
          </a:p>
          <a:p>
            <a:r>
              <a:rPr lang="kk-KZ" dirty="0"/>
              <a:t>біліктілік санаты ағымдағы біліктілік санатын растау кезінде талап етілген санаттан бір деңгейге төмендетіледі</a:t>
            </a:r>
            <a:r>
              <a:rPr lang="kk-KZ" dirty="0" smtClean="0"/>
              <a:t>:</a:t>
            </a:r>
          </a:p>
          <a:p>
            <a:r>
              <a:rPr lang="kk-KZ" dirty="0"/>
              <a:t>мерзімінен бұрын сертификаттау жағдайында ол қолданыстағы біліктілік санатын оның қолданылу мерзімі аяқталғанға дейін сақтайды.</a:t>
            </a:r>
            <a:endParaRPr lang="kk-KZ" dirty="0" smtClean="0"/>
          </a:p>
        </p:txBody>
      </p:sp>
      <p:sp>
        <p:nvSpPr>
          <p:cNvPr id="4" name="Номер слайда 3"/>
          <p:cNvSpPr>
            <a:spLocks noGrp="1"/>
          </p:cNvSpPr>
          <p:nvPr>
            <p:ph type="sldNum" sz="quarter" idx="12"/>
          </p:nvPr>
        </p:nvSpPr>
        <p:spPr/>
        <p:txBody>
          <a:bodyPr/>
          <a:lstStyle/>
          <a:p>
            <a:fld id="{725C68B6-61C2-468F-89AB-4B9F7531AA68}" type="slidenum">
              <a:rPr lang="ru-RU" smtClean="0"/>
              <a:pPr/>
              <a:t>27</a:t>
            </a:fld>
            <a:endParaRPr lang="ru-RU"/>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2000" dirty="0"/>
              <a:t/>
            </a:r>
            <a:br>
              <a:rPr lang="ru-RU" sz="2000" dirty="0"/>
            </a:br>
            <a:r>
              <a:rPr lang="ru-RU" sz="2000" dirty="0" err="1">
                <a:effectLst/>
              </a:rPr>
              <a:t>Педагогикалық</a:t>
            </a:r>
            <a:r>
              <a:rPr lang="ru-RU" sz="2000" dirty="0">
                <a:effectLst/>
              </a:rPr>
              <a:t> </a:t>
            </a:r>
            <a:r>
              <a:rPr lang="ru-RU" sz="2000" dirty="0" err="1">
                <a:effectLst/>
              </a:rPr>
              <a:t>кадрларды</a:t>
            </a:r>
            <a:r>
              <a:rPr lang="ru-RU" sz="2000" dirty="0">
                <a:effectLst/>
              </a:rPr>
              <a:t> </a:t>
            </a:r>
            <a:r>
              <a:rPr lang="ru-RU" sz="2000" dirty="0" err="1">
                <a:effectLst/>
              </a:rPr>
              <a:t>және</a:t>
            </a:r>
            <a:r>
              <a:rPr lang="ru-RU" sz="2000" dirty="0">
                <a:effectLst/>
              </a:rPr>
              <a:t> </a:t>
            </a:r>
            <a:r>
              <a:rPr lang="ru-RU" sz="2000" dirty="0" err="1">
                <a:effectLst/>
              </a:rPr>
              <a:t>оларға</a:t>
            </a:r>
            <a:r>
              <a:rPr lang="ru-RU" sz="2000" dirty="0">
                <a:effectLst/>
              </a:rPr>
              <a:t> </a:t>
            </a:r>
            <a:r>
              <a:rPr lang="ru-RU" sz="2000" dirty="0" err="1">
                <a:effectLst/>
              </a:rPr>
              <a:t>теңестірілген</a:t>
            </a:r>
            <a:r>
              <a:rPr lang="ru-RU" sz="2000" dirty="0">
                <a:effectLst/>
              </a:rPr>
              <a:t> </a:t>
            </a:r>
            <a:r>
              <a:rPr lang="ru-RU" sz="2000" dirty="0" err="1">
                <a:effectLst/>
              </a:rPr>
              <a:t>тұлғаларды</a:t>
            </a:r>
            <a:r>
              <a:rPr lang="ru-RU" sz="2000" dirty="0">
                <a:effectLst/>
              </a:rPr>
              <a:t> </a:t>
            </a:r>
            <a:r>
              <a:rPr lang="ru-RU" sz="2000" dirty="0" err="1">
                <a:effectLst/>
              </a:rPr>
              <a:t>білім</a:t>
            </a:r>
            <a:r>
              <a:rPr lang="ru-RU" sz="2000" dirty="0">
                <a:effectLst/>
              </a:rPr>
              <a:t> беру </a:t>
            </a:r>
            <a:r>
              <a:rPr lang="ru-RU" sz="2000" dirty="0" err="1">
                <a:effectLst/>
              </a:rPr>
              <a:t>ұйымдарында</a:t>
            </a:r>
            <a:r>
              <a:rPr lang="ru-RU" sz="2000" dirty="0">
                <a:effectLst/>
              </a:rPr>
              <a:t> </a:t>
            </a:r>
            <a:r>
              <a:rPr lang="ru-RU" sz="2000" dirty="0" err="1">
                <a:effectLst/>
              </a:rPr>
              <a:t>лауазымдар</a:t>
            </a:r>
            <a:r>
              <a:rPr lang="ru-RU" sz="2000" dirty="0">
                <a:effectLst/>
              </a:rPr>
              <a:t> </a:t>
            </a:r>
            <a:r>
              <a:rPr lang="ru-RU" sz="2000" dirty="0" err="1">
                <a:effectLst/>
              </a:rPr>
              <a:t>атқаратын</a:t>
            </a:r>
            <a:r>
              <a:rPr lang="ru-RU" sz="2000" dirty="0">
                <a:effectLst/>
              </a:rPr>
              <a:t> </a:t>
            </a:r>
            <a:r>
              <a:rPr lang="ru-RU" sz="2000" dirty="0" err="1" smtClean="0">
                <a:effectLst/>
              </a:rPr>
              <a:t>аттестациялаудың</a:t>
            </a:r>
            <a:r>
              <a:rPr lang="ru-RU" sz="2000" dirty="0" smtClean="0">
                <a:effectLst/>
              </a:rPr>
              <a:t> </a:t>
            </a:r>
            <a:r>
              <a:rPr lang="ru-RU" sz="2000" dirty="0" err="1" smtClean="0">
                <a:effectLst/>
              </a:rPr>
              <a:t>тәртібі</a:t>
            </a:r>
            <a:r>
              <a:rPr lang="ru-RU" sz="2000" dirty="0" smtClean="0">
                <a:effectLst/>
              </a:rPr>
              <a:t> </a:t>
            </a:r>
            <a:r>
              <a:rPr lang="ru-RU" sz="2000" dirty="0">
                <a:effectLst/>
              </a:rPr>
              <a:t>мен </a:t>
            </a:r>
            <a:r>
              <a:rPr lang="ru-RU" sz="2000" dirty="0" err="1">
                <a:effectLst/>
              </a:rPr>
              <a:t>шарттары</a:t>
            </a:r>
            <a:endParaRPr lang="ru-RU" sz="2000" dirty="0">
              <a:solidFill>
                <a:schemeClr val="accent3">
                  <a:lumMod val="75000"/>
                </a:schemeClr>
              </a:solidFill>
              <a:latin typeface="Arial" pitchFamily="34" charset="0"/>
              <a:cs typeface="Arial" pitchFamily="34" charset="0"/>
            </a:endParaRPr>
          </a:p>
        </p:txBody>
      </p:sp>
      <p:sp>
        <p:nvSpPr>
          <p:cNvPr id="3" name="Содержимое 2"/>
          <p:cNvSpPr>
            <a:spLocks noGrp="1"/>
          </p:cNvSpPr>
          <p:nvPr>
            <p:ph idx="1"/>
          </p:nvPr>
        </p:nvSpPr>
        <p:spPr/>
        <p:txBody>
          <a:bodyPr>
            <a:normAutofit lnSpcReduction="10000"/>
          </a:bodyPr>
          <a:lstStyle/>
          <a:p>
            <a:r>
              <a:rPr lang="kk-KZ" dirty="0"/>
              <a:t>Біліктілік санаттарын беру (растау) үшін педагог қызметкерлер мен оларға теңестірілген тұлғаларды аттестаттау екі кезеңде жүзеге асырылады:</a:t>
            </a:r>
          </a:p>
          <a:p>
            <a:r>
              <a:rPr lang="ru-RU" dirty="0" err="1" smtClean="0"/>
              <a:t>бірінші</a:t>
            </a:r>
            <a:r>
              <a:rPr lang="ru-RU" dirty="0" smtClean="0"/>
              <a:t> </a:t>
            </a:r>
            <a:r>
              <a:rPr lang="ru-RU" dirty="0" err="1"/>
              <a:t>кезең</a:t>
            </a:r>
            <a:r>
              <a:rPr lang="ru-RU" dirty="0"/>
              <a:t> - </a:t>
            </a:r>
            <a:r>
              <a:rPr lang="ru-RU" dirty="0" err="1"/>
              <a:t>ұлттық</a:t>
            </a:r>
            <a:r>
              <a:rPr lang="ru-RU" dirty="0"/>
              <a:t> </a:t>
            </a:r>
            <a:r>
              <a:rPr lang="ru-RU" dirty="0" err="1"/>
              <a:t>біліктілікке</a:t>
            </a:r>
            <a:r>
              <a:rPr lang="ru-RU" dirty="0"/>
              <a:t> </a:t>
            </a:r>
            <a:r>
              <a:rPr lang="ru-RU" dirty="0" err="1"/>
              <a:t>тестілеу</a:t>
            </a:r>
            <a:r>
              <a:rPr lang="ru-RU" dirty="0"/>
              <a:t> (</a:t>
            </a:r>
            <a:r>
              <a:rPr lang="ru-RU" dirty="0" err="1"/>
              <a:t>бұдан</a:t>
            </a:r>
            <a:r>
              <a:rPr lang="ru-RU" dirty="0"/>
              <a:t> </a:t>
            </a:r>
            <a:r>
              <a:rPr lang="ru-RU" dirty="0" err="1"/>
              <a:t>әрі</a:t>
            </a:r>
            <a:r>
              <a:rPr lang="ru-RU" dirty="0"/>
              <a:t> - </a:t>
            </a:r>
            <a:r>
              <a:rPr lang="ru-RU" dirty="0" err="1"/>
              <a:t>тестілеу</a:t>
            </a:r>
            <a:r>
              <a:rPr lang="ru-RU" dirty="0"/>
              <a:t>);</a:t>
            </a:r>
            <a:r>
              <a:rPr lang="kk-KZ" dirty="0" smtClean="0"/>
              <a:t/>
            </a:r>
            <a:br>
              <a:rPr lang="kk-KZ" dirty="0" smtClean="0"/>
            </a:br>
            <a:r>
              <a:rPr lang="ru-RU" dirty="0"/>
              <a:t/>
            </a:r>
            <a:br>
              <a:rPr lang="ru-RU" dirty="0"/>
            </a:br>
            <a:r>
              <a:rPr lang="ru-RU" dirty="0" err="1"/>
              <a:t>екінші</a:t>
            </a:r>
            <a:r>
              <a:rPr lang="ru-RU" dirty="0"/>
              <a:t> </a:t>
            </a:r>
            <a:r>
              <a:rPr lang="ru-RU" dirty="0" err="1"/>
              <a:t>кезең</a:t>
            </a:r>
            <a:r>
              <a:rPr lang="ru-RU" dirty="0"/>
              <a:t> - </a:t>
            </a:r>
            <a:r>
              <a:rPr lang="ru-RU" dirty="0" smtClean="0"/>
              <a:t> </a:t>
            </a:r>
            <a:r>
              <a:rPr lang="ru-RU" dirty="0" err="1"/>
              <a:t>қызмет</a:t>
            </a:r>
            <a:r>
              <a:rPr lang="ru-RU" dirty="0"/>
              <a:t> </a:t>
            </a:r>
            <a:r>
              <a:rPr lang="ru-RU" dirty="0" err="1"/>
              <a:t>нәтижелерінің</a:t>
            </a:r>
            <a:r>
              <a:rPr lang="ru-RU" dirty="0"/>
              <a:t> </a:t>
            </a:r>
            <a:r>
              <a:rPr lang="ru-RU" dirty="0" err="1"/>
              <a:t>кешенді</a:t>
            </a:r>
            <a:r>
              <a:rPr lang="ru-RU" dirty="0"/>
              <a:t> </a:t>
            </a:r>
            <a:r>
              <a:rPr lang="ru-RU" dirty="0" err="1"/>
              <a:t>аналитикалық</a:t>
            </a:r>
            <a:r>
              <a:rPr lang="ru-RU" dirty="0"/>
              <a:t> </a:t>
            </a:r>
            <a:r>
              <a:rPr lang="ru-RU" dirty="0" err="1"/>
              <a:t>қорытындысы</a:t>
            </a:r>
            <a:r>
              <a:rPr lang="ru-RU" dirty="0"/>
              <a:t>.</a:t>
            </a:r>
            <a:endParaRPr lang="ru-RU" dirty="0">
              <a:solidFill>
                <a:schemeClr val="accent6">
                  <a:lumMod val="50000"/>
                </a:schemeClr>
              </a:solidFill>
            </a:endParaRPr>
          </a:p>
        </p:txBody>
      </p:sp>
      <p:sp>
        <p:nvSpPr>
          <p:cNvPr id="4" name="Номер слайда 3"/>
          <p:cNvSpPr>
            <a:spLocks noGrp="1"/>
          </p:cNvSpPr>
          <p:nvPr>
            <p:ph type="sldNum" sz="quarter" idx="12"/>
          </p:nvPr>
        </p:nvSpPr>
        <p:spPr/>
        <p:txBody>
          <a:bodyPr/>
          <a:lstStyle/>
          <a:p>
            <a:fld id="{725C68B6-61C2-468F-89AB-4B9F7531AA68}" type="slidenum">
              <a:rPr lang="ru-RU" smtClean="0"/>
              <a:pPr/>
              <a:t>3</a:t>
            </a:fld>
            <a:endParaRPr lang="ru-RU"/>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half" idx="1"/>
          </p:nvPr>
        </p:nvSpPr>
        <p:spPr>
          <a:xfrm>
            <a:off x="0" y="1268760"/>
            <a:ext cx="5508104" cy="1512168"/>
          </a:xfrm>
          <a:ln/>
        </p:spPr>
        <p:style>
          <a:lnRef idx="2">
            <a:schemeClr val="accent1"/>
          </a:lnRef>
          <a:fillRef idx="1">
            <a:schemeClr val="lt1"/>
          </a:fillRef>
          <a:effectRef idx="0">
            <a:schemeClr val="accent1"/>
          </a:effectRef>
          <a:fontRef idx="minor">
            <a:schemeClr val="dk1"/>
          </a:fontRef>
        </p:style>
        <p:txBody>
          <a:bodyPr>
            <a:noAutofit/>
          </a:bodyPr>
          <a:lstStyle/>
          <a:p>
            <a:pPr marL="0" indent="0">
              <a:buNone/>
            </a:pPr>
            <a:r>
              <a:rPr lang="ru-RU" sz="1400" dirty="0"/>
              <a:t/>
            </a:r>
            <a:br>
              <a:rPr lang="ru-RU" sz="1400" dirty="0"/>
            </a:br>
            <a:r>
              <a:rPr lang="ru-RU" sz="1400" b="1" dirty="0" err="1">
                <a:effectLst>
                  <a:outerShdw blurRad="38100" dist="38100" dir="2700000" algn="tl">
                    <a:srgbClr val="000000">
                      <a:alpha val="43137"/>
                    </a:srgbClr>
                  </a:outerShdw>
                </a:effectLst>
              </a:rPr>
              <a:t>Кезекті</a:t>
            </a:r>
            <a:r>
              <a:rPr lang="ru-RU" sz="1400" b="1" dirty="0">
                <a:effectLst>
                  <a:outerShdw blurRad="38100" dist="38100" dir="2700000" algn="tl">
                    <a:srgbClr val="000000">
                      <a:alpha val="43137"/>
                    </a:srgbClr>
                  </a:outerShdw>
                </a:effectLst>
              </a:rPr>
              <a:t> </a:t>
            </a:r>
            <a:r>
              <a:rPr lang="ru-RU" sz="1400" b="1" dirty="0" err="1">
                <a:effectLst>
                  <a:outerShdw blurRad="38100" dist="38100" dir="2700000" algn="tl">
                    <a:srgbClr val="000000">
                      <a:alpha val="43137"/>
                    </a:srgbClr>
                  </a:outerShdw>
                </a:effectLst>
              </a:rPr>
              <a:t>және</a:t>
            </a:r>
            <a:r>
              <a:rPr lang="ru-RU" sz="1400" b="1" dirty="0">
                <a:effectLst>
                  <a:outerShdw blurRad="38100" dist="38100" dir="2700000" algn="tl">
                    <a:srgbClr val="000000">
                      <a:alpha val="43137"/>
                    </a:srgbClr>
                  </a:outerShdw>
                </a:effectLst>
              </a:rPr>
              <a:t> </a:t>
            </a:r>
            <a:r>
              <a:rPr lang="ru-RU" sz="1400" b="1" dirty="0" err="1">
                <a:effectLst>
                  <a:outerShdw blurRad="38100" dist="38100" dir="2700000" algn="tl">
                    <a:srgbClr val="000000">
                      <a:alpha val="43137"/>
                    </a:srgbClr>
                  </a:outerShdw>
                </a:effectLst>
              </a:rPr>
              <a:t>ерте</a:t>
            </a:r>
            <a:r>
              <a:rPr lang="ru-RU" sz="1400" b="1" dirty="0">
                <a:effectLst>
                  <a:outerShdw blurRad="38100" dist="38100" dir="2700000" algn="tl">
                    <a:srgbClr val="000000">
                      <a:alpha val="43137"/>
                    </a:srgbClr>
                  </a:outerShdw>
                </a:effectLst>
              </a:rPr>
              <a:t> </a:t>
            </a:r>
            <a:r>
              <a:rPr lang="ru-RU" sz="1400" b="1" dirty="0" err="1">
                <a:effectLst>
                  <a:outerShdw blurRad="38100" dist="38100" dir="2700000" algn="tl">
                    <a:srgbClr val="000000">
                      <a:alpha val="43137"/>
                    </a:srgbClr>
                  </a:outerShdw>
                </a:effectLst>
              </a:rPr>
              <a:t>сертификаттау</a:t>
            </a:r>
            <a:r>
              <a:rPr lang="ru-RU" sz="1400" b="1" dirty="0">
                <a:effectLst>
                  <a:outerShdw blurRad="38100" dist="38100" dir="2700000" algn="tl">
                    <a:srgbClr val="000000">
                      <a:alpha val="43137"/>
                    </a:srgbClr>
                  </a:outerShdw>
                </a:effectLst>
              </a:rPr>
              <a:t> </a:t>
            </a:r>
            <a:r>
              <a:rPr lang="ru-RU" sz="1400" b="1" dirty="0" err="1">
                <a:effectLst>
                  <a:outerShdw blurRad="38100" dist="38100" dir="2700000" algn="tl">
                    <a:srgbClr val="000000">
                      <a:alpha val="43137"/>
                    </a:srgbClr>
                  </a:outerShdw>
                </a:effectLst>
              </a:rPr>
              <a:t>екі</a:t>
            </a:r>
            <a:r>
              <a:rPr lang="ru-RU" sz="1400" b="1" dirty="0">
                <a:effectLst>
                  <a:outerShdw blurRad="38100" dist="38100" dir="2700000" algn="tl">
                    <a:srgbClr val="000000">
                      <a:alpha val="43137"/>
                    </a:srgbClr>
                  </a:outerShdw>
                </a:effectLst>
              </a:rPr>
              <a:t> </a:t>
            </a:r>
            <a:r>
              <a:rPr lang="ru-RU" sz="1400" b="1" dirty="0" err="1">
                <a:effectLst>
                  <a:outerShdw blurRad="38100" dist="38100" dir="2700000" algn="tl">
                    <a:srgbClr val="000000">
                      <a:alpha val="43137"/>
                    </a:srgbClr>
                  </a:outerShdw>
                </a:effectLst>
              </a:rPr>
              <a:t>кезеңде</a:t>
            </a:r>
            <a:r>
              <a:rPr lang="ru-RU" sz="1400" b="1" dirty="0">
                <a:effectLst>
                  <a:outerShdw blurRad="38100" dist="38100" dir="2700000" algn="tl">
                    <a:srgbClr val="000000">
                      <a:alpha val="43137"/>
                    </a:srgbClr>
                  </a:outerShdw>
                </a:effectLst>
              </a:rPr>
              <a:t> </a:t>
            </a:r>
            <a:r>
              <a:rPr lang="ru-RU" sz="1400" b="1" dirty="0" err="1">
                <a:effectLst>
                  <a:outerShdw blurRad="38100" dist="38100" dir="2700000" algn="tl">
                    <a:srgbClr val="000000">
                      <a:alpha val="43137"/>
                    </a:srgbClr>
                  </a:outerShdw>
                </a:effectLst>
              </a:rPr>
              <a:t>жүргізіледі</a:t>
            </a:r>
            <a:r>
              <a:rPr lang="ru-RU" sz="1400" b="1" dirty="0">
                <a:effectLst>
                  <a:outerShdw blurRad="38100" dist="38100" dir="2700000" algn="tl">
                    <a:srgbClr val="000000">
                      <a:alpha val="43137"/>
                    </a:srgbClr>
                  </a:outerShdw>
                </a:effectLst>
              </a:rPr>
              <a:t>: </a:t>
            </a:r>
            <a:endParaRPr lang="ru-RU" sz="1400" b="1" dirty="0" smtClean="0">
              <a:effectLst>
                <a:outerShdw blurRad="38100" dist="38100" dir="2700000" algn="tl">
                  <a:srgbClr val="000000">
                    <a:alpha val="43137"/>
                  </a:srgbClr>
                </a:outerShdw>
              </a:effectLst>
            </a:endParaRPr>
          </a:p>
          <a:p>
            <a:pPr marL="0" indent="0">
              <a:buNone/>
            </a:pPr>
            <a:r>
              <a:rPr lang="ru-RU" sz="1400" b="1" dirty="0" err="1" smtClean="0">
                <a:effectLst>
                  <a:outerShdw blurRad="38100" dist="38100" dir="2700000" algn="tl">
                    <a:srgbClr val="000000">
                      <a:alpha val="43137"/>
                    </a:srgbClr>
                  </a:outerShdw>
                </a:effectLst>
              </a:rPr>
              <a:t>бірінші</a:t>
            </a:r>
            <a:r>
              <a:rPr lang="ru-RU" sz="1400" b="1" dirty="0" smtClean="0">
                <a:effectLst>
                  <a:outerShdw blurRad="38100" dist="38100" dir="2700000" algn="tl">
                    <a:srgbClr val="000000">
                      <a:alpha val="43137"/>
                    </a:srgbClr>
                  </a:outerShdw>
                </a:effectLst>
              </a:rPr>
              <a:t> </a:t>
            </a:r>
            <a:r>
              <a:rPr lang="ru-RU" sz="1400" b="1" dirty="0" err="1">
                <a:effectLst>
                  <a:outerShdw blurRad="38100" dist="38100" dir="2700000" algn="tl">
                    <a:srgbClr val="000000">
                      <a:alpha val="43137"/>
                    </a:srgbClr>
                  </a:outerShdw>
                </a:effectLst>
              </a:rPr>
              <a:t>кезең</a:t>
            </a:r>
            <a:r>
              <a:rPr lang="ru-RU" sz="1400" b="1" dirty="0">
                <a:effectLst>
                  <a:outerShdw blurRad="38100" dist="38100" dir="2700000" algn="tl">
                    <a:srgbClr val="000000">
                      <a:alpha val="43137"/>
                    </a:srgbClr>
                  </a:outerShdw>
                </a:effectLst>
              </a:rPr>
              <a:t> - </a:t>
            </a:r>
            <a:r>
              <a:rPr lang="ru-RU" sz="1400" b="1" dirty="0" err="1">
                <a:effectLst>
                  <a:outerShdw blurRad="38100" dist="38100" dir="2700000" algn="tl">
                    <a:srgbClr val="000000">
                      <a:alpha val="43137"/>
                    </a:srgbClr>
                  </a:outerShdw>
                </a:effectLst>
              </a:rPr>
              <a:t>ұлттық</a:t>
            </a:r>
            <a:r>
              <a:rPr lang="ru-RU" sz="1400" b="1" dirty="0">
                <a:effectLst>
                  <a:outerShdw blurRad="38100" dist="38100" dir="2700000" algn="tl">
                    <a:srgbClr val="000000">
                      <a:alpha val="43137"/>
                    </a:srgbClr>
                  </a:outerShdw>
                </a:effectLst>
              </a:rPr>
              <a:t> </a:t>
            </a:r>
            <a:r>
              <a:rPr lang="ru-RU" sz="1400" b="1" dirty="0" err="1">
                <a:effectLst>
                  <a:outerShdw blurRad="38100" dist="38100" dir="2700000" algn="tl">
                    <a:srgbClr val="000000">
                      <a:alpha val="43137"/>
                    </a:srgbClr>
                  </a:outerShdw>
                </a:effectLst>
              </a:rPr>
              <a:t>біліктілікке</a:t>
            </a:r>
            <a:r>
              <a:rPr lang="ru-RU" sz="1400" b="1" dirty="0">
                <a:effectLst>
                  <a:outerShdw blurRad="38100" dist="38100" dir="2700000" algn="tl">
                    <a:srgbClr val="000000">
                      <a:alpha val="43137"/>
                    </a:srgbClr>
                  </a:outerShdw>
                </a:effectLst>
              </a:rPr>
              <a:t> </a:t>
            </a:r>
            <a:r>
              <a:rPr lang="ru-RU" sz="1400" b="1" dirty="0" err="1">
                <a:effectLst>
                  <a:outerShdw blurRad="38100" dist="38100" dir="2700000" algn="tl">
                    <a:srgbClr val="000000">
                      <a:alpha val="43137"/>
                    </a:srgbClr>
                  </a:outerShdw>
                </a:effectLst>
              </a:rPr>
              <a:t>тестілеу</a:t>
            </a:r>
            <a:r>
              <a:rPr lang="ru-RU" sz="1400" b="1" dirty="0">
                <a:effectLst>
                  <a:outerShdw blurRad="38100" dist="38100" dir="2700000" algn="tl">
                    <a:srgbClr val="000000">
                      <a:alpha val="43137"/>
                    </a:srgbClr>
                  </a:outerShdw>
                </a:effectLst>
              </a:rPr>
              <a:t> (</a:t>
            </a:r>
            <a:r>
              <a:rPr lang="ru-RU" sz="1400" b="1" dirty="0" err="1">
                <a:effectLst>
                  <a:outerShdw blurRad="38100" dist="38100" dir="2700000" algn="tl">
                    <a:srgbClr val="000000">
                      <a:alpha val="43137"/>
                    </a:srgbClr>
                  </a:outerShdw>
                </a:effectLst>
              </a:rPr>
              <a:t>бұдан</a:t>
            </a:r>
            <a:r>
              <a:rPr lang="ru-RU" sz="1400" b="1" dirty="0">
                <a:effectLst>
                  <a:outerShdw blurRad="38100" dist="38100" dir="2700000" algn="tl">
                    <a:srgbClr val="000000">
                      <a:alpha val="43137"/>
                    </a:srgbClr>
                  </a:outerShdw>
                </a:effectLst>
              </a:rPr>
              <a:t> </a:t>
            </a:r>
            <a:r>
              <a:rPr lang="ru-RU" sz="1400" b="1" dirty="0" err="1">
                <a:effectLst>
                  <a:outerShdw blurRad="38100" dist="38100" dir="2700000" algn="tl">
                    <a:srgbClr val="000000">
                      <a:alpha val="43137"/>
                    </a:srgbClr>
                  </a:outerShdw>
                </a:effectLst>
              </a:rPr>
              <a:t>әрі</a:t>
            </a:r>
            <a:r>
              <a:rPr lang="ru-RU" sz="1400" b="1" dirty="0">
                <a:effectLst>
                  <a:outerShdw blurRad="38100" dist="38100" dir="2700000" algn="tl">
                    <a:srgbClr val="000000">
                      <a:alpha val="43137"/>
                    </a:srgbClr>
                  </a:outerShdw>
                </a:effectLst>
              </a:rPr>
              <a:t> - </a:t>
            </a:r>
            <a:r>
              <a:rPr lang="ru-RU" sz="1400" b="1" dirty="0" err="1">
                <a:effectLst>
                  <a:outerShdw blurRad="38100" dist="38100" dir="2700000" algn="tl">
                    <a:srgbClr val="000000">
                      <a:alpha val="43137"/>
                    </a:srgbClr>
                  </a:outerShdw>
                </a:effectLst>
              </a:rPr>
              <a:t>тестілеу</a:t>
            </a:r>
            <a:r>
              <a:rPr lang="ru-RU" sz="1400" b="1" dirty="0">
                <a:effectLst>
                  <a:outerShdw blurRad="38100" dist="38100" dir="2700000" algn="tl">
                    <a:srgbClr val="000000">
                      <a:alpha val="43137"/>
                    </a:srgbClr>
                  </a:outerShdw>
                </a:effectLst>
              </a:rPr>
              <a:t>); </a:t>
            </a:r>
            <a:endParaRPr lang="ru-RU" sz="1400" b="1" dirty="0" smtClean="0">
              <a:effectLst>
                <a:outerShdw blurRad="38100" dist="38100" dir="2700000" algn="tl">
                  <a:srgbClr val="000000">
                    <a:alpha val="43137"/>
                  </a:srgbClr>
                </a:outerShdw>
              </a:effectLst>
            </a:endParaRPr>
          </a:p>
          <a:p>
            <a:pPr marL="0" indent="0">
              <a:buNone/>
            </a:pPr>
            <a:r>
              <a:rPr lang="ru-RU" sz="1400" b="1" dirty="0" err="1" smtClean="0">
                <a:effectLst>
                  <a:outerShdw blurRad="38100" dist="38100" dir="2700000" algn="tl">
                    <a:srgbClr val="000000">
                      <a:alpha val="43137"/>
                    </a:srgbClr>
                  </a:outerShdw>
                </a:effectLst>
              </a:rPr>
              <a:t>екінші</a:t>
            </a:r>
            <a:r>
              <a:rPr lang="ru-RU" sz="1400" b="1" dirty="0" smtClean="0">
                <a:effectLst>
                  <a:outerShdw blurRad="38100" dist="38100" dir="2700000" algn="tl">
                    <a:srgbClr val="000000">
                      <a:alpha val="43137"/>
                    </a:srgbClr>
                  </a:outerShdw>
                </a:effectLst>
              </a:rPr>
              <a:t> </a:t>
            </a:r>
            <a:r>
              <a:rPr lang="ru-RU" sz="1400" b="1" dirty="0" err="1">
                <a:effectLst>
                  <a:outerShdw blurRad="38100" dist="38100" dir="2700000" algn="tl">
                    <a:srgbClr val="000000">
                      <a:alpha val="43137"/>
                    </a:srgbClr>
                  </a:outerShdw>
                </a:effectLst>
              </a:rPr>
              <a:t>кезең</a:t>
            </a:r>
            <a:r>
              <a:rPr lang="ru-RU" sz="1400" b="1" dirty="0">
                <a:effectLst>
                  <a:outerShdw blurRad="38100" dist="38100" dir="2700000" algn="tl">
                    <a:srgbClr val="000000">
                      <a:alpha val="43137"/>
                    </a:srgbClr>
                  </a:outerShdw>
                </a:effectLst>
              </a:rPr>
              <a:t> - </a:t>
            </a:r>
            <a:r>
              <a:rPr lang="ru-RU" sz="1400" b="1" dirty="0" err="1">
                <a:effectLst>
                  <a:outerShdw blurRad="38100" dist="38100" dir="2700000" algn="tl">
                    <a:srgbClr val="000000">
                      <a:alpha val="43137"/>
                    </a:srgbClr>
                  </a:outerShdw>
                </a:effectLst>
              </a:rPr>
              <a:t>бұл</a:t>
            </a:r>
            <a:r>
              <a:rPr lang="ru-RU" sz="1400" b="1" dirty="0">
                <a:effectLst>
                  <a:outerShdw blurRad="38100" dist="38100" dir="2700000" algn="tl">
                    <a:srgbClr val="000000">
                      <a:alpha val="43137"/>
                    </a:srgbClr>
                  </a:outerShdw>
                </a:effectLst>
              </a:rPr>
              <a:t> </a:t>
            </a:r>
            <a:r>
              <a:rPr lang="ru-RU" sz="1400" b="1" dirty="0" err="1">
                <a:effectLst>
                  <a:outerShdw blurRad="38100" dist="38100" dir="2700000" algn="tl">
                    <a:srgbClr val="000000">
                      <a:alpha val="43137"/>
                    </a:srgbClr>
                  </a:outerShdw>
                </a:effectLst>
              </a:rPr>
              <a:t>қызмет</a:t>
            </a:r>
            <a:r>
              <a:rPr lang="ru-RU" sz="1400" b="1" dirty="0">
                <a:effectLst>
                  <a:outerShdw blurRad="38100" dist="38100" dir="2700000" algn="tl">
                    <a:srgbClr val="000000">
                      <a:alpha val="43137"/>
                    </a:srgbClr>
                  </a:outerShdw>
                </a:effectLst>
              </a:rPr>
              <a:t> </a:t>
            </a:r>
            <a:r>
              <a:rPr lang="ru-RU" sz="1400" b="1" dirty="0" err="1">
                <a:effectLst>
                  <a:outerShdw blurRad="38100" dist="38100" dir="2700000" algn="tl">
                    <a:srgbClr val="000000">
                      <a:alpha val="43137"/>
                    </a:srgbClr>
                  </a:outerShdw>
                </a:effectLst>
              </a:rPr>
              <a:t>нәтижелерінің</a:t>
            </a:r>
            <a:r>
              <a:rPr lang="ru-RU" sz="1400" b="1" dirty="0">
                <a:effectLst>
                  <a:outerShdw blurRad="38100" dist="38100" dir="2700000" algn="tl">
                    <a:srgbClr val="000000">
                      <a:alpha val="43137"/>
                    </a:srgbClr>
                  </a:outerShdw>
                </a:effectLst>
              </a:rPr>
              <a:t> </a:t>
            </a:r>
            <a:r>
              <a:rPr lang="ru-RU" sz="1400" b="1" dirty="0" err="1">
                <a:effectLst>
                  <a:outerShdw blurRad="38100" dist="38100" dir="2700000" algn="tl">
                    <a:srgbClr val="000000">
                      <a:alpha val="43137"/>
                    </a:srgbClr>
                  </a:outerShdw>
                </a:effectLst>
              </a:rPr>
              <a:t>кешенді</a:t>
            </a:r>
            <a:r>
              <a:rPr lang="ru-RU" sz="1400" b="1" dirty="0">
                <a:effectLst>
                  <a:outerShdw blurRad="38100" dist="38100" dir="2700000" algn="tl">
                    <a:srgbClr val="000000">
                      <a:alpha val="43137"/>
                    </a:srgbClr>
                  </a:outerShdw>
                </a:effectLst>
              </a:rPr>
              <a:t> </a:t>
            </a:r>
            <a:r>
              <a:rPr lang="ru-RU" sz="1400" b="1" dirty="0" err="1">
                <a:effectLst>
                  <a:outerShdw blurRad="38100" dist="38100" dir="2700000" algn="tl">
                    <a:srgbClr val="000000">
                      <a:alpha val="43137"/>
                    </a:srgbClr>
                  </a:outerShdw>
                </a:effectLst>
              </a:rPr>
              <a:t>аналитикалық</a:t>
            </a:r>
            <a:r>
              <a:rPr lang="ru-RU" sz="1400" b="1" dirty="0">
                <a:effectLst>
                  <a:outerShdw blurRad="38100" dist="38100" dir="2700000" algn="tl">
                    <a:srgbClr val="000000">
                      <a:alpha val="43137"/>
                    </a:srgbClr>
                  </a:outerShdw>
                </a:effectLst>
              </a:rPr>
              <a:t> </a:t>
            </a:r>
            <a:r>
              <a:rPr lang="ru-RU" sz="1400" b="1" dirty="0" err="1">
                <a:effectLst>
                  <a:outerShdw blurRad="38100" dist="38100" dir="2700000" algn="tl">
                    <a:srgbClr val="000000">
                      <a:alpha val="43137"/>
                    </a:srgbClr>
                  </a:outerShdw>
                </a:effectLst>
              </a:rPr>
              <a:t>қорытындысы</a:t>
            </a:r>
            <a:r>
              <a:rPr lang="ru-RU" sz="1400" b="1" dirty="0">
                <a:effectLst>
                  <a:outerShdw blurRad="38100" dist="38100" dir="2700000" algn="tl">
                    <a:srgbClr val="000000">
                      <a:alpha val="43137"/>
                    </a:srgbClr>
                  </a:outerShdw>
                </a:effectLst>
              </a:rPr>
              <a:t>.</a:t>
            </a:r>
            <a:endParaRPr lang="ru-RU" sz="1400" b="1" dirty="0">
              <a:effectLst>
                <a:outerShdw blurRad="38100" dist="38100" dir="2700000" algn="tl">
                  <a:srgbClr val="000000">
                    <a:alpha val="43137"/>
                  </a:srgbClr>
                </a:outerShdw>
              </a:effectLst>
              <a:latin typeface="Century Gothic" pitchFamily="34" charset="0"/>
            </a:endParaRPr>
          </a:p>
        </p:txBody>
      </p:sp>
      <p:sp>
        <p:nvSpPr>
          <p:cNvPr id="5" name="Номер слайда 4"/>
          <p:cNvSpPr>
            <a:spLocks noGrp="1"/>
          </p:cNvSpPr>
          <p:nvPr>
            <p:ph type="sldNum" sz="quarter" idx="12"/>
          </p:nvPr>
        </p:nvSpPr>
        <p:spPr>
          <a:xfrm>
            <a:off x="6771011" y="6462709"/>
            <a:ext cx="2133600" cy="365125"/>
          </a:xfrm>
        </p:spPr>
        <p:txBody>
          <a:bodyPr/>
          <a:lstStyle/>
          <a:p>
            <a:fld id="{290F8FE1-D312-4C01-8616-14340EB4CBE8}" type="slidenum">
              <a:rPr lang="ru-RU" sz="1800" smtClean="0">
                <a:solidFill>
                  <a:prstClr val="black">
                    <a:tint val="75000"/>
                  </a:prstClr>
                </a:solidFill>
                <a:latin typeface="Century Gothic" panose="020B0502020202020204" pitchFamily="34" charset="0"/>
              </a:rPr>
              <a:pPr/>
              <a:t>4</a:t>
            </a:fld>
            <a:endParaRPr lang="ru-RU" sz="1800">
              <a:solidFill>
                <a:prstClr val="black">
                  <a:tint val="75000"/>
                </a:prstClr>
              </a:solidFill>
              <a:latin typeface="Century Gothic" panose="020B0502020202020204" pitchFamily="34" charset="0"/>
            </a:endParaRPr>
          </a:p>
        </p:txBody>
      </p:sp>
      <p:sp>
        <p:nvSpPr>
          <p:cNvPr id="12" name="Скругленный прямоугольник 11"/>
          <p:cNvSpPr/>
          <p:nvPr/>
        </p:nvSpPr>
        <p:spPr>
          <a:xfrm>
            <a:off x="7448118" y="2527856"/>
            <a:ext cx="1595193" cy="592228"/>
          </a:xfrm>
          <a:prstGeom prst="roundRect">
            <a:avLst>
              <a:gd name="adj" fmla="val 4481"/>
            </a:avLst>
          </a:prstGeom>
          <a:solidFill>
            <a:schemeClr val="accent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r>
              <a:rPr lang="ru-RU" sz="1400" b="1" dirty="0" smtClean="0">
                <a:solidFill>
                  <a:schemeClr val="bg1"/>
                </a:solidFill>
                <a:latin typeface="Century Gothic" panose="020B0502020202020204" pitchFamily="34" charset="0"/>
              </a:rPr>
              <a:t>педагог-</a:t>
            </a:r>
          </a:p>
          <a:p>
            <a:pPr algn="ctr"/>
            <a:r>
              <a:rPr lang="ru-RU" sz="1400" b="1" dirty="0" err="1" smtClean="0">
                <a:solidFill>
                  <a:schemeClr val="bg1"/>
                </a:solidFill>
                <a:latin typeface="Century Gothic" panose="020B0502020202020204" pitchFamily="34" charset="0"/>
              </a:rPr>
              <a:t>шебер</a:t>
            </a:r>
            <a:endParaRPr lang="ru-RU" sz="1400" b="1" dirty="0" smtClean="0">
              <a:solidFill>
                <a:schemeClr val="bg1"/>
              </a:solidFill>
              <a:latin typeface="Century Gothic" panose="020B0502020202020204" pitchFamily="34" charset="0"/>
            </a:endParaRPr>
          </a:p>
          <a:p>
            <a:pPr algn="ctr"/>
            <a:endParaRPr lang="ru-RU" sz="1400" b="1" dirty="0" smtClean="0">
              <a:solidFill>
                <a:schemeClr val="bg1"/>
              </a:solidFill>
              <a:latin typeface="Century Gothic" panose="020B0502020202020204" pitchFamily="34" charset="0"/>
            </a:endParaRPr>
          </a:p>
        </p:txBody>
      </p:sp>
      <p:sp>
        <p:nvSpPr>
          <p:cNvPr id="16" name="Скругленный прямоугольник 15"/>
          <p:cNvSpPr/>
          <p:nvPr/>
        </p:nvSpPr>
        <p:spPr>
          <a:xfrm>
            <a:off x="5835433" y="3337805"/>
            <a:ext cx="1279396" cy="592228"/>
          </a:xfrm>
          <a:prstGeom prst="roundRect">
            <a:avLst>
              <a:gd name="adj" fmla="val 4481"/>
            </a:avLst>
          </a:prstGeom>
          <a:solidFill>
            <a:schemeClr val="accent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r>
              <a:rPr lang="kk-KZ" sz="1400" b="1" dirty="0" smtClean="0">
                <a:solidFill>
                  <a:schemeClr val="bg1"/>
                </a:solidFill>
                <a:latin typeface="Century Gothic" panose="020B0502020202020204" pitchFamily="34" charset="0"/>
              </a:rPr>
              <a:t>Жоғары санат</a:t>
            </a:r>
            <a:endParaRPr lang="ru-RU" sz="1400" b="1" dirty="0" smtClean="0">
              <a:solidFill>
                <a:schemeClr val="bg1"/>
              </a:solidFill>
              <a:latin typeface="Century Gothic" panose="020B0502020202020204" pitchFamily="34" charset="0"/>
            </a:endParaRPr>
          </a:p>
        </p:txBody>
      </p:sp>
      <p:sp>
        <p:nvSpPr>
          <p:cNvPr id="17" name="Скругленный прямоугольник 16"/>
          <p:cNvSpPr/>
          <p:nvPr/>
        </p:nvSpPr>
        <p:spPr>
          <a:xfrm>
            <a:off x="7448118" y="3337805"/>
            <a:ext cx="1595191" cy="592228"/>
          </a:xfrm>
          <a:prstGeom prst="roundRect">
            <a:avLst>
              <a:gd name="adj" fmla="val 4481"/>
            </a:avLst>
          </a:prstGeom>
          <a:solidFill>
            <a:schemeClr val="accent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r>
              <a:rPr lang="ru-RU" sz="1400" b="1" dirty="0" smtClean="0">
                <a:solidFill>
                  <a:schemeClr val="bg1"/>
                </a:solidFill>
                <a:latin typeface="Century Gothic" panose="020B0502020202020204" pitchFamily="34" charset="0"/>
              </a:rPr>
              <a:t>педагог-</a:t>
            </a:r>
            <a:r>
              <a:rPr lang="ru-RU" sz="1400" b="1" dirty="0" err="1" smtClean="0">
                <a:solidFill>
                  <a:schemeClr val="bg1"/>
                </a:solidFill>
                <a:latin typeface="Century Gothic" panose="020B0502020202020204" pitchFamily="34" charset="0"/>
              </a:rPr>
              <a:t>зерттеуші</a:t>
            </a:r>
            <a:endParaRPr lang="ru-RU" sz="1400" b="1" dirty="0">
              <a:solidFill>
                <a:schemeClr val="bg1"/>
              </a:solidFill>
              <a:latin typeface="Century Gothic" panose="020B0502020202020204" pitchFamily="34" charset="0"/>
            </a:endParaRPr>
          </a:p>
        </p:txBody>
      </p:sp>
      <p:sp>
        <p:nvSpPr>
          <p:cNvPr id="19" name="Скругленный прямоугольник 18"/>
          <p:cNvSpPr/>
          <p:nvPr/>
        </p:nvSpPr>
        <p:spPr>
          <a:xfrm>
            <a:off x="5835433" y="4139685"/>
            <a:ext cx="1279396" cy="592228"/>
          </a:xfrm>
          <a:prstGeom prst="roundRect">
            <a:avLst>
              <a:gd name="adj" fmla="val 4481"/>
            </a:avLst>
          </a:prstGeom>
          <a:solidFill>
            <a:schemeClr val="accent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r>
              <a:rPr lang="kk-KZ" sz="1400" b="1" dirty="0" smtClean="0">
                <a:solidFill>
                  <a:schemeClr val="bg1"/>
                </a:solidFill>
                <a:latin typeface="Century Gothic" panose="020B0502020202020204" pitchFamily="34" charset="0"/>
              </a:rPr>
              <a:t>Бірінші санат</a:t>
            </a:r>
            <a:endParaRPr lang="ru-RU" sz="1400" b="1" dirty="0" smtClean="0">
              <a:solidFill>
                <a:schemeClr val="bg1"/>
              </a:solidFill>
              <a:latin typeface="Century Gothic" panose="020B0502020202020204" pitchFamily="34" charset="0"/>
            </a:endParaRPr>
          </a:p>
        </p:txBody>
      </p:sp>
      <p:sp>
        <p:nvSpPr>
          <p:cNvPr id="20" name="Скругленный прямоугольник 19"/>
          <p:cNvSpPr/>
          <p:nvPr/>
        </p:nvSpPr>
        <p:spPr>
          <a:xfrm>
            <a:off x="7448118" y="4139685"/>
            <a:ext cx="1595191" cy="592228"/>
          </a:xfrm>
          <a:prstGeom prst="roundRect">
            <a:avLst>
              <a:gd name="adj" fmla="val 4481"/>
            </a:avLst>
          </a:prstGeom>
          <a:solidFill>
            <a:schemeClr val="accent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r>
              <a:rPr lang="ru-RU" sz="1400" b="1" dirty="0" smtClean="0">
                <a:solidFill>
                  <a:schemeClr val="bg1"/>
                </a:solidFill>
                <a:latin typeface="Century Gothic" panose="020B0502020202020204" pitchFamily="34" charset="0"/>
              </a:rPr>
              <a:t>педагог-</a:t>
            </a:r>
            <a:r>
              <a:rPr lang="ru-RU" sz="1400" b="1" dirty="0" err="1" smtClean="0">
                <a:solidFill>
                  <a:schemeClr val="bg1"/>
                </a:solidFill>
                <a:latin typeface="Century Gothic" panose="020B0502020202020204" pitchFamily="34" charset="0"/>
              </a:rPr>
              <a:t>сарапшы</a:t>
            </a:r>
            <a:endParaRPr lang="ru-RU" sz="1400" b="1" dirty="0" smtClean="0">
              <a:solidFill>
                <a:schemeClr val="bg1"/>
              </a:solidFill>
              <a:latin typeface="Century Gothic" panose="020B0502020202020204" pitchFamily="34" charset="0"/>
            </a:endParaRPr>
          </a:p>
        </p:txBody>
      </p:sp>
      <p:sp>
        <p:nvSpPr>
          <p:cNvPr id="22" name="Скругленный прямоугольник 21"/>
          <p:cNvSpPr/>
          <p:nvPr/>
        </p:nvSpPr>
        <p:spPr>
          <a:xfrm>
            <a:off x="5847896" y="4946608"/>
            <a:ext cx="1279396" cy="592228"/>
          </a:xfrm>
          <a:prstGeom prst="roundRect">
            <a:avLst>
              <a:gd name="adj" fmla="val 4481"/>
            </a:avLst>
          </a:prstGeom>
          <a:solidFill>
            <a:schemeClr val="accent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r>
              <a:rPr lang="kk-KZ" sz="1400" b="1" dirty="0" smtClean="0">
                <a:solidFill>
                  <a:schemeClr val="bg1"/>
                </a:solidFill>
                <a:latin typeface="Century Gothic" panose="020B0502020202020204" pitchFamily="34" charset="0"/>
              </a:rPr>
              <a:t>Екінші санат</a:t>
            </a:r>
            <a:endParaRPr lang="ru-RU" sz="1400" b="1" dirty="0" smtClean="0">
              <a:solidFill>
                <a:schemeClr val="bg1"/>
              </a:solidFill>
              <a:latin typeface="Century Gothic" panose="020B0502020202020204" pitchFamily="34" charset="0"/>
            </a:endParaRPr>
          </a:p>
        </p:txBody>
      </p:sp>
      <p:sp>
        <p:nvSpPr>
          <p:cNvPr id="23" name="Скругленный прямоугольник 22"/>
          <p:cNvSpPr/>
          <p:nvPr/>
        </p:nvSpPr>
        <p:spPr>
          <a:xfrm>
            <a:off x="7460581" y="4946608"/>
            <a:ext cx="1581641" cy="592228"/>
          </a:xfrm>
          <a:prstGeom prst="roundRect">
            <a:avLst>
              <a:gd name="adj" fmla="val 4481"/>
            </a:avLst>
          </a:prstGeom>
          <a:solidFill>
            <a:schemeClr val="accent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r>
              <a:rPr lang="ru-RU" sz="1400" b="1" dirty="0" smtClean="0">
                <a:solidFill>
                  <a:schemeClr val="bg1"/>
                </a:solidFill>
                <a:latin typeface="Century Gothic" panose="020B0502020202020204" pitchFamily="34" charset="0"/>
              </a:rPr>
              <a:t>педагог-модератор</a:t>
            </a:r>
          </a:p>
        </p:txBody>
      </p:sp>
      <p:sp>
        <p:nvSpPr>
          <p:cNvPr id="25" name="Скругленный прямоугольник 24"/>
          <p:cNvSpPr/>
          <p:nvPr/>
        </p:nvSpPr>
        <p:spPr>
          <a:xfrm>
            <a:off x="5847896" y="5751514"/>
            <a:ext cx="1279396" cy="592228"/>
          </a:xfrm>
          <a:prstGeom prst="roundRect">
            <a:avLst>
              <a:gd name="adj" fmla="val 4481"/>
            </a:avLst>
          </a:prstGeom>
          <a:solidFill>
            <a:schemeClr val="accent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r>
              <a:rPr lang="kk-KZ" sz="1400" b="1" dirty="0" smtClean="0">
                <a:solidFill>
                  <a:schemeClr val="bg1"/>
                </a:solidFill>
                <a:latin typeface="Century Gothic" panose="020B0502020202020204" pitchFamily="34" charset="0"/>
              </a:rPr>
              <a:t>Санатсыз</a:t>
            </a:r>
            <a:endParaRPr lang="ru-RU" sz="1400" b="1" dirty="0" smtClean="0">
              <a:solidFill>
                <a:schemeClr val="bg1"/>
              </a:solidFill>
              <a:latin typeface="Century Gothic" panose="020B0502020202020204" pitchFamily="34" charset="0"/>
            </a:endParaRPr>
          </a:p>
        </p:txBody>
      </p:sp>
      <p:sp>
        <p:nvSpPr>
          <p:cNvPr id="26" name="Скругленный прямоугольник 25"/>
          <p:cNvSpPr/>
          <p:nvPr/>
        </p:nvSpPr>
        <p:spPr>
          <a:xfrm>
            <a:off x="7409180" y="5751514"/>
            <a:ext cx="1581641" cy="592228"/>
          </a:xfrm>
          <a:prstGeom prst="roundRect">
            <a:avLst>
              <a:gd name="adj" fmla="val 4481"/>
            </a:avLst>
          </a:prstGeom>
          <a:solidFill>
            <a:schemeClr val="accent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r>
              <a:rPr lang="kk-KZ" sz="1400" b="1" dirty="0" smtClean="0">
                <a:solidFill>
                  <a:schemeClr val="bg1"/>
                </a:solidFill>
                <a:latin typeface="Century Gothic" panose="020B0502020202020204" pitchFamily="34" charset="0"/>
              </a:rPr>
              <a:t>педагог</a:t>
            </a:r>
            <a:endParaRPr lang="ru-RU" sz="1400" b="1" dirty="0" smtClean="0">
              <a:solidFill>
                <a:schemeClr val="bg1"/>
              </a:solidFill>
              <a:latin typeface="Century Gothic" panose="020B0502020202020204" pitchFamily="34" charset="0"/>
            </a:endParaRPr>
          </a:p>
        </p:txBody>
      </p:sp>
      <p:sp>
        <p:nvSpPr>
          <p:cNvPr id="32" name="Заголовок 1"/>
          <p:cNvSpPr txBox="1">
            <a:spLocks/>
          </p:cNvSpPr>
          <p:nvPr/>
        </p:nvSpPr>
        <p:spPr>
          <a:xfrm>
            <a:off x="5711592" y="1367129"/>
            <a:ext cx="1524703" cy="693719"/>
          </a:xfrm>
          <a:prstGeom prst="rect">
            <a:avLst/>
          </a:prstGeom>
          <a:ln>
            <a:solidFill>
              <a:srgbClr val="002060"/>
            </a:solidFill>
          </a:ln>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k-KZ" sz="1200" b="1" i="1" dirty="0" smtClean="0">
                <a:solidFill>
                  <a:srgbClr val="4F81BD">
                    <a:lumMod val="50000"/>
                  </a:srgbClr>
                </a:solidFill>
                <a:latin typeface="Century Gothic" panose="020B0502020202020204" pitchFamily="34" charset="0"/>
                <a:ea typeface="+mn-ea"/>
                <a:cs typeface="+mn-cs"/>
              </a:rPr>
              <a:t>Белсенді санаттар</a:t>
            </a:r>
            <a:endParaRPr lang="ru-RU" sz="1200" b="1" i="1" dirty="0">
              <a:solidFill>
                <a:srgbClr val="4F81BD">
                  <a:lumMod val="50000"/>
                </a:srgbClr>
              </a:solidFill>
              <a:latin typeface="Century Gothic" panose="020B0502020202020204" pitchFamily="34" charset="0"/>
              <a:ea typeface="+mn-ea"/>
              <a:cs typeface="+mn-cs"/>
            </a:endParaRPr>
          </a:p>
        </p:txBody>
      </p:sp>
      <p:sp>
        <p:nvSpPr>
          <p:cNvPr id="33" name="Заголовок 1"/>
          <p:cNvSpPr txBox="1">
            <a:spLocks/>
          </p:cNvSpPr>
          <p:nvPr/>
        </p:nvSpPr>
        <p:spPr>
          <a:xfrm>
            <a:off x="7385952" y="1367129"/>
            <a:ext cx="1628099" cy="693719"/>
          </a:xfrm>
          <a:prstGeom prst="rect">
            <a:avLst/>
          </a:prstGeom>
          <a:ln>
            <a:solidFill>
              <a:srgbClr val="002060"/>
            </a:solidFill>
          </a:ln>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k-KZ" sz="1200" b="1" i="1" dirty="0" smtClean="0">
                <a:solidFill>
                  <a:srgbClr val="4F81BD">
                    <a:lumMod val="50000"/>
                  </a:srgbClr>
                </a:solidFill>
                <a:latin typeface="Century Gothic" panose="020B0502020202020204" pitchFamily="34" charset="0"/>
                <a:ea typeface="+mn-ea"/>
                <a:cs typeface="+mn-cs"/>
              </a:rPr>
              <a:t>Енгізілетін санаттар</a:t>
            </a:r>
            <a:endParaRPr lang="ru-RU" sz="1200" b="1" i="1" dirty="0">
              <a:solidFill>
                <a:srgbClr val="4F81BD">
                  <a:lumMod val="50000"/>
                </a:srgbClr>
              </a:solidFill>
              <a:latin typeface="Century Gothic" panose="020B0502020202020204" pitchFamily="34" charset="0"/>
              <a:ea typeface="+mn-ea"/>
              <a:cs typeface="+mn-cs"/>
            </a:endParaRPr>
          </a:p>
        </p:txBody>
      </p:sp>
      <p:pic>
        <p:nvPicPr>
          <p:cNvPr id="1026" name="Picture 2" descr="C:\Users\Stella.Ibraeva\Desktop\index.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91557" y="2172070"/>
            <a:ext cx="899634" cy="1199512"/>
          </a:xfrm>
          <a:prstGeom prst="rect">
            <a:avLst/>
          </a:prstGeom>
          <a:noFill/>
          <a:extLst>
            <a:ext uri="{909E8E84-426E-40DD-AFC4-6F175D3DCCD1}">
              <a14:hiddenFill xmlns:a14="http://schemas.microsoft.com/office/drawing/2010/main">
                <a:solidFill>
                  <a:srgbClr val="FFFFFF"/>
                </a:solidFill>
              </a14:hiddenFill>
            </a:ext>
          </a:extLst>
        </p:spPr>
      </p:pic>
      <p:cxnSp>
        <p:nvCxnSpPr>
          <p:cNvPr id="7" name="Прямая со стрелкой 6"/>
          <p:cNvCxnSpPr>
            <a:stCxn id="32" idx="3"/>
          </p:cNvCxnSpPr>
          <p:nvPr/>
        </p:nvCxnSpPr>
        <p:spPr>
          <a:xfrm>
            <a:off x="7236295" y="1713989"/>
            <a:ext cx="118670" cy="2286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Прямоугольник 9"/>
          <p:cNvSpPr/>
          <p:nvPr/>
        </p:nvSpPr>
        <p:spPr>
          <a:xfrm>
            <a:off x="179512" y="3068960"/>
            <a:ext cx="5384041" cy="207749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en-US" sz="1700" b="1" dirty="0">
                <a:solidFill>
                  <a:srgbClr val="C00000"/>
                </a:solidFill>
                <a:latin typeface="Century Gothic" pitchFamily="34" charset="0"/>
              </a:rPr>
              <a:t>!</a:t>
            </a:r>
            <a:r>
              <a:rPr lang="en-US" sz="1700" dirty="0">
                <a:latin typeface="Century Gothic" pitchFamily="34" charset="0"/>
              </a:rPr>
              <a:t> </a:t>
            </a:r>
            <a:r>
              <a:rPr lang="kk-KZ" sz="1600" dirty="0"/>
              <a:t>Педагог қызметкерлер мен оларға теңестірілген, екінші, бірінші, жоғары біліктілік санаттары бар адамдар, осы Ережеде белгіленген біліктілік санаттарының біреуін, егер олар педагог қызметкердің және оған теңестірілген тұлғаның біліктілік деңгейіне қойылатын біліктілік талаптарына сәйкес келсе, талап етуге құқылы. Педагогикалық қызметкерлер мен оларға теңестірілмеген тұлғалар «мұғалім» біліктілік санатына теңестіріледі</a:t>
            </a:r>
            <a:r>
              <a:rPr lang="kk-KZ" sz="1600" dirty="0" smtClean="0"/>
              <a:t>.</a:t>
            </a:r>
            <a:endParaRPr lang="ru-RU" sz="1600" b="1" dirty="0">
              <a:solidFill>
                <a:srgbClr val="FF0000"/>
              </a:solidFill>
              <a:latin typeface="Century Gothic" pitchFamily="34" charset="0"/>
            </a:endParaRPr>
          </a:p>
        </p:txBody>
      </p:sp>
      <p:sp>
        <p:nvSpPr>
          <p:cNvPr id="38" name="Заголовок 1"/>
          <p:cNvSpPr>
            <a:spLocks noGrp="1"/>
          </p:cNvSpPr>
          <p:nvPr>
            <p:ph type="title"/>
          </p:nvPr>
        </p:nvSpPr>
        <p:spPr>
          <a:xfrm>
            <a:off x="3270746" y="487072"/>
            <a:ext cx="3234518" cy="394102"/>
          </a:xfrm>
        </p:spPr>
        <p:txBody>
          <a:bodyPr>
            <a:noAutofit/>
          </a:bodyPr>
          <a:lstStyle/>
          <a:p>
            <a:r>
              <a:rPr lang="ru-RU" sz="2800" b="1" dirty="0" smtClean="0">
                <a:solidFill>
                  <a:srgbClr val="4F81BD">
                    <a:lumMod val="50000"/>
                  </a:srgbClr>
                </a:solidFill>
                <a:latin typeface="Century Gothic" panose="020B0502020202020204" pitchFamily="34" charset="0"/>
                <a:ea typeface="+mn-ea"/>
                <a:cs typeface="+mn-cs"/>
              </a:rPr>
              <a:t>АТТЕСТАЦИ</a:t>
            </a:r>
            <a:r>
              <a:rPr lang="ru-RU" sz="2800" b="1" dirty="0">
                <a:solidFill>
                  <a:srgbClr val="4F81BD">
                    <a:lumMod val="50000"/>
                  </a:srgbClr>
                </a:solidFill>
                <a:latin typeface="Century Gothic" panose="020B0502020202020204" pitchFamily="34" charset="0"/>
                <a:ea typeface="+mn-ea"/>
                <a:cs typeface="+mn-cs"/>
              </a:rPr>
              <a:t>Я</a:t>
            </a:r>
          </a:p>
        </p:txBody>
      </p:sp>
    </p:spTree>
    <p:extLst>
      <p:ext uri="{BB962C8B-B14F-4D97-AF65-F5344CB8AC3E}">
        <p14:creationId xmlns:p14="http://schemas.microsoft.com/office/powerpoint/2010/main" val="13805941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 №316 </a:t>
            </a:r>
            <a:r>
              <a:rPr lang="ru-RU" dirty="0" err="1" smtClean="0"/>
              <a:t>заңынының</a:t>
            </a:r>
            <a:r>
              <a:rPr lang="ru-RU" dirty="0" smtClean="0"/>
              <a:t> </a:t>
            </a:r>
            <a:r>
              <a:rPr lang="ru-RU" dirty="0" err="1" smtClean="0"/>
              <a:t>өзгеруі</a:t>
            </a:r>
            <a:endParaRPr lang="ru-RU" dirty="0"/>
          </a:p>
        </p:txBody>
      </p:sp>
      <p:sp>
        <p:nvSpPr>
          <p:cNvPr id="4" name="Содержимое 3"/>
          <p:cNvSpPr>
            <a:spLocks noGrp="1"/>
          </p:cNvSpPr>
          <p:nvPr>
            <p:ph sz="half" idx="2"/>
          </p:nvPr>
        </p:nvSpPr>
        <p:spPr>
          <a:xfrm>
            <a:off x="323528" y="1772816"/>
            <a:ext cx="8668072" cy="4551784"/>
          </a:xfrm>
        </p:spPr>
        <p:txBody>
          <a:bodyPr>
            <a:normAutofit fontScale="92500"/>
          </a:bodyPr>
          <a:lstStyle/>
          <a:p>
            <a:pPr marL="0" lvl="0" indent="0" fontAlgn="base">
              <a:spcBef>
                <a:spcPct val="0"/>
              </a:spcBef>
              <a:spcAft>
                <a:spcPct val="0"/>
              </a:spcAft>
              <a:buClrTx/>
              <a:buSzTx/>
              <a:buNone/>
            </a:pPr>
            <a:r>
              <a:rPr lang="ru-RU" dirty="0"/>
              <a:t/>
            </a:r>
            <a:br>
              <a:rPr lang="ru-RU" dirty="0"/>
            </a:br>
            <a:r>
              <a:rPr lang="ru-RU" dirty="0" smtClean="0"/>
              <a:t>87-1-тармақтың </a:t>
            </a:r>
            <a:r>
              <a:rPr lang="ru-RU" dirty="0" err="1" smtClean="0"/>
              <a:t>мазмұны</a:t>
            </a:r>
            <a:endParaRPr lang="ru-RU" dirty="0" smtClean="0"/>
          </a:p>
          <a:p>
            <a:pPr marL="0" lvl="0" indent="0" fontAlgn="base">
              <a:spcBef>
                <a:spcPct val="0"/>
              </a:spcBef>
              <a:spcAft>
                <a:spcPct val="0"/>
              </a:spcAft>
              <a:buClrTx/>
              <a:buSzTx/>
              <a:buNone/>
            </a:pPr>
            <a:r>
              <a:rPr lang="ru-RU" dirty="0" smtClean="0"/>
              <a:t>: </a:t>
            </a:r>
            <a:r>
              <a:rPr lang="ru-RU" dirty="0"/>
              <a:t>87-1 </a:t>
            </a:r>
            <a:r>
              <a:rPr lang="ru-RU" dirty="0" err="1"/>
              <a:t>Педагогикалық</a:t>
            </a:r>
            <a:r>
              <a:rPr lang="ru-RU" dirty="0"/>
              <a:t> </a:t>
            </a:r>
            <a:r>
              <a:rPr lang="ru-RU" dirty="0" err="1"/>
              <a:t>қызметкерлер</a:t>
            </a:r>
            <a:r>
              <a:rPr lang="ru-RU" dirty="0"/>
              <a:t> мен </a:t>
            </a:r>
            <a:r>
              <a:rPr lang="ru-RU" dirty="0" err="1"/>
              <a:t>оларға</a:t>
            </a:r>
            <a:r>
              <a:rPr lang="ru-RU" dirty="0"/>
              <a:t> </a:t>
            </a:r>
            <a:r>
              <a:rPr lang="ru-RU" dirty="0" err="1"/>
              <a:t>теңестірілген</a:t>
            </a:r>
            <a:r>
              <a:rPr lang="ru-RU" dirty="0"/>
              <a:t> </a:t>
            </a:r>
            <a:r>
              <a:rPr lang="ru-RU" dirty="0" err="1"/>
              <a:t>тұлғалар</a:t>
            </a:r>
            <a:r>
              <a:rPr lang="ru-RU" dirty="0"/>
              <a:t> </a:t>
            </a:r>
            <a:r>
              <a:rPr lang="ru-RU" dirty="0" err="1"/>
              <a:t>мұғалім</a:t>
            </a:r>
            <a:r>
              <a:rPr lang="ru-RU" dirty="0"/>
              <a:t>-модератор, </a:t>
            </a:r>
            <a:r>
              <a:rPr lang="ru-RU" dirty="0" err="1"/>
              <a:t>мұғалім-сарапшы</a:t>
            </a:r>
            <a:r>
              <a:rPr lang="ru-RU" dirty="0"/>
              <a:t>, педагог-</a:t>
            </a:r>
            <a:r>
              <a:rPr lang="ru-RU" dirty="0" err="1"/>
              <a:t>зерттеуші</a:t>
            </a:r>
            <a:r>
              <a:rPr lang="ru-RU" dirty="0"/>
              <a:t>, </a:t>
            </a:r>
            <a:r>
              <a:rPr lang="ru-RU" dirty="0" err="1"/>
              <a:t>мұғалім-шебері</a:t>
            </a:r>
            <a:r>
              <a:rPr lang="ru-RU" dirty="0"/>
              <a:t>, </a:t>
            </a:r>
            <a:r>
              <a:rPr lang="ru-RU" dirty="0" err="1"/>
              <a:t>біліктілігінің</a:t>
            </a:r>
            <a:r>
              <a:rPr lang="ru-RU" dirty="0"/>
              <a:t> </a:t>
            </a:r>
            <a:r>
              <a:rPr lang="ru-RU" dirty="0" err="1"/>
              <a:t>біліктілік</a:t>
            </a:r>
            <a:r>
              <a:rPr lang="ru-RU" dirty="0"/>
              <a:t> </a:t>
            </a:r>
            <a:r>
              <a:rPr lang="ru-RU" dirty="0" err="1"/>
              <a:t>санаттары</a:t>
            </a:r>
            <a:r>
              <a:rPr lang="ru-RU" dirty="0"/>
              <a:t> </a:t>
            </a:r>
            <a:r>
              <a:rPr lang="ru-RU" dirty="0" err="1"/>
              <a:t>берілген</a:t>
            </a:r>
            <a:r>
              <a:rPr lang="ru-RU" dirty="0"/>
              <a:t> </a:t>
            </a:r>
            <a:r>
              <a:rPr lang="ru-RU" dirty="0" smtClean="0"/>
              <a:t>.</a:t>
            </a:r>
          </a:p>
          <a:p>
            <a:pPr marL="0" lvl="0" indent="0" fontAlgn="base">
              <a:spcBef>
                <a:spcPct val="0"/>
              </a:spcBef>
              <a:spcAft>
                <a:spcPct val="0"/>
              </a:spcAft>
              <a:buClrTx/>
              <a:buSzTx/>
              <a:buNone/>
            </a:pPr>
            <a:r>
              <a:rPr lang="en-US" dirty="0" smtClean="0" bmk="">
                <a:solidFill>
                  <a:srgbClr val="000000"/>
                </a:solidFill>
                <a:latin typeface="Arial" pitchFamily="34" charset="0"/>
                <a:ea typeface="Consolas" pitchFamily="49" charset="0"/>
                <a:cs typeface="Consolas" pitchFamily="49" charset="0"/>
              </a:rPr>
              <a:t>   </a:t>
            </a:r>
            <a:r>
              <a:rPr lang="en-US" dirty="0" smtClean="0" bmk="">
                <a:solidFill>
                  <a:srgbClr val="FF0000"/>
                </a:solidFill>
                <a:latin typeface="Arial" pitchFamily="34" charset="0"/>
                <a:ea typeface="Consolas" pitchFamily="49" charset="0"/>
                <a:cs typeface="Consolas" pitchFamily="49" charset="0"/>
              </a:rPr>
              <a:t>  </a:t>
            </a:r>
            <a:r>
              <a:rPr lang="en-US" b="1" dirty="0" smtClean="0" bmk="">
                <a:solidFill>
                  <a:srgbClr val="FF0000"/>
                </a:solidFill>
                <a:latin typeface="Arial" pitchFamily="34" charset="0"/>
                <a:ea typeface="Consolas" pitchFamily="49" charset="0"/>
                <a:cs typeface="Consolas" pitchFamily="49" charset="0"/>
              </a:rPr>
              <a:t> </a:t>
            </a:r>
            <a:r>
              <a:rPr lang="ru-RU" b="1" dirty="0" smtClean="0" bmk="">
                <a:solidFill>
                  <a:srgbClr val="FF0000"/>
                </a:solidFill>
                <a:latin typeface="Arial" pitchFamily="34" charset="0"/>
                <a:ea typeface="Consolas" pitchFamily="49" charset="0"/>
                <a:cs typeface="Consolas" pitchFamily="49" charset="0"/>
              </a:rPr>
              <a:t>«педагог-модератор" – </a:t>
            </a:r>
          </a:p>
          <a:p>
            <a:pPr marL="0" lvl="0" indent="0" fontAlgn="base">
              <a:spcBef>
                <a:spcPct val="0"/>
              </a:spcBef>
              <a:spcAft>
                <a:spcPct val="0"/>
              </a:spcAft>
              <a:buClrTx/>
              <a:buSzTx/>
              <a:buNone/>
            </a:pPr>
            <a:r>
              <a:rPr lang="ru-RU" b="1" dirty="0" smtClean="0" bmk="">
                <a:solidFill>
                  <a:srgbClr val="FF0000"/>
                </a:solidFill>
                <a:latin typeface="Arial" pitchFamily="34" charset="0"/>
                <a:ea typeface="Consolas" pitchFamily="49" charset="0"/>
                <a:cs typeface="Consolas" pitchFamily="49" charset="0"/>
              </a:rPr>
              <a:t>«</a:t>
            </a:r>
            <a:r>
              <a:rPr lang="ru-RU" b="1" dirty="0" err="1" smtClean="0" bmk="">
                <a:solidFill>
                  <a:srgbClr val="FF0000"/>
                </a:solidFill>
                <a:latin typeface="Arial" pitchFamily="34" charset="0"/>
                <a:ea typeface="Consolas" pitchFamily="49" charset="0"/>
                <a:cs typeface="Consolas" pitchFamily="49" charset="0"/>
              </a:rPr>
              <a:t>екінші</a:t>
            </a:r>
            <a:r>
              <a:rPr lang="ru-RU" b="1" dirty="0" smtClean="0" bmk="">
                <a:solidFill>
                  <a:srgbClr val="FF0000"/>
                </a:solidFill>
                <a:latin typeface="Arial" pitchFamily="34" charset="0"/>
                <a:ea typeface="Consolas" pitchFamily="49" charset="0"/>
                <a:cs typeface="Consolas" pitchFamily="49" charset="0"/>
              </a:rPr>
              <a:t> </a:t>
            </a:r>
            <a:r>
              <a:rPr lang="ru-RU" b="1" dirty="0" err="1" smtClean="0" bmk="">
                <a:solidFill>
                  <a:srgbClr val="FF0000"/>
                </a:solidFill>
                <a:latin typeface="Arial" pitchFamily="34" charset="0"/>
                <a:ea typeface="Consolas" pitchFamily="49" charset="0"/>
                <a:cs typeface="Consolas" pitchFamily="49" charset="0"/>
              </a:rPr>
              <a:t>санатты</a:t>
            </a:r>
            <a:r>
              <a:rPr lang="ru-RU" b="1" dirty="0" smtClean="0" bmk="">
                <a:solidFill>
                  <a:srgbClr val="FF0000"/>
                </a:solidFill>
                <a:latin typeface="Arial" pitchFamily="34" charset="0"/>
                <a:ea typeface="Consolas" pitchFamily="49" charset="0"/>
                <a:cs typeface="Consolas" pitchFamily="49" charset="0"/>
              </a:rPr>
              <a:t> </a:t>
            </a:r>
            <a:r>
              <a:rPr lang="ru-RU" b="1" dirty="0" err="1" smtClean="0" bmk="">
                <a:solidFill>
                  <a:srgbClr val="FF0000"/>
                </a:solidFill>
                <a:latin typeface="Arial" pitchFamily="34" charset="0"/>
                <a:ea typeface="Consolas" pitchFamily="49" charset="0"/>
                <a:cs typeface="Consolas" pitchFamily="49" charset="0"/>
              </a:rPr>
              <a:t>ұстаз</a:t>
            </a:r>
            <a:r>
              <a:rPr lang="ru-RU" b="1" dirty="0" smtClean="0" bmk="">
                <a:solidFill>
                  <a:srgbClr val="FF0000"/>
                </a:solidFill>
                <a:latin typeface="Arial" pitchFamily="34" charset="0"/>
                <a:ea typeface="Consolas" pitchFamily="49" charset="0"/>
                <a:cs typeface="Consolas" pitchFamily="49" charset="0"/>
              </a:rPr>
              <a:t>";</a:t>
            </a:r>
            <a:endParaRPr lang="ru-RU" sz="800" b="1" dirty="0" smtClean="0" bmk="">
              <a:solidFill>
                <a:srgbClr val="FF0000"/>
              </a:solidFill>
              <a:latin typeface="Arial" pitchFamily="34" charset="0"/>
              <a:cs typeface="Arial" pitchFamily="34" charset="0"/>
            </a:endParaRPr>
          </a:p>
          <a:p>
            <a:pPr marL="0" lvl="0" indent="0" eaLnBrk="0" fontAlgn="base" hangingPunct="0">
              <a:spcBef>
                <a:spcPct val="0"/>
              </a:spcBef>
              <a:spcAft>
                <a:spcPct val="0"/>
              </a:spcAft>
              <a:buClrTx/>
              <a:buSzTx/>
              <a:buNone/>
            </a:pPr>
            <a:r>
              <a:rPr lang="en-US" b="1" dirty="0" smtClean="0" bmk="">
                <a:solidFill>
                  <a:srgbClr val="FF0000"/>
                </a:solidFill>
                <a:latin typeface="Arial" pitchFamily="34" charset="0"/>
                <a:ea typeface="Consolas" pitchFamily="49" charset="0"/>
                <a:cs typeface="Consolas" pitchFamily="49" charset="0"/>
              </a:rPr>
              <a:t>     </a:t>
            </a:r>
            <a:r>
              <a:rPr lang="ru-RU" b="1" dirty="0" smtClean="0" bmk="">
                <a:solidFill>
                  <a:srgbClr val="FF0000"/>
                </a:solidFill>
                <a:latin typeface="Arial" pitchFamily="34" charset="0"/>
                <a:ea typeface="Consolas" pitchFamily="49" charset="0"/>
                <a:cs typeface="Consolas" pitchFamily="49" charset="0"/>
              </a:rPr>
              <a:t> «педагог-</a:t>
            </a:r>
            <a:r>
              <a:rPr lang="ru-RU" b="1" dirty="0" err="1" smtClean="0" bmk="">
                <a:solidFill>
                  <a:srgbClr val="FF0000"/>
                </a:solidFill>
                <a:latin typeface="Arial" pitchFamily="34" charset="0"/>
                <a:ea typeface="Consolas" pitchFamily="49" charset="0"/>
                <a:cs typeface="Consolas" pitchFamily="49" charset="0"/>
              </a:rPr>
              <a:t>сарапшы</a:t>
            </a:r>
            <a:r>
              <a:rPr lang="ru-RU" b="1" dirty="0" smtClean="0" bmk="">
                <a:solidFill>
                  <a:srgbClr val="FF0000"/>
                </a:solidFill>
                <a:latin typeface="Arial" pitchFamily="34" charset="0"/>
                <a:ea typeface="Consolas" pitchFamily="49" charset="0"/>
                <a:cs typeface="Consolas" pitchFamily="49" charset="0"/>
              </a:rPr>
              <a:t>" - </a:t>
            </a:r>
            <a:r>
              <a:rPr lang="ru-RU" b="1" dirty="0" bmk="">
                <a:solidFill>
                  <a:srgbClr val="FF0000"/>
                </a:solidFill>
                <a:latin typeface="Arial" pitchFamily="34" charset="0"/>
                <a:ea typeface="Consolas" pitchFamily="49" charset="0"/>
                <a:cs typeface="Consolas" pitchFamily="49" charset="0"/>
              </a:rPr>
              <a:t>" </a:t>
            </a:r>
            <a:r>
              <a:rPr lang="ru-RU" b="1" dirty="0" err="1" bmk="">
                <a:solidFill>
                  <a:srgbClr val="FF0000"/>
                </a:solidFill>
                <a:latin typeface="Arial" pitchFamily="34" charset="0"/>
                <a:ea typeface="Consolas" pitchFamily="49" charset="0"/>
                <a:cs typeface="Consolas" pitchFamily="49" charset="0"/>
              </a:rPr>
              <a:t>екінші</a:t>
            </a:r>
            <a:r>
              <a:rPr lang="ru-RU" b="1" dirty="0" bmk="">
                <a:solidFill>
                  <a:srgbClr val="FF0000"/>
                </a:solidFill>
                <a:latin typeface="Arial" pitchFamily="34" charset="0"/>
                <a:ea typeface="Consolas" pitchFamily="49" charset="0"/>
                <a:cs typeface="Consolas" pitchFamily="49" charset="0"/>
              </a:rPr>
              <a:t> </a:t>
            </a:r>
            <a:r>
              <a:rPr lang="ru-RU" b="1" dirty="0" err="1" bmk="">
                <a:solidFill>
                  <a:srgbClr val="FF0000"/>
                </a:solidFill>
                <a:latin typeface="Arial" pitchFamily="34" charset="0"/>
                <a:ea typeface="Consolas" pitchFamily="49" charset="0"/>
                <a:cs typeface="Consolas" pitchFamily="49" charset="0"/>
              </a:rPr>
              <a:t>санатты</a:t>
            </a:r>
            <a:r>
              <a:rPr lang="ru-RU" b="1" dirty="0" bmk="">
                <a:solidFill>
                  <a:srgbClr val="FF0000"/>
                </a:solidFill>
                <a:latin typeface="Arial" pitchFamily="34" charset="0"/>
                <a:ea typeface="Consolas" pitchFamily="49" charset="0"/>
                <a:cs typeface="Consolas" pitchFamily="49" charset="0"/>
              </a:rPr>
              <a:t> </a:t>
            </a:r>
            <a:r>
              <a:rPr lang="ru-RU" b="1" dirty="0" err="1" bmk="">
                <a:solidFill>
                  <a:srgbClr val="FF0000"/>
                </a:solidFill>
                <a:latin typeface="Arial" pitchFamily="34" charset="0"/>
                <a:ea typeface="Consolas" pitchFamily="49" charset="0"/>
                <a:cs typeface="Consolas" pitchFamily="49" charset="0"/>
              </a:rPr>
              <a:t>ұстаз</a:t>
            </a:r>
            <a:r>
              <a:rPr lang="ru-RU" b="1" dirty="0" bmk="">
                <a:solidFill>
                  <a:srgbClr val="FF0000"/>
                </a:solidFill>
                <a:latin typeface="Arial" pitchFamily="34" charset="0"/>
                <a:ea typeface="Consolas" pitchFamily="49" charset="0"/>
                <a:cs typeface="Consolas" pitchFamily="49" charset="0"/>
              </a:rPr>
              <a:t> ";</a:t>
            </a:r>
            <a:endParaRPr lang="ru-RU" sz="800" b="1" dirty="0" smtClean="0" bmk="">
              <a:solidFill>
                <a:srgbClr val="FF0000"/>
              </a:solidFill>
              <a:latin typeface="Arial" pitchFamily="34" charset="0"/>
              <a:cs typeface="Arial" pitchFamily="34" charset="0"/>
            </a:endParaRPr>
          </a:p>
          <a:p>
            <a:pPr marL="0" lvl="0" indent="0" eaLnBrk="0" fontAlgn="base" hangingPunct="0">
              <a:spcBef>
                <a:spcPct val="0"/>
              </a:spcBef>
              <a:spcAft>
                <a:spcPct val="0"/>
              </a:spcAft>
              <a:buClrTx/>
              <a:buSzTx/>
              <a:buNone/>
            </a:pPr>
            <a:r>
              <a:rPr lang="en-US" b="1" dirty="0" smtClean="0" bmk="">
                <a:solidFill>
                  <a:srgbClr val="FF0000"/>
                </a:solidFill>
                <a:latin typeface="Arial" pitchFamily="34" charset="0"/>
                <a:ea typeface="Consolas" pitchFamily="49" charset="0"/>
                <a:cs typeface="Consolas" pitchFamily="49" charset="0"/>
              </a:rPr>
              <a:t>     </a:t>
            </a:r>
            <a:r>
              <a:rPr lang="ru-RU" b="1" dirty="0" smtClean="0" bmk="z64">
                <a:solidFill>
                  <a:srgbClr val="FF0000"/>
                </a:solidFill>
                <a:latin typeface="Arial" pitchFamily="34" charset="0"/>
                <a:ea typeface="Consolas" pitchFamily="49" charset="0"/>
                <a:cs typeface="Consolas" pitchFamily="49" charset="0"/>
              </a:rPr>
              <a:t> «педагог-</a:t>
            </a:r>
            <a:r>
              <a:rPr lang="ru-RU" b="1" dirty="0" err="1" smtClean="0" bmk="z64">
                <a:solidFill>
                  <a:srgbClr val="FF0000"/>
                </a:solidFill>
                <a:latin typeface="Arial" pitchFamily="34" charset="0"/>
                <a:ea typeface="Consolas" pitchFamily="49" charset="0"/>
                <a:cs typeface="Consolas" pitchFamily="49" charset="0"/>
              </a:rPr>
              <a:t>зерттеуші</a:t>
            </a:r>
            <a:r>
              <a:rPr lang="ru-RU" b="1" dirty="0" smtClean="0" bmk="z64">
                <a:solidFill>
                  <a:srgbClr val="FF0000"/>
                </a:solidFill>
                <a:latin typeface="Arial" pitchFamily="34" charset="0"/>
                <a:ea typeface="Consolas" pitchFamily="49" charset="0"/>
                <a:cs typeface="Consolas" pitchFamily="49" charset="0"/>
              </a:rPr>
              <a:t>" </a:t>
            </a:r>
            <a:r>
              <a:rPr lang="ru-RU" b="1" dirty="0" err="1" smtClean="0" bmk="z64">
                <a:solidFill>
                  <a:srgbClr val="FF0000"/>
                </a:solidFill>
                <a:latin typeface="Arial" pitchFamily="34" charset="0"/>
                <a:ea typeface="Consolas" pitchFamily="49" charset="0"/>
                <a:cs typeface="Consolas" pitchFamily="49" charset="0"/>
              </a:rPr>
              <a:t>және</a:t>
            </a:r>
            <a:r>
              <a:rPr lang="ru-RU" b="1" dirty="0" smtClean="0" bmk="z64">
                <a:solidFill>
                  <a:srgbClr val="FF0000"/>
                </a:solidFill>
                <a:latin typeface="Arial" pitchFamily="34" charset="0"/>
                <a:ea typeface="Consolas" pitchFamily="49" charset="0"/>
                <a:cs typeface="Consolas" pitchFamily="49" charset="0"/>
              </a:rPr>
              <a:t> «педагог-</a:t>
            </a:r>
            <a:r>
              <a:rPr lang="ru-RU" b="1" dirty="0" err="1" smtClean="0" bmk="z64">
                <a:solidFill>
                  <a:srgbClr val="FF0000"/>
                </a:solidFill>
                <a:latin typeface="Arial" pitchFamily="34" charset="0"/>
                <a:ea typeface="Consolas" pitchFamily="49" charset="0"/>
                <a:cs typeface="Consolas" pitchFamily="49" charset="0"/>
              </a:rPr>
              <a:t>шебер</a:t>
            </a:r>
            <a:r>
              <a:rPr lang="ru-RU" b="1" dirty="0" smtClean="0" bmk="z64">
                <a:solidFill>
                  <a:srgbClr val="FF0000"/>
                </a:solidFill>
                <a:latin typeface="Arial" pitchFamily="34" charset="0"/>
                <a:ea typeface="Consolas" pitchFamily="49" charset="0"/>
                <a:cs typeface="Consolas" pitchFamily="49" charset="0"/>
              </a:rPr>
              <a:t>" - «</a:t>
            </a:r>
            <a:r>
              <a:rPr lang="ru-RU" b="1" dirty="0" err="1" smtClean="0" bmk="z64">
                <a:solidFill>
                  <a:srgbClr val="FF0000"/>
                </a:solidFill>
                <a:latin typeface="Arial" pitchFamily="34" charset="0"/>
                <a:ea typeface="Consolas" pitchFamily="49" charset="0"/>
                <a:cs typeface="Consolas" pitchFamily="49" charset="0"/>
              </a:rPr>
              <a:t>жоғары</a:t>
            </a:r>
            <a:r>
              <a:rPr lang="ru-RU" b="1" dirty="0" smtClean="0" bmk="z64">
                <a:solidFill>
                  <a:srgbClr val="FF0000"/>
                </a:solidFill>
                <a:latin typeface="Arial" pitchFamily="34" charset="0"/>
                <a:ea typeface="Consolas" pitchFamily="49" charset="0"/>
                <a:cs typeface="Consolas" pitchFamily="49" charset="0"/>
              </a:rPr>
              <a:t> </a:t>
            </a:r>
            <a:r>
              <a:rPr lang="ru-RU" b="1" dirty="0" err="1" smtClean="0" bmk="z64">
                <a:solidFill>
                  <a:srgbClr val="FF0000"/>
                </a:solidFill>
                <a:latin typeface="Arial" pitchFamily="34" charset="0"/>
                <a:ea typeface="Consolas" pitchFamily="49" charset="0"/>
                <a:cs typeface="Consolas" pitchFamily="49" charset="0"/>
              </a:rPr>
              <a:t>санатты</a:t>
            </a:r>
            <a:r>
              <a:rPr lang="ru-RU" b="1" dirty="0" smtClean="0" bmk="z64">
                <a:solidFill>
                  <a:srgbClr val="FF0000"/>
                </a:solidFill>
                <a:latin typeface="Arial" pitchFamily="34" charset="0"/>
                <a:ea typeface="Consolas" pitchFamily="49" charset="0"/>
                <a:cs typeface="Consolas" pitchFamily="49" charset="0"/>
              </a:rPr>
              <a:t> </a:t>
            </a:r>
            <a:r>
              <a:rPr lang="ru-RU" b="1" dirty="0" err="1" smtClean="0" bmk="z64">
                <a:solidFill>
                  <a:srgbClr val="FF0000"/>
                </a:solidFill>
                <a:latin typeface="Arial" pitchFamily="34" charset="0"/>
                <a:ea typeface="Consolas" pitchFamily="49" charset="0"/>
                <a:cs typeface="Consolas" pitchFamily="49" charset="0"/>
              </a:rPr>
              <a:t>ұстаз</a:t>
            </a:r>
            <a:r>
              <a:rPr lang="ru-RU" b="1" dirty="0" smtClean="0" bmk="z64">
                <a:solidFill>
                  <a:srgbClr val="FF0000"/>
                </a:solidFill>
                <a:latin typeface="Arial" pitchFamily="34" charset="0"/>
                <a:ea typeface="Consolas" pitchFamily="49" charset="0"/>
                <a:cs typeface="Consolas" pitchFamily="49" charset="0"/>
              </a:rPr>
              <a:t>".";</a:t>
            </a:r>
            <a:endParaRPr lang="ru-RU" sz="5400" b="1" dirty="0" smtClean="0">
              <a:solidFill>
                <a:srgbClr val="FF0000"/>
              </a:solidFill>
              <a:latin typeface="Arial" pitchFamily="34" charset="0"/>
              <a:cs typeface="Arial" pitchFamily="34" charset="0"/>
            </a:endParaRPr>
          </a:p>
          <a:p>
            <a:endParaRPr lang="ru-RU" b="1" dirty="0">
              <a:solidFill>
                <a:srgbClr val="FF0000"/>
              </a:solidFill>
            </a:endParaRPr>
          </a:p>
        </p:txBody>
      </p:sp>
      <p:sp>
        <p:nvSpPr>
          <p:cNvPr id="5" name="Номер слайда 4"/>
          <p:cNvSpPr>
            <a:spLocks noGrp="1"/>
          </p:cNvSpPr>
          <p:nvPr>
            <p:ph type="sldNum" sz="quarter" idx="12"/>
          </p:nvPr>
        </p:nvSpPr>
        <p:spPr/>
        <p:txBody>
          <a:bodyPr/>
          <a:lstStyle/>
          <a:p>
            <a:fld id="{725C68B6-61C2-468F-89AB-4B9F7531AA68}" type="slidenum">
              <a:rPr lang="ru-RU" smtClean="0"/>
              <a:pPr/>
              <a:t>5</a:t>
            </a:fld>
            <a:endParaRPr lang="ru-RU"/>
          </a:p>
        </p:txBody>
      </p:sp>
      <p:sp>
        <p:nvSpPr>
          <p:cNvPr id="1025" name="Rectangle 1"/>
          <p:cNvSpPr>
            <a:spLocks noChangeArrowheads="1"/>
          </p:cNvSpPr>
          <p:nvPr/>
        </p:nvSpPr>
        <p:spPr bwMode="auto">
          <a:xfrm>
            <a:off x="0" y="105489"/>
            <a:ext cx="360996" cy="24622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0000"/>
                </a:solidFill>
                <a:effectLst/>
                <a:latin typeface="Arial" pitchFamily="34" charset="0"/>
                <a:ea typeface="Consolas" pitchFamily="49" charset="0"/>
                <a:cs typeface="Consolas" pitchFamily="49" charset="0"/>
              </a:rPr>
              <a:t> </a:t>
            </a:r>
            <a:r>
              <a:rPr kumimoji="0" lang="en-US" sz="1000" b="0" i="0" u="none" strike="noStrike" cap="none" normalizeH="0" baseline="0" dirty="0" smtClean="0" bmk="">
                <a:ln>
                  <a:noFill/>
                </a:ln>
                <a:solidFill>
                  <a:srgbClr val="000000"/>
                </a:solidFill>
                <a:effectLst/>
                <a:latin typeface="Arial" pitchFamily="34" charset="0"/>
                <a:ea typeface="Consolas" pitchFamily="49" charset="0"/>
                <a:cs typeface="Consolas" pitchFamily="49" charset="0"/>
              </a:rPr>
              <a:t>    </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332656"/>
            <a:ext cx="8892480" cy="1150367"/>
          </a:xfrm>
        </p:spPr>
        <p:txBody>
          <a:bodyPr>
            <a:noAutofit/>
          </a:bodyPr>
          <a:lstStyle/>
          <a:p>
            <a:pPr algn="ctr"/>
            <a:r>
              <a:rPr lang="kk-KZ" sz="2400" dirty="0" smtClean="0"/>
              <a:t>Мұғалімдерге арналған </a:t>
            </a:r>
            <a:r>
              <a:rPr lang="kk-KZ" sz="2400" dirty="0"/>
              <a:t>тестілеуді ұйымдастыру және жүргізу </a:t>
            </a:r>
            <a:r>
              <a:rPr lang="kk-KZ" sz="2400" dirty="0" smtClean="0"/>
              <a:t/>
            </a:r>
            <a:br>
              <a:rPr lang="kk-KZ" sz="2400" dirty="0" smtClean="0"/>
            </a:br>
            <a:r>
              <a:rPr lang="kk-KZ" sz="3200" dirty="0" smtClean="0">
                <a:solidFill>
                  <a:srgbClr val="FF0000"/>
                </a:solidFill>
                <a:effectLst/>
              </a:rPr>
              <a:t>аттестаттауға өтініш</a:t>
            </a:r>
            <a:r>
              <a:rPr lang="kk-KZ" sz="3200" dirty="0" smtClean="0">
                <a:solidFill>
                  <a:schemeClr val="accent1">
                    <a:lumMod val="75000"/>
                  </a:schemeClr>
                </a:solidFill>
                <a:effectLst/>
              </a:rPr>
              <a:t/>
            </a:r>
            <a:br>
              <a:rPr lang="kk-KZ" sz="3200" dirty="0" smtClean="0">
                <a:solidFill>
                  <a:schemeClr val="accent1">
                    <a:lumMod val="75000"/>
                  </a:schemeClr>
                </a:solidFill>
                <a:effectLst/>
              </a:rPr>
            </a:br>
            <a:r>
              <a:rPr lang="ru-RU" sz="3200" dirty="0" smtClean="0"/>
              <a:t>20 </a:t>
            </a:r>
            <a:r>
              <a:rPr lang="ru-RU" sz="3200" dirty="0" err="1" smtClean="0"/>
              <a:t>желтоқсаннан</a:t>
            </a:r>
            <a:r>
              <a:rPr lang="ru-RU" sz="3200" dirty="0" smtClean="0"/>
              <a:t> 5 </a:t>
            </a:r>
            <a:r>
              <a:rPr lang="ru-RU" sz="3200" dirty="0" err="1" smtClean="0"/>
              <a:t>қаңтарға</a:t>
            </a:r>
            <a:r>
              <a:rPr lang="ru-RU" sz="3200" dirty="0" smtClean="0"/>
              <a:t> </a:t>
            </a:r>
            <a:r>
              <a:rPr lang="ru-RU" sz="3200" dirty="0" err="1" smtClean="0"/>
              <a:t>дейін</a:t>
            </a:r>
            <a:r>
              <a:rPr lang="ru-RU" sz="3200" dirty="0" smtClean="0"/>
              <a:t/>
            </a:r>
            <a:br>
              <a:rPr lang="ru-RU" sz="3200" dirty="0" smtClean="0"/>
            </a:br>
            <a:r>
              <a:rPr lang="ru-RU" sz="3200" dirty="0" smtClean="0"/>
              <a:t> </a:t>
            </a:r>
            <a:r>
              <a:rPr lang="ru-RU" sz="3200" dirty="0" err="1" smtClean="0"/>
              <a:t>тамыздың</a:t>
            </a:r>
            <a:r>
              <a:rPr lang="ru-RU" sz="3200" dirty="0" smtClean="0"/>
              <a:t> 1- 15 </a:t>
            </a:r>
            <a:r>
              <a:rPr lang="ru-RU" sz="3200" dirty="0" err="1" smtClean="0"/>
              <a:t>дейін</a:t>
            </a:r>
            <a:r>
              <a:rPr lang="kk-KZ" sz="3200" b="1" dirty="0">
                <a:solidFill>
                  <a:srgbClr val="FF0000"/>
                </a:solidFill>
                <a:effectLst/>
              </a:rPr>
              <a:t/>
            </a:r>
            <a:br>
              <a:rPr lang="kk-KZ" sz="3200" b="1" dirty="0">
                <a:solidFill>
                  <a:srgbClr val="FF0000"/>
                </a:solidFill>
                <a:effectLst/>
              </a:rPr>
            </a:br>
            <a:r>
              <a:rPr lang="kk-KZ" sz="3200" b="1" dirty="0" smtClean="0">
                <a:solidFill>
                  <a:srgbClr val="FF0000"/>
                </a:solidFill>
                <a:effectLst/>
              </a:rPr>
              <a:t>тестілеуге өтініш </a:t>
            </a:r>
            <a:r>
              <a:rPr lang="kk-KZ" sz="3200" b="1" dirty="0" smtClean="0">
                <a:solidFill>
                  <a:schemeClr val="accent6"/>
                </a:solidFill>
                <a:effectLst/>
              </a:rPr>
              <a:t/>
            </a:r>
            <a:br>
              <a:rPr lang="kk-KZ" sz="3200" b="1" dirty="0" smtClean="0">
                <a:solidFill>
                  <a:schemeClr val="accent6"/>
                </a:solidFill>
                <a:effectLst/>
              </a:rPr>
            </a:br>
            <a:r>
              <a:rPr lang="ru-RU" sz="3200" dirty="0" smtClean="0"/>
              <a:t> </a:t>
            </a:r>
            <a:r>
              <a:rPr lang="ru-RU" sz="3200" dirty="0" err="1" smtClean="0"/>
              <a:t>наурыздың</a:t>
            </a:r>
            <a:r>
              <a:rPr lang="ru-RU" sz="3200" dirty="0" smtClean="0"/>
              <a:t> 10 </a:t>
            </a:r>
            <a:r>
              <a:rPr lang="ru-RU" sz="3200" dirty="0" err="1" smtClean="0"/>
              <a:t>мамырдың</a:t>
            </a:r>
            <a:r>
              <a:rPr lang="ru-RU" sz="3200" dirty="0" smtClean="0"/>
              <a:t> 2 </a:t>
            </a:r>
            <a:r>
              <a:rPr lang="ru-RU" sz="3200" dirty="0" err="1" smtClean="0"/>
              <a:t>дейін</a:t>
            </a:r>
            <a:r>
              <a:rPr lang="ru-RU" sz="3200" dirty="0" smtClean="0"/>
              <a:t>, </a:t>
            </a:r>
            <a:br>
              <a:rPr lang="ru-RU" sz="3200" dirty="0" smtClean="0"/>
            </a:br>
            <a:r>
              <a:rPr lang="ru-RU" sz="3200" dirty="0" smtClean="0"/>
              <a:t> </a:t>
            </a:r>
            <a:r>
              <a:rPr lang="ru-RU" sz="3200" dirty="0" err="1" smtClean="0"/>
              <a:t>тамыздың</a:t>
            </a:r>
            <a:r>
              <a:rPr lang="ru-RU" sz="3200" dirty="0" smtClean="0"/>
              <a:t> 10 </a:t>
            </a:r>
            <a:r>
              <a:rPr lang="ru-RU" sz="3200" dirty="0" err="1" smtClean="0"/>
              <a:t>қыркүйектің</a:t>
            </a:r>
            <a:r>
              <a:rPr lang="ru-RU" sz="3200" dirty="0" smtClean="0"/>
              <a:t> 6 </a:t>
            </a:r>
            <a:r>
              <a:rPr lang="ru-RU" sz="3200" dirty="0" err="1" smtClean="0"/>
              <a:t>дейін</a:t>
            </a:r>
            <a:r>
              <a:rPr lang="kk-KZ" sz="3200" b="1" dirty="0" smtClean="0">
                <a:solidFill>
                  <a:srgbClr val="FF0000"/>
                </a:solidFill>
                <a:effectLst/>
              </a:rPr>
              <a:t/>
            </a:r>
            <a:br>
              <a:rPr lang="kk-KZ" sz="3200" b="1" dirty="0" smtClean="0">
                <a:solidFill>
                  <a:srgbClr val="FF0000"/>
                </a:solidFill>
                <a:effectLst/>
              </a:rPr>
            </a:br>
            <a:r>
              <a:rPr lang="kk-KZ" sz="3200" b="1" dirty="0" smtClean="0">
                <a:solidFill>
                  <a:srgbClr val="FF0000"/>
                </a:solidFill>
                <a:effectLst/>
              </a:rPr>
              <a:t>тестілеу мерзімі</a:t>
            </a:r>
            <a:r>
              <a:rPr lang="kk-KZ" sz="3200" b="1" dirty="0">
                <a:solidFill>
                  <a:srgbClr val="FF0000"/>
                </a:solidFill>
                <a:effectLst/>
              </a:rPr>
              <a:t/>
            </a:r>
            <a:br>
              <a:rPr lang="kk-KZ" sz="3200" b="1" dirty="0">
                <a:solidFill>
                  <a:srgbClr val="FF0000"/>
                </a:solidFill>
                <a:effectLst/>
              </a:rPr>
            </a:br>
            <a:r>
              <a:rPr lang="ru-RU" sz="3200" dirty="0" err="1" smtClean="0"/>
              <a:t>мамырдың</a:t>
            </a:r>
            <a:r>
              <a:rPr lang="ru-RU" sz="3200" dirty="0" smtClean="0"/>
              <a:t> 26 </a:t>
            </a:r>
            <a:r>
              <a:rPr lang="ru-RU" sz="3200" dirty="0" err="1" smtClean="0"/>
              <a:t>маусымның</a:t>
            </a:r>
            <a:r>
              <a:rPr lang="ru-RU" sz="3200" dirty="0" smtClean="0"/>
              <a:t> 5 </a:t>
            </a:r>
            <a:r>
              <a:rPr lang="ru-RU" sz="3200" dirty="0" err="1" smtClean="0"/>
              <a:t>дейін</a:t>
            </a:r>
            <a:r>
              <a:rPr lang="ru-RU" sz="3200" dirty="0" smtClean="0"/>
              <a:t>,</a:t>
            </a:r>
            <a:br>
              <a:rPr lang="ru-RU" sz="3200" dirty="0" smtClean="0"/>
            </a:br>
            <a:r>
              <a:rPr lang="ru-RU" sz="3200" dirty="0" smtClean="0"/>
              <a:t> </a:t>
            </a:r>
            <a:r>
              <a:rPr lang="ru-RU" sz="3200" dirty="0" err="1" smtClean="0"/>
              <a:t>екінші</a:t>
            </a:r>
            <a:r>
              <a:rPr lang="ru-RU" sz="3200" dirty="0" smtClean="0"/>
              <a:t> - </a:t>
            </a:r>
            <a:r>
              <a:rPr lang="ru-RU" sz="3200" dirty="0" err="1" smtClean="0"/>
              <a:t>қарашаның</a:t>
            </a:r>
            <a:r>
              <a:rPr lang="ru-RU" sz="3200" dirty="0" smtClean="0"/>
              <a:t> 1 </a:t>
            </a:r>
            <a:r>
              <a:rPr lang="ru-RU" sz="3200" dirty="0"/>
              <a:t>-</a:t>
            </a:r>
            <a:r>
              <a:rPr lang="ru-RU" sz="3200" dirty="0" smtClean="0"/>
              <a:t> 10 </a:t>
            </a:r>
            <a:r>
              <a:rPr lang="ru-RU" sz="3200" dirty="0" err="1" smtClean="0"/>
              <a:t>дейін</a:t>
            </a:r>
            <a:r>
              <a:rPr lang="ru-RU" sz="3200" dirty="0" smtClean="0"/>
              <a:t> </a:t>
            </a:r>
            <a:endParaRPr lang="ru-RU" sz="3200" b="1" dirty="0">
              <a:solidFill>
                <a:srgbClr val="FF0000"/>
              </a:solidFill>
              <a:effectLst/>
            </a:endParaRPr>
          </a:p>
        </p:txBody>
      </p:sp>
    </p:spTree>
    <p:extLst>
      <p:ext uri="{BB962C8B-B14F-4D97-AF65-F5344CB8AC3E}">
        <p14:creationId xmlns:p14="http://schemas.microsoft.com/office/powerpoint/2010/main" val="10107183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9541" y="222528"/>
            <a:ext cx="8658133" cy="323185"/>
          </a:xfrm>
        </p:spPr>
        <p:txBody>
          <a:bodyPr>
            <a:noAutofit/>
          </a:bodyPr>
          <a:lstStyle/>
          <a:p>
            <a:pPr algn="ctr"/>
            <a:r>
              <a:rPr lang="ru-RU" sz="2000" dirty="0"/>
              <a:t/>
            </a:r>
            <a:br>
              <a:rPr lang="ru-RU" sz="2000" dirty="0"/>
            </a:br>
            <a:r>
              <a:rPr lang="ru-RU" sz="2000" dirty="0">
                <a:effectLst/>
              </a:rPr>
              <a:t>ҰЛТТЫҚ САПА ТАЛДАУЫНЫҢ </a:t>
            </a:r>
            <a:r>
              <a:rPr lang="ru-RU" sz="2000" dirty="0" err="1" smtClean="0">
                <a:effectLst/>
              </a:rPr>
              <a:t>тестілеу</a:t>
            </a:r>
            <a:endParaRPr lang="ru-RU" sz="2000" b="1" dirty="0">
              <a:solidFill>
                <a:srgbClr val="4F81BD">
                  <a:lumMod val="50000"/>
                </a:srgbClr>
              </a:solidFill>
              <a:latin typeface="Century Gothic" panose="020B0502020202020204" pitchFamily="34"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304143108"/>
              </p:ext>
            </p:extLst>
          </p:nvPr>
        </p:nvGraphicFramePr>
        <p:xfrm>
          <a:off x="395536" y="1340768"/>
          <a:ext cx="8199877" cy="5436592"/>
        </p:xfrm>
        <a:graphic>
          <a:graphicData uri="http://schemas.openxmlformats.org/drawingml/2006/table">
            <a:tbl>
              <a:tblPr firstRow="1" firstCol="1" bandRow="1">
                <a:tableStyleId>{5C22544A-7EE6-4342-B048-85BDC9FD1C3A}</a:tableStyleId>
              </a:tblPr>
              <a:tblGrid>
                <a:gridCol w="2232248">
                  <a:extLst>
                    <a:ext uri="{9D8B030D-6E8A-4147-A177-3AD203B41FA5}">
                      <a16:colId xmlns="" xmlns:a16="http://schemas.microsoft.com/office/drawing/2014/main" val="20000"/>
                    </a:ext>
                  </a:extLst>
                </a:gridCol>
                <a:gridCol w="3168352">
                  <a:extLst>
                    <a:ext uri="{9D8B030D-6E8A-4147-A177-3AD203B41FA5}">
                      <a16:colId xmlns="" xmlns:a16="http://schemas.microsoft.com/office/drawing/2014/main" val="20001"/>
                    </a:ext>
                  </a:extLst>
                </a:gridCol>
                <a:gridCol w="2799277"/>
              </a:tblGrid>
              <a:tr h="1553832">
                <a:tc>
                  <a:txBody>
                    <a:bodyPr/>
                    <a:lstStyle/>
                    <a:p>
                      <a:pPr algn="ctr">
                        <a:lnSpc>
                          <a:spcPct val="107000"/>
                        </a:lnSpc>
                        <a:spcAft>
                          <a:spcPts val="0"/>
                        </a:spcAft>
                      </a:pPr>
                      <a:r>
                        <a:rPr lang="ru-RU" sz="2000" b="1" kern="1200" dirty="0" err="1" smtClean="0">
                          <a:solidFill>
                            <a:schemeClr val="tx2">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rPr>
                        <a:t>санаты</a:t>
                      </a:r>
                      <a:r>
                        <a:rPr lang="ru-RU" sz="2000" b="1" kern="1200" dirty="0" smtClean="0">
                          <a:solidFill>
                            <a:schemeClr val="tx2">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ru-RU" sz="2000" b="1" kern="1200" dirty="0">
                        <a:solidFill>
                          <a:schemeClr val="tx2">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435" marR="5143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07000"/>
                        </a:lnSpc>
                        <a:spcAft>
                          <a:spcPts val="0"/>
                        </a:spcAft>
                      </a:pPr>
                      <a:r>
                        <a:rPr lang="kk-KZ" sz="2000" dirty="0" smtClean="0">
                          <a:solidFill>
                            <a:schemeClr val="tx1"/>
                          </a:solidFill>
                        </a:rPr>
                        <a:t>Пән</a:t>
                      </a:r>
                      <a:r>
                        <a:rPr lang="kk-KZ" sz="2000" baseline="0" dirty="0" smtClean="0">
                          <a:solidFill>
                            <a:schemeClr val="tx1"/>
                          </a:solidFill>
                        </a:rPr>
                        <a:t> </a:t>
                      </a:r>
                      <a:r>
                        <a:rPr lang="kk-KZ" sz="2000" dirty="0" smtClean="0">
                          <a:solidFill>
                            <a:schemeClr val="tx1"/>
                          </a:solidFill>
                        </a:rPr>
                        <a:t>бойынша біліктілік сынағынан өту </a:t>
                      </a:r>
                    </a:p>
                  </a:txBody>
                  <a:tcPr marL="51435" marR="5143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indent="0" algn="ctr" defTabSz="914400" rtl="0" eaLnBrk="1" fontAlgn="auto" latinLnBrk="0" hangingPunct="1">
                        <a:lnSpc>
                          <a:spcPct val="107000"/>
                        </a:lnSpc>
                        <a:spcBef>
                          <a:spcPts val="0"/>
                        </a:spcBef>
                        <a:spcAft>
                          <a:spcPts val="0"/>
                        </a:spcAft>
                        <a:buClrTx/>
                        <a:buSzTx/>
                        <a:buFontTx/>
                        <a:buNone/>
                        <a:tabLst/>
                        <a:defRPr/>
                      </a:pPr>
                      <a:r>
                        <a:rPr lang="ru-RU" sz="2000" b="1" kern="1200" dirty="0" err="1" smtClean="0">
                          <a:solidFill>
                            <a:schemeClr val="tx2">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rPr>
                        <a:t>Педагогикадан</a:t>
                      </a:r>
                      <a:r>
                        <a:rPr lang="ru-RU" sz="2000" b="1" kern="1200" dirty="0" smtClean="0">
                          <a:solidFill>
                            <a:schemeClr val="tx2">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rPr>
                        <a:t> </a:t>
                      </a:r>
                      <a:r>
                        <a:rPr lang="ru-RU" sz="2000" b="1" kern="1200" dirty="0" err="1" smtClean="0">
                          <a:solidFill>
                            <a:schemeClr val="tx2">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rPr>
                        <a:t>біліктілік</a:t>
                      </a:r>
                      <a:r>
                        <a:rPr lang="ru-RU" sz="2000" b="1" kern="1200" dirty="0" smtClean="0">
                          <a:solidFill>
                            <a:schemeClr val="tx2">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rPr>
                        <a:t> </a:t>
                      </a:r>
                      <a:r>
                        <a:rPr lang="ru-RU" sz="2000" b="1" kern="1200" dirty="0" err="1" smtClean="0">
                          <a:solidFill>
                            <a:schemeClr val="tx2">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rPr>
                        <a:t>сынағынан</a:t>
                      </a:r>
                      <a:r>
                        <a:rPr lang="ru-RU" sz="2000" b="1" kern="1200" dirty="0" smtClean="0">
                          <a:solidFill>
                            <a:schemeClr val="tx2">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rPr>
                        <a:t> </a:t>
                      </a:r>
                      <a:r>
                        <a:rPr lang="ru-RU" sz="2000" b="1" kern="1200" dirty="0" err="1" smtClean="0">
                          <a:solidFill>
                            <a:schemeClr val="tx2">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rPr>
                        <a:t>өту</a:t>
                      </a:r>
                      <a:endParaRPr lang="ru-RU" sz="2000" b="1" kern="1200" dirty="0" smtClean="0">
                        <a:solidFill>
                          <a:schemeClr val="tx2">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p>
                      <a:pPr marL="0" marR="0" indent="0" algn="ctr" defTabSz="914400" rtl="0" eaLnBrk="1" fontAlgn="auto" latinLnBrk="0" hangingPunct="1">
                        <a:lnSpc>
                          <a:spcPct val="107000"/>
                        </a:lnSpc>
                        <a:spcBef>
                          <a:spcPts val="0"/>
                        </a:spcBef>
                        <a:spcAft>
                          <a:spcPts val="0"/>
                        </a:spcAft>
                        <a:buClrTx/>
                        <a:buSzTx/>
                        <a:buFontTx/>
                        <a:buNone/>
                        <a:tabLst/>
                        <a:defRPr/>
                      </a:pPr>
                      <a:r>
                        <a:rPr lang="ru-RU" sz="2000" b="1" kern="1200" dirty="0" smtClean="0">
                          <a:solidFill>
                            <a:schemeClr val="tx2">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kk-KZ" sz="2000" dirty="0" smtClean="0">
                        <a:solidFill>
                          <a:schemeClr val="tx1"/>
                        </a:solidFill>
                      </a:endParaRPr>
                    </a:p>
                    <a:p>
                      <a:pPr algn="ctr">
                        <a:lnSpc>
                          <a:spcPct val="107000"/>
                        </a:lnSpc>
                        <a:spcAft>
                          <a:spcPts val="0"/>
                        </a:spcAft>
                      </a:pPr>
                      <a:endParaRPr lang="ru-RU" sz="2000" b="1" kern="1200" dirty="0">
                        <a:solidFill>
                          <a:schemeClr val="tx2">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435" marR="5143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0000"/>
                  </a:ext>
                </a:extLst>
              </a:tr>
              <a:tr h="917055">
                <a:tc>
                  <a:txBody>
                    <a:bodyPr/>
                    <a:lstStyle/>
                    <a:p>
                      <a:pPr algn="ctr">
                        <a:lnSpc>
                          <a:spcPct val="107000"/>
                        </a:lnSpc>
                        <a:spcAft>
                          <a:spcPts val="0"/>
                        </a:spcAft>
                      </a:pPr>
                      <a:r>
                        <a:rPr lang="ru-RU" sz="2000" b="1" dirty="0" smtClean="0">
                          <a:solidFill>
                            <a:schemeClr val="tx2">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rPr>
                        <a:t>Педагог</a:t>
                      </a:r>
                    </a:p>
                    <a:p>
                      <a:pPr algn="ctr">
                        <a:lnSpc>
                          <a:spcPct val="107000"/>
                        </a:lnSpc>
                        <a:spcAft>
                          <a:spcPts val="0"/>
                        </a:spcAft>
                      </a:pPr>
                      <a:r>
                        <a:rPr lang="ru-RU" sz="2000" b="1" dirty="0" smtClean="0">
                          <a:solidFill>
                            <a:schemeClr val="tx2">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rPr>
                        <a:t>-</a:t>
                      </a:r>
                      <a:r>
                        <a:rPr lang="ru-RU" sz="2000" b="1" dirty="0" err="1" smtClean="0">
                          <a:solidFill>
                            <a:schemeClr val="tx2">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rPr>
                        <a:t>шебер</a:t>
                      </a:r>
                      <a:endParaRPr lang="ru-RU" sz="2000" b="1" dirty="0">
                        <a:solidFill>
                          <a:schemeClr val="tx2">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435" marR="5143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0"/>
                        </a:spcAft>
                      </a:pPr>
                      <a:r>
                        <a:rPr lang="ru-RU" sz="2000" b="1" dirty="0" smtClean="0">
                          <a:solidFill>
                            <a:srgbClr val="C00000"/>
                          </a:solidFill>
                          <a:effectLst/>
                          <a:latin typeface="Century Gothic" panose="020B0502020202020204" pitchFamily="34" charset="0"/>
                          <a:ea typeface="Calibri" panose="020F0502020204030204" pitchFamily="34" charset="0"/>
                          <a:cs typeface="Times New Roman" panose="02020603050405020304" pitchFamily="18" charset="0"/>
                        </a:rPr>
                        <a:t>80%</a:t>
                      </a:r>
                      <a:endParaRPr lang="ru-RU" sz="2000" b="1" dirty="0">
                        <a:solidFill>
                          <a:srgbClr val="C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435" marR="5143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4">
                  <a:txBody>
                    <a:bodyPr/>
                    <a:lstStyle/>
                    <a:p>
                      <a:pPr algn="ctr">
                        <a:lnSpc>
                          <a:spcPct val="107000"/>
                        </a:lnSpc>
                        <a:spcAft>
                          <a:spcPts val="0"/>
                        </a:spcAft>
                      </a:pPr>
                      <a:r>
                        <a:rPr lang="ru-RU" sz="2000" b="1" dirty="0" smtClean="0">
                          <a:solidFill>
                            <a:srgbClr val="C00000"/>
                          </a:solidFill>
                          <a:effectLst/>
                          <a:latin typeface="Century Gothic" panose="020B0502020202020204" pitchFamily="34" charset="0"/>
                          <a:ea typeface="Calibri" panose="020F0502020204030204" pitchFamily="34" charset="0"/>
                          <a:cs typeface="Times New Roman" panose="02020603050405020304" pitchFamily="18" charset="0"/>
                        </a:rPr>
                        <a:t>30%(9 балл)</a:t>
                      </a:r>
                      <a:endParaRPr lang="ru-RU" sz="2000" b="1" dirty="0">
                        <a:solidFill>
                          <a:srgbClr val="C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435" marR="5143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1054747">
                <a:tc>
                  <a:txBody>
                    <a:bodyPr/>
                    <a:lstStyle/>
                    <a:p>
                      <a:pPr algn="ctr">
                        <a:lnSpc>
                          <a:spcPct val="107000"/>
                        </a:lnSpc>
                        <a:spcAft>
                          <a:spcPts val="0"/>
                        </a:spcAft>
                      </a:pPr>
                      <a:r>
                        <a:rPr lang="ru-RU" sz="2000" b="1" dirty="0" smtClean="0">
                          <a:solidFill>
                            <a:schemeClr val="tx2">
                              <a:lumMod val="75000"/>
                            </a:schemeClr>
                          </a:solidFill>
                          <a:effectLst/>
                          <a:latin typeface="Century Gothic" panose="020B0502020202020204" pitchFamily="34" charset="0"/>
                        </a:rPr>
                        <a:t>педагог-</a:t>
                      </a:r>
                      <a:r>
                        <a:rPr lang="ru-RU" sz="2000" b="1" dirty="0" err="1" smtClean="0">
                          <a:solidFill>
                            <a:schemeClr val="tx2">
                              <a:lumMod val="75000"/>
                            </a:schemeClr>
                          </a:solidFill>
                          <a:effectLst/>
                          <a:latin typeface="Century Gothic" panose="020B0502020202020204" pitchFamily="34" charset="0"/>
                        </a:rPr>
                        <a:t>зерттеуші</a:t>
                      </a:r>
                      <a:endParaRPr lang="ru-RU" sz="2000" b="1" dirty="0">
                        <a:solidFill>
                          <a:schemeClr val="tx2">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435" marR="5143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0"/>
                        </a:spcAft>
                      </a:pPr>
                      <a:r>
                        <a:rPr lang="ru-RU" sz="2000" b="1" dirty="0" smtClean="0">
                          <a:solidFill>
                            <a:srgbClr val="C00000"/>
                          </a:solidFill>
                          <a:effectLst/>
                          <a:latin typeface="Century Gothic" panose="020B0502020202020204" pitchFamily="34" charset="0"/>
                          <a:ea typeface="Calibri" panose="020F0502020204030204" pitchFamily="34" charset="0"/>
                          <a:cs typeface="Times New Roman" panose="02020603050405020304" pitchFamily="18" charset="0"/>
                        </a:rPr>
                        <a:t>70%</a:t>
                      </a:r>
                      <a:endParaRPr lang="ru-RU" sz="2000" b="1" dirty="0">
                        <a:solidFill>
                          <a:srgbClr val="C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435" marR="5143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lnSpc>
                          <a:spcPct val="107000"/>
                        </a:lnSpc>
                        <a:spcAft>
                          <a:spcPts val="0"/>
                        </a:spcAft>
                      </a:pPr>
                      <a:endParaRPr lang="ru-RU" sz="1200" b="1" dirty="0">
                        <a:solidFill>
                          <a:srgbClr val="C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435" marR="5143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917055">
                <a:tc>
                  <a:txBody>
                    <a:bodyPr/>
                    <a:lstStyle/>
                    <a:p>
                      <a:pPr algn="ctr">
                        <a:lnSpc>
                          <a:spcPct val="107000"/>
                        </a:lnSpc>
                        <a:spcAft>
                          <a:spcPts val="0"/>
                        </a:spcAft>
                      </a:pPr>
                      <a:r>
                        <a:rPr lang="ru-RU" sz="2000" b="1" dirty="0" smtClean="0">
                          <a:solidFill>
                            <a:schemeClr val="tx2">
                              <a:lumMod val="75000"/>
                            </a:schemeClr>
                          </a:solidFill>
                          <a:effectLst/>
                          <a:latin typeface="Century Gothic" panose="020B0502020202020204" pitchFamily="34" charset="0"/>
                        </a:rPr>
                        <a:t>педагог-</a:t>
                      </a:r>
                      <a:r>
                        <a:rPr lang="ru-RU" sz="2000" b="1" dirty="0" err="1" smtClean="0">
                          <a:solidFill>
                            <a:schemeClr val="tx2">
                              <a:lumMod val="75000"/>
                            </a:schemeClr>
                          </a:solidFill>
                          <a:effectLst/>
                          <a:latin typeface="Century Gothic" panose="020B0502020202020204" pitchFamily="34" charset="0"/>
                        </a:rPr>
                        <a:t>сарапшы</a:t>
                      </a:r>
                      <a:endParaRPr lang="ru-RU" sz="2000" b="1" dirty="0">
                        <a:solidFill>
                          <a:schemeClr val="tx2">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435" marR="5143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0"/>
                        </a:spcAft>
                      </a:pPr>
                      <a:r>
                        <a:rPr lang="ru-RU" sz="2000" b="1" dirty="0" smtClean="0">
                          <a:solidFill>
                            <a:srgbClr val="C00000"/>
                          </a:solidFill>
                          <a:effectLst/>
                          <a:latin typeface="Century Gothic" panose="020B0502020202020204" pitchFamily="34" charset="0"/>
                          <a:ea typeface="Calibri" panose="020F0502020204030204" pitchFamily="34" charset="0"/>
                          <a:cs typeface="Times New Roman" panose="02020603050405020304" pitchFamily="18" charset="0"/>
                        </a:rPr>
                        <a:t>60%</a:t>
                      </a:r>
                      <a:endParaRPr lang="ru-RU" sz="2000" b="1" dirty="0">
                        <a:solidFill>
                          <a:srgbClr val="C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435" marR="5143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lnSpc>
                          <a:spcPct val="107000"/>
                        </a:lnSpc>
                        <a:spcAft>
                          <a:spcPts val="0"/>
                        </a:spcAft>
                      </a:pPr>
                      <a:endParaRPr lang="ru-RU" sz="1200" b="1" dirty="0">
                        <a:solidFill>
                          <a:srgbClr val="C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435" marR="5143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r h="917055">
                <a:tc>
                  <a:txBody>
                    <a:bodyPr/>
                    <a:lstStyle/>
                    <a:p>
                      <a:pPr algn="ctr">
                        <a:lnSpc>
                          <a:spcPct val="107000"/>
                        </a:lnSpc>
                        <a:spcAft>
                          <a:spcPts val="0"/>
                        </a:spcAft>
                      </a:pPr>
                      <a:r>
                        <a:rPr lang="ru-RU" sz="2000" b="1" dirty="0" smtClean="0">
                          <a:solidFill>
                            <a:schemeClr val="tx2">
                              <a:lumMod val="75000"/>
                            </a:schemeClr>
                          </a:solidFill>
                          <a:effectLst/>
                          <a:latin typeface="Century Gothic" panose="020B0502020202020204" pitchFamily="34" charset="0"/>
                        </a:rPr>
                        <a:t>педагог-модератор</a:t>
                      </a:r>
                      <a:endParaRPr lang="ru-RU" sz="2000" b="1" dirty="0">
                        <a:solidFill>
                          <a:schemeClr val="tx2">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435" marR="5143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0"/>
                        </a:spcAft>
                      </a:pPr>
                      <a:r>
                        <a:rPr lang="ru-RU" sz="2000" b="1" dirty="0" smtClean="0">
                          <a:solidFill>
                            <a:srgbClr val="C00000"/>
                          </a:solidFill>
                          <a:effectLst/>
                          <a:latin typeface="Century Gothic" panose="020B0502020202020204" pitchFamily="34" charset="0"/>
                          <a:ea typeface="Calibri" panose="020F0502020204030204" pitchFamily="34" charset="0"/>
                          <a:cs typeface="Times New Roman" panose="02020603050405020304" pitchFamily="18" charset="0"/>
                        </a:rPr>
                        <a:t>50%</a:t>
                      </a:r>
                      <a:endParaRPr lang="ru-RU" sz="2000" b="1" dirty="0">
                        <a:solidFill>
                          <a:srgbClr val="C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435" marR="5143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lnSpc>
                          <a:spcPct val="107000"/>
                        </a:lnSpc>
                        <a:spcAft>
                          <a:spcPts val="0"/>
                        </a:spcAft>
                      </a:pPr>
                      <a:endParaRPr lang="ru-RU" sz="1200" b="1" dirty="0">
                        <a:solidFill>
                          <a:srgbClr val="C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435" marR="5143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4"/>
                  </a:ext>
                </a:extLst>
              </a:tr>
            </a:tbl>
          </a:graphicData>
        </a:graphic>
      </p:graphicFrame>
      <p:sp>
        <p:nvSpPr>
          <p:cNvPr id="15" name="Номер слайда 4"/>
          <p:cNvSpPr>
            <a:spLocks noGrp="1"/>
          </p:cNvSpPr>
          <p:nvPr>
            <p:ph type="sldNum" sz="quarter" idx="12"/>
          </p:nvPr>
        </p:nvSpPr>
        <p:spPr>
          <a:xfrm>
            <a:off x="6939686" y="6330596"/>
            <a:ext cx="2133600" cy="365125"/>
          </a:xfrm>
        </p:spPr>
        <p:txBody>
          <a:bodyPr/>
          <a:lstStyle/>
          <a:p>
            <a:fld id="{290F8FE1-D312-4C01-8616-14340EB4CBE8}" type="slidenum">
              <a:rPr lang="ru-RU" sz="1600" smtClean="0">
                <a:solidFill>
                  <a:prstClr val="black">
                    <a:tint val="75000"/>
                  </a:prstClr>
                </a:solidFill>
                <a:latin typeface="Century Gothic" panose="020B0502020202020204" pitchFamily="34" charset="0"/>
              </a:rPr>
              <a:pPr/>
              <a:t>7</a:t>
            </a:fld>
            <a:endParaRPr lang="ru-RU" sz="1600">
              <a:solidFill>
                <a:prstClr val="black">
                  <a:tint val="75000"/>
                </a:prstClr>
              </a:solidFill>
              <a:latin typeface="Century Gothic" panose="020B0502020202020204" pitchFamily="34" charset="0"/>
            </a:endParaRPr>
          </a:p>
        </p:txBody>
      </p:sp>
    </p:spTree>
    <p:extLst>
      <p:ext uri="{BB962C8B-B14F-4D97-AF65-F5344CB8AC3E}">
        <p14:creationId xmlns:p14="http://schemas.microsoft.com/office/powerpoint/2010/main" val="36196446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188640"/>
            <a:ext cx="8686800" cy="838200"/>
          </a:xfrm>
        </p:spPr>
        <p:txBody>
          <a:bodyPr>
            <a:normAutofit/>
          </a:bodyPr>
          <a:lstStyle/>
          <a:p>
            <a:pPr algn="ctr"/>
            <a:r>
              <a:rPr lang="kk-KZ" sz="2400" dirty="0" smtClean="0"/>
              <a:t>Біліктілік </a:t>
            </a:r>
            <a:r>
              <a:rPr lang="kk-KZ" sz="2400" dirty="0"/>
              <a:t>санаттарына қойылатын талаптар</a:t>
            </a:r>
            <a:endParaRPr lang="ru-RU" sz="2400" dirty="0">
              <a:solidFill>
                <a:schemeClr val="accent6">
                  <a:lumMod val="75000"/>
                </a:schemeClr>
              </a:solidFill>
              <a:latin typeface="Arial" pitchFamily="34" charset="0"/>
              <a:cs typeface="Arial" pitchFamily="34" charset="0"/>
            </a:endParaRPr>
          </a:p>
        </p:txBody>
      </p:sp>
      <p:sp>
        <p:nvSpPr>
          <p:cNvPr id="3" name="Содержимое 2"/>
          <p:cNvSpPr>
            <a:spLocks noGrp="1"/>
          </p:cNvSpPr>
          <p:nvPr>
            <p:ph idx="1"/>
          </p:nvPr>
        </p:nvSpPr>
        <p:spPr/>
        <p:txBody>
          <a:bodyPr>
            <a:normAutofit fontScale="70000" lnSpcReduction="20000"/>
          </a:bodyPr>
          <a:lstStyle/>
          <a:p>
            <a:pPr marL="514350" indent="-514350" fontAlgn="base">
              <a:buNone/>
            </a:pPr>
            <a:r>
              <a:rPr lang="ru-RU" dirty="0" smtClean="0">
                <a:solidFill>
                  <a:schemeClr val="accent6">
                    <a:lumMod val="75000"/>
                  </a:schemeClr>
                </a:solidFill>
              </a:rPr>
              <a:t>.</a:t>
            </a:r>
            <a:r>
              <a:rPr lang="kk-KZ" dirty="0"/>
              <a:t> </a:t>
            </a:r>
            <a:r>
              <a:rPr lang="kk-KZ" dirty="0" smtClean="0"/>
              <a:t>«Педагог-модератор</a:t>
            </a:r>
            <a:r>
              <a:rPr lang="kk-KZ" dirty="0"/>
              <a:t>» - екінші біліктілік санаты немесе «мұғалім», «мұғалім-модератор» категориясы және кем дегенде 2 жыл жұмыс өтілі бар тұлға</a:t>
            </a:r>
            <a:r>
              <a:rPr lang="ru-RU" dirty="0" smtClean="0">
                <a:solidFill>
                  <a:schemeClr val="accent6">
                    <a:lumMod val="75000"/>
                  </a:schemeClr>
                </a:solidFill>
              </a:rPr>
              <a:t> </a:t>
            </a:r>
          </a:p>
          <a:p>
            <a:pPr marL="514350" indent="-514350" fontAlgn="base">
              <a:buNone/>
            </a:pPr>
            <a:r>
              <a:rPr lang="ru-RU" dirty="0"/>
              <a:t/>
            </a:r>
            <a:br>
              <a:rPr lang="ru-RU" dirty="0"/>
            </a:br>
            <a:r>
              <a:rPr lang="ru-RU" dirty="0" smtClean="0"/>
              <a:t>«педагог -модератор</a:t>
            </a:r>
            <a:r>
              <a:rPr lang="ru-RU" dirty="0"/>
              <a:t>» </a:t>
            </a:r>
            <a:r>
              <a:rPr lang="ru-RU" dirty="0" err="1"/>
              <a:t>мамандығының</a:t>
            </a:r>
            <a:r>
              <a:rPr lang="ru-RU" dirty="0"/>
              <a:t> </a:t>
            </a:r>
            <a:r>
              <a:rPr lang="ru-RU" dirty="0" err="1"/>
              <a:t>кәсіби</a:t>
            </a:r>
            <a:r>
              <a:rPr lang="ru-RU" dirty="0"/>
              <a:t> </a:t>
            </a:r>
            <a:r>
              <a:rPr lang="ru-RU" dirty="0" err="1"/>
              <a:t>біліктілігі</a:t>
            </a:r>
            <a:r>
              <a:rPr lang="ru-RU" dirty="0" smtClean="0"/>
              <a:t>:</a:t>
            </a:r>
          </a:p>
          <a:p>
            <a:pPr marL="514350" indent="-514350" fontAlgn="base">
              <a:buNone/>
            </a:pPr>
            <a:r>
              <a:rPr lang="ru-RU" dirty="0"/>
              <a:t> </a:t>
            </a:r>
            <a:r>
              <a:rPr lang="ru-RU" dirty="0" smtClean="0"/>
              <a:t>       </a:t>
            </a:r>
            <a:r>
              <a:rPr lang="kk-KZ" dirty="0" smtClean="0"/>
              <a:t>«</a:t>
            </a:r>
            <a:r>
              <a:rPr lang="kk-KZ" dirty="0"/>
              <a:t>Мұғалім» біліктілік санатына қойылатын жалпы талаптарды қанағаттандырады, сонымен қатар: студенттердің (оқушылардың) қажеттіліктерін ескере отырып, білім беру мен оқытуға жеке тәсілдерді жүзеге асырады; кәсіби және педагогикалық диалог дағдыларына ие; оқушылардың жетістіктері (оқушылары) деңгейіндегі оқыту (білім беру) нәтижесіне жеке қосқан үлесін талдау және талдау жүргізеді; білім беруді ұйымдастыру деңгейінде өз тәжірибесін жинақтайды немесе білім беру ұйымы деңгейінде конкурстарға, конкурстарға, жарыстарға қатысады.</a:t>
            </a:r>
            <a:endParaRPr lang="ru-RU" dirty="0" smtClean="0">
              <a:solidFill>
                <a:schemeClr val="accent6">
                  <a:lumMod val="75000"/>
                </a:schemeClr>
              </a:solidFill>
            </a:endParaRPr>
          </a:p>
        </p:txBody>
      </p:sp>
      <p:sp>
        <p:nvSpPr>
          <p:cNvPr id="4" name="Номер слайда 3"/>
          <p:cNvSpPr>
            <a:spLocks noGrp="1"/>
          </p:cNvSpPr>
          <p:nvPr>
            <p:ph type="sldNum" sz="quarter" idx="12"/>
          </p:nvPr>
        </p:nvSpPr>
        <p:spPr/>
        <p:txBody>
          <a:bodyPr/>
          <a:lstStyle/>
          <a:p>
            <a:fld id="{725C68B6-61C2-468F-89AB-4B9F7531AA68}" type="slidenum">
              <a:rPr lang="ru-RU" smtClean="0"/>
              <a:pPr/>
              <a:t>8</a:t>
            </a:fld>
            <a:endParaRPr lang="ru-RU"/>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188640"/>
            <a:ext cx="8686800" cy="838200"/>
          </a:xfrm>
        </p:spPr>
        <p:txBody>
          <a:bodyPr>
            <a:normAutofit/>
          </a:bodyPr>
          <a:lstStyle/>
          <a:p>
            <a:pPr algn="ctr"/>
            <a:r>
              <a:rPr lang="ru-RU" sz="2400" dirty="0"/>
              <a:t/>
            </a:r>
            <a:br>
              <a:rPr lang="ru-RU" sz="2400" dirty="0"/>
            </a:br>
            <a:r>
              <a:rPr lang="ru-RU" sz="2400" dirty="0" err="1">
                <a:effectLst/>
              </a:rPr>
              <a:t>Біліктілік</a:t>
            </a:r>
            <a:r>
              <a:rPr lang="ru-RU" sz="2400" dirty="0">
                <a:effectLst/>
              </a:rPr>
              <a:t> </a:t>
            </a:r>
            <a:r>
              <a:rPr lang="ru-RU" sz="2400" dirty="0" err="1">
                <a:effectLst/>
              </a:rPr>
              <a:t>санаттарына</a:t>
            </a:r>
            <a:r>
              <a:rPr lang="ru-RU" sz="2400" dirty="0">
                <a:effectLst/>
              </a:rPr>
              <a:t> </a:t>
            </a:r>
            <a:r>
              <a:rPr lang="ru-RU" sz="2400" dirty="0" err="1">
                <a:effectLst/>
              </a:rPr>
              <a:t>қойылатын</a:t>
            </a:r>
            <a:r>
              <a:rPr lang="ru-RU" sz="2400" dirty="0">
                <a:effectLst/>
              </a:rPr>
              <a:t> </a:t>
            </a:r>
            <a:r>
              <a:rPr lang="ru-RU" sz="2400" dirty="0" err="1">
                <a:effectLst/>
              </a:rPr>
              <a:t>талаптар</a:t>
            </a:r>
            <a:endParaRPr lang="ru-RU" sz="2400" dirty="0">
              <a:solidFill>
                <a:schemeClr val="accent6">
                  <a:lumMod val="75000"/>
                </a:schemeClr>
              </a:solidFill>
              <a:latin typeface="Arial" pitchFamily="34" charset="0"/>
              <a:cs typeface="Arial" pitchFamily="34" charset="0"/>
            </a:endParaRPr>
          </a:p>
        </p:txBody>
      </p:sp>
      <p:sp>
        <p:nvSpPr>
          <p:cNvPr id="3" name="Содержимое 2"/>
          <p:cNvSpPr>
            <a:spLocks noGrp="1"/>
          </p:cNvSpPr>
          <p:nvPr>
            <p:ph idx="1"/>
          </p:nvPr>
        </p:nvSpPr>
        <p:spPr>
          <a:xfrm>
            <a:off x="107504" y="1554162"/>
            <a:ext cx="8884096" cy="4539134"/>
          </a:xfrm>
        </p:spPr>
        <p:txBody>
          <a:bodyPr>
            <a:normAutofit fontScale="70000" lnSpcReduction="20000"/>
          </a:bodyPr>
          <a:lstStyle/>
          <a:p>
            <a:pPr>
              <a:buNone/>
            </a:pPr>
            <a:r>
              <a:rPr lang="ru-RU" dirty="0"/>
              <a:t/>
            </a:r>
            <a:br>
              <a:rPr lang="ru-RU" dirty="0"/>
            </a:br>
            <a:r>
              <a:rPr lang="ru-RU" dirty="0" smtClean="0"/>
              <a:t>«педагог-</a:t>
            </a:r>
            <a:r>
              <a:rPr lang="ru-RU" dirty="0" err="1" smtClean="0"/>
              <a:t>сарапшы</a:t>
            </a:r>
            <a:r>
              <a:rPr lang="ru-RU" dirty="0"/>
              <a:t>» - </a:t>
            </a:r>
            <a:r>
              <a:rPr lang="ru-RU" dirty="0" err="1"/>
              <a:t>бірінші</a:t>
            </a:r>
            <a:r>
              <a:rPr lang="ru-RU" dirty="0"/>
              <a:t> </a:t>
            </a:r>
            <a:r>
              <a:rPr lang="ru-RU" dirty="0" err="1"/>
              <a:t>біліктілік</a:t>
            </a:r>
            <a:r>
              <a:rPr lang="ru-RU" dirty="0"/>
              <a:t> </a:t>
            </a:r>
            <a:r>
              <a:rPr lang="ru-RU" dirty="0" err="1"/>
              <a:t>санаты</a:t>
            </a:r>
            <a:r>
              <a:rPr lang="ru-RU" dirty="0"/>
              <a:t> </a:t>
            </a:r>
            <a:r>
              <a:rPr lang="ru-RU" dirty="0" err="1"/>
              <a:t>немесе</a:t>
            </a:r>
            <a:r>
              <a:rPr lang="ru-RU" dirty="0"/>
              <a:t> </a:t>
            </a:r>
            <a:r>
              <a:rPr lang="ru-RU" dirty="0" smtClean="0"/>
              <a:t>«педагог-модератор</a:t>
            </a:r>
            <a:r>
              <a:rPr lang="ru-RU" dirty="0"/>
              <a:t>», </a:t>
            </a:r>
            <a:r>
              <a:rPr lang="ru-RU" dirty="0" smtClean="0"/>
              <a:t>«педагог-</a:t>
            </a:r>
            <a:r>
              <a:rPr lang="ru-RU" dirty="0" err="1" smtClean="0"/>
              <a:t>сарапшы</a:t>
            </a:r>
            <a:r>
              <a:rPr lang="ru-RU" dirty="0"/>
              <a:t>» </a:t>
            </a:r>
            <a:r>
              <a:rPr lang="ru-RU" dirty="0" err="1"/>
              <a:t>санаты</a:t>
            </a:r>
            <a:r>
              <a:rPr lang="ru-RU" dirty="0"/>
              <a:t> </a:t>
            </a:r>
            <a:r>
              <a:rPr lang="ru-RU" dirty="0" err="1"/>
              <a:t>және</a:t>
            </a:r>
            <a:r>
              <a:rPr lang="ru-RU" dirty="0"/>
              <a:t> </a:t>
            </a:r>
            <a:r>
              <a:rPr lang="ru-RU" dirty="0" err="1"/>
              <a:t>кемінде</a:t>
            </a:r>
            <a:r>
              <a:rPr lang="ru-RU" dirty="0"/>
              <a:t> 3 </a:t>
            </a:r>
            <a:r>
              <a:rPr lang="ru-RU" dirty="0" err="1"/>
              <a:t>жыл</a:t>
            </a:r>
            <a:r>
              <a:rPr lang="ru-RU" dirty="0"/>
              <a:t> </a:t>
            </a:r>
            <a:r>
              <a:rPr lang="ru-RU" dirty="0" err="1"/>
              <a:t>педагогикалық</a:t>
            </a:r>
            <a:r>
              <a:rPr lang="ru-RU" dirty="0"/>
              <a:t> </a:t>
            </a:r>
            <a:r>
              <a:rPr lang="ru-RU" dirty="0" err="1"/>
              <a:t>тәжірибесі</a:t>
            </a:r>
            <a:r>
              <a:rPr lang="ru-RU" dirty="0"/>
              <a:t> бар </a:t>
            </a:r>
            <a:r>
              <a:rPr lang="ru-RU" dirty="0" err="1"/>
              <a:t>тұлға</a:t>
            </a:r>
            <a:r>
              <a:rPr lang="ru-RU" dirty="0"/>
              <a:t>.</a:t>
            </a:r>
            <a:endParaRPr lang="ru-RU" dirty="0" smtClean="0">
              <a:solidFill>
                <a:schemeClr val="accent6">
                  <a:lumMod val="75000"/>
                </a:schemeClr>
              </a:solidFill>
            </a:endParaRPr>
          </a:p>
          <a:p>
            <a:pPr fontAlgn="base">
              <a:buNone/>
            </a:pPr>
            <a:r>
              <a:rPr lang="ru-RU" dirty="0"/>
              <a:t/>
            </a:r>
            <a:br>
              <a:rPr lang="ru-RU" dirty="0"/>
            </a:br>
            <a:r>
              <a:rPr lang="ru-RU" dirty="0" smtClean="0"/>
              <a:t>«</a:t>
            </a:r>
            <a:r>
              <a:rPr lang="ru-RU" dirty="0" err="1"/>
              <a:t>С</a:t>
            </a:r>
            <a:r>
              <a:rPr lang="ru-RU" dirty="0" err="1" smtClean="0"/>
              <a:t>арапшы</a:t>
            </a:r>
            <a:r>
              <a:rPr lang="ru-RU" dirty="0" smtClean="0"/>
              <a:t> -</a:t>
            </a:r>
            <a:r>
              <a:rPr lang="ru-RU" dirty="0" err="1" smtClean="0"/>
              <a:t>педагогтың</a:t>
            </a:r>
            <a:r>
              <a:rPr lang="ru-RU" dirty="0" smtClean="0"/>
              <a:t>» </a:t>
            </a:r>
            <a:r>
              <a:rPr lang="ru-RU" dirty="0" err="1"/>
              <a:t>кәсіби</a:t>
            </a:r>
            <a:r>
              <a:rPr lang="ru-RU" dirty="0"/>
              <a:t> </a:t>
            </a:r>
            <a:r>
              <a:rPr lang="ru-RU" dirty="0" err="1"/>
              <a:t>құзыреті</a:t>
            </a:r>
            <a:r>
              <a:rPr lang="ru-RU" dirty="0" smtClean="0"/>
              <a:t>:</a:t>
            </a:r>
          </a:p>
          <a:p>
            <a:pPr fontAlgn="base">
              <a:buNone/>
            </a:pPr>
            <a:r>
              <a:rPr lang="kk-KZ" dirty="0" smtClean="0"/>
              <a:t>«Педагог-модератор</a:t>
            </a:r>
            <a:r>
              <a:rPr lang="kk-KZ" dirty="0"/>
              <a:t>» біліктілік санатына қойылатын жалпы талаптарды қанағаттандырады, сонымен қатар: ұйымдастырылған оқу іс-әрекетін талдау дағдысына ие; студенттердің (оқушылардың) қабілеттерін ескере отырып, оқытуға (білім алуға) сараланған тәсіл жасайды; біліктілігін арттыруды және кәсіби дамудың басымдықтарын сындарлы түрде айқындайды: меншікті және әріптестері; цифрлық білім беру ресурстарын талдау дағдыларын иеленеді; аудандық / қалалық деңгейдегі тәжірибесін қорытындылайды немесе аудандық / қалалық деңгейдегі конкурстарға, байқауларға, жарыстарға қатысады.</a:t>
            </a:r>
            <a:endParaRPr lang="ru-RU" b="1" dirty="0" smtClean="0">
              <a:solidFill>
                <a:schemeClr val="accent6">
                  <a:lumMod val="75000"/>
                </a:schemeClr>
              </a:solidFill>
            </a:endParaRPr>
          </a:p>
        </p:txBody>
      </p:sp>
      <p:sp>
        <p:nvSpPr>
          <p:cNvPr id="4" name="Номер слайда 3"/>
          <p:cNvSpPr>
            <a:spLocks noGrp="1"/>
          </p:cNvSpPr>
          <p:nvPr>
            <p:ph type="sldNum" sz="quarter" idx="12"/>
          </p:nvPr>
        </p:nvSpPr>
        <p:spPr/>
        <p:txBody>
          <a:bodyPr/>
          <a:lstStyle/>
          <a:p>
            <a:fld id="{725C68B6-61C2-468F-89AB-4B9F7531AA68}" type="slidenum">
              <a:rPr lang="ru-RU" smtClean="0"/>
              <a:pPr/>
              <a:t>9</a:t>
            </a:fld>
            <a:endParaRPr lang="ru-RU"/>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811</TotalTime>
  <Words>1098</Words>
  <Application>Microsoft Office PowerPoint</Application>
  <PresentationFormat>Экран (4:3)</PresentationFormat>
  <Paragraphs>178</Paragraphs>
  <Slides>27</Slides>
  <Notes>3</Notes>
  <HiddenSlides>0</HiddenSlides>
  <MMClips>0</MMClips>
  <ScaleCrop>false</ScaleCrop>
  <HeadingPairs>
    <vt:vector size="4" baseType="variant">
      <vt:variant>
        <vt:lpstr>Тема</vt:lpstr>
      </vt:variant>
      <vt:variant>
        <vt:i4>1</vt:i4>
      </vt:variant>
      <vt:variant>
        <vt:lpstr>Заголовки слайдов</vt:lpstr>
      </vt:variant>
      <vt:variant>
        <vt:i4>27</vt:i4>
      </vt:variant>
    </vt:vector>
  </HeadingPairs>
  <TitlesOfParts>
    <vt:vector size="28" baseType="lpstr">
      <vt:lpstr>Трек</vt:lpstr>
      <vt:lpstr> Техникалық және кәсіптік, орта білімнен кейінгі білім берудің, қосымша білім беру ұйымдарының және басқа мемлекеттік қызметшілердің мектепке дейінгі, бастауыш, негізгі орта, жалпы орта білім беру бағдарламаларын, жалпы білім беретін оқу бағдарламаларын іске асыратын оқу орындарында педагогтар мен баламалы тұлғаларды аттестаттаудың талаптары білім және ғылым саласында   2018 жылғы 12 сәуірдегі № 152, 2018 жылғы 29 маусымдағы № 316   </vt:lpstr>
      <vt:lpstr>Презентация PowerPoint</vt:lpstr>
      <vt:lpstr> Педагогикалық кадрларды және оларға теңестірілген тұлғаларды білім беру ұйымдарында лауазымдар атқаратын аттестациялаудың тәртібі мен шарттары</vt:lpstr>
      <vt:lpstr>АТТЕСТАЦИЯ</vt:lpstr>
      <vt:lpstr> №316 заңынының өзгеруі</vt:lpstr>
      <vt:lpstr>Мұғалімдерге арналған тестілеуді ұйымдастыру және жүргізу  аттестаттауға өтініш 20 желтоқсаннан 5 қаңтарға дейін  тамыздың 1- 15 дейін тестілеуге өтініш   наурыздың 10 мамырдың 2 дейін,   тамыздың 10 қыркүйектің 6 дейін тестілеу мерзімі мамырдың 26 маусымның 5 дейін,  екінші - қарашаның 1 - 10 дейін </vt:lpstr>
      <vt:lpstr> ҰЛТТЫҚ САПА ТАЛДАУЫНЫҢ тестілеу</vt:lpstr>
      <vt:lpstr>Біліктілік санаттарына қойылатын талаптар</vt:lpstr>
      <vt:lpstr> Біліктілік санаттарына қойылатын талаптар</vt:lpstr>
      <vt:lpstr>Біліктілік санаттарына қойылатын талаптар</vt:lpstr>
      <vt:lpstr> Біліктілік санаттарына қойылатын талаптар</vt:lpstr>
      <vt:lpstr> Педагогикалық кадрларды мерзімінен бұрын атестаттау</vt:lpstr>
      <vt:lpstr> «Педагог-модератор» санатына қойылатын талаптар:   </vt:lpstr>
      <vt:lpstr>  «Педагог-сарапшы» санатына қойылатын талаптар</vt:lpstr>
      <vt:lpstr> «Педагог-зерттеуші» санатына қойылатын талаптар, </vt:lpstr>
      <vt:lpstr> «шебер-педагог» санатына қойылатын талаптар</vt:lpstr>
      <vt:lpstr>аттестациядан өтуге өтініш</vt:lpstr>
      <vt:lpstr> қызмет нәтижелерінің кешенді аналитикалық қорытындысы  </vt:lpstr>
      <vt:lpstr>қызмет нәтижелерінің кешенді аналитикалық қорытындысы</vt:lpstr>
      <vt:lpstr>САРАПШЫЛЫҚ КЕҢЕСТЕР</vt:lpstr>
      <vt:lpstr>Аттестаттау комиссиясы</vt:lpstr>
      <vt:lpstr>Тиісті деңгейдегі аттестаттау комиссияларымен біліктілік санаттарын тағайындау (растау) </vt:lpstr>
      <vt:lpstr> аттестаттау қорытындысының шешімі</vt:lpstr>
      <vt:lpstr> Аттестаттау кезінді біліктілікті есепке алу</vt:lpstr>
      <vt:lpstr>Презентация PowerPoint</vt:lpstr>
      <vt:lpstr>аттестаттауға  құжаттар ұсынылған</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Правила и условия проведения аттестации педагогических работников  и приравненных к ним лиц, занимающих должности в организациях образования, реализующих общеобразовательные учебные программы дошкольного, начального, основного среднего, общего среднего, образовательные программы технического и профессионального, послесреднего образования, в организациях дополнительного образования и иных гражданских служащих в сфере образования и науки</dc:title>
  <dc:creator>Admin</dc:creator>
  <cp:lastModifiedBy>Lenovo</cp:lastModifiedBy>
  <cp:revision>77</cp:revision>
  <dcterms:created xsi:type="dcterms:W3CDTF">2018-03-29T12:35:40Z</dcterms:created>
  <dcterms:modified xsi:type="dcterms:W3CDTF">2019-02-21T12:17:16Z</dcterms:modified>
</cp:coreProperties>
</file>