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6" r:id="rId3"/>
    <p:sldId id="261" r:id="rId4"/>
    <p:sldId id="305" r:id="rId5"/>
    <p:sldId id="299" r:id="rId6"/>
    <p:sldId id="308" r:id="rId7"/>
    <p:sldId id="309" r:id="rId8"/>
    <p:sldId id="307" r:id="rId9"/>
    <p:sldId id="297" r:id="rId10"/>
    <p:sldId id="300" r:id="rId11"/>
    <p:sldId id="310" r:id="rId12"/>
    <p:sldId id="301" r:id="rId13"/>
    <p:sldId id="302" r:id="rId14"/>
    <p:sldId id="304" r:id="rId15"/>
    <p:sldId id="272" r:id="rId16"/>
    <p:sldId id="284" r:id="rId17"/>
    <p:sldId id="273" r:id="rId18"/>
    <p:sldId id="278" r:id="rId19"/>
    <p:sldId id="280" r:id="rId20"/>
    <p:sldId id="281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2115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EEC"/>
    <a:srgbClr val="DAA3E4"/>
    <a:srgbClr val="CEE9FE"/>
    <a:srgbClr val="D3ECFF"/>
    <a:srgbClr val="A4A3A4"/>
    <a:srgbClr val="CA5BCD"/>
    <a:srgbClr val="D2EAFC"/>
    <a:srgbClr val="E9F6FE"/>
    <a:srgbClr val="E8F6FE"/>
    <a:srgbClr val="E7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366" y="-90"/>
      </p:cViewPr>
      <p:guideLst>
        <p:guide orient="horz" pos="2115"/>
        <p:guide orient="horz" pos="234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Онлайн байқау тестілеуі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Төлем тәсілдері: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Касса 24 терминалдары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Веб-бағдарламадағы </a:t>
          </a:r>
          <a:r>
            <a:rPr lang="ru-RU" b="0" i="0" dirty="0" smtClean="0">
              <a:solidFill>
                <a:schemeClr val="tx1"/>
              </a:solidFill>
            </a:rPr>
            <a:t>«Жеке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Екінші деңгейдегі банктер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1 тестілеудің құны – 260 теңге.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ҚР Білім және ғылым министрлігі</a:t>
          </a:r>
        </a:p>
        <a:p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Ұлттық</a:t>
          </a:r>
          <a:r>
            <a:rPr lang="ru-RU" dirty="0" smtClean="0"/>
            <a:t> </a:t>
          </a:r>
          <a:r>
            <a:rPr lang="ru-RU" dirty="0" err="1" smtClean="0"/>
            <a:t>тестілеу</a:t>
          </a:r>
          <a:r>
            <a:rPr lang="ru-RU" dirty="0" smtClean="0"/>
            <a:t> </a:t>
          </a:r>
          <a:r>
            <a:rPr lang="ru-RU" dirty="0" err="1" smtClean="0"/>
            <a:t>орталығы</a:t>
          </a:r>
          <a:r>
            <a:rPr lang="ru-RU" dirty="0" smtClean="0"/>
            <a:t>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5BEE3-319D-4364-8419-92C865B42040}" type="presOf" srcId="{BBE0D702-E9F1-4A7B-8368-1B8E308546E6}" destId="{F844F5FA-A214-4D69-BD2E-296A619D80D0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93284A09-D81C-44BD-BA4F-B09DF9DF6E20}" type="presOf" srcId="{E061021D-D9D3-49B1-BBF6-3B82B830A086}" destId="{0DC3F1AA-288A-4076-9F6F-B8D0AFD3EAC8}" srcOrd="0" destOrd="0" presId="urn:microsoft.com/office/officeart/2005/8/layout/pList1"/>
    <dgm:cxn modelId="{5E525452-8DF0-46F4-BB21-70F010844D34}" type="presOf" srcId="{CC0EADD5-DB5F-41B1-987A-A12F24066482}" destId="{31E1D1FF-3168-4E52-9D38-5BC5C36BC553}" srcOrd="0" destOrd="0" presId="urn:microsoft.com/office/officeart/2005/8/layout/pList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"/>
    <dgm:cxn modelId="{D74B1E5B-7B51-4A10-889C-97DEAC53F291}" type="presOf" srcId="{6F661F76-84DD-40BE-9466-860B061B4C1B}" destId="{417D350E-6144-4023-9190-1C5535130A80}" srcOrd="0" destOrd="0" presId="urn:microsoft.com/office/officeart/2005/8/layout/pList1"/>
    <dgm:cxn modelId="{CFB2098C-1361-49C3-9165-36B5781264D4}" type="presOf" srcId="{3E527B34-10F3-47CF-8C90-1822FECDB3AA}" destId="{AB539A84-2E69-4970-BC42-4033BCA40F78}" srcOrd="0" destOrd="0" presId="urn:microsoft.com/office/officeart/2005/8/layout/pList1"/>
    <dgm:cxn modelId="{D994E8E5-0662-46E1-9439-751C90EC3AFF}" type="presOf" srcId="{BBCDB168-68D6-47E4-BD9C-A7EFA53B90ED}" destId="{1A81D881-B529-4590-8762-5F995AA815B3}" srcOrd="0" destOrd="0" presId="urn:microsoft.com/office/officeart/2005/8/layout/pList1"/>
    <dgm:cxn modelId="{A2726304-073E-43E5-B57F-C9148131A05B}" type="presOf" srcId="{EBE445D8-E75A-4137-B532-98D2A0FC3AB0}" destId="{F075B156-A7CE-4506-9444-7045546E7822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"/>
    <dgm:cxn modelId="{B39360E5-138D-40E2-836E-A7F5278B58A0}" type="presParOf" srcId="{D8B99A63-2237-4B8C-B7FB-61C2E3D75AD2}" destId="{347A9FB5-B669-45E2-B0AC-995E290E7431}" srcOrd="0" destOrd="0" presId="urn:microsoft.com/office/officeart/2005/8/layout/pList1"/>
    <dgm:cxn modelId="{2DE4D102-C098-4E19-850D-95FD09FE44F5}" type="presParOf" srcId="{D8B99A63-2237-4B8C-B7FB-61C2E3D75AD2}" destId="{0DC3F1AA-288A-4076-9F6F-B8D0AFD3EAC8}" srcOrd="1" destOrd="0" presId="urn:microsoft.com/office/officeart/2005/8/layout/pList1"/>
    <dgm:cxn modelId="{CB96B75F-3C31-433F-8D65-A19E4A9368DB}" type="presParOf" srcId="{AB539A84-2E69-4970-BC42-4033BCA40F78}" destId="{F844F5FA-A214-4D69-BD2E-296A619D80D0}" srcOrd="1" destOrd="0" presId="urn:microsoft.com/office/officeart/2005/8/layout/pList1"/>
    <dgm:cxn modelId="{788DAAF1-CADF-435D-AF62-DDBD2CD854F0}" type="presParOf" srcId="{AB539A84-2E69-4970-BC42-4033BCA40F78}" destId="{A2B246E2-B2A5-4B72-8684-BB1AFFEB3155}" srcOrd="2" destOrd="0" presId="urn:microsoft.com/office/officeart/2005/8/layout/pList1"/>
    <dgm:cxn modelId="{46EA24A0-E823-47E1-BA24-26B3365A412F}" type="presParOf" srcId="{A2B246E2-B2A5-4B72-8684-BB1AFFEB3155}" destId="{58EE4375-82F2-48E3-8A56-8EAFE9363A0E}" srcOrd="0" destOrd="0" presId="urn:microsoft.com/office/officeart/2005/8/layout/pList1"/>
    <dgm:cxn modelId="{D9F52607-50A9-4820-A45C-3EB0F8C793FB}" type="presParOf" srcId="{A2B246E2-B2A5-4B72-8684-BB1AFFEB3155}" destId="{31E1D1FF-3168-4E52-9D38-5BC5C36BC553}" srcOrd="1" destOrd="0" presId="urn:microsoft.com/office/officeart/2005/8/layout/pList1"/>
    <dgm:cxn modelId="{1F2FEE3B-71B9-44DE-AD11-05ACEC17D9AD}" type="presParOf" srcId="{AB539A84-2E69-4970-BC42-4033BCA40F78}" destId="{417D350E-6144-4023-9190-1C5535130A80}" srcOrd="3" destOrd="0" presId="urn:microsoft.com/office/officeart/2005/8/layout/pList1"/>
    <dgm:cxn modelId="{4BF2DAE7-2FA9-4B52-83BB-6EDF6AE82978}" type="presParOf" srcId="{AB539A84-2E69-4970-BC42-4033BCA40F78}" destId="{3224AA3A-0736-49E3-A36C-78F44843844E}" srcOrd="4" destOrd="0" presId="urn:microsoft.com/office/officeart/2005/8/layout/pList1"/>
    <dgm:cxn modelId="{1C6A36BA-AD95-432C-B92D-3D3290DDF93E}" type="presParOf" srcId="{3224AA3A-0736-49E3-A36C-78F44843844E}" destId="{31C44C52-2F94-41D0-A7D7-A59DE144B483}" srcOrd="0" destOrd="0" presId="urn:microsoft.com/office/officeart/2005/8/layout/pList1"/>
    <dgm:cxn modelId="{F66C86F7-94A3-40A1-87D3-D3E5FC3D2FFE}" type="presParOf" srcId="{3224AA3A-0736-49E3-A36C-78F44843844E}" destId="{11974E53-646F-4817-8917-37EF49BE2D55}" srcOrd="1" destOrd="0" presId="urn:microsoft.com/office/officeart/2005/8/layout/pList1"/>
    <dgm:cxn modelId="{CB829D74-11D0-4102-A9BA-E6FEF5E69AB1}" type="presParOf" srcId="{AB539A84-2E69-4970-BC42-4033BCA40F78}" destId="{1A81D881-B529-4590-8762-5F995AA815B3}" srcOrd="5" destOrd="0" presId="urn:microsoft.com/office/officeart/2005/8/layout/pList1"/>
    <dgm:cxn modelId="{45B9DD49-1FD6-481D-971E-86D4F19F2F3B}" type="presParOf" srcId="{AB539A84-2E69-4970-BC42-4033BCA40F78}" destId="{F2495DFB-68CA-4A27-BAF3-6064BEF303A4}" srcOrd="6" destOrd="0" presId="urn:microsoft.com/office/officeart/2005/8/layout/pList1"/>
    <dgm:cxn modelId="{A4B6A92A-ABC9-4F5B-A7B6-973FCC0FFF15}" type="presParOf" srcId="{F2495DFB-68CA-4A27-BAF3-6064BEF303A4}" destId="{4F46B714-825A-4A10-A2AE-DEBCB6F8E2FE}" srcOrd="0" destOrd="0" presId="urn:microsoft.com/office/officeart/2005/8/layout/pList1"/>
    <dgm:cxn modelId="{27FCF124-0E98-4D86-B824-4F3D33A36ED9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3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2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tm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Респубуликасы Білім және ғылым министрлігі</a:t>
            </a:r>
          </a:p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тестілеу орталығы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20" y="2511862"/>
            <a:ext cx="11332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бірыңғай тестілеуді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 және өткізу 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en-US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(наурыз)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ҰБТ-ға өтініш қабылдау 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(наурыз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2019 жылдың </a:t>
            </a:r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1-15 ақпан аралығында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5327" y="2722032"/>
            <a:ext cx="3685159" cy="338883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11(12)-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сынып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оқушылары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тестілеуден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өту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облыс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жақын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орналасқан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ҰБТӨП-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таңдай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Өтініштерді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пункттері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(ӨҚП):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7" y="1564498"/>
            <a:ext cx="7484637" cy="4546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7789" y="195289"/>
            <a:ext cx="11153604" cy="607600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ҰБТ өткізу пункттері (наурыз)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663" y="802889"/>
            <a:ext cx="9106171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kk-KZ" sz="2400" dirty="0"/>
              <a:t>ҰБТ-ға өтініштер қабылдау аяқталғаннан </a:t>
            </a:r>
            <a:r>
              <a:rPr lang="kk-KZ" sz="2400" dirty="0" smtClean="0"/>
              <a:t>кейін </a:t>
            </a:r>
          </a:p>
          <a:p>
            <a:pPr algn="ctr"/>
            <a:r>
              <a:rPr lang="kk-KZ" sz="2400" b="1" dirty="0" smtClean="0">
                <a:solidFill>
                  <a:schemeClr val="accent6">
                    <a:lumMod val="50000"/>
                  </a:schemeClr>
                </a:solidFill>
              </a:rPr>
              <a:t>ҰБТ</a:t>
            </a:r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k-KZ" sz="2400" dirty="0">
                <a:solidFill>
                  <a:schemeClr val="accent6">
                    <a:lumMod val="50000"/>
                  </a:schemeClr>
                </a:solidFill>
              </a:rPr>
              <a:t>өткізу </a:t>
            </a:r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</a:rPr>
              <a:t>пункттері </a:t>
            </a:r>
            <a:r>
              <a:rPr lang="kk-KZ" sz="2400" dirty="0" smtClean="0"/>
              <a:t>анықталатын болады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4" descr="http://t3.gstatic.com/images?q=tbn:ANd9GcTfnXXzszyEj-ZHd_YK1Ey0vJJ015_36-6eaobGU-hP48q4kg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" y="3113864"/>
            <a:ext cx="2243608" cy="23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7" name="Группа 1046"/>
          <p:cNvGrpSpPr/>
          <p:nvPr/>
        </p:nvGrpSpPr>
        <p:grpSpPr>
          <a:xfrm>
            <a:off x="2604886" y="2095730"/>
            <a:ext cx="6014458" cy="4448168"/>
            <a:chOff x="2604886" y="2095730"/>
            <a:chExt cx="4638546" cy="4385717"/>
          </a:xfrm>
        </p:grpSpPr>
        <p:pic>
          <p:nvPicPr>
            <p:cNvPr id="11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394" y="562509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2604886" y="2241486"/>
              <a:ext cx="1538698" cy="689548"/>
            </a:xfrm>
            <a:prstGeom prst="roundRect">
              <a:avLst/>
            </a:prstGeom>
            <a:solidFill>
              <a:srgbClr val="81D9C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ҰБТӨП (ӨҚП)</a:t>
              </a:r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604886" y="3383797"/>
              <a:ext cx="1538698" cy="6895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ҰБТӨП (ӨҚП)</a:t>
              </a:r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604886" y="4587848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ҰБТӨП (ӨҚП)</a:t>
              </a:r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604886" y="5791899"/>
              <a:ext cx="1538698" cy="68954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/>
                <a:t>ҰБТӨП (ӨҚП)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704734" y="3908160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ҰБТӨП</a:t>
              </a:r>
              <a:endParaRPr lang="ru-RU" dirty="0"/>
            </a:p>
          </p:txBody>
        </p:sp>
        <p:cxnSp>
          <p:nvCxnSpPr>
            <p:cNvPr id="31" name="Прямая со стрелкой 30"/>
            <p:cNvCxnSpPr>
              <a:stCxn id="25" idx="3"/>
            </p:cNvCxnSpPr>
            <p:nvPr/>
          </p:nvCxnSpPr>
          <p:spPr>
            <a:xfrm>
              <a:off x="4143584" y="2586260"/>
              <a:ext cx="1477727" cy="148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Прямая со стрелкой 1026"/>
            <p:cNvCxnSpPr/>
            <p:nvPr/>
          </p:nvCxnSpPr>
          <p:spPr>
            <a:xfrm flipV="1">
              <a:off x="4113163" y="4451017"/>
              <a:ext cx="1508148" cy="16527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3" name="Прямая со стрелкой 1032"/>
            <p:cNvCxnSpPr>
              <a:stCxn id="27" idx="3"/>
            </p:cNvCxnSpPr>
            <p:nvPr/>
          </p:nvCxnSpPr>
          <p:spPr>
            <a:xfrm>
              <a:off x="4143584" y="3728571"/>
              <a:ext cx="1477727" cy="47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5" name="Прямая со стрелкой 1034"/>
            <p:cNvCxnSpPr/>
            <p:nvPr/>
          </p:nvCxnSpPr>
          <p:spPr>
            <a:xfrm flipV="1">
              <a:off x="4196586" y="4287045"/>
              <a:ext cx="1424725" cy="7126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743" y="4814272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101" y="283524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52" y="2095730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Блок-схема: перфолента 61"/>
          <p:cNvSpPr/>
          <p:nvPr/>
        </p:nvSpPr>
        <p:spPr>
          <a:xfrm>
            <a:off x="8945857" y="1757253"/>
            <a:ext cx="3136215" cy="478664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r>
              <a:rPr lang="kk-KZ" sz="2400" dirty="0" smtClean="0"/>
              <a:t>ҰБТӨП-тер келіп </a:t>
            </a:r>
            <a:r>
              <a:rPr lang="kk-KZ" sz="2400" dirty="0"/>
              <a:t>түскен өтініштердің санына байланысты </a:t>
            </a:r>
            <a:r>
              <a:rPr lang="kk-KZ" sz="2400" dirty="0"/>
              <a:t>облыс </a:t>
            </a:r>
            <a:r>
              <a:rPr lang="kk-KZ" sz="2400" dirty="0" smtClean="0"/>
              <a:t>ішінде анықталатын </a:t>
            </a:r>
            <a:r>
              <a:rPr lang="kk-KZ" sz="2400" dirty="0" smtClean="0"/>
              <a:t>болады</a:t>
            </a: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29088"/>
            <a:ext cx="116014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Нысан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(ҰБТӨП-те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);    </a:t>
            </a:r>
          </a:p>
          <a:p>
            <a:pPr algn="just"/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өтінішті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онлайн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беруге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3x4 сантиметр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фотосурет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3) Жеке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басын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куәландыратын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құжаттың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көшірмесі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он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алты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толмаған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басын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куәландыратын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құжаты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адамдар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туу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куәліктің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көшірмесін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ұсынады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алатын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орта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ұйымынан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анықтама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данада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данасы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алушыда</a:t>
            </a:r>
            <a:r>
              <a:rPr 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қалады</a:t>
            </a:r>
            <a:r>
              <a:rPr lang="ru-R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Тестілеуге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түбіртек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kk-K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Бұл </a:t>
            </a:r>
            <a:r>
              <a:rPr lang="kk-KZ" sz="2200" i="1" dirty="0">
                <a:latin typeface="Arial" panose="020B0604020202020204" pitchFamily="34" charset="0"/>
                <a:cs typeface="Arial" panose="020B0604020202020204" pitchFamily="34" charset="0"/>
              </a:rPr>
              <a:t>тестілеу ақылы негізде өткізіледі.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Өтінішті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қабылдау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кезінде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тапсырылатын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құжаттар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наурыз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02726" y="0"/>
            <a:ext cx="1843944" cy="1768802"/>
            <a:chOff x="-224785" y="1450354"/>
            <a:chExt cx="2026629" cy="1778372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1813473" cy="371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Білім алушы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4785" y="1619030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283423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ҰБТӨП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беру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ұйымынан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анықтама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нысаны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6" t="27586" r="17605" b="17026"/>
          <a:stretch/>
        </p:blipFill>
        <p:spPr bwMode="auto">
          <a:xfrm>
            <a:off x="2980017" y="763069"/>
            <a:ext cx="5864445" cy="610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төлем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туралы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ҰБТ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құны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2242 тенге</a:t>
            </a:r>
            <a:endParaRPr lang="ru-R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екінші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деңгейлі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банктерінің</a:t>
            </a:r>
            <a:endParaRPr lang="ru-RU" sz="2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кассаларда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жүргізуге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Сондай-ақ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Халық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just" fontAlgn="base"/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АҚ-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ның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терминалдары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рұқсат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етіледі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Кешенді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тағайындау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орталығының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деректемелері</a:t>
            </a:r>
            <a:endParaRPr lang="ru-RU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орталығы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» РМҚК ҚР БҒМ 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010011 Астана қ.,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Жеңіс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д., 60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БИН 000140001853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ИИК KZ536010111000001515</a:t>
            </a:r>
          </a:p>
          <a:p>
            <a:pPr fontAlgn="base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БИК 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пәндер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 тарихы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Математикалық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сауаттылық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 сауаттылығы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бейіндік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География 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 + Химия </a:t>
            </a:r>
            <a:endParaRPr lang="ru-RU" sz="2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Химия+Физика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 + География 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Орыс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k-K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Орыс әдебиеті</a:t>
            </a:r>
            <a:endParaRPr lang="en-US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+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Шет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Дүниежүзі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тарихы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Адам.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Қоғам</a:t>
            </a:r>
            <a:r>
              <a:rPr lang="ru-RU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endParaRPr lang="ru-RU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Тестілеудің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пәндері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42751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Тестілеуді тапсыру тілі: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8611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 тілінде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51757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 smtClean="0"/>
              <a:t>Орыс тілінде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756671" y="750770"/>
            <a:ext cx="2549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 smtClean="0"/>
              <a:t>Ағылшын тілінде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09333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Тестілеуді «ағылшын» тілінде тапсыруды таңдаған түсушілер «Қазақстан тарихын» қалауы бойынша қазақ немесе орыс тілінде тапсырады!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51406" y="2131083"/>
            <a:ext cx="8666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мамандықтарды таңдағандар үшін: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333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мамандықтарды </a:t>
            </a: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таңдағандар ҰБТ-да келесі пәндерді тапсыра алады: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екі пән (оқу сауаттылығы, Қазақстан тарихы);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бес пән (оқу сауаттылығы, Қазақстан тарихы, математикалық сауаттылық және таңдауы бойынша екі пән).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333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шығармашылық мамандықты таңдаған және ҰБТ-ны бес пән бойынша тапсыратындар жауап парағының «Шығармашылық емтихан» б-секторын боямайды!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42171" y="546524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Тестілеу уақыты: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7231" y="5519110"/>
            <a:ext cx="23616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kk-KZ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сағат </a:t>
            </a:r>
            <a:r>
              <a:rPr lang="kk-KZ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минут</a:t>
            </a:r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31" y="5261405"/>
            <a:ext cx="1105940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</a:p>
          <a:p>
            <a:pPr algn="ctr"/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бес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нұсқасынан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жауапты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таңдау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2786468" y="279590"/>
            <a:ext cx="728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ТЕСТТЕРІНІҢ ҚҰРЫЛЫМЫ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пәннің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Бейіндік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пәннің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пәні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kk-KZ" dirty="0">
                <a:solidFill>
                  <a:schemeClr val="tx1"/>
                </a:solidFill>
              </a:rPr>
              <a:t>тапсырма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>
                <a:solidFill>
                  <a:schemeClr val="tx1"/>
                </a:solidFill>
              </a:rPr>
              <a:t>берілген</a:t>
            </a:r>
            <a:r>
              <a:rPr lang="ru-RU" dirty="0">
                <a:solidFill>
                  <a:schemeClr val="tx1"/>
                </a:solidFill>
              </a:rPr>
              <a:t> бес </a:t>
            </a:r>
            <a:r>
              <a:rPr lang="ru-RU" dirty="0" err="1">
                <a:solidFill>
                  <a:schemeClr val="tx1"/>
                </a:solidFill>
              </a:rPr>
              <a:t>жауап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нұсқасынан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дұрыс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жауапты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таңдау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err="1">
                <a:solidFill>
                  <a:schemeClr val="tx1"/>
                </a:solidFill>
              </a:rPr>
              <a:t>тапсырма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берілген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бірнеше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жауап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нұсқасынан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kk-KZ" dirty="0">
                <a:solidFill>
                  <a:schemeClr val="tx1"/>
                </a:solidFill>
              </a:rPr>
              <a:t>бір немесе бірнеше дұрыс жауапты таңдау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балл: 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68464431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ҰБТ-ға дайындық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0337257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ҰБТ </a:t>
            </a:r>
            <a:r>
              <a:rPr lang="ru-RU" dirty="0" err="1"/>
              <a:t>қатысушылары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ақпараттар</a:t>
            </a:r>
            <a:r>
              <a:rPr lang="ru-RU" dirty="0"/>
              <a:t> мен интернет-</a:t>
            </a:r>
            <a:r>
              <a:rPr lang="ru-RU" dirty="0" err="1"/>
              <a:t>ресурстар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448399320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ҰТО </a:t>
            </a: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 </a:t>
            </a:r>
            <a:r>
              <a:rPr lang="kk-KZ" sz="2000" dirty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желілерде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>
                <a:cs typeface="Arial" panose="020B0604020202020204" pitchFamily="34" charset="0"/>
              </a:rPr>
              <a:t>«ҰБТ – </a:t>
            </a:r>
            <a:r>
              <a:rPr lang="ru-RU" sz="2400" dirty="0" err="1">
                <a:cs typeface="Arial" panose="020B0604020202020204" pitchFamily="34" charset="0"/>
              </a:rPr>
              <a:t>жоғары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және</a:t>
            </a:r>
            <a:r>
              <a:rPr lang="ru-RU" sz="2400" dirty="0">
                <a:cs typeface="Arial" panose="020B0604020202020204" pitchFamily="34" charset="0"/>
              </a:rPr>
              <a:t> (</a:t>
            </a:r>
            <a:r>
              <a:rPr lang="ru-RU" sz="2400" dirty="0" err="1">
                <a:cs typeface="Arial" panose="020B0604020202020204" pitchFamily="34" charset="0"/>
              </a:rPr>
              <a:t>немесе</a:t>
            </a:r>
            <a:r>
              <a:rPr lang="ru-RU" sz="2400" dirty="0">
                <a:cs typeface="Arial" panose="020B0604020202020204" pitchFamily="34" charset="0"/>
              </a:rPr>
              <a:t>) </a:t>
            </a:r>
            <a:r>
              <a:rPr lang="ru-RU" sz="2400" dirty="0" err="1">
                <a:cs typeface="Arial" panose="020B0604020202020204" pitchFamily="34" charset="0"/>
              </a:rPr>
              <a:t>жоғары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оқу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орнынан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кейінгі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білім</a:t>
            </a:r>
            <a:r>
              <a:rPr lang="ru-RU" sz="2400" dirty="0">
                <a:cs typeface="Arial" panose="020B0604020202020204" pitchFamily="34" charset="0"/>
              </a:rPr>
              <a:t> беру </a:t>
            </a:r>
            <a:r>
              <a:rPr lang="ru-RU" sz="2400" dirty="0" err="1">
                <a:cs typeface="Arial" panose="020B0604020202020204" pitchFamily="34" charset="0"/>
              </a:rPr>
              <a:t>ұйымдарына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түсуге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арналған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іріктеу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емтихандарының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бір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dirty="0" err="1">
                <a:cs typeface="Arial" panose="020B0604020202020204" pitchFamily="34" charset="0"/>
              </a:rPr>
              <a:t>нысаны</a:t>
            </a:r>
            <a:r>
              <a:rPr lang="kk-KZ" sz="2400" dirty="0">
                <a:solidFill>
                  <a:schemeClr val="tx2"/>
                </a:solidFill>
                <a:cs typeface="Arial" panose="020B0604020202020204" pitchFamily="34" charset="0"/>
              </a:rPr>
              <a:t>»</a:t>
            </a:r>
            <a:r>
              <a:rPr lang="kk-KZ" sz="1600" dirty="0">
                <a:solidFill>
                  <a:schemeClr val="tx2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sz="2400" i="1" dirty="0">
                <a:cs typeface="Arial" panose="020B0604020202020204" pitchFamily="34" charset="0"/>
              </a:rPr>
              <a:t>«Білім туралы» ҚР Заңы</a:t>
            </a:r>
            <a:endParaRPr lang="ru-RU" sz="2400" i="1" dirty="0">
              <a:cs typeface="Arial" panose="020B0604020202020204" pitchFamily="34" charset="0"/>
            </a:endParaRPr>
          </a:p>
          <a:p>
            <a:r>
              <a:rPr lang="ru-RU" sz="24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589289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Ұлттық бірыңғай тестілеу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879228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Назарларыңызға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рақмет</a:t>
            </a:r>
            <a:r>
              <a:rPr lang="ru-RU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720436" y="2361217"/>
            <a:ext cx="6839148" cy="2218316"/>
            <a:chOff x="2587739" y="2189748"/>
            <a:chExt cx="7068813" cy="2421483"/>
          </a:xfrm>
        </p:grpSpPr>
        <p:sp>
          <p:nvSpPr>
            <p:cNvPr id="20" name="Стрелка углом 19"/>
            <p:cNvSpPr/>
            <p:nvPr/>
          </p:nvSpPr>
          <p:spPr>
            <a:xfrm>
              <a:off x="2587739" y="2189748"/>
              <a:ext cx="1604445" cy="697244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Стрелка углом 24"/>
            <p:cNvSpPr/>
            <p:nvPr/>
          </p:nvSpPr>
          <p:spPr>
            <a:xfrm flipH="1">
              <a:off x="8105091" y="2216415"/>
              <a:ext cx="1551461" cy="643910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Стрелка вверх 20"/>
            <p:cNvSpPr/>
            <p:nvPr/>
          </p:nvSpPr>
          <p:spPr>
            <a:xfrm>
              <a:off x="5961647" y="3709617"/>
              <a:ext cx="268705" cy="901614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58916" y="173681"/>
            <a:ext cx="387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ЖОО-ға қабылдау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89315" y="790159"/>
            <a:ext cx="65527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шектік балы бар ҰБТ сертификатын ұсыну</a:t>
            </a:r>
            <a:endParaRPr lang="ru-RU" sz="2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18" y="2972386"/>
            <a:ext cx="3376843" cy="264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.erbosyn\Desktop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74" y="2968528"/>
            <a:ext cx="3547612" cy="27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.erbosyn\Desktop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04" y="4296235"/>
            <a:ext cx="3012934" cy="24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.erbosyn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57" y="1275984"/>
            <a:ext cx="3692363" cy="24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13062" y="8578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НОРМАТИВТІК-ҚҰҚЫҚТЫҚ АКТІЛЕР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5" y="871417"/>
            <a:ext cx="11465181" cy="84639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Заңы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33" y="3029744"/>
            <a:ext cx="11465181" cy="1320230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берудің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кәсіптік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бағдарламаларын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асыратын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ұйымдарына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оқуға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үлгі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ережесі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649" y="4541457"/>
            <a:ext cx="11421239" cy="100672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Ұлттық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тестілеуді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өткізу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ережесі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34" y="1870818"/>
            <a:ext cx="11465181" cy="963441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орнынан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кейінгі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кадрларды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даярлау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бағыттарының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сыныптауышы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09" y="5739668"/>
            <a:ext cx="11465181" cy="85707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мамандықтар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тізбесі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32" y="708788"/>
            <a:ext cx="1219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Орта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мектептердің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11(12)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сынып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алушылары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қатысады</a:t>
            </a: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өткізу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пункттерінде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11 (12)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сынып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оқушыларын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өз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бетімен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тіркеу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ЖОО-</a:t>
            </a:r>
            <a:r>
              <a:rPr lang="kk-KZ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ғ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ақылы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негізде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түсу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жылына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4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рет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өткізіледі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қаңтар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наурыз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маусым-шілде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тамыз</a:t>
            </a:r>
            <a:endParaRPr lang="ru-RU" sz="24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Ағылшын</a:t>
            </a: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тілін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меңгергендігін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растайтын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халықаралық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сертификаттары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бар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тұлғалар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«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Шет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тілі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»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пәні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ҰБТ-дан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босату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туралы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норма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енгізілді</a:t>
            </a: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Грантты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тағайындау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конкурсына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қатысу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үшін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бұрынғысынша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маусым-шілде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айларында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ҰБТ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тапсыру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талап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етіледі</a:t>
            </a:r>
            <a:endParaRPr lang="ru-RU" sz="2400" b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endParaRPr lang="ru-RU" sz="24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4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беру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гранттары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білім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беру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бағдарламаларының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топтары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(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тізілімі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ҰБТ 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өткізу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Қағидаларымен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анықталады</a:t>
            </a:r>
            <a:r>
              <a:rPr lang="ru-R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</a:t>
            </a:r>
            <a:r>
              <a:rPr lang="ru-RU" sz="2400" b="1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тағайындалады</a:t>
            </a:r>
            <a:endParaRPr lang="ru-RU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332588" y="-40076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Ағымдағы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жылдың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жаңалықтары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927463" y="0"/>
            <a:ext cx="11051176" cy="8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Білім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 беру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грантын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 беру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тәртібі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Impact"/>
              </a:rPr>
              <a:t>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9474" y="906940"/>
            <a:ext cx="4331368" cy="5791618"/>
            <a:chOff x="150224" y="708346"/>
            <a:chExt cx="4770692" cy="55026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1906" y="3501098"/>
              <a:ext cx="2138157" cy="1290056"/>
            </a:xfrm>
            <a:prstGeom prst="roundRect">
              <a:avLst/>
            </a:prstGeom>
            <a:solidFill>
              <a:srgbClr val="E1F2FF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бағдарламаларының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тобы</a:t>
              </a:r>
              <a:endParaRPr lang="ru-RU" sz="1600" b="1" dirty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1906" y="4950960"/>
              <a:ext cx="2138157" cy="1260000"/>
            </a:xfrm>
            <a:prstGeom prst="roundRect">
              <a:avLst/>
            </a:prstGeom>
            <a:solidFill>
              <a:srgbClr val="E1F2CE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бағдарламалары</a:t>
              </a:r>
              <a:endParaRPr lang="ru-RU" sz="1600" b="1" dirty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Выгнутая вверх стрелка 22"/>
            <p:cNvSpPr/>
            <p:nvPr/>
          </p:nvSpPr>
          <p:spPr>
            <a:xfrm rot="5400000">
              <a:off x="1925631" y="1717251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1906" y="708346"/>
              <a:ext cx="2138157" cy="12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ru-RU" sz="1600" b="1" dirty="0" err="1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облысы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0224" y="2081292"/>
              <a:ext cx="2159839" cy="12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600" b="1" dirty="0" err="1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бағыты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Выгнутая вверх стрелка 14"/>
            <p:cNvSpPr/>
            <p:nvPr/>
          </p:nvSpPr>
          <p:spPr>
            <a:xfrm rot="5400000">
              <a:off x="1929478" y="3396077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Выгнутая вверх стрелка 17"/>
            <p:cNvSpPr/>
            <p:nvPr/>
          </p:nvSpPr>
          <p:spPr>
            <a:xfrm rot="5400000">
              <a:off x="1964129" y="5074903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Выноска 1 (граница и черта) 4"/>
            <p:cNvSpPr/>
            <p:nvPr/>
          </p:nvSpPr>
          <p:spPr>
            <a:xfrm>
              <a:off x="3214836" y="3650590"/>
              <a:ext cx="1706080" cy="1109741"/>
            </a:xfrm>
            <a:prstGeom prst="accentBorderCallout1">
              <a:avLst>
                <a:gd name="adj1" fmla="val 18750"/>
                <a:gd name="adj2" fmla="val -8333"/>
                <a:gd name="adj3" fmla="val 65880"/>
                <a:gd name="adj4" fmla="val -51732"/>
              </a:avLst>
            </a:prstGeom>
            <a:solidFill>
              <a:srgbClr val="E5BEEC"/>
            </a:solidFill>
            <a:ln w="28575">
              <a:solidFill>
                <a:srgbClr val="7030A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нақты</a:t>
              </a:r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беру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бағдарламасына</a:t>
              </a:r>
              <a:r>
                <a:rPr lang="ru-RU" sz="14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i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бөлінеді</a:t>
              </a:r>
              <a:endParaRPr lang="ru-RU" sz="1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907065" y="934696"/>
            <a:ext cx="6963289" cy="5779656"/>
            <a:chOff x="4907065" y="934696"/>
            <a:chExt cx="6963289" cy="5779656"/>
          </a:xfrm>
        </p:grpSpPr>
        <p:sp>
          <p:nvSpPr>
            <p:cNvPr id="38" name="TextBox 37"/>
            <p:cNvSpPr txBox="1"/>
            <p:nvPr/>
          </p:nvSpPr>
          <p:spPr>
            <a:xfrm>
              <a:off x="8560393" y="934696"/>
              <a:ext cx="1117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ГРАНТ:</a:t>
              </a:r>
              <a:endPara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907065" y="1123450"/>
              <a:ext cx="6963289" cy="5590902"/>
              <a:chOff x="4942975" y="1049920"/>
              <a:chExt cx="6963289" cy="559090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942975" y="1049920"/>
                <a:ext cx="5990709" cy="5590902"/>
                <a:chOff x="5800238" y="1018789"/>
                <a:chExt cx="5990709" cy="5590902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519101" y="373597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0 h 663919"/>
                    <a:gd name="connsiteX1" fmla="*/ 348425 w 696850"/>
                    <a:gd name="connsiteY1" fmla="*/ 0 h 663919"/>
                    <a:gd name="connsiteX2" fmla="*/ 348425 w 696850"/>
                    <a:gd name="connsiteY2" fmla="*/ 663919 h 663919"/>
                    <a:gd name="connsiteX3" fmla="*/ 696850 w 696850"/>
                    <a:gd name="connsiteY3" fmla="*/ 663919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0"/>
                      </a:moveTo>
                      <a:lnTo>
                        <a:pt x="348425" y="0"/>
                      </a:lnTo>
                      <a:lnTo>
                        <a:pt x="348425" y="663919"/>
                      </a:lnTo>
                      <a:lnTo>
                        <a:pt x="696850" y="663919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7519101" y="307205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663919 h 663919"/>
                    <a:gd name="connsiteX1" fmla="*/ 348425 w 696850"/>
                    <a:gd name="connsiteY1" fmla="*/ 663919 h 663919"/>
                    <a:gd name="connsiteX2" fmla="*/ 348425 w 696850"/>
                    <a:gd name="connsiteY2" fmla="*/ 0 h 663919"/>
                    <a:gd name="connsiteX3" fmla="*/ 696850 w 696850"/>
                    <a:gd name="connsiteY3" fmla="*/ 0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663919"/>
                      </a:moveTo>
                      <a:lnTo>
                        <a:pt x="348425" y="663919"/>
                      </a:lnTo>
                      <a:lnTo>
                        <a:pt x="348425" y="0"/>
                      </a:lnTo>
                      <a:lnTo>
                        <a:pt x="696850" y="0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" name="Группа 35"/>
                <p:cNvGrpSpPr/>
                <p:nvPr/>
              </p:nvGrpSpPr>
              <p:grpSpPr>
                <a:xfrm>
                  <a:off x="5800238" y="1018789"/>
                  <a:ext cx="5990709" cy="5590902"/>
                  <a:chOff x="5800238" y="1018789"/>
                  <a:chExt cx="5990709" cy="5590902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519101" y="3735977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0 h 1991759"/>
                      <a:gd name="connsiteX1" fmla="*/ 348425 w 696850"/>
                      <a:gd name="connsiteY1" fmla="*/ 0 h 1991759"/>
                      <a:gd name="connsiteX2" fmla="*/ 348425 w 696850"/>
                      <a:gd name="connsiteY2" fmla="*/ 1991759 h 1991759"/>
                      <a:gd name="connsiteX3" fmla="*/ 696850 w 696850"/>
                      <a:gd name="connsiteY3" fmla="*/ 1991759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0"/>
                        </a:moveTo>
                        <a:lnTo>
                          <a:pt x="348425" y="0"/>
                        </a:lnTo>
                        <a:lnTo>
                          <a:pt x="348425" y="1991759"/>
                        </a:lnTo>
                        <a:lnTo>
                          <a:pt x="696850" y="1991759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5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7519101" y="1744218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1991759 h 1991759"/>
                      <a:gd name="connsiteX1" fmla="*/ 348425 w 696850"/>
                      <a:gd name="connsiteY1" fmla="*/ 1991759 h 1991759"/>
                      <a:gd name="connsiteX2" fmla="*/ 348425 w 696850"/>
                      <a:gd name="connsiteY2" fmla="*/ 0 h 1991759"/>
                      <a:gd name="connsiteX3" fmla="*/ 696850 w 696850"/>
                      <a:gd name="connsiteY3" fmla="*/ 0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1991759"/>
                        </a:moveTo>
                        <a:lnTo>
                          <a:pt x="348425" y="1991759"/>
                        </a:lnTo>
                        <a:lnTo>
                          <a:pt x="348425" y="0"/>
                        </a:lnTo>
                        <a:lnTo>
                          <a:pt x="696850" y="0"/>
                        </a:lnTo>
                      </a:path>
                    </a:pathLst>
                  </a:custGeom>
                  <a:noFill/>
                  <a:ln>
                    <a:solidFill>
                      <a:srgbClr val="0065B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 rot="16200000">
                    <a:off x="4424396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Жаратылыстану-ғылыми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пәндер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бойынша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мұғалімдерді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kern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8231076" y="1213082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Математика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пәні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мұғалімдерін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sz="1800" kern="12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8231076" y="254092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Физика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пәні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мұғалімдерін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8231076" y="386876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Химия </a:t>
                    </a:r>
                    <a:r>
                      <a:rPr lang="ru-RU" dirty="0" err="1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пәні</a:t>
                    </a:r>
                    <a:r>
                      <a:rPr lang="ru-RU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мұғалімдерін</a:t>
                    </a:r>
                    <a:r>
                      <a:rPr lang="ru-RU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дайындау</a:t>
                    </a:r>
                    <a:endParaRPr lang="ru-RU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8231076" y="5196600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k-KZ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...</a:t>
                    </a:r>
                    <a:endParaRPr lang="ru-RU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 rot="16200000">
                    <a:off x="3300549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Педагогикалық</a:t>
                    </a:r>
                    <a:r>
                      <a:rPr lang="ru-RU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ғылымдар</a:t>
                    </a:r>
                    <a:endParaRPr lang="ru-RU" kern="12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6453051" y="3769995"/>
                    <a:ext cx="43608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0933684" y="1485027"/>
                <a:ext cx="956538" cy="581231"/>
                <a:chOff x="10933684" y="1485027"/>
                <a:chExt cx="956538" cy="581231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0933684" y="177534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1405937" y="1485027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11417969" y="1485027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405937" y="206625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10949726" y="2880241"/>
                <a:ext cx="956538" cy="581231"/>
                <a:chOff x="10949726" y="2880241"/>
                <a:chExt cx="956538" cy="581231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0949726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11421979" y="2880241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1434011" y="2880241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421979" y="346147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11434011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Скругленный прямоугольник 40"/>
          <p:cNvSpPr/>
          <p:nvPr/>
        </p:nvSpPr>
        <p:spPr>
          <a:xfrm>
            <a:off x="4977942" y="593927"/>
            <a:ext cx="1917128" cy="340769"/>
          </a:xfrm>
          <a:prstGeom prst="roundRect">
            <a:avLst/>
          </a:prstGeom>
          <a:solidFill>
            <a:srgbClr val="E1F2FF"/>
          </a:solidFill>
          <a:ln w="28575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err="1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Мысалы</a:t>
            </a:r>
            <a:r>
              <a:rPr lang="ru-RU" sz="1600" b="1" i="1" dirty="0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b="1" i="1" dirty="0">
              <a:solidFill>
                <a:srgbClr val="116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8519" y="955588"/>
            <a:ext cx="7250120" cy="5852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3419" y="84221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өткізу мерзімдері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634401"/>
              </p:ext>
            </p:extLst>
          </p:nvPr>
        </p:nvGraphicFramePr>
        <p:xfrm>
          <a:off x="98258" y="660449"/>
          <a:ext cx="11995484" cy="61489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0743"/>
                <a:gridCol w="2252653"/>
                <a:gridCol w="2032088"/>
              </a:tblGrid>
              <a:tr h="78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ҰБТ</a:t>
                      </a:r>
                      <a:endParaRPr lang="ru-RU" sz="3500" b="1" i="0" u="none" strike="noStrike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Өтініштерді</a:t>
                      </a:r>
                      <a:r>
                        <a:rPr lang="ru-RU" sz="18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қабылдау</a:t>
                      </a:r>
                      <a:r>
                        <a:rPr lang="ru-RU" sz="18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мерзімдері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Тестілеу</a:t>
                      </a:r>
                      <a:r>
                        <a:rPr lang="ru-RU" sz="1800" b="1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dirty="0" err="1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мерзімдері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567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ақылы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бөлімге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түсетін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(12)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оқушылары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бірінші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академиялық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аяқтағанға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ЖОО-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қабылданған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шығармашылық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мамандықтан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мамандықтарға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ауысатын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студенттер</a:t>
                      </a: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желтоқсан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қаңтар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ақылы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бөлімге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түсетін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(12)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сынып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оқушылары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ағымдағы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жылғы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өткен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жылдардағы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мектеп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және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колледж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түлектері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Наурыз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мамыр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маусым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шетелде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беру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ұйымдарын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бітірген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мамыр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маусым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68">
                <a:tc>
                  <a:txBody>
                    <a:bodyPr/>
                    <a:lstStyle/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kk-KZ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ақылы</a:t>
                      </a:r>
                      <a:r>
                        <a:rPr lang="kk-KZ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бөлімге түсетін барлық тұлғалар үшін</a:t>
                      </a:r>
                      <a:endParaRPr lang="ru-RU" sz="18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шілде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тамыз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 </a:t>
                      </a:r>
                      <a:r>
                        <a:rPr lang="ru-RU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тамыз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1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863" y="663807"/>
            <a:ext cx="8772696" cy="1279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240" y="0"/>
            <a:ext cx="10982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Қаңтар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және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наурыз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айларында</a:t>
            </a:r>
            <a:r>
              <a:rPr lang="ru-RU" sz="30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ҰБТ </a:t>
            </a:r>
            <a:r>
              <a:rPr lang="ru-RU" sz="3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тапсыру</a:t>
            </a:r>
            <a:endParaRPr lang="ru-RU" sz="3000" b="1" i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466" y="1536795"/>
            <a:ext cx="12120594" cy="5265561"/>
            <a:chOff x="70968" y="1633048"/>
            <a:chExt cx="12120594" cy="5265561"/>
          </a:xfrm>
        </p:grpSpPr>
        <p:sp>
          <p:nvSpPr>
            <p:cNvPr id="4" name="Блок-схема: перфолента 3"/>
            <p:cNvSpPr/>
            <p:nvPr/>
          </p:nvSpPr>
          <p:spPr>
            <a:xfrm>
              <a:off x="70968" y="1689695"/>
              <a:ext cx="2148187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2000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Маусым</a:t>
              </a:r>
              <a:r>
                <a:rPr lang="ru-RU" sz="20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айында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негізгі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ҰБТ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тапсыру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және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гранттарын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тағайындау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конкурсына</a:t>
              </a:r>
              <a:r>
                <a:rPr lang="ru-RU" sz="2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қатысу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мүмкіндігінен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айырмайды</a:t>
              </a:r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255746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Блок-схема: перфолента 9"/>
            <p:cNvSpPr/>
            <p:nvPr/>
          </p:nvSpPr>
          <p:spPr>
            <a:xfrm>
              <a:off x="2297985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Бейіндік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пәндердің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комбинациясын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өзгертуге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мүмкіндік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береді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algn="just"/>
              <a:r>
                <a:rPr lang="ru-RU" sz="17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Мысалы</a:t>
              </a:r>
              <a:r>
                <a:rPr lang="ru-RU" sz="17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7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қаңтар</a:t>
              </a:r>
              <a:r>
                <a:rPr lang="ru-RU" sz="17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7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айында</a:t>
              </a:r>
              <a:r>
                <a:rPr lang="ru-RU" sz="17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7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Дүниежүзі</a:t>
              </a:r>
              <a:r>
                <a:rPr lang="ru-RU" sz="17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7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тарихы</a:t>
              </a:r>
              <a:r>
                <a:rPr lang="ru-RU" sz="17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-география</a:t>
              </a:r>
              <a:r>
                <a:rPr lang="ru-RU" sz="17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algn="just"/>
              <a:r>
                <a:rPr lang="ru-RU" sz="1700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наурыз</a:t>
              </a:r>
              <a:r>
                <a:rPr lang="ru-RU" sz="17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700" i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айында</a:t>
              </a:r>
              <a:r>
                <a:rPr lang="ru-RU" sz="1700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ru-RU" sz="17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математика-физика</a:t>
              </a:r>
              <a:endParaRPr lang="ru-RU" sz="17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46072" y="1889230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Блок-схема: перфолента 14"/>
            <p:cNvSpPr/>
            <p:nvPr/>
          </p:nvSpPr>
          <p:spPr>
            <a:xfrm>
              <a:off x="4803688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«Жеті рет өлшеп, бір рет кес» демекші </a:t>
              </a:r>
              <a:r>
                <a:rPr lang="ru-RU" sz="2000" i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негізгі</a:t>
              </a:r>
              <a:r>
                <a:rPr lang="ru-RU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маусым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ҰБТ-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ға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дейін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өз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білімдерін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қайта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тексеру</a:t>
              </a:r>
              <a:r>
                <a:rPr lang="ru-RU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5099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Блок-схема: перфолента 17"/>
            <p:cNvSpPr/>
            <p:nvPr/>
          </p:nvSpPr>
          <p:spPr>
            <a:xfrm>
              <a:off x="7297359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Тестілеуді өткізудің шарттары мен белгіленген ережелеріне бейімделуді қамтамасыз ету</a:t>
              </a:r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6584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Блок-схема: перфолента 19"/>
            <p:cNvSpPr/>
            <p:nvPr/>
          </p:nvSpPr>
          <p:spPr>
            <a:xfrm>
              <a:off x="9833367" y="1633048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Жоғары </a:t>
              </a:r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оқу </a:t>
              </a:r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орнының </a:t>
              </a:r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ақылы </a:t>
              </a:r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бөліміне таңдаулы </a:t>
              </a:r>
              <a:r>
                <a:rPr lang="kk-KZ" sz="2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сертификатпен </a:t>
              </a:r>
              <a:r>
                <a:rPr lang="kk-KZ" sz="2000" i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қабылдану</a:t>
              </a:r>
              <a:endPara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101853" y="1847355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79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360348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ЖОО-на қабылдау</a:t>
                      </a:r>
                      <a:r>
                        <a:rPr lang="kk-KZ" sz="20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тәсілдері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ҰБТ-ны келесі мерзімдерде тапсырғанда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Қаңтар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Наурыз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Масым-шілде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err="1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Тамыз</a:t>
                      </a:r>
                      <a:endParaRPr lang="ru-RU" sz="2000" b="1" kern="1200" dirty="0" smtClean="0">
                        <a:solidFill>
                          <a:srgbClr val="7030A0"/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ЖОО-ға қабылдау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882115" y="2802176"/>
            <a:ext cx="1041400" cy="1028700"/>
            <a:chOff x="4248889" y="5078082"/>
            <a:chExt cx="1138920" cy="10596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405">
              <a:off x="4248889" y="5293007"/>
              <a:ext cx="1138920" cy="844699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9450">
              <a:off x="4777643" y="5078082"/>
              <a:ext cx="570401" cy="57040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5608699" y="2781282"/>
            <a:ext cx="1041400" cy="1028700"/>
            <a:chOff x="4248889" y="5078082"/>
            <a:chExt cx="1138920" cy="1059624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405">
              <a:off x="4248889" y="5293007"/>
              <a:ext cx="1138920" cy="84469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9450">
              <a:off x="4777643" y="5078082"/>
              <a:ext cx="570401" cy="57040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998289" y="2841459"/>
            <a:ext cx="1041400" cy="1028700"/>
            <a:chOff x="4248889" y="5078082"/>
            <a:chExt cx="1138920" cy="105962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2405">
              <a:off x="4248889" y="5293007"/>
              <a:ext cx="1138920" cy="84469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9450">
              <a:off x="4777643" y="5078082"/>
              <a:ext cx="570401" cy="57040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Түсушілер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ЖОО-на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ҰБТ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нәтижесі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шекті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балдарды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тиіс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381874" y="3017107"/>
            <a:ext cx="2065947" cy="1577511"/>
            <a:chOff x="7381874" y="3017107"/>
            <a:chExt cx="2065947" cy="1577511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8671295" y="3872951"/>
              <a:ext cx="776526" cy="721667"/>
              <a:chOff x="8484506" y="4056683"/>
              <a:chExt cx="776526" cy="721667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8484506" y="4165779"/>
                <a:ext cx="776526" cy="612571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8842799" y="4056683"/>
                <a:ext cx="388905" cy="413652"/>
              </a:xfrm>
              <a:prstGeom prst="rect">
                <a:avLst/>
              </a:prstGeom>
            </p:spPr>
          </p:pic>
        </p:grpSp>
      </p:grpSp>
      <p:sp>
        <p:nvSpPr>
          <p:cNvPr id="30" name="TextBox 29"/>
          <p:cNvSpPr txBox="1"/>
          <p:nvPr/>
        </p:nvSpPr>
        <p:spPr>
          <a:xfrm rot="19550426">
            <a:off x="10160391" y="3726247"/>
            <a:ext cx="140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ақылы негізде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309218">
            <a:off x="7855493" y="2950332"/>
            <a:ext cx="1400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 Р А Н 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161838">
            <a:off x="8611436" y="4352893"/>
            <a:ext cx="1687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i="1" dirty="0">
                <a:latin typeface="Arial" panose="020B0604020202020204" pitchFamily="34" charset="0"/>
                <a:cs typeface="Arial" panose="020B0604020202020204" pitchFamily="34" charset="0"/>
              </a:rPr>
              <a:t>ақылы </a:t>
            </a:r>
            <a:endParaRPr lang="kk-KZ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негізде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68747" y="2522483"/>
            <a:ext cx="253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Конкурсқа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9550426">
            <a:off x="5770801" y="3666070"/>
            <a:ext cx="140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>
                <a:latin typeface="Arial" panose="020B0604020202020204" pitchFamily="34" charset="0"/>
                <a:cs typeface="Arial" panose="020B0604020202020204" pitchFamily="34" charset="0"/>
              </a:rPr>
              <a:t>ақылы негізде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550426">
            <a:off x="4044217" y="3686964"/>
            <a:ext cx="1407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ақылы негізде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5" descr="C:\Users\l.erbosyn\Desktop\Без названия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r="14299"/>
          <a:stretch/>
        </p:blipFill>
        <p:spPr bwMode="auto">
          <a:xfrm>
            <a:off x="1340069" y="2686186"/>
            <a:ext cx="2270235" cy="20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4060</TotalTime>
  <Words>1031</Words>
  <Application>Microsoft Office PowerPoint</Application>
  <PresentationFormat>Произвольный</PresentationFormat>
  <Paragraphs>256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Ляззат Ербосын</cp:lastModifiedBy>
  <cp:revision>309</cp:revision>
  <cp:lastPrinted>2018-04-03T05:11:46Z</cp:lastPrinted>
  <dcterms:created xsi:type="dcterms:W3CDTF">2018-03-05T11:56:49Z</dcterms:created>
  <dcterms:modified xsi:type="dcterms:W3CDTF">2019-01-31T10:45:25Z</dcterms:modified>
</cp:coreProperties>
</file>