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24" r:id="rId4"/>
    <p:sldMasterId id="2147483936" r:id="rId5"/>
  </p:sldMasterIdLst>
  <p:notesMasterIdLst>
    <p:notesMasterId r:id="rId39"/>
  </p:notesMasterIdLst>
  <p:handoutMasterIdLst>
    <p:handoutMasterId r:id="rId40"/>
  </p:handoutMasterIdLst>
  <p:sldIdLst>
    <p:sldId id="319" r:id="rId6"/>
    <p:sldId id="302" r:id="rId7"/>
    <p:sldId id="296" r:id="rId8"/>
    <p:sldId id="304" r:id="rId9"/>
    <p:sldId id="321" r:id="rId10"/>
    <p:sldId id="338" r:id="rId11"/>
    <p:sldId id="332" r:id="rId12"/>
    <p:sldId id="322" r:id="rId13"/>
    <p:sldId id="323" r:id="rId14"/>
    <p:sldId id="293" r:id="rId15"/>
    <p:sldId id="294" r:id="rId16"/>
    <p:sldId id="324" r:id="rId17"/>
    <p:sldId id="307" r:id="rId18"/>
    <p:sldId id="295" r:id="rId19"/>
    <p:sldId id="336" r:id="rId20"/>
    <p:sldId id="325" r:id="rId21"/>
    <p:sldId id="326" r:id="rId22"/>
    <p:sldId id="327" r:id="rId23"/>
    <p:sldId id="313" r:id="rId24"/>
    <p:sldId id="315" r:id="rId25"/>
    <p:sldId id="300" r:id="rId26"/>
    <p:sldId id="335" r:id="rId27"/>
    <p:sldId id="337" r:id="rId28"/>
    <p:sldId id="331" r:id="rId29"/>
    <p:sldId id="311" r:id="rId30"/>
    <p:sldId id="341" r:id="rId31"/>
    <p:sldId id="340" r:id="rId32"/>
    <p:sldId id="342" r:id="rId33"/>
    <p:sldId id="343" r:id="rId34"/>
    <p:sldId id="344" r:id="rId35"/>
    <p:sldId id="345" r:id="rId36"/>
    <p:sldId id="301" r:id="rId37"/>
    <p:sldId id="339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869" autoAdjust="0"/>
  </p:normalViewPr>
  <p:slideViewPr>
    <p:cSldViewPr snapToGrid="0">
      <p:cViewPr varScale="1">
        <p:scale>
          <a:sx n="76" d="100"/>
          <a:sy n="76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19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5;&#1080;&#1081;%20&#1089;&#1090;&#1086;&#1083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bol\&#1091;&#1086;&#1087;&#1090;\&#1041;&#1072;&#1093;&#1099;&#1090;&#1075;&#1091;&#1083;&#1100;%20&#1064;&#1072;&#1081;&#1093;&#1099;&#1084;&#1072;&#1085;&#1089;&#1091;&#1088;&#1086;&#1074;&#1085;&#1072;\&#1076;&#1083;&#1103;%20&#1087;&#1088;&#1086;&#1074;&#1077;&#1088;&#1082;&#1080;%202012-2017%20(1)%20(1)%20&#8212;%20&#1088;&#1077;&#1076;&#1072;&#1082;&#1090;&#1080;&#1088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rbol\&#1091;&#1086;&#1087;&#1090;\&#1041;&#1072;&#1093;&#1099;&#1090;&#1075;&#1091;&#1083;&#1100;%20&#1064;&#1072;&#1081;&#1093;&#1099;&#1084;&#1072;&#1085;&#1089;&#1091;&#1088;&#1086;&#1074;&#1085;&#1072;\&#1076;&#1083;&#1103;%20&#1087;&#1088;&#1086;&#1074;&#1077;&#1088;&#1082;&#1080;%202012-2017%20(1)%20(1)%20&#8212;%20&#1088;&#1077;&#1076;&#1072;&#1082;&#1090;&#1080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ҰБТ-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миллион 677 </a:t>
            </a:r>
            <a:r>
              <a:rPr lang="ru-RU" sz="2400" b="1" i="0" baseline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2400" b="1" i="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бітірушілер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санынның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baseline="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2400" b="1" i="0" baseline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80%-і 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90312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917229473960298E-2"/>
          <c:y val="0.16992421078707468"/>
          <c:w val="0.9227597890933803"/>
          <c:h val="0.64751592820445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 (3)'!$B$1</c:f>
              <c:strCache>
                <c:ptCount val="1"/>
                <c:pt idx="0">
                  <c:v>Тестке қатысушылар саны (мың)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(3)'!$A$2:$A$15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'Лист1 (3)'!$B$2:$B$15</c:f>
              <c:numCache>
                <c:formatCode>General</c:formatCode>
                <c:ptCount val="14"/>
                <c:pt idx="0">
                  <c:v>179</c:v>
                </c:pt>
                <c:pt idx="1">
                  <c:v>182</c:v>
                </c:pt>
                <c:pt idx="2">
                  <c:v>159</c:v>
                </c:pt>
                <c:pt idx="3">
                  <c:v>142</c:v>
                </c:pt>
                <c:pt idx="4">
                  <c:v>116</c:v>
                </c:pt>
                <c:pt idx="5">
                  <c:v>106</c:v>
                </c:pt>
                <c:pt idx="6">
                  <c:v>107</c:v>
                </c:pt>
                <c:pt idx="7">
                  <c:v>126</c:v>
                </c:pt>
                <c:pt idx="8">
                  <c:v>117</c:v>
                </c:pt>
                <c:pt idx="9">
                  <c:v>95</c:v>
                </c:pt>
                <c:pt idx="10">
                  <c:v>87</c:v>
                </c:pt>
                <c:pt idx="11">
                  <c:v>83</c:v>
                </c:pt>
                <c:pt idx="12">
                  <c:v>84</c:v>
                </c:pt>
                <c:pt idx="1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2-4ECA-A465-A8B2B751C2F7}"/>
            </c:ext>
          </c:extLst>
        </c:ser>
        <c:ser>
          <c:idx val="1"/>
          <c:order val="1"/>
          <c:tx>
            <c:strRef>
              <c:f>'Лист1 (3)'!$C$1</c:f>
              <c:strCache>
                <c:ptCount val="1"/>
                <c:pt idx="0">
                  <c:v>Қатысу көрсеткіші (%)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(3)'!$A$2:$A$15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'Лист1 (3)'!$C$2:$C$15</c:f>
              <c:numCache>
                <c:formatCode>General</c:formatCode>
                <c:ptCount val="14"/>
                <c:pt idx="0">
                  <c:v>76</c:v>
                </c:pt>
                <c:pt idx="1">
                  <c:v>83</c:v>
                </c:pt>
                <c:pt idx="2">
                  <c:v>84</c:v>
                </c:pt>
                <c:pt idx="3">
                  <c:v>82</c:v>
                </c:pt>
                <c:pt idx="4">
                  <c:v>80</c:v>
                </c:pt>
                <c:pt idx="5">
                  <c:v>81</c:v>
                </c:pt>
                <c:pt idx="6">
                  <c:v>75</c:v>
                </c:pt>
                <c:pt idx="7">
                  <c:v>79</c:v>
                </c:pt>
                <c:pt idx="8">
                  <c:v>75</c:v>
                </c:pt>
                <c:pt idx="9">
                  <c:v>69</c:v>
                </c:pt>
                <c:pt idx="10">
                  <c:v>66</c:v>
                </c:pt>
                <c:pt idx="11">
                  <c:v>67</c:v>
                </c:pt>
                <c:pt idx="12">
                  <c:v>69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2-4ECA-A465-A8B2B751C2F7}"/>
            </c:ext>
          </c:extLst>
        </c:ser>
        <c:ser>
          <c:idx val="3"/>
          <c:order val="3"/>
          <c:tx>
            <c:strRef>
              <c:f>'Лист1 (3)'!$E$1</c:f>
              <c:strCache>
                <c:ptCount val="1"/>
                <c:pt idx="0">
                  <c:v>Шектік деңгейден өтпегендер (%)</c:v>
                </c:pt>
              </c:strCache>
            </c:strRef>
          </c:tx>
          <c:spPr>
            <a:solidFill>
              <a:srgbClr val="8EC26A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(3)'!$A$2:$A$15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'Лист1 (3)'!$E$2:$E$15</c:f>
              <c:numCache>
                <c:formatCode>General</c:formatCode>
                <c:ptCount val="14"/>
                <c:pt idx="0">
                  <c:v>24</c:v>
                </c:pt>
                <c:pt idx="1">
                  <c:v>13</c:v>
                </c:pt>
                <c:pt idx="2">
                  <c:v>25</c:v>
                </c:pt>
                <c:pt idx="3">
                  <c:v>31</c:v>
                </c:pt>
                <c:pt idx="4">
                  <c:v>26</c:v>
                </c:pt>
                <c:pt idx="5">
                  <c:v>15</c:v>
                </c:pt>
                <c:pt idx="6">
                  <c:v>11</c:v>
                </c:pt>
                <c:pt idx="7">
                  <c:v>9</c:v>
                </c:pt>
                <c:pt idx="8">
                  <c:v>37</c:v>
                </c:pt>
                <c:pt idx="9">
                  <c:v>29</c:v>
                </c:pt>
                <c:pt idx="10">
                  <c:v>23</c:v>
                </c:pt>
                <c:pt idx="11">
                  <c:v>19</c:v>
                </c:pt>
                <c:pt idx="12">
                  <c:v>17</c:v>
                </c:pt>
                <c:pt idx="1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2-4ECA-A465-A8B2B751C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517504"/>
        <c:axId val="574516328"/>
      </c:barChart>
      <c:lineChart>
        <c:grouping val="standard"/>
        <c:varyColors val="0"/>
        <c:ser>
          <c:idx val="2"/>
          <c:order val="2"/>
          <c:tx>
            <c:strRef>
              <c:f>'Лист1 (3)'!$D$1</c:f>
              <c:strCache>
                <c:ptCount val="1"/>
                <c:pt idx="0">
                  <c:v>Тест тапсырмаларын орындау көрсеткіші (%)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diamond"/>
            <c:size val="9"/>
            <c:spPr>
              <a:solidFill>
                <a:srgbClr val="C00000"/>
              </a:solidFill>
              <a:ln w="9525" cap="flat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'Лист1 (3)'!$A$2:$A$15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'Лист1 (3)'!$D$2:$D$15</c:f>
              <c:numCache>
                <c:formatCode>General</c:formatCode>
                <c:ptCount val="14"/>
                <c:pt idx="0">
                  <c:v>43</c:v>
                </c:pt>
                <c:pt idx="1">
                  <c:v>50</c:v>
                </c:pt>
                <c:pt idx="2">
                  <c:v>53</c:v>
                </c:pt>
                <c:pt idx="3">
                  <c:v>59</c:v>
                </c:pt>
                <c:pt idx="4">
                  <c:v>54</c:v>
                </c:pt>
                <c:pt idx="5">
                  <c:v>60</c:v>
                </c:pt>
                <c:pt idx="6">
                  <c:v>68</c:v>
                </c:pt>
                <c:pt idx="7">
                  <c:v>70</c:v>
                </c:pt>
                <c:pt idx="8">
                  <c:v>57</c:v>
                </c:pt>
                <c:pt idx="9">
                  <c:v>60</c:v>
                </c:pt>
                <c:pt idx="10">
                  <c:v>62</c:v>
                </c:pt>
                <c:pt idx="11">
                  <c:v>63</c:v>
                </c:pt>
                <c:pt idx="12">
                  <c:v>65</c:v>
                </c:pt>
                <c:pt idx="13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F2-4ECA-A465-A8B2B751C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518680"/>
        <c:axId val="574513584"/>
      </c:lineChart>
      <c:catAx>
        <c:axId val="5745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74516328"/>
        <c:crosses val="autoZero"/>
        <c:auto val="1"/>
        <c:lblAlgn val="ctr"/>
        <c:lblOffset val="100"/>
        <c:noMultiLvlLbl val="0"/>
      </c:catAx>
      <c:valAx>
        <c:axId val="574516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D4EBF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517504"/>
        <c:crosses val="autoZero"/>
        <c:crossBetween val="between"/>
      </c:valAx>
      <c:valAx>
        <c:axId val="574513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D2EAF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518680"/>
        <c:crosses val="max"/>
        <c:crossBetween val="between"/>
      </c:valAx>
      <c:catAx>
        <c:axId val="57451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51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89524608931842E-2"/>
          <c:y val="7.9384243346810393E-2"/>
          <c:w val="0.90380751176193763"/>
          <c:h val="0.7989669509674775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AC75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07-446C-A20B-D3496FE7B7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07-446C-A20B-D3496FE7B70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07-446C-A20B-D3496FE7B70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07-446C-A20B-D3496FE7B70E}"/>
              </c:ext>
            </c:extLst>
          </c:dPt>
          <c:dPt>
            <c:idx val="4"/>
            <c:bubble3D val="0"/>
            <c:spPr>
              <a:solidFill>
                <a:srgbClr val="AC75D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07-446C-A20B-D3496FE7B70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7-446C-A20B-D3496FE7B70E}"/>
                </c:ext>
              </c:extLst>
            </c:dLbl>
            <c:dLbl>
              <c:idx val="1"/>
              <c:layout>
                <c:manualLayout>
                  <c:x val="8.9609612599646005E-2"/>
                  <c:y val="0.11316346495463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38550</a:t>
                    </a:r>
                  </a:p>
                  <a:p>
                    <a:pPr>
                      <a:defRPr sz="1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(70,66%)</a:t>
                    </a:r>
                    <a:endPara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35943210051207"/>
                      <c:h val="0.21260126800806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07-446C-A20B-D3496FE7B70E}"/>
                </c:ext>
              </c:extLst>
            </c:dLbl>
            <c:dLbl>
              <c:idx val="2"/>
              <c:layout>
                <c:manualLayout>
                  <c:x val="0.12464671505905511"/>
                  <c:y val="0.19618699580542595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88583</a:t>
                    </a:r>
                  </a:p>
                  <a:p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(95,44%)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07-446C-A20B-D3496FE7B70E}"/>
                </c:ext>
              </c:extLst>
            </c:dLbl>
            <c:dLbl>
              <c:idx val="3"/>
              <c:layout>
                <c:manualLayout>
                  <c:x val="2.5696580950538764E-4"/>
                  <c:y val="3.357588557416393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4244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(4,79%)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07-446C-A20B-D3496FE7B70E}"/>
                </c:ext>
              </c:extLst>
            </c:dLbl>
            <c:dLbl>
              <c:idx val="4"/>
              <c:layout>
                <c:manualLayout>
                  <c:x val="-0.24798511318897637"/>
                  <c:y val="0.1234820298054853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92827</a:t>
                    </a:r>
                  </a:p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(70,66%)</a:t>
                    </a:r>
                    <a:endParaRPr lang="en-US" sz="16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007-446C-A20B-D3496FE7B7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Қатысуға өтініш берген бітірушілер саны</c:v>
                </c:pt>
                <c:pt idx="1">
                  <c:v>Қатысуға өтініш бермеген бітірушілер саны</c:v>
                </c:pt>
                <c:pt idx="2">
                  <c:v>ҰБТ-ға қатысқандар саны</c:v>
                </c:pt>
                <c:pt idx="3">
                  <c:v>ҰБТ-ға келмегендердің саны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92827</c:v>
                </c:pt>
                <c:pt idx="1">
                  <c:v>38550</c:v>
                </c:pt>
                <c:pt idx="2">
                  <c:v>88583</c:v>
                </c:pt>
                <c:pt idx="3">
                  <c:v>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07-446C-A20B-D3496FE7B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31873188113589E-5"/>
          <c:y val="0.86050559503726587"/>
          <c:w val="0.99993456812681192"/>
          <c:h val="0.13775565152154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62388553570882E-2"/>
          <c:y val="4.7377326565143825E-2"/>
          <c:w val="0.89735320049974299"/>
          <c:h val="0.58190620603979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'[для проверки 2012-2017 (1) (1) — редактир.xlsx]Лист2'!$C$2</c:f>
              <c:strCache>
                <c:ptCount val="1"/>
                <c:pt idx="0">
                  <c:v>Выделено грантов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'[для проверки 2012-2017 (1) (1) — редактир.xlsx]Лист2'!$B$3:$B$12</c:f>
              <c:strCache>
                <c:ptCount val="10"/>
                <c:pt idx="0">
                  <c:v>Құқықтану (қаз)</c:v>
                </c:pt>
                <c:pt idx="1">
                  <c:v>Қаржы (орыс)</c:v>
                </c:pt>
                <c:pt idx="2">
                  <c:v>Стоматология (орыс)</c:v>
                </c:pt>
                <c:pt idx="3">
                  <c:v>Құқықтану (орыс)</c:v>
                </c:pt>
                <c:pt idx="4">
                  <c:v>Халықаралық құқық (қаз)</c:v>
                </c:pt>
                <c:pt idx="5">
                  <c:v>Стоматология (қаз)</c:v>
                </c:pt>
                <c:pt idx="6">
                  <c:v>Фармация (қаз)</c:v>
                </c:pt>
                <c:pt idx="7">
                  <c:v>Халықаралық қатынастар (орыс)</c:v>
                </c:pt>
                <c:pt idx="8">
                  <c:v>Халықаралық қатынастар (қаз)</c:v>
                </c:pt>
                <c:pt idx="9">
                  <c:v>Экономика (орыс)</c:v>
                </c:pt>
              </c:strCache>
            </c:strRef>
          </c:cat>
          <c:val>
            <c:numRef>
              <c:f>'[для проверки 2012-2017 (1) (1) — редактир.xlsx]Лист2'!$C$3:$C$12</c:f>
              <c:numCache>
                <c:formatCode>General</c:formatCode>
                <c:ptCount val="10"/>
                <c:pt idx="0">
                  <c:v>34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22</c:v>
                </c:pt>
                <c:pt idx="5">
                  <c:v>33</c:v>
                </c:pt>
                <c:pt idx="6">
                  <c:v>53</c:v>
                </c:pt>
                <c:pt idx="7">
                  <c:v>10</c:v>
                </c:pt>
                <c:pt idx="8">
                  <c:v>22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7-44ED-8D00-B2099F84AAC3}"/>
            </c:ext>
          </c:extLst>
        </c:ser>
        <c:ser>
          <c:idx val="1"/>
          <c:order val="1"/>
          <c:tx>
            <c:strRef>
              <c:f>'[для проверки 2012-2017 (1) (1) — редактир.xlsx]Лист2'!$D$2</c:f>
              <c:strCache>
                <c:ptCount val="1"/>
                <c:pt idx="0">
                  <c:v>Количество поданных заявлений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'[для проверки 2012-2017 (1) (1) — редактир.xlsx]Лист2'!$B$3:$B$12</c:f>
              <c:strCache>
                <c:ptCount val="10"/>
                <c:pt idx="0">
                  <c:v>Құқықтану (қаз)</c:v>
                </c:pt>
                <c:pt idx="1">
                  <c:v>Қаржы (орыс)</c:v>
                </c:pt>
                <c:pt idx="2">
                  <c:v>Стоматология (орыс)</c:v>
                </c:pt>
                <c:pt idx="3">
                  <c:v>Құқықтану (орыс)</c:v>
                </c:pt>
                <c:pt idx="4">
                  <c:v>Халықаралық құқық (қаз)</c:v>
                </c:pt>
                <c:pt idx="5">
                  <c:v>Стоматология (қаз)</c:v>
                </c:pt>
                <c:pt idx="6">
                  <c:v>Фармация (қаз)</c:v>
                </c:pt>
                <c:pt idx="7">
                  <c:v>Халықаралық қатынастар (орыс)</c:v>
                </c:pt>
                <c:pt idx="8">
                  <c:v>Халықаралық қатынастар (қаз)</c:v>
                </c:pt>
                <c:pt idx="9">
                  <c:v>Экономика (орыс)</c:v>
                </c:pt>
              </c:strCache>
            </c:strRef>
          </c:cat>
          <c:val>
            <c:numRef>
              <c:f>'[для проверки 2012-2017 (1) (1) — редактир.xlsx]Лист2'!$D$3:$D$12</c:f>
              <c:numCache>
                <c:formatCode>General</c:formatCode>
                <c:ptCount val="10"/>
                <c:pt idx="0">
                  <c:v>2877</c:v>
                </c:pt>
                <c:pt idx="1">
                  <c:v>856</c:v>
                </c:pt>
                <c:pt idx="2">
                  <c:v>797</c:v>
                </c:pt>
                <c:pt idx="3">
                  <c:v>673</c:v>
                </c:pt>
                <c:pt idx="4">
                  <c:v>1310</c:v>
                </c:pt>
                <c:pt idx="5">
                  <c:v>1921</c:v>
                </c:pt>
                <c:pt idx="6">
                  <c:v>2628</c:v>
                </c:pt>
                <c:pt idx="7">
                  <c:v>448</c:v>
                </c:pt>
                <c:pt idx="8">
                  <c:v>938</c:v>
                </c:pt>
                <c:pt idx="9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7-44ED-8D00-B2099F84A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74535536"/>
        <c:axId val="574536712"/>
      </c:barChart>
      <c:catAx>
        <c:axId val="57453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536712"/>
        <c:crosses val="autoZero"/>
        <c:auto val="1"/>
        <c:lblAlgn val="ctr"/>
        <c:lblOffset val="100"/>
        <c:noMultiLvlLbl val="0"/>
      </c:catAx>
      <c:valAx>
        <c:axId val="574536712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57453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'[для проверки 2012-2017 (1) (1) — редактир.xlsx]Лист5'!$A$1:$A$12</c:f>
              <c:strCache>
                <c:ptCount val="12"/>
                <c:pt idx="0">
                  <c:v>Агрономия (қаз)</c:v>
                </c:pt>
                <c:pt idx="1">
                  <c:v>Жеміс-көкөніс шаруашылығы (қаз)</c:v>
                </c:pt>
                <c:pt idx="2">
                  <c:v>Балық шар-ғы және өнер-тік балық аулау (орыс)</c:v>
                </c:pt>
                <c:pt idx="3">
                  <c:v>Мал шар-ғы өнімдерін өндіру тех-сы (орыс)</c:v>
                </c:pt>
                <c:pt idx="4">
                  <c:v>Аграрлық техника және технология (орыс)</c:v>
                </c:pt>
                <c:pt idx="5">
                  <c:v>Жерді мелиорациялау, баптау жəне қорғау (қаз)</c:v>
                </c:pt>
                <c:pt idx="6">
                  <c:v>Агрономия (орыс)</c:v>
                </c:pt>
                <c:pt idx="7">
                  <c:v>Теңіз техникасы және технологиясы (қаз)</c:v>
                </c:pt>
                <c:pt idx="8">
                  <c:v>Жеміс-көкөніс шаруашылығы (орыс)</c:v>
                </c:pt>
                <c:pt idx="9">
                  <c:v>Ұшатын аппар. мен қозғ-ды ұшуда пайдалану (орыс)</c:v>
                </c:pt>
                <c:pt idx="10">
                  <c:v>Ұшатын аппар. мен қозғ-ды ұшуда пайд-у (қаз)</c:v>
                </c:pt>
                <c:pt idx="11">
                  <c:v>Шет тілі: екі шет тілі (фран. тілі) (орыс)</c:v>
                </c:pt>
              </c:strCache>
            </c:strRef>
          </c:cat>
          <c:val>
            <c:numRef>
              <c:f>'[для проверки 2012-2017 (1) (1) — редактир.xlsx]Лист5'!$B$1:$B$12</c:f>
              <c:numCache>
                <c:formatCode>General</c:formatCode>
                <c:ptCount val="12"/>
                <c:pt idx="0">
                  <c:v>379</c:v>
                </c:pt>
                <c:pt idx="1">
                  <c:v>42</c:v>
                </c:pt>
                <c:pt idx="2">
                  <c:v>8</c:v>
                </c:pt>
                <c:pt idx="3">
                  <c:v>60</c:v>
                </c:pt>
                <c:pt idx="4">
                  <c:v>46</c:v>
                </c:pt>
                <c:pt idx="5">
                  <c:v>36</c:v>
                </c:pt>
                <c:pt idx="6">
                  <c:v>71</c:v>
                </c:pt>
                <c:pt idx="7">
                  <c:v>29</c:v>
                </c:pt>
                <c:pt idx="8">
                  <c:v>8</c:v>
                </c:pt>
                <c:pt idx="9">
                  <c:v>28</c:v>
                </c:pt>
                <c:pt idx="10">
                  <c:v>61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A-4B04-9C4E-49C84759400C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'[для проверки 2012-2017 (1) (1) — редактир.xlsx]Лист5'!$A$1:$A$12</c:f>
              <c:strCache>
                <c:ptCount val="12"/>
                <c:pt idx="0">
                  <c:v>Агрономия (қаз)</c:v>
                </c:pt>
                <c:pt idx="1">
                  <c:v>Жеміс-көкөніс шаруашылығы (қаз)</c:v>
                </c:pt>
                <c:pt idx="2">
                  <c:v>Балық шар-ғы және өнер-тік балық аулау (орыс)</c:v>
                </c:pt>
                <c:pt idx="3">
                  <c:v>Мал шар-ғы өнімдерін өндіру тех-сы (орыс)</c:v>
                </c:pt>
                <c:pt idx="4">
                  <c:v>Аграрлық техника және технология (орыс)</c:v>
                </c:pt>
                <c:pt idx="5">
                  <c:v>Жерді мелиорациялау, баптау жəне қорғау (қаз)</c:v>
                </c:pt>
                <c:pt idx="6">
                  <c:v>Агрономия (орыс)</c:v>
                </c:pt>
                <c:pt idx="7">
                  <c:v>Теңіз техникасы және технологиясы (қаз)</c:v>
                </c:pt>
                <c:pt idx="8">
                  <c:v>Жеміс-көкөніс шаруашылығы (орыс)</c:v>
                </c:pt>
                <c:pt idx="9">
                  <c:v>Ұшатын аппар. мен қозғ-ды ұшуда пайдалану (орыс)</c:v>
                </c:pt>
                <c:pt idx="10">
                  <c:v>Ұшатын аппар. мен қозғ-ды ұшуда пайд-у (қаз)</c:v>
                </c:pt>
                <c:pt idx="11">
                  <c:v>Шет тілі: екі шет тілі (фран. тілі) (орыс)</c:v>
                </c:pt>
              </c:strCache>
            </c:strRef>
          </c:cat>
          <c:val>
            <c:numRef>
              <c:f>'[для проверки 2012-2017 (1) (1) — редактир.xlsx]Лист5'!$C$1:$C$12</c:f>
              <c:numCache>
                <c:formatCode>General</c:formatCode>
                <c:ptCount val="12"/>
                <c:pt idx="0">
                  <c:v>1436</c:v>
                </c:pt>
                <c:pt idx="1">
                  <c:v>144</c:v>
                </c:pt>
                <c:pt idx="2">
                  <c:v>27</c:v>
                </c:pt>
                <c:pt idx="3">
                  <c:v>201</c:v>
                </c:pt>
                <c:pt idx="4">
                  <c:v>142</c:v>
                </c:pt>
                <c:pt idx="5">
                  <c:v>103</c:v>
                </c:pt>
                <c:pt idx="6">
                  <c:v>202</c:v>
                </c:pt>
                <c:pt idx="7">
                  <c:v>76</c:v>
                </c:pt>
                <c:pt idx="8">
                  <c:v>14</c:v>
                </c:pt>
                <c:pt idx="9">
                  <c:v>34</c:v>
                </c:pt>
                <c:pt idx="10">
                  <c:v>68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A-4B04-9C4E-49C847594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533576"/>
        <c:axId val="574538672"/>
      </c:barChart>
      <c:catAx>
        <c:axId val="574533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74538672"/>
        <c:crosses val="autoZero"/>
        <c:auto val="1"/>
        <c:lblAlgn val="ctr"/>
        <c:lblOffset val="100"/>
        <c:noMultiLvlLbl val="0"/>
      </c:catAx>
      <c:valAx>
        <c:axId val="5745386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74533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C72E0-F020-4582-AC00-7D803E11063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0CC6D-7512-45B2-82E2-B2488EEE12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Выпускники школ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текущего года  </a:t>
          </a:r>
          <a:endParaRPr lang="ru-RU" sz="3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B55D0C3-E26F-4201-9308-0CDF4F710408}" type="parTrans" cxnId="{19E9E71C-4B66-4AF2-8C4C-7BB51AE042FB}">
      <dgm:prSet/>
      <dgm:spPr/>
      <dgm:t>
        <a:bodyPr/>
        <a:lstStyle/>
        <a:p>
          <a:endParaRPr lang="ru-RU"/>
        </a:p>
      </dgm:t>
    </dgm:pt>
    <dgm:pt modelId="{70F7018E-CE00-4A5C-B30A-74FBEBDC90B8}" type="sibTrans" cxnId="{19E9E71C-4B66-4AF2-8C4C-7BB51AE042FB}">
      <dgm:prSet/>
      <dgm:spPr/>
      <dgm:t>
        <a:bodyPr/>
        <a:lstStyle/>
        <a:p>
          <a:endParaRPr lang="ru-RU"/>
        </a:p>
      </dgm:t>
    </dgm:pt>
    <dgm:pt modelId="{392928B2-8859-4CA9-8412-2D0E9750E9A7}">
      <dgm:prSet custT="1"/>
      <dgm:spPr/>
      <dgm:t>
        <a:bodyPr/>
        <a:lstStyle/>
        <a:p>
          <a:r>
            <a:rPr lang="kk-KZ" sz="20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выпускные экзамены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644B6-22F8-41DC-8B7E-2858CCD3E915}" type="parTrans" cxnId="{B91602A7-6E20-4475-90F5-411B3DF0E1A0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5634D13-8110-45C1-9C8C-F06ADB9546A0}" type="sibTrans" cxnId="{B91602A7-6E20-4475-90F5-411B3DF0E1A0}">
      <dgm:prSet/>
      <dgm:spPr/>
      <dgm:t>
        <a:bodyPr/>
        <a:lstStyle/>
        <a:p>
          <a:endParaRPr lang="ru-RU"/>
        </a:p>
      </dgm:t>
    </dgm:pt>
    <dgm:pt modelId="{E7FFF9AA-A6C5-459D-9D19-A8935A660F2C}">
      <dgm:prSet custT="1"/>
      <dgm:spPr/>
      <dgm:t>
        <a:bodyPr/>
        <a:lstStyle/>
        <a:p>
          <a:r>
            <a:rPr lang="kk-KZ" sz="2000" dirty="0" smtClean="0">
              <a:latin typeface="Arial" panose="020B0604020202020204" pitchFamily="34" charset="0"/>
              <a:cs typeface="Arial" panose="020B0604020202020204" pitchFamily="34" charset="0"/>
            </a:rPr>
            <a:t>Единое национальное тестирование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2F932-B11E-4EB7-B712-A0DD98B56AE0}" type="parTrans" cxnId="{1C8B24ED-5A2D-482A-AFCA-061A3AA00161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EB9320C-E854-44E3-902C-86B6788C0591}" type="sibTrans" cxnId="{1C8B24ED-5A2D-482A-AFCA-061A3AA00161}">
      <dgm:prSet/>
      <dgm:spPr/>
      <dgm:t>
        <a:bodyPr/>
        <a:lstStyle/>
        <a:p>
          <a:endParaRPr lang="ru-RU"/>
        </a:p>
      </dgm:t>
    </dgm:pt>
    <dgm:pt modelId="{E3114738-C245-45C4-8D75-EDC84AAA92C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u="sng" dirty="0" smtClean="0">
              <a:latin typeface="Arial" panose="020B0604020202020204" pitchFamily="34" charset="0"/>
              <a:cs typeface="Arial" panose="020B0604020202020204" pitchFamily="34" charset="0"/>
            </a:rPr>
            <a:t>ИТОГОВАЯ АТТЕСТАЦИЯ</a:t>
          </a:r>
          <a:endParaRPr lang="ru-RU" b="1" u="sng" dirty="0" smtClean="0"/>
        </a:p>
        <a:p>
          <a:endParaRPr lang="ru-RU" b="1" u="sng" dirty="0"/>
        </a:p>
      </dgm:t>
    </dgm:pt>
    <dgm:pt modelId="{0924547E-2CB1-4491-89C1-99E96579800E}" type="parTrans" cxnId="{678FD07F-0A05-4F89-AC91-E338FDE4C990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A1B6A0D-2B52-4BE2-9423-730E855D2831}" type="sibTrans" cxnId="{678FD07F-0A05-4F89-AC91-E338FDE4C990}">
      <dgm:prSet/>
      <dgm:spPr/>
      <dgm:t>
        <a:bodyPr/>
        <a:lstStyle/>
        <a:p>
          <a:endParaRPr lang="ru-RU"/>
        </a:p>
      </dgm:t>
    </dgm:pt>
    <dgm:pt modelId="{94B0AB08-36F0-42F1-A6E1-C937422D751A}">
      <dgm:prSet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b="1" u="sng" dirty="0" smtClean="0">
              <a:latin typeface="Arial" panose="020B0604020202020204" pitchFamily="34" charset="0"/>
              <a:cs typeface="Arial" panose="020B0604020202020204" pitchFamily="34" charset="0"/>
            </a:rPr>
            <a:t>ВСТУПИТЕЛЬНЫЕ ЭКЗАМЕНЫ В ВУЗ</a:t>
          </a:r>
          <a:endParaRPr lang="ru-RU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5FBE4-E31B-4F48-BABD-FB5CAE75E1AF}" type="parTrans" cxnId="{010D7F13-6CA7-4A67-8418-811ACEC4CDCA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98F81B6-939B-4A98-9870-CD4FEB73F26F}" type="sibTrans" cxnId="{010D7F13-6CA7-4A67-8418-811ACEC4CDCA}">
      <dgm:prSet/>
      <dgm:spPr/>
      <dgm:t>
        <a:bodyPr/>
        <a:lstStyle/>
        <a:p>
          <a:endParaRPr lang="ru-RU"/>
        </a:p>
      </dgm:t>
    </dgm:pt>
    <dgm:pt modelId="{ABE39AEF-3A6C-4672-AF70-D105C8DD8EEB}">
      <dgm:prSet custT="1"/>
      <dgm:spPr/>
      <dgm:t>
        <a:bodyPr/>
        <a:lstStyle/>
        <a:p>
          <a:r>
            <a:rPr lang="kk-KZ" sz="2000" dirty="0" smtClean="0">
              <a:latin typeface="Arial" panose="020B0604020202020204" pitchFamily="34" charset="0"/>
              <a:cs typeface="Arial" panose="020B0604020202020204" pitchFamily="34" charset="0"/>
            </a:rPr>
            <a:t>Аттестат об общем среднем образовании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954A1-A45B-4A0C-BB02-1B158AB2DD84}" type="parTrans" cxnId="{F2E37CFB-3532-4B87-84F7-BDE1B6E89638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55BDDEC-6440-4A0B-B7D2-D784F7E3F78A}" type="sibTrans" cxnId="{F2E37CFB-3532-4B87-84F7-BDE1B6E89638}">
      <dgm:prSet/>
      <dgm:spPr/>
      <dgm:t>
        <a:bodyPr/>
        <a:lstStyle/>
        <a:p>
          <a:endParaRPr lang="ru-RU"/>
        </a:p>
      </dgm:t>
    </dgm:pt>
    <dgm:pt modelId="{97D63221-34F5-4386-B794-57550EB2578A}">
      <dgm:prSet custT="1"/>
      <dgm:spPr/>
      <dgm:t>
        <a:bodyPr/>
        <a:lstStyle/>
        <a:p>
          <a:r>
            <a:rPr lang="kk-KZ" sz="2000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Сертификат*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4BAF3-39CC-4D15-BFD4-EEFB6B73BF2B}" type="parTrans" cxnId="{565C79E8-A127-4A2A-9EE5-47797EA5373C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E33BCCC-2F07-493A-B15A-568E1A1FFA00}" type="sibTrans" cxnId="{565C79E8-A127-4A2A-9EE5-47797EA5373C}">
      <dgm:prSet/>
      <dgm:spPr/>
      <dgm:t>
        <a:bodyPr/>
        <a:lstStyle/>
        <a:p>
          <a:endParaRPr lang="ru-RU"/>
        </a:p>
      </dgm:t>
    </dgm:pt>
    <dgm:pt modelId="{BD059E18-C714-49E7-A199-C18B727E5056}" type="pres">
      <dgm:prSet presAssocID="{E35C72E0-F020-4582-AC00-7D803E1106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49C080-BAC3-4154-8153-9283CD3A7376}" type="pres">
      <dgm:prSet presAssocID="{1DF0CC6D-7512-45B2-82E2-B2488EEE12B8}" presName="hierRoot1" presStyleCnt="0"/>
      <dgm:spPr/>
    </dgm:pt>
    <dgm:pt modelId="{49B5368C-3EFF-4C5F-8E86-C5885010F579}" type="pres">
      <dgm:prSet presAssocID="{1DF0CC6D-7512-45B2-82E2-B2488EEE12B8}" presName="composite" presStyleCnt="0"/>
      <dgm:spPr/>
    </dgm:pt>
    <dgm:pt modelId="{4E77B181-BB14-48F7-9143-B62B6673D213}" type="pres">
      <dgm:prSet presAssocID="{1DF0CC6D-7512-45B2-82E2-B2488EEE12B8}" presName="background" presStyleLbl="node0" presStyleIdx="0" presStyleCnt="1"/>
      <dgm:spPr/>
      <dgm:t>
        <a:bodyPr/>
        <a:lstStyle/>
        <a:p>
          <a:endParaRPr lang="ru-RU"/>
        </a:p>
      </dgm:t>
    </dgm:pt>
    <dgm:pt modelId="{3052D8B2-64F8-406B-91C7-B73B72B464A9}" type="pres">
      <dgm:prSet presAssocID="{1DF0CC6D-7512-45B2-82E2-B2488EEE12B8}" presName="text" presStyleLbl="fgAcc0" presStyleIdx="0" presStyleCnt="1" custScaleX="336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5AE9C3-673D-4AF0-B588-7B251549CF82}" type="pres">
      <dgm:prSet presAssocID="{1DF0CC6D-7512-45B2-82E2-B2488EEE12B8}" presName="hierChild2" presStyleCnt="0"/>
      <dgm:spPr/>
    </dgm:pt>
    <dgm:pt modelId="{7F8D61B3-3B15-4540-9E79-3427A7CD6C04}" type="pres">
      <dgm:prSet presAssocID="{0924547E-2CB1-4491-89C1-99E96579800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47570F-1160-4F30-A14A-4554F7FA25D0}" type="pres">
      <dgm:prSet presAssocID="{E3114738-C245-45C4-8D75-EDC84AAA92C0}" presName="hierRoot2" presStyleCnt="0"/>
      <dgm:spPr/>
    </dgm:pt>
    <dgm:pt modelId="{E64D3C95-F6FE-473E-A9D4-DBDA37379AF9}" type="pres">
      <dgm:prSet presAssocID="{E3114738-C245-45C4-8D75-EDC84AAA92C0}" presName="composite2" presStyleCnt="0"/>
      <dgm:spPr/>
    </dgm:pt>
    <dgm:pt modelId="{C6EACB3D-AC66-4462-B124-7660ABE9E994}" type="pres">
      <dgm:prSet presAssocID="{E3114738-C245-45C4-8D75-EDC84AAA92C0}" presName="background2" presStyleLbl="node2" presStyleIdx="0" presStyleCnt="2"/>
      <dgm:spPr/>
      <dgm:t>
        <a:bodyPr/>
        <a:lstStyle/>
        <a:p>
          <a:endParaRPr lang="ru-RU"/>
        </a:p>
      </dgm:t>
    </dgm:pt>
    <dgm:pt modelId="{55FE181B-3A8E-4BAE-B16B-3C4535648920}" type="pres">
      <dgm:prSet presAssocID="{E3114738-C245-45C4-8D75-EDC84AAA92C0}" presName="text2" presStyleLbl="fgAcc2" presStyleIdx="0" presStyleCnt="2" custScaleX="181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D2F3C-18E0-494E-8BD9-49D0EBFF5B5B}" type="pres">
      <dgm:prSet presAssocID="{E3114738-C245-45C4-8D75-EDC84AAA92C0}" presName="hierChild3" presStyleCnt="0"/>
      <dgm:spPr/>
    </dgm:pt>
    <dgm:pt modelId="{A4762B9A-C98B-45B9-AB38-941D70434AC9}" type="pres">
      <dgm:prSet presAssocID="{CC2644B6-22F8-41DC-8B7E-2858CCD3E91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BCF8204-9719-42EE-9B53-39D85ADD13ED}" type="pres">
      <dgm:prSet presAssocID="{392928B2-8859-4CA9-8412-2D0E9750E9A7}" presName="hierRoot3" presStyleCnt="0"/>
      <dgm:spPr/>
    </dgm:pt>
    <dgm:pt modelId="{B00590DF-313B-44B0-9FEF-4FE5E53617FE}" type="pres">
      <dgm:prSet presAssocID="{392928B2-8859-4CA9-8412-2D0E9750E9A7}" presName="composite3" presStyleCnt="0"/>
      <dgm:spPr/>
    </dgm:pt>
    <dgm:pt modelId="{427F9863-C3CD-48E5-952C-79E00D0E2039}" type="pres">
      <dgm:prSet presAssocID="{392928B2-8859-4CA9-8412-2D0E9750E9A7}" presName="background3" presStyleLbl="node3" presStyleIdx="0" presStyleCnt="2"/>
      <dgm:spPr/>
      <dgm:t>
        <a:bodyPr/>
        <a:lstStyle/>
        <a:p>
          <a:endParaRPr lang="ru-RU"/>
        </a:p>
      </dgm:t>
    </dgm:pt>
    <dgm:pt modelId="{E6952A5E-249C-4F7C-B013-64C6449C4C3A}" type="pres">
      <dgm:prSet presAssocID="{392928B2-8859-4CA9-8412-2D0E9750E9A7}" presName="text3" presStyleLbl="fgAcc3" presStyleIdx="0" presStyleCnt="2" custScaleX="179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9648F-1375-419C-92AB-11236447EFEF}" type="pres">
      <dgm:prSet presAssocID="{392928B2-8859-4CA9-8412-2D0E9750E9A7}" presName="hierChild4" presStyleCnt="0"/>
      <dgm:spPr/>
    </dgm:pt>
    <dgm:pt modelId="{85A68935-5A3F-4E6F-9935-D55AFB1EDF85}" type="pres">
      <dgm:prSet presAssocID="{915954A1-A45B-4A0C-BB02-1B158AB2DD84}" presName="Name23" presStyleLbl="parChTrans1D4" presStyleIdx="0" presStyleCnt="2"/>
      <dgm:spPr/>
      <dgm:t>
        <a:bodyPr/>
        <a:lstStyle/>
        <a:p>
          <a:endParaRPr lang="ru-RU"/>
        </a:p>
      </dgm:t>
    </dgm:pt>
    <dgm:pt modelId="{C4AF9521-58F5-424D-AD45-D3C9268214B3}" type="pres">
      <dgm:prSet presAssocID="{ABE39AEF-3A6C-4672-AF70-D105C8DD8EEB}" presName="hierRoot4" presStyleCnt="0"/>
      <dgm:spPr/>
    </dgm:pt>
    <dgm:pt modelId="{729BF2EE-E36A-44DB-8A46-EF9132C4EEE2}" type="pres">
      <dgm:prSet presAssocID="{ABE39AEF-3A6C-4672-AF70-D105C8DD8EEB}" presName="composite4" presStyleCnt="0"/>
      <dgm:spPr/>
    </dgm:pt>
    <dgm:pt modelId="{4E61ED0A-C6FB-4E5A-B462-192422E00BF0}" type="pres">
      <dgm:prSet presAssocID="{ABE39AEF-3A6C-4672-AF70-D105C8DD8EEB}" presName="background4" presStyleLbl="node4" presStyleIdx="0" presStyleCnt="2"/>
      <dgm:spPr/>
    </dgm:pt>
    <dgm:pt modelId="{9EEEFD27-91CC-41BF-9EF0-04AB2B2B3D14}" type="pres">
      <dgm:prSet presAssocID="{ABE39AEF-3A6C-4672-AF70-D105C8DD8EEB}" presName="text4" presStyleLbl="fgAcc4" presStyleIdx="0" presStyleCnt="2" custScaleX="168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E6075-A148-4ED2-BBBF-E03DD0F067F4}" type="pres">
      <dgm:prSet presAssocID="{ABE39AEF-3A6C-4672-AF70-D105C8DD8EEB}" presName="hierChild5" presStyleCnt="0"/>
      <dgm:spPr/>
    </dgm:pt>
    <dgm:pt modelId="{DD845730-553B-434B-989F-0F5838EB354C}" type="pres">
      <dgm:prSet presAssocID="{9B75FBE4-E31B-4F48-BABD-FB5CAE75E1A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F6E6729-F50E-47D4-B44F-2AC54EC15BE9}" type="pres">
      <dgm:prSet presAssocID="{94B0AB08-36F0-42F1-A6E1-C937422D751A}" presName="hierRoot2" presStyleCnt="0"/>
      <dgm:spPr/>
    </dgm:pt>
    <dgm:pt modelId="{3BC9EEA1-5085-4E0B-BB52-D7FE64C10A40}" type="pres">
      <dgm:prSet presAssocID="{94B0AB08-36F0-42F1-A6E1-C937422D751A}" presName="composite2" presStyleCnt="0"/>
      <dgm:spPr/>
    </dgm:pt>
    <dgm:pt modelId="{AC9A5457-6EDA-4C69-B892-1943B6B8F917}" type="pres">
      <dgm:prSet presAssocID="{94B0AB08-36F0-42F1-A6E1-C937422D751A}" presName="background2" presStyleLbl="node2" presStyleIdx="1" presStyleCnt="2"/>
      <dgm:spPr/>
      <dgm:t>
        <a:bodyPr/>
        <a:lstStyle/>
        <a:p>
          <a:endParaRPr lang="ru-RU"/>
        </a:p>
      </dgm:t>
    </dgm:pt>
    <dgm:pt modelId="{E377C149-1457-49DF-9BE7-B04C2391D8DC}" type="pres">
      <dgm:prSet presAssocID="{94B0AB08-36F0-42F1-A6E1-C937422D751A}" presName="text2" presStyleLbl="fgAcc2" presStyleIdx="1" presStyleCnt="2" custScaleX="185521" custLinFactNeighborX="569" custLinFactNeighborY="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105E5-1DAA-4CF6-892D-47AD557D35A3}" type="pres">
      <dgm:prSet presAssocID="{94B0AB08-36F0-42F1-A6E1-C937422D751A}" presName="hierChild3" presStyleCnt="0"/>
      <dgm:spPr/>
    </dgm:pt>
    <dgm:pt modelId="{02FE8FC4-E783-4525-B7DB-A1278933F9A1}" type="pres">
      <dgm:prSet presAssocID="{BA92F932-B11E-4EB7-B712-A0DD98B56AE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D02854A-13EF-4214-A79B-FA4AB45E52B4}" type="pres">
      <dgm:prSet presAssocID="{E7FFF9AA-A6C5-459D-9D19-A8935A660F2C}" presName="hierRoot3" presStyleCnt="0"/>
      <dgm:spPr/>
    </dgm:pt>
    <dgm:pt modelId="{69883850-56B3-4243-8DCB-9E86FAA0F59E}" type="pres">
      <dgm:prSet presAssocID="{E7FFF9AA-A6C5-459D-9D19-A8935A660F2C}" presName="composite3" presStyleCnt="0"/>
      <dgm:spPr/>
    </dgm:pt>
    <dgm:pt modelId="{A6E7CB29-A745-4491-86A8-1E845D6160AC}" type="pres">
      <dgm:prSet presAssocID="{E7FFF9AA-A6C5-459D-9D19-A8935A660F2C}" presName="background3" presStyleLbl="node3" presStyleIdx="1" presStyleCnt="2"/>
      <dgm:spPr/>
      <dgm:t>
        <a:bodyPr/>
        <a:lstStyle/>
        <a:p>
          <a:endParaRPr lang="ru-RU"/>
        </a:p>
      </dgm:t>
    </dgm:pt>
    <dgm:pt modelId="{211D9604-981F-4FC0-8DC6-5978C64FD12F}" type="pres">
      <dgm:prSet presAssocID="{E7FFF9AA-A6C5-459D-9D19-A8935A660F2C}" presName="text3" presStyleLbl="fgAcc3" presStyleIdx="1" presStyleCnt="2" custScaleX="181272" custLinFactNeighborX="778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C7784-63BF-4DD0-8AC6-2BD76C29D2F3}" type="pres">
      <dgm:prSet presAssocID="{E7FFF9AA-A6C5-459D-9D19-A8935A660F2C}" presName="hierChild4" presStyleCnt="0"/>
      <dgm:spPr/>
    </dgm:pt>
    <dgm:pt modelId="{F2335986-5B28-48CD-9E8D-45BAAFBFD7D0}" type="pres">
      <dgm:prSet presAssocID="{EDA4BAF3-39CC-4D15-BFD4-EEFB6B73BF2B}" presName="Name23" presStyleLbl="parChTrans1D4" presStyleIdx="1" presStyleCnt="2"/>
      <dgm:spPr/>
      <dgm:t>
        <a:bodyPr/>
        <a:lstStyle/>
        <a:p>
          <a:endParaRPr lang="ru-RU"/>
        </a:p>
      </dgm:t>
    </dgm:pt>
    <dgm:pt modelId="{A3B176FE-7C32-43BF-8F7E-E15F26032936}" type="pres">
      <dgm:prSet presAssocID="{97D63221-34F5-4386-B794-57550EB2578A}" presName="hierRoot4" presStyleCnt="0"/>
      <dgm:spPr/>
    </dgm:pt>
    <dgm:pt modelId="{B4A91670-BCC0-4032-8571-F559EADA2C89}" type="pres">
      <dgm:prSet presAssocID="{97D63221-34F5-4386-B794-57550EB2578A}" presName="composite4" presStyleCnt="0"/>
      <dgm:spPr/>
    </dgm:pt>
    <dgm:pt modelId="{1DB0D517-E746-4595-875F-E85BA3B6F505}" type="pres">
      <dgm:prSet presAssocID="{97D63221-34F5-4386-B794-57550EB2578A}" presName="background4" presStyleLbl="node4" presStyleIdx="1" presStyleCnt="2"/>
      <dgm:spPr/>
    </dgm:pt>
    <dgm:pt modelId="{A83BA871-CA78-4F97-B784-9064262D2CE8}" type="pres">
      <dgm:prSet presAssocID="{97D63221-34F5-4386-B794-57550EB2578A}" presName="text4" presStyleLbl="fgAcc4" presStyleIdx="1" presStyleCnt="2" custScaleX="182827" custLinFactNeighborX="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43644-C542-4F89-8E59-CC99F7D34DB3}" type="pres">
      <dgm:prSet presAssocID="{97D63221-34F5-4386-B794-57550EB2578A}" presName="hierChild5" presStyleCnt="0"/>
      <dgm:spPr/>
    </dgm:pt>
  </dgm:ptLst>
  <dgm:cxnLst>
    <dgm:cxn modelId="{8A63D60F-727E-4DE8-998E-2B7BBBD2BC80}" type="presOf" srcId="{915954A1-A45B-4A0C-BB02-1B158AB2DD84}" destId="{85A68935-5A3F-4E6F-9935-D55AFB1EDF85}" srcOrd="0" destOrd="0" presId="urn:microsoft.com/office/officeart/2005/8/layout/hierarchy1"/>
    <dgm:cxn modelId="{7FD85888-EA7E-4CA2-BB43-11704C90C768}" type="presOf" srcId="{EDA4BAF3-39CC-4D15-BFD4-EEFB6B73BF2B}" destId="{F2335986-5B28-48CD-9E8D-45BAAFBFD7D0}" srcOrd="0" destOrd="0" presId="urn:microsoft.com/office/officeart/2005/8/layout/hierarchy1"/>
    <dgm:cxn modelId="{6A670601-1D00-4124-B52C-7700C74D3B44}" type="presOf" srcId="{BA92F932-B11E-4EB7-B712-A0DD98B56AE0}" destId="{02FE8FC4-E783-4525-B7DB-A1278933F9A1}" srcOrd="0" destOrd="0" presId="urn:microsoft.com/office/officeart/2005/8/layout/hierarchy1"/>
    <dgm:cxn modelId="{B91602A7-6E20-4475-90F5-411B3DF0E1A0}" srcId="{E3114738-C245-45C4-8D75-EDC84AAA92C0}" destId="{392928B2-8859-4CA9-8412-2D0E9750E9A7}" srcOrd="0" destOrd="0" parTransId="{CC2644B6-22F8-41DC-8B7E-2858CCD3E915}" sibTransId="{C5634D13-8110-45C1-9C8C-F06ADB9546A0}"/>
    <dgm:cxn modelId="{BB21A0AF-CF31-4E2D-ADD9-BB03E89E748B}" type="presOf" srcId="{1DF0CC6D-7512-45B2-82E2-B2488EEE12B8}" destId="{3052D8B2-64F8-406B-91C7-B73B72B464A9}" srcOrd="0" destOrd="0" presId="urn:microsoft.com/office/officeart/2005/8/layout/hierarchy1"/>
    <dgm:cxn modelId="{1C8B24ED-5A2D-482A-AFCA-061A3AA00161}" srcId="{94B0AB08-36F0-42F1-A6E1-C937422D751A}" destId="{E7FFF9AA-A6C5-459D-9D19-A8935A660F2C}" srcOrd="0" destOrd="0" parTransId="{BA92F932-B11E-4EB7-B712-A0DD98B56AE0}" sibTransId="{8EB9320C-E854-44E3-902C-86B6788C0591}"/>
    <dgm:cxn modelId="{6C5BDA82-BB95-4A91-B10F-CE28D51D358D}" type="presOf" srcId="{0924547E-2CB1-4491-89C1-99E96579800E}" destId="{7F8D61B3-3B15-4540-9E79-3427A7CD6C04}" srcOrd="0" destOrd="0" presId="urn:microsoft.com/office/officeart/2005/8/layout/hierarchy1"/>
    <dgm:cxn modelId="{343404EB-68CC-4D45-937B-6B1C0D115463}" type="presOf" srcId="{E35C72E0-F020-4582-AC00-7D803E110637}" destId="{BD059E18-C714-49E7-A199-C18B727E5056}" srcOrd="0" destOrd="0" presId="urn:microsoft.com/office/officeart/2005/8/layout/hierarchy1"/>
    <dgm:cxn modelId="{19E9E71C-4B66-4AF2-8C4C-7BB51AE042FB}" srcId="{E35C72E0-F020-4582-AC00-7D803E110637}" destId="{1DF0CC6D-7512-45B2-82E2-B2488EEE12B8}" srcOrd="0" destOrd="0" parTransId="{1B55D0C3-E26F-4201-9308-0CDF4F710408}" sibTransId="{70F7018E-CE00-4A5C-B30A-74FBEBDC90B8}"/>
    <dgm:cxn modelId="{34FF2E18-6329-4BD2-8A24-660B6C0C1DD2}" type="presOf" srcId="{392928B2-8859-4CA9-8412-2D0E9750E9A7}" destId="{E6952A5E-249C-4F7C-B013-64C6449C4C3A}" srcOrd="0" destOrd="0" presId="urn:microsoft.com/office/officeart/2005/8/layout/hierarchy1"/>
    <dgm:cxn modelId="{678FD07F-0A05-4F89-AC91-E338FDE4C990}" srcId="{1DF0CC6D-7512-45B2-82E2-B2488EEE12B8}" destId="{E3114738-C245-45C4-8D75-EDC84AAA92C0}" srcOrd="0" destOrd="0" parTransId="{0924547E-2CB1-4491-89C1-99E96579800E}" sibTransId="{9A1B6A0D-2B52-4BE2-9423-730E855D2831}"/>
    <dgm:cxn modelId="{97587D52-A5A9-4C8E-845A-54973DA3C0EA}" type="presOf" srcId="{94B0AB08-36F0-42F1-A6E1-C937422D751A}" destId="{E377C149-1457-49DF-9BE7-B04C2391D8DC}" srcOrd="0" destOrd="0" presId="urn:microsoft.com/office/officeart/2005/8/layout/hierarchy1"/>
    <dgm:cxn modelId="{D112CD3C-2BC0-4976-A844-5336905AA71C}" type="presOf" srcId="{E7FFF9AA-A6C5-459D-9D19-A8935A660F2C}" destId="{211D9604-981F-4FC0-8DC6-5978C64FD12F}" srcOrd="0" destOrd="0" presId="urn:microsoft.com/office/officeart/2005/8/layout/hierarchy1"/>
    <dgm:cxn modelId="{565C79E8-A127-4A2A-9EE5-47797EA5373C}" srcId="{E7FFF9AA-A6C5-459D-9D19-A8935A660F2C}" destId="{97D63221-34F5-4386-B794-57550EB2578A}" srcOrd="0" destOrd="0" parTransId="{EDA4BAF3-39CC-4D15-BFD4-EEFB6B73BF2B}" sibTransId="{5E33BCCC-2F07-493A-B15A-568E1A1FFA00}"/>
    <dgm:cxn modelId="{4610D5A9-8958-4CA0-9D9B-DD41C57AB903}" type="presOf" srcId="{ABE39AEF-3A6C-4672-AF70-D105C8DD8EEB}" destId="{9EEEFD27-91CC-41BF-9EF0-04AB2B2B3D14}" srcOrd="0" destOrd="0" presId="urn:microsoft.com/office/officeart/2005/8/layout/hierarchy1"/>
    <dgm:cxn modelId="{010D7F13-6CA7-4A67-8418-811ACEC4CDCA}" srcId="{1DF0CC6D-7512-45B2-82E2-B2488EEE12B8}" destId="{94B0AB08-36F0-42F1-A6E1-C937422D751A}" srcOrd="1" destOrd="0" parTransId="{9B75FBE4-E31B-4F48-BABD-FB5CAE75E1AF}" sibTransId="{598F81B6-939B-4A98-9870-CD4FEB73F26F}"/>
    <dgm:cxn modelId="{37D6DEDB-6C17-464A-901E-7E84EE90FB87}" type="presOf" srcId="{97D63221-34F5-4386-B794-57550EB2578A}" destId="{A83BA871-CA78-4F97-B784-9064262D2CE8}" srcOrd="0" destOrd="0" presId="urn:microsoft.com/office/officeart/2005/8/layout/hierarchy1"/>
    <dgm:cxn modelId="{6C1FAD2E-51A9-411E-B244-837FED311453}" type="presOf" srcId="{CC2644B6-22F8-41DC-8B7E-2858CCD3E915}" destId="{A4762B9A-C98B-45B9-AB38-941D70434AC9}" srcOrd="0" destOrd="0" presId="urn:microsoft.com/office/officeart/2005/8/layout/hierarchy1"/>
    <dgm:cxn modelId="{F2E37CFB-3532-4B87-84F7-BDE1B6E89638}" srcId="{392928B2-8859-4CA9-8412-2D0E9750E9A7}" destId="{ABE39AEF-3A6C-4672-AF70-D105C8DD8EEB}" srcOrd="0" destOrd="0" parTransId="{915954A1-A45B-4A0C-BB02-1B158AB2DD84}" sibTransId="{E55BDDEC-6440-4A0B-B7D2-D784F7E3F78A}"/>
    <dgm:cxn modelId="{ED0AF028-AB1B-42F8-AB8A-5BC811D53507}" type="presOf" srcId="{E3114738-C245-45C4-8D75-EDC84AAA92C0}" destId="{55FE181B-3A8E-4BAE-B16B-3C4535648920}" srcOrd="0" destOrd="0" presId="urn:microsoft.com/office/officeart/2005/8/layout/hierarchy1"/>
    <dgm:cxn modelId="{053710C7-0395-4684-B68B-A6B0B9FAD2B7}" type="presOf" srcId="{9B75FBE4-E31B-4F48-BABD-FB5CAE75E1AF}" destId="{DD845730-553B-434B-989F-0F5838EB354C}" srcOrd="0" destOrd="0" presId="urn:microsoft.com/office/officeart/2005/8/layout/hierarchy1"/>
    <dgm:cxn modelId="{812673E9-C633-499E-B3FC-79D26B8013BC}" type="presParOf" srcId="{BD059E18-C714-49E7-A199-C18B727E5056}" destId="{6749C080-BAC3-4154-8153-9283CD3A7376}" srcOrd="0" destOrd="0" presId="urn:microsoft.com/office/officeart/2005/8/layout/hierarchy1"/>
    <dgm:cxn modelId="{46A74DC8-B453-41C5-8136-2F2372593842}" type="presParOf" srcId="{6749C080-BAC3-4154-8153-9283CD3A7376}" destId="{49B5368C-3EFF-4C5F-8E86-C5885010F579}" srcOrd="0" destOrd="0" presId="urn:microsoft.com/office/officeart/2005/8/layout/hierarchy1"/>
    <dgm:cxn modelId="{50F391C0-5666-4B91-BBE9-991C780FD74C}" type="presParOf" srcId="{49B5368C-3EFF-4C5F-8E86-C5885010F579}" destId="{4E77B181-BB14-48F7-9143-B62B6673D213}" srcOrd="0" destOrd="0" presId="urn:microsoft.com/office/officeart/2005/8/layout/hierarchy1"/>
    <dgm:cxn modelId="{7E074C9D-00FD-418C-9CBE-B54D6150467A}" type="presParOf" srcId="{49B5368C-3EFF-4C5F-8E86-C5885010F579}" destId="{3052D8B2-64F8-406B-91C7-B73B72B464A9}" srcOrd="1" destOrd="0" presId="urn:microsoft.com/office/officeart/2005/8/layout/hierarchy1"/>
    <dgm:cxn modelId="{132E6905-0787-4B2D-9C54-8268999C31A4}" type="presParOf" srcId="{6749C080-BAC3-4154-8153-9283CD3A7376}" destId="{C15AE9C3-673D-4AF0-B588-7B251549CF82}" srcOrd="1" destOrd="0" presId="urn:microsoft.com/office/officeart/2005/8/layout/hierarchy1"/>
    <dgm:cxn modelId="{EA12B7C7-014F-4568-8B03-439F3C16C22A}" type="presParOf" srcId="{C15AE9C3-673D-4AF0-B588-7B251549CF82}" destId="{7F8D61B3-3B15-4540-9E79-3427A7CD6C04}" srcOrd="0" destOrd="0" presId="urn:microsoft.com/office/officeart/2005/8/layout/hierarchy1"/>
    <dgm:cxn modelId="{630A12EB-C3F6-48F0-A170-8C15CAE4A583}" type="presParOf" srcId="{C15AE9C3-673D-4AF0-B588-7B251549CF82}" destId="{9947570F-1160-4F30-A14A-4554F7FA25D0}" srcOrd="1" destOrd="0" presId="urn:microsoft.com/office/officeart/2005/8/layout/hierarchy1"/>
    <dgm:cxn modelId="{83398CC9-AB5E-4857-ACC9-BE2B7EBFD55F}" type="presParOf" srcId="{9947570F-1160-4F30-A14A-4554F7FA25D0}" destId="{E64D3C95-F6FE-473E-A9D4-DBDA37379AF9}" srcOrd="0" destOrd="0" presId="urn:microsoft.com/office/officeart/2005/8/layout/hierarchy1"/>
    <dgm:cxn modelId="{625757EC-F72B-4CF6-A594-BCE07860C8CA}" type="presParOf" srcId="{E64D3C95-F6FE-473E-A9D4-DBDA37379AF9}" destId="{C6EACB3D-AC66-4462-B124-7660ABE9E994}" srcOrd="0" destOrd="0" presId="urn:microsoft.com/office/officeart/2005/8/layout/hierarchy1"/>
    <dgm:cxn modelId="{FECCE689-00F9-45EB-9784-861AE7A291E3}" type="presParOf" srcId="{E64D3C95-F6FE-473E-A9D4-DBDA37379AF9}" destId="{55FE181B-3A8E-4BAE-B16B-3C4535648920}" srcOrd="1" destOrd="0" presId="urn:microsoft.com/office/officeart/2005/8/layout/hierarchy1"/>
    <dgm:cxn modelId="{7DBB897A-9EAF-4AD4-A486-0528BD37B5CE}" type="presParOf" srcId="{9947570F-1160-4F30-A14A-4554F7FA25D0}" destId="{433D2F3C-18E0-494E-8BD9-49D0EBFF5B5B}" srcOrd="1" destOrd="0" presId="urn:microsoft.com/office/officeart/2005/8/layout/hierarchy1"/>
    <dgm:cxn modelId="{4D4EE6B0-0599-451D-AEEC-52DF3E5FE86E}" type="presParOf" srcId="{433D2F3C-18E0-494E-8BD9-49D0EBFF5B5B}" destId="{A4762B9A-C98B-45B9-AB38-941D70434AC9}" srcOrd="0" destOrd="0" presId="urn:microsoft.com/office/officeart/2005/8/layout/hierarchy1"/>
    <dgm:cxn modelId="{B502A392-3E44-420F-9E6A-9D86AB7ECBEB}" type="presParOf" srcId="{433D2F3C-18E0-494E-8BD9-49D0EBFF5B5B}" destId="{4BCF8204-9719-42EE-9B53-39D85ADD13ED}" srcOrd="1" destOrd="0" presId="urn:microsoft.com/office/officeart/2005/8/layout/hierarchy1"/>
    <dgm:cxn modelId="{EC89E1F0-44A6-4AD0-9703-A22F2B017AB0}" type="presParOf" srcId="{4BCF8204-9719-42EE-9B53-39D85ADD13ED}" destId="{B00590DF-313B-44B0-9FEF-4FE5E53617FE}" srcOrd="0" destOrd="0" presId="urn:microsoft.com/office/officeart/2005/8/layout/hierarchy1"/>
    <dgm:cxn modelId="{FB19B69E-69BF-4E2E-B701-38EE9A08D6EE}" type="presParOf" srcId="{B00590DF-313B-44B0-9FEF-4FE5E53617FE}" destId="{427F9863-C3CD-48E5-952C-79E00D0E2039}" srcOrd="0" destOrd="0" presId="urn:microsoft.com/office/officeart/2005/8/layout/hierarchy1"/>
    <dgm:cxn modelId="{2DA48D2C-6874-46DC-8BCD-9FD68AED14D8}" type="presParOf" srcId="{B00590DF-313B-44B0-9FEF-4FE5E53617FE}" destId="{E6952A5E-249C-4F7C-B013-64C6449C4C3A}" srcOrd="1" destOrd="0" presId="urn:microsoft.com/office/officeart/2005/8/layout/hierarchy1"/>
    <dgm:cxn modelId="{7C8427A0-4B31-48F0-BAD6-2F1EFD4C4209}" type="presParOf" srcId="{4BCF8204-9719-42EE-9B53-39D85ADD13ED}" destId="{4999648F-1375-419C-92AB-11236447EFEF}" srcOrd="1" destOrd="0" presId="urn:microsoft.com/office/officeart/2005/8/layout/hierarchy1"/>
    <dgm:cxn modelId="{C7004394-4981-41E9-B16F-2963DB24C576}" type="presParOf" srcId="{4999648F-1375-419C-92AB-11236447EFEF}" destId="{85A68935-5A3F-4E6F-9935-D55AFB1EDF85}" srcOrd="0" destOrd="0" presId="urn:microsoft.com/office/officeart/2005/8/layout/hierarchy1"/>
    <dgm:cxn modelId="{8F0C6B23-B68D-4314-836E-3907E60CFFD8}" type="presParOf" srcId="{4999648F-1375-419C-92AB-11236447EFEF}" destId="{C4AF9521-58F5-424D-AD45-D3C9268214B3}" srcOrd="1" destOrd="0" presId="urn:microsoft.com/office/officeart/2005/8/layout/hierarchy1"/>
    <dgm:cxn modelId="{40991502-7CD5-4684-BC02-BFE80C77B3C2}" type="presParOf" srcId="{C4AF9521-58F5-424D-AD45-D3C9268214B3}" destId="{729BF2EE-E36A-44DB-8A46-EF9132C4EEE2}" srcOrd="0" destOrd="0" presId="urn:microsoft.com/office/officeart/2005/8/layout/hierarchy1"/>
    <dgm:cxn modelId="{4BA38FAC-71D0-4C50-BE94-EEF301D00F82}" type="presParOf" srcId="{729BF2EE-E36A-44DB-8A46-EF9132C4EEE2}" destId="{4E61ED0A-C6FB-4E5A-B462-192422E00BF0}" srcOrd="0" destOrd="0" presId="urn:microsoft.com/office/officeart/2005/8/layout/hierarchy1"/>
    <dgm:cxn modelId="{01274A5E-540E-42A7-AF12-F6EEE24685FE}" type="presParOf" srcId="{729BF2EE-E36A-44DB-8A46-EF9132C4EEE2}" destId="{9EEEFD27-91CC-41BF-9EF0-04AB2B2B3D14}" srcOrd="1" destOrd="0" presId="urn:microsoft.com/office/officeart/2005/8/layout/hierarchy1"/>
    <dgm:cxn modelId="{F4A59DAC-66F5-46D4-93E4-5D6C67AB9EED}" type="presParOf" srcId="{C4AF9521-58F5-424D-AD45-D3C9268214B3}" destId="{546E6075-A148-4ED2-BBBF-E03DD0F067F4}" srcOrd="1" destOrd="0" presId="urn:microsoft.com/office/officeart/2005/8/layout/hierarchy1"/>
    <dgm:cxn modelId="{457C3091-F4B7-4F19-82E0-4CFF09D5F598}" type="presParOf" srcId="{C15AE9C3-673D-4AF0-B588-7B251549CF82}" destId="{DD845730-553B-434B-989F-0F5838EB354C}" srcOrd="2" destOrd="0" presId="urn:microsoft.com/office/officeart/2005/8/layout/hierarchy1"/>
    <dgm:cxn modelId="{A403C7B8-C2C9-4416-AF45-E97DB53F77A5}" type="presParOf" srcId="{C15AE9C3-673D-4AF0-B588-7B251549CF82}" destId="{7F6E6729-F50E-47D4-B44F-2AC54EC15BE9}" srcOrd="3" destOrd="0" presId="urn:microsoft.com/office/officeart/2005/8/layout/hierarchy1"/>
    <dgm:cxn modelId="{1EFEE5E6-A97A-4AB5-99B1-E961D191F02C}" type="presParOf" srcId="{7F6E6729-F50E-47D4-B44F-2AC54EC15BE9}" destId="{3BC9EEA1-5085-4E0B-BB52-D7FE64C10A40}" srcOrd="0" destOrd="0" presId="urn:microsoft.com/office/officeart/2005/8/layout/hierarchy1"/>
    <dgm:cxn modelId="{B0F6A134-5CE2-41DC-8DC3-39E35EFD313F}" type="presParOf" srcId="{3BC9EEA1-5085-4E0B-BB52-D7FE64C10A40}" destId="{AC9A5457-6EDA-4C69-B892-1943B6B8F917}" srcOrd="0" destOrd="0" presId="urn:microsoft.com/office/officeart/2005/8/layout/hierarchy1"/>
    <dgm:cxn modelId="{335A0A10-3B6E-4A2D-BA99-29298F788EF3}" type="presParOf" srcId="{3BC9EEA1-5085-4E0B-BB52-D7FE64C10A40}" destId="{E377C149-1457-49DF-9BE7-B04C2391D8DC}" srcOrd="1" destOrd="0" presId="urn:microsoft.com/office/officeart/2005/8/layout/hierarchy1"/>
    <dgm:cxn modelId="{1499C8FB-E5AE-42B1-A4C1-9BC2DE8D6F96}" type="presParOf" srcId="{7F6E6729-F50E-47D4-B44F-2AC54EC15BE9}" destId="{5B2105E5-1DAA-4CF6-892D-47AD557D35A3}" srcOrd="1" destOrd="0" presId="urn:microsoft.com/office/officeart/2005/8/layout/hierarchy1"/>
    <dgm:cxn modelId="{A1C44F91-8565-4C8E-A761-BA26DB0B2E3A}" type="presParOf" srcId="{5B2105E5-1DAA-4CF6-892D-47AD557D35A3}" destId="{02FE8FC4-E783-4525-B7DB-A1278933F9A1}" srcOrd="0" destOrd="0" presId="urn:microsoft.com/office/officeart/2005/8/layout/hierarchy1"/>
    <dgm:cxn modelId="{FE27DC71-18BD-47CA-A1C3-5990DD373340}" type="presParOf" srcId="{5B2105E5-1DAA-4CF6-892D-47AD557D35A3}" destId="{1D02854A-13EF-4214-A79B-FA4AB45E52B4}" srcOrd="1" destOrd="0" presId="urn:microsoft.com/office/officeart/2005/8/layout/hierarchy1"/>
    <dgm:cxn modelId="{59A6AE26-2648-492E-8DFF-A1FF070975F7}" type="presParOf" srcId="{1D02854A-13EF-4214-A79B-FA4AB45E52B4}" destId="{69883850-56B3-4243-8DCB-9E86FAA0F59E}" srcOrd="0" destOrd="0" presId="urn:microsoft.com/office/officeart/2005/8/layout/hierarchy1"/>
    <dgm:cxn modelId="{19AF2FB4-7639-4E0F-B8AA-B60C63485A92}" type="presParOf" srcId="{69883850-56B3-4243-8DCB-9E86FAA0F59E}" destId="{A6E7CB29-A745-4491-86A8-1E845D6160AC}" srcOrd="0" destOrd="0" presId="urn:microsoft.com/office/officeart/2005/8/layout/hierarchy1"/>
    <dgm:cxn modelId="{B8210CC4-316E-45B8-9DCA-0D56D08ACABE}" type="presParOf" srcId="{69883850-56B3-4243-8DCB-9E86FAA0F59E}" destId="{211D9604-981F-4FC0-8DC6-5978C64FD12F}" srcOrd="1" destOrd="0" presId="urn:microsoft.com/office/officeart/2005/8/layout/hierarchy1"/>
    <dgm:cxn modelId="{69896497-0142-4DB2-AA1E-536D3695A6D0}" type="presParOf" srcId="{1D02854A-13EF-4214-A79B-FA4AB45E52B4}" destId="{2BCC7784-63BF-4DD0-8AC6-2BD76C29D2F3}" srcOrd="1" destOrd="0" presId="urn:microsoft.com/office/officeart/2005/8/layout/hierarchy1"/>
    <dgm:cxn modelId="{054D69AB-A4E4-4A02-A3C7-79A14908191C}" type="presParOf" srcId="{2BCC7784-63BF-4DD0-8AC6-2BD76C29D2F3}" destId="{F2335986-5B28-48CD-9E8D-45BAAFBFD7D0}" srcOrd="0" destOrd="0" presId="urn:microsoft.com/office/officeart/2005/8/layout/hierarchy1"/>
    <dgm:cxn modelId="{F04B636F-CA68-4476-A92A-D9C5DF41EABE}" type="presParOf" srcId="{2BCC7784-63BF-4DD0-8AC6-2BD76C29D2F3}" destId="{A3B176FE-7C32-43BF-8F7E-E15F26032936}" srcOrd="1" destOrd="0" presId="urn:microsoft.com/office/officeart/2005/8/layout/hierarchy1"/>
    <dgm:cxn modelId="{83F7B9FC-E4E9-4C24-8408-EC0E7CF641DB}" type="presParOf" srcId="{A3B176FE-7C32-43BF-8F7E-E15F26032936}" destId="{B4A91670-BCC0-4032-8571-F559EADA2C89}" srcOrd="0" destOrd="0" presId="urn:microsoft.com/office/officeart/2005/8/layout/hierarchy1"/>
    <dgm:cxn modelId="{5CC05DA6-34C0-483E-882D-F42B529E3E98}" type="presParOf" srcId="{B4A91670-BCC0-4032-8571-F559EADA2C89}" destId="{1DB0D517-E746-4595-875F-E85BA3B6F505}" srcOrd="0" destOrd="0" presId="urn:microsoft.com/office/officeart/2005/8/layout/hierarchy1"/>
    <dgm:cxn modelId="{1D76B9C9-E90F-4779-93C9-2E2F08FF69CC}" type="presParOf" srcId="{B4A91670-BCC0-4032-8571-F559EADA2C89}" destId="{A83BA871-CA78-4F97-B784-9064262D2CE8}" srcOrd="1" destOrd="0" presId="urn:microsoft.com/office/officeart/2005/8/layout/hierarchy1"/>
    <dgm:cxn modelId="{77C50437-08B5-4299-ABA0-CBF1C82DA1AF}" type="presParOf" srcId="{A3B176FE-7C32-43BF-8F7E-E15F26032936}" destId="{4F243644-C542-4F89-8E59-CC99F7D34DB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3C6C6-8BE3-443D-AFB1-0CF5BF443C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7727A8-C2BA-4B0D-8DEB-0209BD31BDD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білімі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құжат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түпнұсқасы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DCB1B-C470-4017-BFFB-66368F1F4B67}" type="parTrans" cxnId="{DB765036-445C-4CC3-BED1-2CC8EC87576D}">
      <dgm:prSet/>
      <dgm:spPr/>
      <dgm:t>
        <a:bodyPr/>
        <a:lstStyle/>
        <a:p>
          <a:endParaRPr lang="ru-RU"/>
        </a:p>
      </dgm:t>
    </dgm:pt>
    <dgm:pt modelId="{3CB83295-C1E8-4029-A38B-3CBE0150FB15}" type="sibTrans" cxnId="{DB765036-445C-4CC3-BED1-2CC8EC87576D}">
      <dgm:prSet/>
      <dgm:spPr/>
      <dgm:t>
        <a:bodyPr/>
        <a:lstStyle/>
        <a:p>
          <a:endParaRPr lang="ru-RU"/>
        </a:p>
      </dgm:t>
    </dgm:pt>
    <dgm:pt modelId="{48A61632-613D-4E48-8039-A6E8CE5E7B7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ҰБТ сертификаты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B2211-9AFF-49E9-9A84-0FA31F20D0B6}" type="parTrans" cxnId="{727AB1AD-84C1-4DF2-BCC7-9023EF19AB2E}">
      <dgm:prSet/>
      <dgm:spPr/>
      <dgm:t>
        <a:bodyPr/>
        <a:lstStyle/>
        <a:p>
          <a:endParaRPr lang="ru-RU"/>
        </a:p>
      </dgm:t>
    </dgm:pt>
    <dgm:pt modelId="{E0131DA3-2A63-448F-BE7A-9DC447F322F8}" type="sibTrans" cxnId="{727AB1AD-84C1-4DF2-BCC7-9023EF19AB2E}">
      <dgm:prSet/>
      <dgm:spPr/>
      <dgm:t>
        <a:bodyPr/>
        <a:lstStyle/>
        <a:p>
          <a:endParaRPr lang="ru-RU"/>
        </a:p>
      </dgm:t>
    </dgm:pt>
    <dgm:pt modelId="{2406413D-DE76-4891-9988-9BDE5ADC08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dirty="0" smtClean="0"/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3×4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көлемдегі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фотосурет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976C4-408E-4B67-9B87-A95D693378A9}" type="parTrans" cxnId="{821796D6-9F4A-4F45-A444-C545CA75E733}">
      <dgm:prSet/>
      <dgm:spPr/>
      <dgm:t>
        <a:bodyPr/>
        <a:lstStyle/>
        <a:p>
          <a:endParaRPr lang="ru-RU"/>
        </a:p>
      </dgm:t>
    </dgm:pt>
    <dgm:pt modelId="{92D87957-EA4B-40D1-8556-AE28D638D39D}" type="sibTrans" cxnId="{821796D6-9F4A-4F45-A444-C545CA75E733}">
      <dgm:prSet/>
      <dgm:spPr/>
      <dgm:t>
        <a:bodyPr/>
        <a:lstStyle/>
        <a:p>
          <a:endParaRPr lang="ru-RU"/>
        </a:p>
      </dgm:t>
    </dgm:pt>
    <dgm:pt modelId="{E100E5E0-5F47-4ED4-AD37-3EF54EF2587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(086-У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нысан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55C38-8F67-4E64-89A7-9F08164657C0}" type="parTrans" cxnId="{C5C50245-51BA-4693-9093-8840050498F1}">
      <dgm:prSet/>
      <dgm:spPr/>
      <dgm:t>
        <a:bodyPr/>
        <a:lstStyle/>
        <a:p>
          <a:endParaRPr lang="ru-RU"/>
        </a:p>
      </dgm:t>
    </dgm:pt>
    <dgm:pt modelId="{1DBCBA8E-E968-4A8F-AB24-B57430089FEB}" type="sibTrans" cxnId="{C5C50245-51BA-4693-9093-8840050498F1}">
      <dgm:prSet/>
      <dgm:spPr/>
      <dgm:t>
        <a:bodyPr/>
        <a:lstStyle/>
        <a:p>
          <a:endParaRPr lang="ru-RU"/>
        </a:p>
      </dgm:t>
    </dgm:pt>
    <dgm:pt modelId="{35F24BBF-7A5B-4E50-BE61-BFF6BC3E5F3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басын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куәландыратын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құжат</a:t>
          </a:r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(көшірме)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DF776B-760B-4921-9730-A0AC7789B213}" type="parTrans" cxnId="{36059BF1-1DA6-4C00-8AD7-0087CCEE3CE4}">
      <dgm:prSet/>
      <dgm:spPr/>
      <dgm:t>
        <a:bodyPr/>
        <a:lstStyle/>
        <a:p>
          <a:endParaRPr lang="ru-RU"/>
        </a:p>
      </dgm:t>
    </dgm:pt>
    <dgm:pt modelId="{C9921715-D0CA-4A7D-8FCE-87CA80A6271F}" type="sibTrans" cxnId="{36059BF1-1DA6-4C00-8AD7-0087CCEE3CE4}">
      <dgm:prSet/>
      <dgm:spPr/>
      <dgm:t>
        <a:bodyPr/>
        <a:lstStyle/>
        <a:p>
          <a:endParaRPr lang="ru-RU"/>
        </a:p>
      </dgm:t>
    </dgm:pt>
    <dgm:pt modelId="{82EBFAE4-5C30-4812-A2E3-E8EFB6AECC4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белгіленген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үлгід</a:t>
          </a:r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е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өтініш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т</a:t>
          </a:r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олтырады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2008D-1F33-4B82-A1BE-4EF3A9553004}" type="parTrans" cxnId="{C274056B-A0C9-4388-A198-3C6179D8202A}">
      <dgm:prSet/>
      <dgm:spPr/>
      <dgm:t>
        <a:bodyPr/>
        <a:lstStyle/>
        <a:p>
          <a:endParaRPr lang="ru-RU"/>
        </a:p>
      </dgm:t>
    </dgm:pt>
    <dgm:pt modelId="{C7961649-7DE8-42C6-8139-9A6744D1C4EC}" type="sibTrans" cxnId="{C274056B-A0C9-4388-A198-3C6179D8202A}">
      <dgm:prSet/>
      <dgm:spPr/>
      <dgm:t>
        <a:bodyPr/>
        <a:lstStyle/>
        <a:p>
          <a:endParaRPr lang="ru-RU"/>
        </a:p>
      </dgm:t>
    </dgm:pt>
    <dgm:pt modelId="{CD7CEA03-0446-4B2D-99D4-30F6D3739BD2}" type="pres">
      <dgm:prSet presAssocID="{7443C6C6-8BE3-443D-AFB1-0CF5BF443C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06A4D-B7CA-47ED-8152-EEF76B011EB0}" type="pres">
      <dgm:prSet presAssocID="{82EBFAE4-5C30-4812-A2E3-E8EFB6AECC4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CDBE0-6A15-44C1-9441-41A0002A6551}" type="pres">
      <dgm:prSet presAssocID="{C7961649-7DE8-42C6-8139-9A6744D1C4EC}" presName="sibTrans" presStyleCnt="0"/>
      <dgm:spPr/>
    </dgm:pt>
    <dgm:pt modelId="{14F42F1F-2355-4F4D-94AD-9988F12F07B7}" type="pres">
      <dgm:prSet presAssocID="{E37727A8-C2BA-4B0D-8DEB-0209BD31BD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4E48-E587-4066-87B1-806DD6264F4C}" type="pres">
      <dgm:prSet presAssocID="{3CB83295-C1E8-4029-A38B-3CBE0150FB15}" presName="sibTrans" presStyleCnt="0"/>
      <dgm:spPr/>
    </dgm:pt>
    <dgm:pt modelId="{099832A6-F168-4B8C-9B55-523116FFAA91}" type="pres">
      <dgm:prSet presAssocID="{48A61632-613D-4E48-8039-A6E8CE5E7B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D0429-7112-4F99-8FEA-BF319C230607}" type="pres">
      <dgm:prSet presAssocID="{E0131DA3-2A63-448F-BE7A-9DC447F322F8}" presName="sibTrans" presStyleCnt="0"/>
      <dgm:spPr/>
    </dgm:pt>
    <dgm:pt modelId="{9A6080F2-2F53-4558-85C3-AFB97613C580}" type="pres">
      <dgm:prSet presAssocID="{2406413D-DE76-4891-9988-9BDE5ADC08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2FA0B-342E-4927-920C-A1EF4B548D68}" type="pres">
      <dgm:prSet presAssocID="{92D87957-EA4B-40D1-8556-AE28D638D39D}" presName="sibTrans" presStyleCnt="0"/>
      <dgm:spPr/>
    </dgm:pt>
    <dgm:pt modelId="{D4344A30-3101-4622-8EBF-644986C28D8B}" type="pres">
      <dgm:prSet presAssocID="{E100E5E0-5F47-4ED4-AD37-3EF54EF25872}" presName="node" presStyleLbl="node1" presStyleIdx="4" presStyleCnt="6" custLinFactNeighborX="-2332" custLinFactNeighborY="1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1D1C-CBBA-4286-AF8C-6BE628273553}" type="pres">
      <dgm:prSet presAssocID="{1DBCBA8E-E968-4A8F-AB24-B57430089FEB}" presName="sibTrans" presStyleCnt="0"/>
      <dgm:spPr/>
    </dgm:pt>
    <dgm:pt modelId="{11841FE5-1032-4674-9332-916279EFF132}" type="pres">
      <dgm:prSet presAssocID="{35F24BBF-7A5B-4E50-BE61-BFF6BC3E5F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44F11-6509-41C9-B981-DF1C2F03C5A5}" type="presOf" srcId="{2406413D-DE76-4891-9988-9BDE5ADC0876}" destId="{9A6080F2-2F53-4558-85C3-AFB97613C580}" srcOrd="0" destOrd="0" presId="urn:microsoft.com/office/officeart/2005/8/layout/default"/>
    <dgm:cxn modelId="{9FFA38DC-12DD-495E-93F8-6353C0EA407A}" type="presOf" srcId="{E100E5E0-5F47-4ED4-AD37-3EF54EF25872}" destId="{D4344A30-3101-4622-8EBF-644986C28D8B}" srcOrd="0" destOrd="0" presId="urn:microsoft.com/office/officeart/2005/8/layout/default"/>
    <dgm:cxn modelId="{C5C50245-51BA-4693-9093-8840050498F1}" srcId="{7443C6C6-8BE3-443D-AFB1-0CF5BF443C38}" destId="{E100E5E0-5F47-4ED4-AD37-3EF54EF25872}" srcOrd="4" destOrd="0" parTransId="{59D55C38-8F67-4E64-89A7-9F08164657C0}" sibTransId="{1DBCBA8E-E968-4A8F-AB24-B57430089FEB}"/>
    <dgm:cxn modelId="{025127A9-BC6B-4689-8357-0FA20D6E4E7A}" type="presOf" srcId="{E37727A8-C2BA-4B0D-8DEB-0209BD31BDDA}" destId="{14F42F1F-2355-4F4D-94AD-9988F12F07B7}" srcOrd="0" destOrd="0" presId="urn:microsoft.com/office/officeart/2005/8/layout/default"/>
    <dgm:cxn modelId="{6866423A-DCF4-439B-9D2A-F723311CA803}" type="presOf" srcId="{35F24BBF-7A5B-4E50-BE61-BFF6BC3E5F33}" destId="{11841FE5-1032-4674-9332-916279EFF132}" srcOrd="0" destOrd="0" presId="urn:microsoft.com/office/officeart/2005/8/layout/default"/>
    <dgm:cxn modelId="{6AA13E3B-6DB1-45B4-A31C-D35828536F86}" type="presOf" srcId="{48A61632-613D-4E48-8039-A6E8CE5E7B7F}" destId="{099832A6-F168-4B8C-9B55-523116FFAA91}" srcOrd="0" destOrd="0" presId="urn:microsoft.com/office/officeart/2005/8/layout/default"/>
    <dgm:cxn modelId="{26AD184F-2ED6-4017-9109-4FCC779BC97B}" type="presOf" srcId="{82EBFAE4-5C30-4812-A2E3-E8EFB6AECC40}" destId="{87606A4D-B7CA-47ED-8152-EEF76B011EB0}" srcOrd="0" destOrd="0" presId="urn:microsoft.com/office/officeart/2005/8/layout/default"/>
    <dgm:cxn modelId="{DB765036-445C-4CC3-BED1-2CC8EC87576D}" srcId="{7443C6C6-8BE3-443D-AFB1-0CF5BF443C38}" destId="{E37727A8-C2BA-4B0D-8DEB-0209BD31BDDA}" srcOrd="1" destOrd="0" parTransId="{79CDCB1B-C470-4017-BFFB-66368F1F4B67}" sibTransId="{3CB83295-C1E8-4029-A38B-3CBE0150FB15}"/>
    <dgm:cxn modelId="{36059BF1-1DA6-4C00-8AD7-0087CCEE3CE4}" srcId="{7443C6C6-8BE3-443D-AFB1-0CF5BF443C38}" destId="{35F24BBF-7A5B-4E50-BE61-BFF6BC3E5F33}" srcOrd="5" destOrd="0" parTransId="{DCDF776B-760B-4921-9730-A0AC7789B213}" sibTransId="{C9921715-D0CA-4A7D-8FCE-87CA80A6271F}"/>
    <dgm:cxn modelId="{727AB1AD-84C1-4DF2-BCC7-9023EF19AB2E}" srcId="{7443C6C6-8BE3-443D-AFB1-0CF5BF443C38}" destId="{48A61632-613D-4E48-8039-A6E8CE5E7B7F}" srcOrd="2" destOrd="0" parTransId="{C69B2211-9AFF-49E9-9A84-0FA31F20D0B6}" sibTransId="{E0131DA3-2A63-448F-BE7A-9DC447F322F8}"/>
    <dgm:cxn modelId="{821796D6-9F4A-4F45-A444-C545CA75E733}" srcId="{7443C6C6-8BE3-443D-AFB1-0CF5BF443C38}" destId="{2406413D-DE76-4891-9988-9BDE5ADC0876}" srcOrd="3" destOrd="0" parTransId="{A34976C4-408E-4B67-9B87-A95D693378A9}" sibTransId="{92D87957-EA4B-40D1-8556-AE28D638D39D}"/>
    <dgm:cxn modelId="{C274056B-A0C9-4388-A198-3C6179D8202A}" srcId="{7443C6C6-8BE3-443D-AFB1-0CF5BF443C38}" destId="{82EBFAE4-5C30-4812-A2E3-E8EFB6AECC40}" srcOrd="0" destOrd="0" parTransId="{3862008D-1F33-4B82-A1BE-4EF3A9553004}" sibTransId="{C7961649-7DE8-42C6-8139-9A6744D1C4EC}"/>
    <dgm:cxn modelId="{90250A4D-16B7-4CC1-9226-953EA1D01D17}" type="presOf" srcId="{7443C6C6-8BE3-443D-AFB1-0CF5BF443C38}" destId="{CD7CEA03-0446-4B2D-99D4-30F6D3739BD2}" srcOrd="0" destOrd="0" presId="urn:microsoft.com/office/officeart/2005/8/layout/default"/>
    <dgm:cxn modelId="{99FF3C88-A6C4-471A-9DFD-02FE051EECD5}" type="presParOf" srcId="{CD7CEA03-0446-4B2D-99D4-30F6D3739BD2}" destId="{87606A4D-B7CA-47ED-8152-EEF76B011EB0}" srcOrd="0" destOrd="0" presId="urn:microsoft.com/office/officeart/2005/8/layout/default"/>
    <dgm:cxn modelId="{6ECCC321-8C1E-48F2-9F33-45A30A6ECD7B}" type="presParOf" srcId="{CD7CEA03-0446-4B2D-99D4-30F6D3739BD2}" destId="{C60CDBE0-6A15-44C1-9441-41A0002A6551}" srcOrd="1" destOrd="0" presId="urn:microsoft.com/office/officeart/2005/8/layout/default"/>
    <dgm:cxn modelId="{8D69B1D9-F8AD-4BB5-96EF-80FB6FDEFAD3}" type="presParOf" srcId="{CD7CEA03-0446-4B2D-99D4-30F6D3739BD2}" destId="{14F42F1F-2355-4F4D-94AD-9988F12F07B7}" srcOrd="2" destOrd="0" presId="urn:microsoft.com/office/officeart/2005/8/layout/default"/>
    <dgm:cxn modelId="{705C0D72-E643-4336-9E01-021EFE0B31BE}" type="presParOf" srcId="{CD7CEA03-0446-4B2D-99D4-30F6D3739BD2}" destId="{2F964E48-E587-4066-87B1-806DD6264F4C}" srcOrd="3" destOrd="0" presId="urn:microsoft.com/office/officeart/2005/8/layout/default"/>
    <dgm:cxn modelId="{69B6CEC8-DA33-4E17-98CB-646ED4FCD4D7}" type="presParOf" srcId="{CD7CEA03-0446-4B2D-99D4-30F6D3739BD2}" destId="{099832A6-F168-4B8C-9B55-523116FFAA91}" srcOrd="4" destOrd="0" presId="urn:microsoft.com/office/officeart/2005/8/layout/default"/>
    <dgm:cxn modelId="{7530B27B-2518-4D3D-9B8D-51783A6DDCB7}" type="presParOf" srcId="{CD7CEA03-0446-4B2D-99D4-30F6D3739BD2}" destId="{093D0429-7112-4F99-8FEA-BF319C230607}" srcOrd="5" destOrd="0" presId="urn:microsoft.com/office/officeart/2005/8/layout/default"/>
    <dgm:cxn modelId="{FAB46431-11C0-447D-8FD6-DC7C10F2C374}" type="presParOf" srcId="{CD7CEA03-0446-4B2D-99D4-30F6D3739BD2}" destId="{9A6080F2-2F53-4558-85C3-AFB97613C580}" srcOrd="6" destOrd="0" presId="urn:microsoft.com/office/officeart/2005/8/layout/default"/>
    <dgm:cxn modelId="{F1272F60-01D6-46DA-8F90-EA7680737894}" type="presParOf" srcId="{CD7CEA03-0446-4B2D-99D4-30F6D3739BD2}" destId="{1EE2FA0B-342E-4927-920C-A1EF4B548D68}" srcOrd="7" destOrd="0" presId="urn:microsoft.com/office/officeart/2005/8/layout/default"/>
    <dgm:cxn modelId="{F63B4812-E401-4604-A438-736FC82E1393}" type="presParOf" srcId="{CD7CEA03-0446-4B2D-99D4-30F6D3739BD2}" destId="{D4344A30-3101-4622-8EBF-644986C28D8B}" srcOrd="8" destOrd="0" presId="urn:microsoft.com/office/officeart/2005/8/layout/default"/>
    <dgm:cxn modelId="{C021AB0C-1BBE-4388-AF63-EA54916EFD1C}" type="presParOf" srcId="{CD7CEA03-0446-4B2D-99D4-30F6D3739BD2}" destId="{D5061D1C-CBBA-4286-AF8C-6BE628273553}" srcOrd="9" destOrd="0" presId="urn:microsoft.com/office/officeart/2005/8/layout/default"/>
    <dgm:cxn modelId="{92617B9D-493F-4171-A979-9D5D8638EEF8}" type="presParOf" srcId="{CD7CEA03-0446-4B2D-99D4-30F6D3739BD2}" destId="{11841FE5-1032-4674-9332-916279EFF1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Қазақстан Республикасы Білім және ғылым Министрлігі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EACBCB-E622-4730-9FDF-86321B2F5EE9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71F76-C015-4D57-9C16-B89B986F4446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0AD1595-E784-4895-BA6E-2BAE4147E00D}" type="presOf" srcId="{CD38F7CE-7062-4452-B361-0347B5BCD5AE}" destId="{9AEACBCB-E622-4730-9FDF-86321B2F5EE9}" srcOrd="0" destOrd="0" presId="urn:microsoft.com/office/officeart/2008/layout/VerticalCurvedList"/>
    <dgm:cxn modelId="{A78C6D77-F471-4031-9C0B-19D6800D51A7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45B9DF78-2BBF-40EB-8E46-62D40615B1DE}" type="presOf" srcId="{E3973A33-2421-4A94-A291-CDC634713A51}" destId="{2B9DED5C-3032-4C13-AFF0-7DB25D4A1BDA}" srcOrd="0" destOrd="0" presId="urn:microsoft.com/office/officeart/2008/layout/VerticalCurvedList"/>
    <dgm:cxn modelId="{35449CA0-1FB0-4C4B-A192-09F24B278050}" type="presOf" srcId="{8FCC6302-3135-4CE6-9158-9B70F686B452}" destId="{73C00203-B480-4AAD-9E2A-F304B8ACAFA3}" srcOrd="0" destOrd="0" presId="urn:microsoft.com/office/officeart/2008/layout/VerticalCurvedList"/>
    <dgm:cxn modelId="{4E08AD4D-6C0D-404D-9567-73DDB6DFBD79}" type="presParOf" srcId="{73C00203-B480-4AAD-9E2A-F304B8ACAFA3}" destId="{4EB97354-62CB-499D-9CC6-E607C6B27B80}" srcOrd="0" destOrd="0" presId="urn:microsoft.com/office/officeart/2008/layout/VerticalCurvedList"/>
    <dgm:cxn modelId="{FE8D8F16-C38C-4E57-816A-1FBC32D48B97}" type="presParOf" srcId="{4EB97354-62CB-499D-9CC6-E607C6B27B80}" destId="{086FF48E-C28F-48CB-9D10-E0DFB21C36E8}" srcOrd="0" destOrd="0" presId="urn:microsoft.com/office/officeart/2008/layout/VerticalCurvedList"/>
    <dgm:cxn modelId="{0B4C9B52-3567-4E75-AD6E-41E687175688}" type="presParOf" srcId="{086FF48E-C28F-48CB-9D10-E0DFB21C36E8}" destId="{F58888AA-C3A0-44DC-B62D-E45A337B7D27}" srcOrd="0" destOrd="0" presId="urn:microsoft.com/office/officeart/2008/layout/VerticalCurvedList"/>
    <dgm:cxn modelId="{CD67B0C1-2335-45D4-99EA-E55B5E042849}" type="presParOf" srcId="{086FF48E-C28F-48CB-9D10-E0DFB21C36E8}" destId="{F2295C32-E33F-4461-9DCB-EDF07F6D8DB3}" srcOrd="1" destOrd="0" presId="urn:microsoft.com/office/officeart/2008/layout/VerticalCurvedList"/>
    <dgm:cxn modelId="{928A8E47-DED3-4684-B389-E834C16D474D}" type="presParOf" srcId="{086FF48E-C28F-48CB-9D10-E0DFB21C36E8}" destId="{6F1C1432-889E-47F5-B6BC-52C6B64BB40E}" srcOrd="2" destOrd="0" presId="urn:microsoft.com/office/officeart/2008/layout/VerticalCurvedList"/>
    <dgm:cxn modelId="{8934F7E1-0BF7-4856-A367-893957FCF9CA}" type="presParOf" srcId="{086FF48E-C28F-48CB-9D10-E0DFB21C36E8}" destId="{46AE0239-B959-40BF-9574-89C4CA3A04F0}" srcOrd="3" destOrd="0" presId="urn:microsoft.com/office/officeart/2008/layout/VerticalCurvedList"/>
    <dgm:cxn modelId="{9815BD11-695F-4127-A35E-B0B1CDB04FC9}" type="presParOf" srcId="{4EB97354-62CB-499D-9CC6-E607C6B27B80}" destId="{2B9DED5C-3032-4C13-AFF0-7DB25D4A1BDA}" srcOrd="1" destOrd="0" presId="urn:microsoft.com/office/officeart/2008/layout/VerticalCurvedList"/>
    <dgm:cxn modelId="{C81F12AD-4931-4F3B-82C0-A8F155190AF5}" type="presParOf" srcId="{4EB97354-62CB-499D-9CC6-E607C6B27B80}" destId="{20FF2362-EC5F-4AB5-A51E-E61875E1AE6B}" srcOrd="2" destOrd="0" presId="urn:microsoft.com/office/officeart/2008/layout/VerticalCurvedList"/>
    <dgm:cxn modelId="{04FCEDBB-8FD2-4A57-9AFB-7DD3B5243440}" type="presParOf" srcId="{20FF2362-EC5F-4AB5-A51E-E61875E1AE6B}" destId="{CB92C861-BC29-46EE-B315-2F691F3D2D4B}" srcOrd="0" destOrd="0" presId="urn:microsoft.com/office/officeart/2008/layout/VerticalCurvedList"/>
    <dgm:cxn modelId="{715178AF-360B-4395-99FE-EDFD172BD4AB}" type="presParOf" srcId="{4EB97354-62CB-499D-9CC6-E607C6B27B80}" destId="{9AEACBCB-E622-4730-9FDF-86321B2F5EE9}" srcOrd="3" destOrd="0" presId="urn:microsoft.com/office/officeart/2008/layout/VerticalCurvedList"/>
    <dgm:cxn modelId="{6334462C-8DE9-485A-8DA4-22CC069DFD39}" type="presParOf" srcId="{4EB97354-62CB-499D-9CC6-E607C6B27B80}" destId="{7AB71F76-C015-4D57-9C16-B89B986F4446}" srcOrd="4" destOrd="0" presId="urn:microsoft.com/office/officeart/2008/layout/VerticalCurvedList"/>
    <dgm:cxn modelId="{F7C29476-5299-461A-9A67-C274FC7360B1}" type="presParOf" srcId="{7AB71F76-C015-4D57-9C16-B89B986F4446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-164" custLinFactNeighborY="-8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Y="-8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100000" custLinFactNeighborX="100000" custLinFactNeighborY="-128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7C7A3D1E-43A1-4669-BE7B-EDF0E375E47D}" type="presOf" srcId="{3E527B34-10F3-47CF-8C90-1822FECDB3AA}" destId="{AB539A84-2E69-4970-BC42-4033BCA40F78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D50B18DE-1565-44C0-90EF-5A39EA67204A}" type="presOf" srcId="{EB943743-2582-4DE8-BC4F-37924C393DE2}" destId="{11974E53-646F-4817-8917-37EF49BE2D55}" srcOrd="0" destOrd="0" presId="urn:microsoft.com/office/officeart/2005/8/layout/pList1"/>
    <dgm:cxn modelId="{D54836DE-D8A2-4C70-BBB1-AD2E624A01CA}" type="presOf" srcId="{EBE445D8-E75A-4137-B532-98D2A0FC3AB0}" destId="{F075B156-A7CE-4506-9444-7045546E7822}" srcOrd="0" destOrd="0" presId="urn:microsoft.com/office/officeart/2005/8/layout/pList1"/>
    <dgm:cxn modelId="{16960F46-CA37-4A65-B386-30484FC79503}" type="presOf" srcId="{BBCDB168-68D6-47E4-BD9C-A7EFA53B90ED}" destId="{1A81D881-B529-4590-8762-5F995AA815B3}" srcOrd="0" destOrd="0" presId="urn:microsoft.com/office/officeart/2005/8/layout/pList1"/>
    <dgm:cxn modelId="{D77217B3-A24F-4818-BD4D-4304F20B7D4D}" type="presOf" srcId="{6F661F76-84DD-40BE-9466-860B061B4C1B}" destId="{417D350E-6144-4023-9190-1C5535130A80}" srcOrd="0" destOrd="0" presId="urn:microsoft.com/office/officeart/2005/8/layout/pList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66F1BC0F-9953-4498-9DB9-F5471052B7A3}" type="presOf" srcId="{BBE0D702-E9F1-4A7B-8368-1B8E308546E6}" destId="{F844F5FA-A214-4D69-BD2E-296A619D80D0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76C33E48-509B-4C6B-B55C-0DC7E393BB35}" type="presOf" srcId="{CC0EADD5-DB5F-41B1-987A-A12F24066482}" destId="{31E1D1FF-3168-4E52-9D38-5BC5C36BC553}" srcOrd="0" destOrd="0" presId="urn:microsoft.com/office/officeart/2005/8/layout/pList1"/>
    <dgm:cxn modelId="{CBF0C2E4-B2CD-4520-8F0E-07DC73F8DD5B}" type="presOf" srcId="{E061021D-D9D3-49B1-BBF6-3B82B830A086}" destId="{0DC3F1AA-288A-4076-9F6F-B8D0AFD3EAC8}" srcOrd="0" destOrd="0" presId="urn:microsoft.com/office/officeart/2005/8/layout/pList1"/>
    <dgm:cxn modelId="{9D18FCA8-86B5-498B-87DD-2C8729B5DCA9}" type="presParOf" srcId="{AB539A84-2E69-4970-BC42-4033BCA40F78}" destId="{D8B99A63-2237-4B8C-B7FB-61C2E3D75AD2}" srcOrd="0" destOrd="0" presId="urn:microsoft.com/office/officeart/2005/8/layout/pList1"/>
    <dgm:cxn modelId="{EB2BECE9-D059-4BA7-8120-32A44F763736}" type="presParOf" srcId="{D8B99A63-2237-4B8C-B7FB-61C2E3D75AD2}" destId="{347A9FB5-B669-45E2-B0AC-995E290E7431}" srcOrd="0" destOrd="0" presId="urn:microsoft.com/office/officeart/2005/8/layout/pList1"/>
    <dgm:cxn modelId="{F9A7F1F3-3664-414D-981D-05FA1A837DF6}" type="presParOf" srcId="{D8B99A63-2237-4B8C-B7FB-61C2E3D75AD2}" destId="{0DC3F1AA-288A-4076-9F6F-B8D0AFD3EAC8}" srcOrd="1" destOrd="0" presId="urn:microsoft.com/office/officeart/2005/8/layout/pList1"/>
    <dgm:cxn modelId="{882FF668-23D1-49E9-A975-CF6400AE869F}" type="presParOf" srcId="{AB539A84-2E69-4970-BC42-4033BCA40F78}" destId="{F844F5FA-A214-4D69-BD2E-296A619D80D0}" srcOrd="1" destOrd="0" presId="urn:microsoft.com/office/officeart/2005/8/layout/pList1"/>
    <dgm:cxn modelId="{AC635A07-AA5D-4BE1-9881-E387254936CC}" type="presParOf" srcId="{AB539A84-2E69-4970-BC42-4033BCA40F78}" destId="{A2B246E2-B2A5-4B72-8684-BB1AFFEB3155}" srcOrd="2" destOrd="0" presId="urn:microsoft.com/office/officeart/2005/8/layout/pList1"/>
    <dgm:cxn modelId="{7035146D-B5DD-4FBE-88C1-7A9F8D5CB998}" type="presParOf" srcId="{A2B246E2-B2A5-4B72-8684-BB1AFFEB3155}" destId="{58EE4375-82F2-48E3-8A56-8EAFE9363A0E}" srcOrd="0" destOrd="0" presId="urn:microsoft.com/office/officeart/2005/8/layout/pList1"/>
    <dgm:cxn modelId="{F8A4E3AD-A30B-4A13-8D74-7F4152F36ADD}" type="presParOf" srcId="{A2B246E2-B2A5-4B72-8684-BB1AFFEB3155}" destId="{31E1D1FF-3168-4E52-9D38-5BC5C36BC553}" srcOrd="1" destOrd="0" presId="urn:microsoft.com/office/officeart/2005/8/layout/pList1"/>
    <dgm:cxn modelId="{98E42D9E-B945-4C77-B8D6-8D5FD98C01DA}" type="presParOf" srcId="{AB539A84-2E69-4970-BC42-4033BCA40F78}" destId="{417D350E-6144-4023-9190-1C5535130A80}" srcOrd="3" destOrd="0" presId="urn:microsoft.com/office/officeart/2005/8/layout/pList1"/>
    <dgm:cxn modelId="{FA59CFA0-3016-417C-8201-D23746B9D079}" type="presParOf" srcId="{AB539A84-2E69-4970-BC42-4033BCA40F78}" destId="{3224AA3A-0736-49E3-A36C-78F44843844E}" srcOrd="4" destOrd="0" presId="urn:microsoft.com/office/officeart/2005/8/layout/pList1"/>
    <dgm:cxn modelId="{C1932AF1-6ABD-4B07-BB4B-7F0C84B62022}" type="presParOf" srcId="{3224AA3A-0736-49E3-A36C-78F44843844E}" destId="{31C44C52-2F94-41D0-A7D7-A59DE144B483}" srcOrd="0" destOrd="0" presId="urn:microsoft.com/office/officeart/2005/8/layout/pList1"/>
    <dgm:cxn modelId="{12503FCA-034A-4148-BA09-BD43D3DAAE05}" type="presParOf" srcId="{3224AA3A-0736-49E3-A36C-78F44843844E}" destId="{11974E53-646F-4817-8917-37EF49BE2D55}" srcOrd="1" destOrd="0" presId="urn:microsoft.com/office/officeart/2005/8/layout/pList1"/>
    <dgm:cxn modelId="{671D0040-28EB-4D2F-8B20-767498FD73FF}" type="presParOf" srcId="{AB539A84-2E69-4970-BC42-4033BCA40F78}" destId="{1A81D881-B529-4590-8762-5F995AA815B3}" srcOrd="5" destOrd="0" presId="urn:microsoft.com/office/officeart/2005/8/layout/pList1"/>
    <dgm:cxn modelId="{CD9D820A-A630-4602-8CB9-271E9A1B8C61}" type="presParOf" srcId="{AB539A84-2E69-4970-BC42-4033BCA40F78}" destId="{F2495DFB-68CA-4A27-BAF3-6064BEF303A4}" srcOrd="6" destOrd="0" presId="urn:microsoft.com/office/officeart/2005/8/layout/pList1"/>
    <dgm:cxn modelId="{69D5C409-717F-40CF-8837-1457628FB1C7}" type="presParOf" srcId="{F2495DFB-68CA-4A27-BAF3-6064BEF303A4}" destId="{4F46B714-825A-4A10-A2AE-DEBCB6F8E2FE}" srcOrd="0" destOrd="0" presId="urn:microsoft.com/office/officeart/2005/8/layout/pList1"/>
    <dgm:cxn modelId="{DF4FD1D1-5EA2-4797-B9A2-2FF569566E32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5986-5B28-48CD-9E8D-45BAAFBFD7D0}">
      <dsp:nvSpPr>
        <dsp:cNvPr id="0" name=""/>
        <dsp:cNvSpPr/>
      </dsp:nvSpPr>
      <dsp:spPr>
        <a:xfrm>
          <a:off x="7820802" y="4846317"/>
          <a:ext cx="91440" cy="566494"/>
        </a:xfrm>
        <a:custGeom>
          <a:avLst/>
          <a:gdLst/>
          <a:ahLst/>
          <a:cxnLst/>
          <a:rect l="0" t="0" r="0" b="0"/>
          <a:pathLst>
            <a:path>
              <a:moveTo>
                <a:pt x="45875" y="0"/>
              </a:moveTo>
              <a:lnTo>
                <a:pt x="45875" y="386049"/>
              </a:lnTo>
              <a:lnTo>
                <a:pt x="45720" y="386049"/>
              </a:lnTo>
              <a:lnTo>
                <a:pt x="45720" y="566494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E8FC4-E783-4525-B7DB-A1278933F9A1}">
      <dsp:nvSpPr>
        <dsp:cNvPr id="0" name=""/>
        <dsp:cNvSpPr/>
      </dsp:nvSpPr>
      <dsp:spPr>
        <a:xfrm>
          <a:off x="7816887" y="3054033"/>
          <a:ext cx="91440" cy="555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966"/>
              </a:lnTo>
              <a:lnTo>
                <a:pt x="49790" y="374966"/>
              </a:lnTo>
              <a:lnTo>
                <a:pt x="49790" y="555411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45730-553B-434B-989F-0F5838EB354C}">
      <dsp:nvSpPr>
        <dsp:cNvPr id="0" name=""/>
        <dsp:cNvSpPr/>
      </dsp:nvSpPr>
      <dsp:spPr>
        <a:xfrm>
          <a:off x="5865368" y="1239584"/>
          <a:ext cx="1997239" cy="57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31"/>
              </a:lnTo>
              <a:lnTo>
                <a:pt x="1997239" y="397131"/>
              </a:lnTo>
              <a:lnTo>
                <a:pt x="1997239" y="577576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68935-5A3F-4E6F-9935-D55AFB1EDF85}">
      <dsp:nvSpPr>
        <dsp:cNvPr id="0" name=""/>
        <dsp:cNvSpPr/>
      </dsp:nvSpPr>
      <dsp:spPr>
        <a:xfrm>
          <a:off x="3796404" y="4846317"/>
          <a:ext cx="91440" cy="56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94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62B9A-C98B-45B9-AB38-941D70434AC9}">
      <dsp:nvSpPr>
        <dsp:cNvPr id="0" name=""/>
        <dsp:cNvSpPr/>
      </dsp:nvSpPr>
      <dsp:spPr>
        <a:xfrm>
          <a:off x="3796404" y="3042950"/>
          <a:ext cx="91440" cy="56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6494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D61B3-3B15-4540-9E79-3427A7CD6C04}">
      <dsp:nvSpPr>
        <dsp:cNvPr id="0" name=""/>
        <dsp:cNvSpPr/>
      </dsp:nvSpPr>
      <dsp:spPr>
        <a:xfrm>
          <a:off x="3842124" y="1239584"/>
          <a:ext cx="2023243" cy="566494"/>
        </a:xfrm>
        <a:custGeom>
          <a:avLst/>
          <a:gdLst/>
          <a:ahLst/>
          <a:cxnLst/>
          <a:rect l="0" t="0" r="0" b="0"/>
          <a:pathLst>
            <a:path>
              <a:moveTo>
                <a:pt x="2023243" y="0"/>
              </a:moveTo>
              <a:lnTo>
                <a:pt x="2023243" y="386049"/>
              </a:lnTo>
              <a:lnTo>
                <a:pt x="0" y="386049"/>
              </a:lnTo>
              <a:lnTo>
                <a:pt x="0" y="566494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7B181-BB14-48F7-9143-B62B6673D213}">
      <dsp:nvSpPr>
        <dsp:cNvPr id="0" name=""/>
        <dsp:cNvSpPr/>
      </dsp:nvSpPr>
      <dsp:spPr>
        <a:xfrm>
          <a:off x="2587217" y="2711"/>
          <a:ext cx="6556300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52D8B2-64F8-406B-91C7-B73B72B464A9}">
      <dsp:nvSpPr>
        <dsp:cNvPr id="0" name=""/>
        <dsp:cNvSpPr/>
      </dsp:nvSpPr>
      <dsp:spPr>
        <a:xfrm>
          <a:off x="2803643" y="208315"/>
          <a:ext cx="6556300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Выпускники школ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текущего года  </a:t>
          </a:r>
          <a:endParaRPr lang="ru-RU" sz="3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839870" y="244542"/>
        <a:ext cx="6483846" cy="1164418"/>
      </dsp:txXfrm>
    </dsp:sp>
    <dsp:sp modelId="{C6EACB3D-AC66-4462-B124-7660ABE9E994}">
      <dsp:nvSpPr>
        <dsp:cNvPr id="0" name=""/>
        <dsp:cNvSpPr/>
      </dsp:nvSpPr>
      <dsp:spPr>
        <a:xfrm>
          <a:off x="2072394" y="1806078"/>
          <a:ext cx="3539461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FE181B-3A8E-4BAE-B16B-3C4535648920}">
      <dsp:nvSpPr>
        <dsp:cNvPr id="0" name=""/>
        <dsp:cNvSpPr/>
      </dsp:nvSpPr>
      <dsp:spPr>
        <a:xfrm>
          <a:off x="2288819" y="2011682"/>
          <a:ext cx="3539461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ИТОГОВАЯ АТТЕСТАЦИЯ</a:t>
          </a:r>
          <a:endParaRPr lang="ru-RU" sz="2100" b="1" u="sng" kern="1200" dirty="0" smtClean="0"/>
        </a:p>
        <a:p>
          <a:pPr lvl="0" algn="ctr">
            <a:spcBef>
              <a:spcPct val="0"/>
            </a:spcBef>
          </a:pPr>
          <a:endParaRPr lang="ru-RU" sz="2100" b="1" u="sng" kern="1200" dirty="0"/>
        </a:p>
      </dsp:txBody>
      <dsp:txXfrm>
        <a:off x="2325046" y="2047909"/>
        <a:ext cx="3467007" cy="1164418"/>
      </dsp:txXfrm>
    </dsp:sp>
    <dsp:sp modelId="{427F9863-C3CD-48E5-952C-79E00D0E2039}">
      <dsp:nvSpPr>
        <dsp:cNvPr id="0" name=""/>
        <dsp:cNvSpPr/>
      </dsp:nvSpPr>
      <dsp:spPr>
        <a:xfrm>
          <a:off x="2092057" y="3609444"/>
          <a:ext cx="3500135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52A5E-249C-4F7C-B013-64C6449C4C3A}">
      <dsp:nvSpPr>
        <dsp:cNvPr id="0" name=""/>
        <dsp:cNvSpPr/>
      </dsp:nvSpPr>
      <dsp:spPr>
        <a:xfrm>
          <a:off x="2308483" y="3815049"/>
          <a:ext cx="3500135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выпускные экзамены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4710" y="3851276"/>
        <a:ext cx="3427681" cy="1164418"/>
      </dsp:txXfrm>
    </dsp:sp>
    <dsp:sp modelId="{4E61ED0A-C6FB-4E5A-B462-192422E00BF0}">
      <dsp:nvSpPr>
        <dsp:cNvPr id="0" name=""/>
        <dsp:cNvSpPr/>
      </dsp:nvSpPr>
      <dsp:spPr>
        <a:xfrm>
          <a:off x="2196987" y="5412811"/>
          <a:ext cx="3290275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EEFD27-91CC-41BF-9EF0-04AB2B2B3D14}">
      <dsp:nvSpPr>
        <dsp:cNvPr id="0" name=""/>
        <dsp:cNvSpPr/>
      </dsp:nvSpPr>
      <dsp:spPr>
        <a:xfrm>
          <a:off x="2413412" y="5618415"/>
          <a:ext cx="3290275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Аттестат об общем среднем образовании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9639" y="5654642"/>
        <a:ext cx="3217821" cy="1164418"/>
      </dsp:txXfrm>
    </dsp:sp>
    <dsp:sp modelId="{AC9A5457-6EDA-4C69-B892-1943B6B8F917}">
      <dsp:nvSpPr>
        <dsp:cNvPr id="0" name=""/>
        <dsp:cNvSpPr/>
      </dsp:nvSpPr>
      <dsp:spPr>
        <a:xfrm>
          <a:off x="6055790" y="1817160"/>
          <a:ext cx="3613635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77C149-1457-49DF-9BE7-B04C2391D8DC}">
      <dsp:nvSpPr>
        <dsp:cNvPr id="0" name=""/>
        <dsp:cNvSpPr/>
      </dsp:nvSpPr>
      <dsp:spPr>
        <a:xfrm>
          <a:off x="6272215" y="2022764"/>
          <a:ext cx="3613635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ВСТУПИТЕЛЬНЫЕ ЭКЗАМЕНЫ В ВУЗ</a:t>
          </a:r>
          <a:endParaRPr lang="ru-RU" sz="21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8442" y="2058991"/>
        <a:ext cx="3541181" cy="1164418"/>
      </dsp:txXfrm>
    </dsp:sp>
    <dsp:sp modelId="{A6E7CB29-A745-4491-86A8-1E845D6160AC}">
      <dsp:nvSpPr>
        <dsp:cNvPr id="0" name=""/>
        <dsp:cNvSpPr/>
      </dsp:nvSpPr>
      <dsp:spPr>
        <a:xfrm>
          <a:off x="6101242" y="3609444"/>
          <a:ext cx="3530871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1D9604-981F-4FC0-8DC6-5978C64FD12F}">
      <dsp:nvSpPr>
        <dsp:cNvPr id="0" name=""/>
        <dsp:cNvSpPr/>
      </dsp:nvSpPr>
      <dsp:spPr>
        <a:xfrm>
          <a:off x="6317668" y="3815049"/>
          <a:ext cx="3530871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Единое национальное тестирование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3895" y="3851276"/>
        <a:ext cx="3458417" cy="1164418"/>
      </dsp:txXfrm>
    </dsp:sp>
    <dsp:sp modelId="{1DB0D517-E746-4595-875F-E85BA3B6F505}">
      <dsp:nvSpPr>
        <dsp:cNvPr id="0" name=""/>
        <dsp:cNvSpPr/>
      </dsp:nvSpPr>
      <dsp:spPr>
        <a:xfrm>
          <a:off x="6085942" y="5412811"/>
          <a:ext cx="3561160" cy="123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3BA871-CA78-4F97-B784-9064262D2CE8}">
      <dsp:nvSpPr>
        <dsp:cNvPr id="0" name=""/>
        <dsp:cNvSpPr/>
      </dsp:nvSpPr>
      <dsp:spPr>
        <a:xfrm>
          <a:off x="6302368" y="5618415"/>
          <a:ext cx="3561160" cy="1236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Сертификат*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8595" y="5654642"/>
        <a:ext cx="3488706" cy="116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06A4D-B7CA-47ED-8152-EEF76B011EB0}">
      <dsp:nvSpPr>
        <dsp:cNvPr id="0" name=""/>
        <dsp:cNvSpPr/>
      </dsp:nvSpPr>
      <dsp:spPr>
        <a:xfrm>
          <a:off x="0" y="486050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белгіленген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үлгід</a:t>
          </a:r>
          <a:r>
            <a:rPr lang="kk-K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е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өтініш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</a:t>
          </a:r>
          <a:r>
            <a:rPr lang="kk-K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олтырады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6050"/>
        <a:ext cx="1937407" cy="1162444"/>
      </dsp:txXfrm>
    </dsp:sp>
    <dsp:sp modelId="{14F42F1F-2355-4F4D-94AD-9988F12F07B7}">
      <dsp:nvSpPr>
        <dsp:cNvPr id="0" name=""/>
        <dsp:cNvSpPr/>
      </dsp:nvSpPr>
      <dsp:spPr>
        <a:xfrm>
          <a:off x="2131148" y="486050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білімі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құжат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түпнұсқасы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1148" y="486050"/>
        <a:ext cx="1937407" cy="1162444"/>
      </dsp:txXfrm>
    </dsp:sp>
    <dsp:sp modelId="{099832A6-F168-4B8C-9B55-523116FFAA91}">
      <dsp:nvSpPr>
        <dsp:cNvPr id="0" name=""/>
        <dsp:cNvSpPr/>
      </dsp:nvSpPr>
      <dsp:spPr>
        <a:xfrm>
          <a:off x="4262297" y="486050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ҰБТ сертификаты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297" y="486050"/>
        <a:ext cx="1937407" cy="1162444"/>
      </dsp:txXfrm>
    </dsp:sp>
    <dsp:sp modelId="{9A6080F2-2F53-4558-85C3-AFB97613C580}">
      <dsp:nvSpPr>
        <dsp:cNvPr id="0" name=""/>
        <dsp:cNvSpPr/>
      </dsp:nvSpPr>
      <dsp:spPr>
        <a:xfrm>
          <a:off x="0" y="1842236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3×4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көлемдегі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фотосурет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42236"/>
        <a:ext cx="1937407" cy="1162444"/>
      </dsp:txXfrm>
    </dsp:sp>
    <dsp:sp modelId="{D4344A30-3101-4622-8EBF-644986C28D8B}">
      <dsp:nvSpPr>
        <dsp:cNvPr id="0" name=""/>
        <dsp:cNvSpPr/>
      </dsp:nvSpPr>
      <dsp:spPr>
        <a:xfrm>
          <a:off x="2085968" y="1856336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анықтама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(086-У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нысан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5968" y="1856336"/>
        <a:ext cx="1937407" cy="1162444"/>
      </dsp:txXfrm>
    </dsp:sp>
    <dsp:sp modelId="{11841FE5-1032-4674-9332-916279EFF132}">
      <dsp:nvSpPr>
        <dsp:cNvPr id="0" name=""/>
        <dsp:cNvSpPr/>
      </dsp:nvSpPr>
      <dsp:spPr>
        <a:xfrm>
          <a:off x="4262297" y="1842236"/>
          <a:ext cx="1937407" cy="116244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басын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куәландыратын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құжат</a:t>
          </a:r>
          <a:endParaRPr lang="ru-RU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(көшірме)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297" y="1842236"/>
        <a:ext cx="1937407" cy="1162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5753804" y="-891653"/>
          <a:ext cx="6935941" cy="6935941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919423" y="776511"/>
          <a:ext cx="4104372" cy="147200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8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chemeClr val="bg1"/>
              </a:solidFill>
            </a:rPr>
            <a:t>Қазақстан Республикасы Білім және ғылым Министрлігі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solidFill>
                <a:schemeClr val="bg1"/>
              </a:solidFill>
            </a:rPr>
            <a:t> </a:t>
          </a:r>
          <a:r>
            <a:rPr lang="en-US" sz="2100" kern="1200" dirty="0" smtClean="0">
              <a:solidFill>
                <a:srgbClr val="FFFF00"/>
              </a:solidFill>
            </a:rPr>
            <a:t>www.edu.gov.kz</a:t>
          </a:r>
          <a:r>
            <a:rPr lang="ru-RU" sz="2100" kern="1200" dirty="0" smtClean="0">
              <a:solidFill>
                <a:srgbClr val="FFFF00"/>
              </a:solidFill>
            </a:rPr>
            <a:t> 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919423" y="776511"/>
        <a:ext cx="4104372" cy="1472004"/>
      </dsp:txXfrm>
    </dsp:sp>
    <dsp:sp modelId="{CB92C861-BC29-46EE-B315-2F691F3D2D4B}">
      <dsp:nvSpPr>
        <dsp:cNvPr id="0" name=""/>
        <dsp:cNvSpPr/>
      </dsp:nvSpPr>
      <dsp:spPr>
        <a:xfrm>
          <a:off x="54173" y="552104"/>
          <a:ext cx="1840005" cy="18400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ACBCB-E622-4730-9FDF-86321B2F5EE9}">
      <dsp:nvSpPr>
        <dsp:cNvPr id="0" name=""/>
        <dsp:cNvSpPr/>
      </dsp:nvSpPr>
      <dsp:spPr>
        <a:xfrm>
          <a:off x="974176" y="2944524"/>
          <a:ext cx="4104372" cy="147200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840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Ұлттық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тестілеу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орталығы</a:t>
          </a:r>
          <a:r>
            <a:rPr lang="ru-RU" sz="2100" kern="1200" dirty="0" smtClean="0"/>
            <a:t> </a:t>
          </a:r>
          <a:r>
            <a:rPr lang="en-US" sz="2100" kern="1200" dirty="0" smtClean="0">
              <a:solidFill>
                <a:srgbClr val="FFFF00"/>
              </a:solidFill>
            </a:rPr>
            <a:t>www.testcenter.kz</a:t>
          </a:r>
          <a:endParaRPr lang="ru-RU" sz="2100" kern="1200" dirty="0">
            <a:solidFill>
              <a:srgbClr val="FFFF00"/>
            </a:solidFill>
          </a:endParaRPr>
        </a:p>
      </dsp:txBody>
      <dsp:txXfrm>
        <a:off x="974176" y="2944524"/>
        <a:ext cx="4104372" cy="1472004"/>
      </dsp:txXfrm>
    </dsp:sp>
    <dsp:sp modelId="{47616E8E-EA5F-485F-A2E1-BA7416403221}">
      <dsp:nvSpPr>
        <dsp:cNvPr id="0" name=""/>
        <dsp:cNvSpPr/>
      </dsp:nvSpPr>
      <dsp:spPr>
        <a:xfrm>
          <a:off x="0" y="2932325"/>
          <a:ext cx="1947977" cy="16904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843814" y="312458"/>
          <a:ext cx="1066925" cy="101754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2" y="1282220"/>
          <a:ext cx="2711734" cy="496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https://vk.com/testcenterkz</a:t>
          </a:r>
          <a:endParaRPr lang="ru-RU" sz="1200" kern="1200" dirty="0"/>
        </a:p>
      </dsp:txBody>
      <dsp:txXfrm>
        <a:off x="2" y="1282220"/>
        <a:ext cx="2711734" cy="496076"/>
      </dsp:txXfrm>
    </dsp:sp>
    <dsp:sp modelId="{58EE4375-82F2-48E3-8A56-8EAFE9363A0E}">
      <dsp:nvSpPr>
        <dsp:cNvPr id="0" name=""/>
        <dsp:cNvSpPr/>
      </dsp:nvSpPr>
      <dsp:spPr>
        <a:xfrm>
          <a:off x="777388" y="2271586"/>
          <a:ext cx="1103643" cy="10342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2847699" y="1172225"/>
          <a:ext cx="2775569" cy="64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https://www.youtube.com/channel/UCzmZObVJTezesGyIEKw6h-Q</a:t>
          </a:r>
          <a:endParaRPr lang="ru-RU" sz="1200" kern="1200" dirty="0"/>
        </a:p>
      </dsp:txBody>
      <dsp:txXfrm>
        <a:off x="2847699" y="1172225"/>
        <a:ext cx="2775569" cy="648307"/>
      </dsp:txXfrm>
    </dsp:sp>
    <dsp:sp modelId="{31C44C52-2F94-41D0-A7D7-A59DE144B483}">
      <dsp:nvSpPr>
        <dsp:cNvPr id="0" name=""/>
        <dsp:cNvSpPr/>
      </dsp:nvSpPr>
      <dsp:spPr>
        <a:xfrm>
          <a:off x="3509825" y="255837"/>
          <a:ext cx="1033190" cy="99452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0" y="3323715"/>
          <a:ext cx="2310487" cy="496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https://www.facebook.com/testcenterkz</a:t>
          </a:r>
          <a:endParaRPr lang="ru-RU" sz="1200" kern="1200" dirty="0"/>
        </a:p>
      </dsp:txBody>
      <dsp:txXfrm>
        <a:off x="0" y="3323715"/>
        <a:ext cx="2310487" cy="496076"/>
      </dsp:txXfrm>
    </dsp:sp>
    <dsp:sp modelId="{4F46B714-825A-4A10-A2AE-DEBCB6F8E2FE}">
      <dsp:nvSpPr>
        <dsp:cNvPr id="0" name=""/>
        <dsp:cNvSpPr/>
      </dsp:nvSpPr>
      <dsp:spPr>
        <a:xfrm>
          <a:off x="3596975" y="2318652"/>
          <a:ext cx="929227" cy="99658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2725592" y="3324229"/>
          <a:ext cx="2310487" cy="496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/https://instagram.com/testcenterkz</a:t>
          </a:r>
          <a:endParaRPr lang="ru-RU" sz="1200" kern="1200" dirty="0"/>
        </a:p>
      </dsp:txBody>
      <dsp:txXfrm>
        <a:off x="2725592" y="3324229"/>
        <a:ext cx="2310487" cy="49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0.12192</cdr:x>
      <cdr:y>0.19289</cdr:y>
    </cdr:from>
    <cdr:to>
      <cdr:x>0.24643</cdr:x>
      <cdr:y>0.43655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5351" y="723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0.10895</cdr:x>
      <cdr:y>0.17259</cdr:y>
    </cdr:from>
    <cdr:to>
      <cdr:x>0.23346</cdr:x>
      <cdr:y>0.41624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0101" y="647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84,62</a:t>
          </a:r>
        </a:p>
      </cdr:txBody>
    </cdr:sp>
  </cdr:relSizeAnchor>
  <cdr:relSizeAnchor xmlns:cdr="http://schemas.openxmlformats.org/drawingml/2006/chartDrawing">
    <cdr:from>
      <cdr:x>0.19498</cdr:x>
      <cdr:y>0.21404</cdr:y>
    </cdr:from>
    <cdr:to>
      <cdr:x>0.3195</cdr:x>
      <cdr:y>0.4577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31925" y="803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65,85</a:t>
          </a:r>
        </a:p>
      </cdr:txBody>
    </cdr:sp>
  </cdr:relSizeAnchor>
  <cdr:relSizeAnchor xmlns:cdr="http://schemas.openxmlformats.org/drawingml/2006/chartDrawing">
    <cdr:from>
      <cdr:x>0.28578</cdr:x>
      <cdr:y>0.22673</cdr:y>
    </cdr:from>
    <cdr:to>
      <cdr:x>0.41029</cdr:x>
      <cdr:y>0.47039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98675" y="850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61,31</a:t>
          </a:r>
        </a:p>
      </cdr:txBody>
    </cdr:sp>
  </cdr:relSizeAnchor>
  <cdr:relSizeAnchor xmlns:cdr="http://schemas.openxmlformats.org/drawingml/2006/chartDrawing">
    <cdr:from>
      <cdr:x>0.37527</cdr:x>
      <cdr:y>0.23689</cdr:y>
    </cdr:from>
    <cdr:to>
      <cdr:x>0.49978</cdr:x>
      <cdr:y>0.48054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755900" y="889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61,18</a:t>
          </a:r>
        </a:p>
      </cdr:txBody>
    </cdr:sp>
  </cdr:relSizeAnchor>
  <cdr:relSizeAnchor xmlns:cdr="http://schemas.openxmlformats.org/drawingml/2006/chartDrawing">
    <cdr:from>
      <cdr:x>0.46347</cdr:x>
      <cdr:y>0.25719</cdr:y>
    </cdr:from>
    <cdr:to>
      <cdr:x>0.58798</cdr:x>
      <cdr:y>0.50085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03600" y="96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59,55</a:t>
          </a:r>
        </a:p>
      </cdr:txBody>
    </cdr:sp>
  </cdr:relSizeAnchor>
  <cdr:relSizeAnchor xmlns:cdr="http://schemas.openxmlformats.org/drawingml/2006/chartDrawing">
    <cdr:from>
      <cdr:x>0.55556</cdr:x>
      <cdr:y>0.25973</cdr:y>
    </cdr:from>
    <cdr:to>
      <cdr:x>0.68007</cdr:x>
      <cdr:y>0.50338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79875" y="974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58,21</a:t>
          </a:r>
        </a:p>
      </cdr:txBody>
    </cdr:sp>
  </cdr:relSizeAnchor>
  <cdr:relSizeAnchor xmlns:cdr="http://schemas.openxmlformats.org/drawingml/2006/chartDrawing">
    <cdr:from>
      <cdr:x>0.64894</cdr:x>
      <cdr:y>0.28765</cdr:y>
    </cdr:from>
    <cdr:to>
      <cdr:x>0.77345</cdr:x>
      <cdr:y>0.5313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65675" y="1079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49,58</a:t>
          </a:r>
        </a:p>
      </cdr:txBody>
    </cdr:sp>
  </cdr:relSizeAnchor>
  <cdr:relSizeAnchor xmlns:cdr="http://schemas.openxmlformats.org/drawingml/2006/chartDrawing">
    <cdr:from>
      <cdr:x>0.73065</cdr:x>
      <cdr:y>0.31049</cdr:y>
    </cdr:from>
    <cdr:to>
      <cdr:x>0.85517</cdr:x>
      <cdr:y>0.55415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365750" y="1165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44,80</a:t>
          </a:r>
        </a:p>
      </cdr:txBody>
    </cdr:sp>
  </cdr:relSizeAnchor>
  <cdr:relSizeAnchor xmlns:cdr="http://schemas.openxmlformats.org/drawingml/2006/chartDrawing">
    <cdr:from>
      <cdr:x>0.82015</cdr:x>
      <cdr:y>0.32318</cdr:y>
    </cdr:from>
    <cdr:to>
      <cdr:x>0.94466</cdr:x>
      <cdr:y>0.56684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22975" y="1212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42,64</a:t>
          </a:r>
        </a:p>
      </cdr:txBody>
    </cdr:sp>
  </cdr:relSizeAnchor>
  <cdr:relSizeAnchor xmlns:cdr="http://schemas.openxmlformats.org/drawingml/2006/chartDrawing">
    <cdr:from>
      <cdr:x>0.9131</cdr:x>
      <cdr:y>0.34095</cdr:y>
    </cdr:from>
    <cdr:to>
      <cdr:x>0.99611</cdr:x>
      <cdr:y>0.45939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705600" y="1279525"/>
          <a:ext cx="609601" cy="444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41,91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0.07208</cdr:x>
      <cdr:y>0.15171</cdr:y>
    </cdr:from>
    <cdr:to>
      <cdr:x>0.96128</cdr:x>
      <cdr:y>0.38151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074" y="660400"/>
          <a:ext cx="8969375" cy="1000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3,79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3,43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                     3,38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                                         3,35               3,09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2,86          2,85               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                         2,62   </a:t>
          </a:r>
        </a:p>
        <a:p xmlns:a="http://schemas.openxmlformats.org/drawingml/2006/main">
          <a:r>
            <a:rPr lang="ru-RU" sz="1100" b="1" i="1"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                                          1,75</a:t>
          </a:r>
        </a:p>
        <a:p xmlns:a="http://schemas.openxmlformats.org/drawingml/2006/main">
          <a:r>
            <a:rPr lang="ru-RU" sz="1100" b="1" i="1" baseline="0">
              <a:latin typeface="Arial" pitchFamily="34" charset="0"/>
              <a:cs typeface="Arial" pitchFamily="34" charset="0"/>
            </a:rPr>
            <a:t>                                                                                                                                                                                      1,21              1,11             1,00</a:t>
          </a:r>
          <a:r>
            <a:rPr lang="ru-RU" sz="1100" b="1" i="1">
              <a:latin typeface="Arial" pitchFamily="34" charset="0"/>
              <a:cs typeface="Arial" pitchFamily="34" charset="0"/>
            </a:rPr>
            <a:t>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F983-7266-4332-80FC-BAA1572B61FF}" type="datetime1">
              <a:rPr lang="ru-RU" smtClean="0"/>
              <a:t>25.04.2018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38728-E203-4F78-AD87-29D234913F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2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366E37E-C9BF-4C46-B208-0E427DC6EEBD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7666ED7-631A-46AF-B451-227D0A8685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98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9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34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18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9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77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90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01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683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736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55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19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066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2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47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71463" y="803275"/>
            <a:ext cx="7138988" cy="4016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13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smtClean="0">
                <a:solidFill>
                  <a:prstClr val="black"/>
                </a:solidFill>
              </a:rPr>
              <a:pPr/>
              <a:t>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1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7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260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86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1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5853-4DB8-4736-A1AF-61D94A479FE7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5545-6448-4DB0-B9A2-A666410842F1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E63-DE1B-42C6-8035-6DFB7E94F344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0D63-16DD-42AF-8E73-8C34F4CE41FA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F9B7-14D7-492F-95F8-8BC3B6ED913C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7A6E-8772-4D64-9E5D-E8A5DBB48149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20B5-E710-426A-B4C0-8114E2642666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7308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0C99-9FAF-4675-834C-7FB2DBD24EC9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795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19D5-827F-4532-80D1-8B1BD1A5163B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20B5-E710-426A-B4C0-8114E2642666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096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20B5-E710-426A-B4C0-8114E2642666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219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25.04.2018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462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49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8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4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/>
                </a:solidFill>
              </a:rPr>
              <a:pPr/>
              <a:t>25.04.2018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48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464653"/>
                </a:solidFill>
              </a:rPr>
              <a:pPr defTabSz="914400"/>
              <a:t>25.04.2018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srgbClr val="464653"/>
                </a:solidFill>
              </a:rPr>
              <a:pPr defTabSz="914400"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4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20B5-E710-426A-B4C0-8114E2642666}" type="datetime1">
              <a:rPr lang="ru-RU" smtClean="0"/>
              <a:pPr/>
              <a:t>25.04.2018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0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tmp"/><Relationship Id="rId4" Type="http://schemas.openxmlformats.org/officeDocument/2006/relationships/hyperlink" Target="http://www.testcenter.kz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500" y="3873624"/>
            <a:ext cx="8634288" cy="1512168"/>
          </a:xfrm>
        </p:spPr>
        <p:txBody>
          <a:bodyPr>
            <a:normAutofit/>
          </a:bodyPr>
          <a:lstStyle/>
          <a:p>
            <a:pPr algn="ctr"/>
            <a:r>
              <a:rPr lang="kk-KZ" sz="2600" b="1" dirty="0" smtClean="0">
                <a:latin typeface="Palatino Linotype" pitchFamily="18" charset="0"/>
              </a:rPr>
              <a:t>2018 жылғы Ұлттық бірыңғай тестілеуді ұйымдастыру туралы</a:t>
            </a:r>
            <a:endParaRPr lang="ru-RU" sz="2600" b="1" dirty="0">
              <a:latin typeface="Palatino Linotyp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03512" y="260649"/>
            <a:ext cx="8784976" cy="147002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400" dirty="0" smtClean="0">
                <a:latin typeface="Palatino Linotype" pitchFamily="18" charset="0"/>
                <a:cs typeface="Times New Roman" pitchFamily="18" charset="0"/>
              </a:rPr>
              <a:t>ҚАЗАҚСТАН РЕСПУБЛИКАСЫ </a:t>
            </a:r>
          </a:p>
          <a:p>
            <a:pPr algn="ctr" defTabSz="914400"/>
            <a:r>
              <a:rPr lang="ru-RU" sz="2400" dirty="0" smtClean="0">
                <a:latin typeface="Palatino Linotype" pitchFamily="18" charset="0"/>
                <a:cs typeface="Times New Roman" pitchFamily="18" charset="0"/>
              </a:rPr>
              <a:t>БІЛІМ ЖӘНЕ ҒЫЛЫМ МИНИСТРЛІГІ</a:t>
            </a:r>
            <a:r>
              <a:rPr lang="ru-RU" sz="2400" dirty="0">
                <a:latin typeface="Palatino Linotype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Palatino Linotype" pitchFamily="18" charset="0"/>
                <a:cs typeface="Times New Roman" pitchFamily="18" charset="0"/>
              </a:rPr>
            </a:br>
            <a:endParaRPr lang="ru-RU" sz="2400" dirty="0" smtClean="0">
              <a:latin typeface="Palatino Linotype" pitchFamily="18" charset="0"/>
              <a:cs typeface="Times New Roman" pitchFamily="18" charset="0"/>
            </a:endParaRPr>
          </a:p>
          <a:p>
            <a:pPr algn="ctr" defTabSz="914400"/>
            <a:r>
              <a:rPr lang="ru-RU" sz="2400" dirty="0" err="1" smtClean="0">
                <a:latin typeface="Palatino Linotype" pitchFamily="18" charset="0"/>
                <a:cs typeface="Times New Roman" pitchFamily="18" charset="0"/>
              </a:rPr>
              <a:t>Ұлттық</a:t>
            </a:r>
            <a:r>
              <a:rPr lang="ru-RU" sz="24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  <a:cs typeface="Times New Roman" pitchFamily="18" charset="0"/>
              </a:rPr>
              <a:t>тестілеу</a:t>
            </a:r>
            <a:r>
              <a:rPr lang="ru-RU" sz="24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Palatino Linotype" pitchFamily="18" charset="0"/>
                <a:cs typeface="Times New Roman" pitchFamily="18" charset="0"/>
              </a:rPr>
              <a:t>орталығы</a:t>
            </a:r>
            <a:endParaRPr lang="ru-RU" sz="24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20" y="1996357"/>
            <a:ext cx="2520280" cy="1082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1617" y="5993012"/>
            <a:ext cx="317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latin typeface="Palatino Linotype" pitchFamily="18" charset="0"/>
                <a:ea typeface="+mj-ea"/>
                <a:cs typeface="Times New Roman" pitchFamily="18" charset="0"/>
              </a:rPr>
              <a:t>Астана 2018 ж.</a:t>
            </a:r>
            <a:endParaRPr lang="ru-RU" sz="2000" dirty="0"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78498" y="-110683"/>
            <a:ext cx="1260000" cy="1396017"/>
            <a:chOff x="2334829" y="-5882"/>
            <a:chExt cx="1260000" cy="1393710"/>
          </a:xfrm>
        </p:grpSpPr>
        <p:pic>
          <p:nvPicPr>
            <p:cNvPr id="1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2334829" y="-5882"/>
              <a:ext cx="1260000" cy="104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2514829" y="786668"/>
              <a:ext cx="900000" cy="60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3838498" y="316214"/>
            <a:ext cx="550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ҚОРЫТЫНДЫ </a:t>
            </a:r>
            <a:r>
              <a:rPr lang="kk-KZ" sz="2800" b="1" dirty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АТТЕСТАТТАУ</a:t>
            </a:r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Grp="1"/>
          </p:cNvSpPr>
          <p:nvPr/>
        </p:nvSpPr>
        <p:spPr>
          <a:xfrm>
            <a:off x="228883" y="1313564"/>
            <a:ext cx="6165286" cy="4791714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17" name="Content Placeholder 8"/>
          <p:cNvSpPr>
            <a:spLocks noGrp="1"/>
          </p:cNvSpPr>
          <p:nvPr/>
        </p:nvSpPr>
        <p:spPr>
          <a:xfrm>
            <a:off x="6394169" y="1311648"/>
            <a:ext cx="5564315" cy="4793630"/>
          </a:xfrm>
          <a:prstGeom prst="rect">
            <a:avLst/>
          </a:prstGeom>
          <a:ln w="1270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291825" y="1387828"/>
            <a:ext cx="117544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72538" y="1713249"/>
            <a:ext cx="32733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:   </a:t>
            </a:r>
            <a:r>
              <a:rPr lang="kk-KZ" b="0" dirty="0" smtClean="0"/>
              <a:t>Мектеп</a:t>
            </a:r>
            <a:endParaRPr lang="ru-RU" b="0" dirty="0"/>
          </a:p>
        </p:txBody>
      </p:sp>
      <p:pic>
        <p:nvPicPr>
          <p:cNvPr id="2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2590939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72537" y="2838273"/>
            <a:ext cx="455056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err="1" smtClean="0"/>
              <a:t>Тестілеу</a:t>
            </a:r>
            <a:r>
              <a:rPr lang="ru-RU" dirty="0" smtClean="0"/>
              <a:t> </a:t>
            </a:r>
            <a:r>
              <a:rPr lang="ru-RU" dirty="0" err="1" smtClean="0"/>
              <a:t>мерзімі</a:t>
            </a:r>
            <a:r>
              <a:rPr lang="ru-RU" dirty="0" smtClean="0"/>
              <a:t>: </a:t>
            </a:r>
            <a:r>
              <a:rPr lang="ru-RU" b="0" dirty="0" smtClean="0"/>
              <a:t>29</a:t>
            </a:r>
            <a:r>
              <a:rPr lang="en-US" b="0" dirty="0" smtClean="0"/>
              <a:t> </a:t>
            </a:r>
            <a:r>
              <a:rPr lang="kk-KZ" b="0" dirty="0"/>
              <a:t>мамыр</a:t>
            </a:r>
            <a:r>
              <a:rPr lang="en-US" b="0" dirty="0"/>
              <a:t> –</a:t>
            </a:r>
            <a:r>
              <a:rPr lang="kk-KZ" b="0" dirty="0"/>
              <a:t> </a:t>
            </a:r>
            <a:r>
              <a:rPr lang="ru-RU" b="0" dirty="0"/>
              <a:t>9 </a:t>
            </a:r>
            <a:r>
              <a:rPr lang="ru-RU" b="0" dirty="0" err="1"/>
              <a:t>маусым</a:t>
            </a:r>
            <a:endParaRPr lang="ru-RU" b="0" dirty="0"/>
          </a:p>
        </p:txBody>
      </p:sp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383194" y="4239467"/>
            <a:ext cx="1175445" cy="11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467270" y="3684155"/>
            <a:ext cx="48558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Ана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сағат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өзбек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ұйғыр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тәжік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тілдерінде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оқытатын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мектептерде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 /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тілінде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оқытатын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мектептерде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сағат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 минут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600" b="1" dirty="0">
                <a:latin typeface="Arial" pitchFamily="34" charset="0"/>
                <a:cs typeface="Arial" pitchFamily="34" charset="0"/>
              </a:rPr>
              <a:t>Қазақстан тарихы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дайындыққа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минут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Алгебра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анализ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бастамалары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сағат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сағат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 минут</a:t>
            </a:r>
          </a:p>
        </p:txBody>
      </p:sp>
      <p:pic>
        <p:nvPicPr>
          <p:cNvPr id="26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6780425" y="1552526"/>
            <a:ext cx="1281997" cy="106011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367690" y="1731872"/>
            <a:ext cx="328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Емтихан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келесі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нысанда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тапсырылады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99438" y="3160935"/>
            <a:ext cx="5092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Ана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оқыту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Эссе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Қазақ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орыс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өзбек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ұйғыр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тәжік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тілдерінде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оқытатын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мектептерде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/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Орыс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қазақ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тілінде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оқытатын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мектептерде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) –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Тестілеу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b="1" dirty="0">
                <a:latin typeface="Arial" pitchFamily="34" charset="0"/>
                <a:cs typeface="Arial" pitchFamily="34" charset="0"/>
              </a:rPr>
              <a:t>Қазақстан тарихы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Ауызша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емтихан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Алгебра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және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анализ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бастамалары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Жазбаша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емтихан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Таңдау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Тестілеу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55749" y="-111400"/>
            <a:ext cx="1429451" cy="1460269"/>
            <a:chOff x="2334829" y="-5882"/>
            <a:chExt cx="1260000" cy="1393710"/>
          </a:xfrm>
        </p:grpSpPr>
        <p:pic>
          <p:nvPicPr>
            <p:cNvPr id="1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2334829" y="-5882"/>
              <a:ext cx="1260000" cy="104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2514829" y="786668"/>
              <a:ext cx="900000" cy="60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3785593" y="438904"/>
            <a:ext cx="5515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ҰЛТТЫҚ БІРЫҢҒАЙ ТЕСТІЛЕУ</a:t>
            </a:r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Grp="1"/>
          </p:cNvSpPr>
          <p:nvPr/>
        </p:nvSpPr>
        <p:spPr>
          <a:xfrm>
            <a:off x="55451" y="1305093"/>
            <a:ext cx="5708601" cy="4760654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17" name="Content Placeholder 8"/>
          <p:cNvSpPr>
            <a:spLocks noGrp="1"/>
          </p:cNvSpPr>
          <p:nvPr/>
        </p:nvSpPr>
        <p:spPr>
          <a:xfrm>
            <a:off x="5827362" y="1305093"/>
            <a:ext cx="6281759" cy="4760655"/>
          </a:xfrm>
          <a:prstGeom prst="rect">
            <a:avLst/>
          </a:prstGeom>
          <a:ln w="28575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19192" y="2530004"/>
            <a:ext cx="117544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40257" y="2874846"/>
            <a:ext cx="475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орны</a:t>
            </a:r>
            <a:r>
              <a:rPr lang="ru-RU" dirty="0"/>
              <a:t>: </a:t>
            </a:r>
            <a:r>
              <a:rPr lang="kk-KZ" b="0" dirty="0" smtClean="0"/>
              <a:t>ҰБТ өткізу пункттері</a:t>
            </a:r>
            <a:endParaRPr lang="ru-RU" b="0" dirty="0"/>
          </a:p>
        </p:txBody>
      </p:sp>
      <p:pic>
        <p:nvPicPr>
          <p:cNvPr id="21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4" y="387903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03867" y="4081427"/>
            <a:ext cx="456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err="1"/>
              <a:t>Тестілеу</a:t>
            </a:r>
            <a:r>
              <a:rPr lang="ru-RU" dirty="0"/>
              <a:t> </a:t>
            </a:r>
            <a:r>
              <a:rPr lang="ru-RU" dirty="0" err="1"/>
              <a:t>мерзімі</a:t>
            </a:r>
            <a:r>
              <a:rPr lang="ru-RU" dirty="0"/>
              <a:t>: </a:t>
            </a:r>
            <a:r>
              <a:rPr lang="ru-RU" b="0" dirty="0"/>
              <a:t>20</a:t>
            </a:r>
            <a:r>
              <a:rPr lang="en-US" b="0" dirty="0"/>
              <a:t> </a:t>
            </a:r>
            <a:r>
              <a:rPr lang="kk-KZ" b="0" dirty="0"/>
              <a:t>маусым</a:t>
            </a:r>
            <a:r>
              <a:rPr lang="en-US" b="0" dirty="0"/>
              <a:t> –</a:t>
            </a:r>
            <a:r>
              <a:rPr lang="kk-KZ" b="0" dirty="0"/>
              <a:t> </a:t>
            </a:r>
            <a:r>
              <a:rPr lang="ru-RU" b="0" dirty="0"/>
              <a:t>1 </a:t>
            </a:r>
            <a:r>
              <a:rPr lang="ru-RU" b="0" dirty="0" err="1"/>
              <a:t>шілде</a:t>
            </a:r>
            <a:endParaRPr lang="ru-RU" b="0" dirty="0"/>
          </a:p>
        </p:txBody>
      </p:sp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55451" y="5043131"/>
            <a:ext cx="1175445" cy="11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95084" y="1522151"/>
            <a:ext cx="1491499" cy="933389"/>
            <a:chOff x="195084" y="1682792"/>
            <a:chExt cx="1491499" cy="93338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5084" y="1682792"/>
              <a:ext cx="756000" cy="93338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45" y="1880971"/>
              <a:ext cx="631238" cy="631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1473000" y="1753657"/>
            <a:ext cx="412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Өтініш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орны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Мектеп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2075" y="5307998"/>
            <a:ext cx="309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k-KZ" dirty="0"/>
              <a:t>Уақыты: </a:t>
            </a:r>
            <a:r>
              <a:rPr lang="kk-KZ" b="0" dirty="0"/>
              <a:t>3 сағат 50 минут</a:t>
            </a:r>
            <a:endParaRPr lang="ru-RU" b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702624" y="1481442"/>
            <a:ext cx="22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Тестілеу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пәндері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633392" y="1826742"/>
            <a:ext cx="232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663480" y="2164616"/>
            <a:ext cx="2534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тарихы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Математикалық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сауаттылық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сауаттылығы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Крест 32"/>
          <p:cNvSpPr/>
          <p:nvPr/>
        </p:nvSpPr>
        <p:spPr>
          <a:xfrm>
            <a:off x="7458687" y="2631884"/>
            <a:ext cx="323287" cy="321162"/>
          </a:xfrm>
          <a:prstGeom prst="plus">
            <a:avLst>
              <a:gd name="adj" fmla="val 45001"/>
            </a:avLst>
          </a:prstGeom>
          <a:solidFill>
            <a:srgbClr val="127989"/>
          </a:solidFill>
          <a:ln>
            <a:solidFill>
              <a:srgbClr val="12798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23427" y="3202460"/>
            <a:ext cx="568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бейіндік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таңдалған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мамандыққа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25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  <a14:imgEffect>
                      <a14:saturation sat="3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6097575" y="1432553"/>
            <a:ext cx="1041784" cy="8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094792" y="3523506"/>
            <a:ext cx="43501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Математика + Физика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Математика + География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+ География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Биология + Химия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Биология + География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Шет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География +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Шет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Химия + Физика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+ Адам.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Қоғам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Құқық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192" y="6099074"/>
            <a:ext cx="12089929" cy="724043"/>
          </a:xfrm>
          <a:prstGeom prst="round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Мамандық таңдауда комбинациядағы бейіндік пәндердің орналасу орнының маңызы жоқ  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(Математика+Физика немесе Физика+Математика)!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316736" y="388581"/>
            <a:ext cx="988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ҰЛТТЫҚ БІРЫҢҒАЙ ТЕСТІЛЕУДІ ӨТКІЗУ БОЙЫНША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3706" y="1101318"/>
            <a:ext cx="758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Тестілеу тапсыру тілі (қалауы бойынша):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87449" y="1857038"/>
            <a:ext cx="3357688" cy="485001"/>
            <a:chOff x="1187449" y="1857038"/>
            <a:chExt cx="3357688" cy="485001"/>
          </a:xfrm>
        </p:grpSpPr>
        <p:sp>
          <p:nvSpPr>
            <p:cNvPr id="3" name="TextBox 2"/>
            <p:cNvSpPr txBox="1"/>
            <p:nvPr/>
          </p:nvSpPr>
          <p:spPr>
            <a:xfrm>
              <a:off x="2295689" y="1930385"/>
              <a:ext cx="2249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Қазақ тілінде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7449" y="1857038"/>
              <a:ext cx="1019853" cy="48500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545137" y="1884414"/>
            <a:ext cx="3446588" cy="492049"/>
            <a:chOff x="1187449" y="2574251"/>
            <a:chExt cx="3446588" cy="4920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449" y="2574251"/>
              <a:ext cx="1019853" cy="492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2295689" y="2601667"/>
              <a:ext cx="233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Орыс тілінде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080112" y="1781659"/>
            <a:ext cx="3482287" cy="697558"/>
            <a:chOff x="1107300" y="3342070"/>
            <a:chExt cx="3482287" cy="6975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00" y="3342070"/>
              <a:ext cx="1188389" cy="69755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251239" y="3490794"/>
              <a:ext cx="233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Ағылшын тілінде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8000" y="2767845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тест тапсыруды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«ағылшын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тілінде таңдаған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жағдайда,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түсуші Қазақстан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тарихы пәнінен тестілеуді қалауы бойынша қазақ немесе орыс тілінде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тапсырады!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1590" y="3608388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таңдағандар үшін: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00" y="4167984"/>
            <a:ext cx="1173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түсушілер ҰБТ-да: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екі пән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(оқу сауаттылығы, Қазақстан тарихы)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тапсырады.</a:t>
            </a:r>
          </a:p>
          <a:p>
            <a:r>
              <a:rPr lang="kk-K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тек Конкурсқа қатысу барысында таңдайтын болса: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 пән (оқу сауаттылығы, Қазақстан тарихы, математикалық сауаттылық және екі таңдау пәні) бойынша тестілеу тапсыруына болады.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82600" y="5783567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және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 пән бойынша тестілеу тапсыратындар жауап парағында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6-шы «Шығармашылық емтихан»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секторын толтырмайды!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22922" y="282256"/>
            <a:ext cx="705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КЕШЕНДІ ТЕСТІЛЕУ</a:t>
            </a:r>
            <a:endParaRPr lang="kk-KZ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өткен</a:t>
            </a:r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жылдардағы</a:t>
            </a:r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мектеп</a:t>
            </a:r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бітірушілер</a:t>
            </a:r>
            <a:r>
              <a:rPr lang="ru-RU" sz="24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  <a14:imgEffect>
                      <a14:saturation sat="3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5061334" y="1678430"/>
            <a:ext cx="1268140" cy="10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6536351" y="1751690"/>
            <a:ext cx="223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Тестілеу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пәндері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89093" y="25552"/>
            <a:ext cx="1320247" cy="1422455"/>
            <a:chOff x="1835442" y="65622"/>
            <a:chExt cx="1320247" cy="1422455"/>
          </a:xfrm>
        </p:grpSpPr>
        <p:pic>
          <p:nvPicPr>
            <p:cNvPr id="53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84" b="23852" l="58160" r="667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1835442" y="65622"/>
              <a:ext cx="1320247" cy="109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331" b="24380" l="43125" r="52396">
                          <a14:foregroundMark x1="45521" y1="12190" x2="45521" y2="12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2002675" y="858172"/>
              <a:ext cx="943034" cy="629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2"/>
          <p:cNvSpPr>
            <a:spLocks noGrp="1"/>
          </p:cNvSpPr>
          <p:nvPr/>
        </p:nvSpPr>
        <p:spPr>
          <a:xfrm>
            <a:off x="0" y="1493067"/>
            <a:ext cx="4721901" cy="5364933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56" name="Rectangle 2"/>
          <p:cNvSpPr>
            <a:spLocks noGrp="1"/>
          </p:cNvSpPr>
          <p:nvPr/>
        </p:nvSpPr>
        <p:spPr>
          <a:xfrm>
            <a:off x="4887414" y="1493067"/>
            <a:ext cx="7304586" cy="5364934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5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38" b="23760" l="85625" r="94167">
                        <a14:foregroundMark x1="90208" y1="9917" x2="90208" y2="9917"/>
                        <a14:foregroundMark x1="90208" y1="12397" x2="90208" y2="12397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-15480" y="3062908"/>
            <a:ext cx="117544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32949" y="3410916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Базалық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ЖОО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8" y="4457106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07697" y="4778391"/>
            <a:ext cx="371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Тестілеу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шілде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30412" y="5696882"/>
            <a:ext cx="1175445" cy="11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263003" y="5884286"/>
            <a:ext cx="309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Уақыты: 3 сағат 50 минут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596647" y="2155884"/>
            <a:ext cx="232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8467240" y="2548276"/>
            <a:ext cx="3419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тарихы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Математикалық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сауаттылық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Оқу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сауаттылығы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Крест 115"/>
          <p:cNvSpPr/>
          <p:nvPr/>
        </p:nvSpPr>
        <p:spPr>
          <a:xfrm>
            <a:off x="7172010" y="2489139"/>
            <a:ext cx="323287" cy="321162"/>
          </a:xfrm>
          <a:prstGeom prst="plus">
            <a:avLst>
              <a:gd name="adj" fmla="val 45001"/>
            </a:avLst>
          </a:prstGeom>
          <a:solidFill>
            <a:srgbClr val="127989"/>
          </a:solidFill>
          <a:ln>
            <a:solidFill>
              <a:srgbClr val="12798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313243" y="3122679"/>
            <a:ext cx="3750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бейіндік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таңдалған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мамандыққа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13243" y="4005510"/>
            <a:ext cx="63148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Математика + Физика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Математика + География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+ География 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Биология + Химия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Биология + География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Шет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Қазақ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Орыс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әдебиеті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География +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Шет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тілі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Химия + Физика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Дүниежүзі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тарихы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+ Адам.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Қоғам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Құқық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47021" y="1811293"/>
            <a:ext cx="1491499" cy="933389"/>
            <a:chOff x="195084" y="1682792"/>
            <a:chExt cx="1491499" cy="93338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5084" y="1682792"/>
              <a:ext cx="756000" cy="93338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45" y="1880971"/>
              <a:ext cx="631238" cy="631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TextBox 63"/>
          <p:cNvSpPr txBox="1"/>
          <p:nvPr/>
        </p:nvSpPr>
        <p:spPr>
          <a:xfrm>
            <a:off x="1599822" y="1895500"/>
            <a:ext cx="371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Өтініш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орны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Желілік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b="1" i="1" dirty="0" smtClean="0">
                <a:latin typeface="Arial" pitchFamily="34" charset="0"/>
                <a:cs typeface="Arial" pitchFamily="34" charset="0"/>
              </a:rPr>
              <a:t>ЖОО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ru-RU" sz="2000" b="1" dirty="0" err="1">
                <a:latin typeface="Arial" pitchFamily="34" charset="0"/>
                <a:cs typeface="Arial" pitchFamily="34" charset="0"/>
              </a:rPr>
              <a:t>тапсырма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07085" y="3000104"/>
            <a:ext cx="2217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Ұсынылған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бес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жауап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нұсқасынан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дұрыс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жауапты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таңдау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221099" y="2281527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390933" y="326918"/>
            <a:ext cx="717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ҰБТ және КТ ТЕСТТЕРІНІҢ ҚҰРЫЛЫМЫ</a:t>
            </a:r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503" y="1429376"/>
            <a:ext cx="509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міндетті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пәннің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әрбір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пәні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94420" y="224784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5930508" y="1478403"/>
            <a:ext cx="5999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таңдауы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пәннің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әрбір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пәні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36980" y="2884516"/>
            <a:ext cx="211360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0" dirty="0"/>
              <a:t>1 </a:t>
            </a:r>
            <a:r>
              <a:rPr lang="ru-RU" b="0" dirty="0" err="1"/>
              <a:t>дұрыс</a:t>
            </a:r>
            <a:r>
              <a:rPr lang="ru-RU" b="0" dirty="0"/>
              <a:t> </a:t>
            </a:r>
            <a:r>
              <a:rPr lang="ru-RU" b="0" dirty="0" err="1"/>
              <a:t>жауапты</a:t>
            </a:r>
            <a:r>
              <a:rPr lang="ru-RU" b="0" dirty="0"/>
              <a:t> </a:t>
            </a:r>
            <a:r>
              <a:rPr lang="ru-RU" b="0" dirty="0" err="1"/>
              <a:t>таңдауға</a:t>
            </a:r>
            <a:r>
              <a:rPr lang="ru-RU" b="0" dirty="0"/>
              <a:t> </a:t>
            </a:r>
            <a:r>
              <a:rPr lang="ru-RU" b="0" dirty="0" err="1"/>
              <a:t>арналған</a:t>
            </a:r>
            <a:endParaRPr lang="ru-RU" b="0" dirty="0"/>
          </a:p>
        </p:txBody>
      </p:sp>
      <p:sp>
        <p:nvSpPr>
          <p:cNvPr id="93" name="TextBox 92"/>
          <p:cNvSpPr txBox="1"/>
          <p:nvPr/>
        </p:nvSpPr>
        <p:spPr>
          <a:xfrm>
            <a:off x="9034203" y="2949191"/>
            <a:ext cx="2599264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b="0" dirty="0"/>
          </a:p>
          <a:p>
            <a:r>
              <a:rPr lang="ru-RU" b="0" dirty="0"/>
              <a:t> </a:t>
            </a:r>
            <a:r>
              <a:rPr lang="ru-RU" b="0" dirty="0" err="1"/>
              <a:t>бір</a:t>
            </a:r>
            <a:r>
              <a:rPr lang="ru-RU" b="0" dirty="0"/>
              <a:t> </a:t>
            </a:r>
            <a:r>
              <a:rPr lang="ru-RU" b="0" dirty="0" err="1"/>
              <a:t>немесе</a:t>
            </a:r>
            <a:r>
              <a:rPr lang="ru-RU" b="0" dirty="0"/>
              <a:t> </a:t>
            </a:r>
            <a:r>
              <a:rPr lang="ru-RU" b="0" dirty="0" err="1"/>
              <a:t>бірнеше</a:t>
            </a:r>
            <a:r>
              <a:rPr lang="ru-RU" b="0" dirty="0"/>
              <a:t> </a:t>
            </a:r>
            <a:r>
              <a:rPr lang="ru-RU" b="0" dirty="0" err="1"/>
              <a:t>дұрыс</a:t>
            </a:r>
            <a:r>
              <a:rPr lang="ru-RU" b="0" dirty="0"/>
              <a:t> </a:t>
            </a:r>
            <a:r>
              <a:rPr lang="ru-RU" b="0" dirty="0" err="1"/>
              <a:t>жауапты</a:t>
            </a:r>
            <a:r>
              <a:rPr lang="ru-RU" b="0" dirty="0"/>
              <a:t> </a:t>
            </a:r>
            <a:r>
              <a:rPr lang="ru-RU" b="0" dirty="0" err="1"/>
              <a:t>таңдауға</a:t>
            </a:r>
            <a:r>
              <a:rPr lang="ru-RU" b="0" dirty="0"/>
              <a:t> </a:t>
            </a:r>
            <a:r>
              <a:rPr lang="ru-RU" b="0" dirty="0" err="1"/>
              <a:t>арналған</a:t>
            </a:r>
            <a:endParaRPr lang="ru-RU" b="0" dirty="0"/>
          </a:p>
        </p:txBody>
      </p:sp>
      <p:sp>
        <p:nvSpPr>
          <p:cNvPr id="94" name="TextBox 93"/>
          <p:cNvSpPr txBox="1"/>
          <p:nvPr/>
        </p:nvSpPr>
        <p:spPr>
          <a:xfrm>
            <a:off x="3962933" y="5465401"/>
            <a:ext cx="3935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Максималды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балл: 140 </a:t>
            </a:r>
          </a:p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Шекті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балл: 50 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66" y="46677"/>
            <a:ext cx="1744798" cy="13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1199738" y="153878"/>
            <a:ext cx="10345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КЕШЕНДІ ТЕСТІЛЕУ</a:t>
            </a:r>
            <a:endParaRPr lang="kk-KZ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еделдетілген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оқу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мерзімімен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қысқартылған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бағдарламалары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ұқсас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мамандықтарға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түсуші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техникалық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кәсіптік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ұйымдары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түлектері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54853" y="66081"/>
            <a:ext cx="927412" cy="1124262"/>
            <a:chOff x="1835442" y="65622"/>
            <a:chExt cx="1320247" cy="1422455"/>
          </a:xfrm>
        </p:grpSpPr>
        <p:pic>
          <p:nvPicPr>
            <p:cNvPr id="61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88" t="8025" r="32191" b="74389"/>
            <a:stretch/>
          </p:blipFill>
          <p:spPr bwMode="auto">
            <a:xfrm>
              <a:off x="1835442" y="65622"/>
              <a:ext cx="1320247" cy="109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Образования, Школы, Университет, Стационарный, Пакет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38" t="8584" r="47141" b="73830"/>
            <a:stretch/>
          </p:blipFill>
          <p:spPr bwMode="auto">
            <a:xfrm>
              <a:off x="2002675" y="858172"/>
              <a:ext cx="943034" cy="629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Rectangle 2"/>
          <p:cNvSpPr>
            <a:spLocks noGrp="1"/>
          </p:cNvSpPr>
          <p:nvPr/>
        </p:nvSpPr>
        <p:spPr>
          <a:xfrm>
            <a:off x="0" y="1231096"/>
            <a:ext cx="4901784" cy="5626904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8225" y="1310055"/>
            <a:ext cx="756000" cy="933389"/>
          </a:xfrm>
          <a:prstGeom prst="rect">
            <a:avLst/>
          </a:prstGeom>
        </p:spPr>
      </p:pic>
      <p:pic>
        <p:nvPicPr>
          <p:cNvPr id="65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-41497" y="2666498"/>
            <a:ext cx="117544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182762" y="2947220"/>
            <a:ext cx="347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Базалық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ЖОО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" y="3965142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124415" y="4271985"/>
            <a:ext cx="352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Тестілеу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17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kk-KZ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шілде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-79054" y="5042291"/>
            <a:ext cx="1313172" cy="11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124415" y="1356519"/>
            <a:ext cx="3945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Өтініш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Желілік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kk-KZ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ЖОО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Өтініш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қабылдау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</a:p>
          <a:p>
            <a:r>
              <a:rPr lang="kk-KZ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маусым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71676" y="5355874"/>
            <a:ext cx="289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Уақыты: 1 сағат 40 минут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96570" y="6079455"/>
            <a:ext cx="393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Максималды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балл: 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3" y="6059413"/>
            <a:ext cx="647012" cy="54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2"/>
          <p:cNvSpPr>
            <a:spLocks noGrp="1"/>
          </p:cNvSpPr>
          <p:nvPr/>
        </p:nvSpPr>
        <p:spPr>
          <a:xfrm>
            <a:off x="4887414" y="1231096"/>
            <a:ext cx="7304586" cy="5626905"/>
          </a:xfrm>
          <a:prstGeom prst="rect">
            <a:avLst/>
          </a:prstGeom>
          <a:ln w="19050" cmpd="dbl">
            <a:solidFill>
              <a:schemeClr val="accent2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7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5080840" y="1276527"/>
            <a:ext cx="1041784" cy="8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6012659" y="1443046"/>
            <a:ext cx="21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Тестілеу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пәндері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25464" y="2406040"/>
            <a:ext cx="2538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1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ж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алпы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бейіндік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пән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1" name="Крест 80"/>
          <p:cNvSpPr/>
          <p:nvPr/>
        </p:nvSpPr>
        <p:spPr>
          <a:xfrm>
            <a:off x="5932038" y="3272432"/>
            <a:ext cx="323287" cy="321162"/>
          </a:xfrm>
          <a:prstGeom prst="plus">
            <a:avLst>
              <a:gd name="adj" fmla="val 45001"/>
            </a:avLst>
          </a:prstGeom>
          <a:solidFill>
            <a:srgbClr val="127989"/>
          </a:solidFill>
          <a:ln>
            <a:solidFill>
              <a:srgbClr val="127989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7857526" y="1975538"/>
            <a:ext cx="3387943" cy="2140070"/>
            <a:chOff x="2711265" y="5130272"/>
            <a:chExt cx="2858336" cy="1919174"/>
          </a:xfrm>
        </p:grpSpPr>
        <p:sp>
          <p:nvSpPr>
            <p:cNvPr id="83" name="TextBox 82"/>
            <p:cNvSpPr txBox="1"/>
            <p:nvPr/>
          </p:nvSpPr>
          <p:spPr>
            <a:xfrm>
              <a:off x="2711265" y="5537254"/>
              <a:ext cx="1352803" cy="57961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20 </a:t>
              </a:r>
            </a:p>
            <a:p>
              <a:pPr algn="ctr"/>
              <a:r>
                <a:rPr lang="kk-KZ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274720" y="5310857"/>
              <a:ext cx="1152154" cy="1076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kk-KZ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 дұрыс жауапты таңдауға арналған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>
            <a:xfrm>
              <a:off x="2739818" y="5130272"/>
              <a:ext cx="2829783" cy="1919174"/>
              <a:chOff x="1645595" y="1909333"/>
              <a:chExt cx="1743076" cy="1553488"/>
            </a:xfrm>
          </p:grpSpPr>
          <p:sp>
            <p:nvSpPr>
              <p:cNvPr id="86" name="Дуга 85"/>
              <p:cNvSpPr/>
              <p:nvPr/>
            </p:nvSpPr>
            <p:spPr>
              <a:xfrm rot="16200000">
                <a:off x="1859451" y="16954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87" name="Дуга 86"/>
              <p:cNvSpPr/>
              <p:nvPr/>
            </p:nvSpPr>
            <p:spPr>
              <a:xfrm rot="16200000">
                <a:off x="2688127" y="16954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88" name="Дуга 87"/>
              <p:cNvSpPr/>
              <p:nvPr/>
            </p:nvSpPr>
            <p:spPr>
              <a:xfrm rot="16200000">
                <a:off x="1859451" y="27622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89" name="Дуга 88"/>
              <p:cNvSpPr/>
              <p:nvPr/>
            </p:nvSpPr>
            <p:spPr>
              <a:xfrm rot="16200000">
                <a:off x="2688127" y="27622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cxnSp>
            <p:nvCxnSpPr>
              <p:cNvPr id="90" name="Прямая соединительная линия 89"/>
              <p:cNvCxnSpPr>
                <a:stCxn id="86" idx="0"/>
                <a:endCxn id="88" idx="0"/>
              </p:cNvCxnSpPr>
              <p:nvPr/>
            </p:nvCxnSpPr>
            <p:spPr>
              <a:xfrm>
                <a:off x="1683625" y="2055509"/>
                <a:ext cx="0" cy="10668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>
                <a:stCxn id="86" idx="2"/>
                <a:endCxn id="89" idx="0"/>
              </p:cNvCxnSpPr>
              <p:nvPr/>
            </p:nvCxnSpPr>
            <p:spPr>
              <a:xfrm flipH="1">
                <a:off x="2512301" y="2046380"/>
                <a:ext cx="1768" cy="107592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>
                <a:stCxn id="87" idx="2"/>
                <a:endCxn id="89" idx="2"/>
              </p:cNvCxnSpPr>
              <p:nvPr/>
            </p:nvCxnSpPr>
            <p:spPr>
              <a:xfrm>
                <a:off x="3342745" y="2046380"/>
                <a:ext cx="0" cy="106680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645595" y="2152676"/>
                <a:ext cx="38030" cy="96963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>
                <a:endCxn id="89" idx="2"/>
              </p:cNvCxnSpPr>
              <p:nvPr/>
            </p:nvCxnSpPr>
            <p:spPr>
              <a:xfrm flipH="1">
                <a:off x="3342745" y="2152676"/>
                <a:ext cx="36401" cy="96050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>
                <a:endCxn id="86" idx="0"/>
              </p:cNvCxnSpPr>
              <p:nvPr/>
            </p:nvCxnSpPr>
            <p:spPr>
              <a:xfrm flipV="1">
                <a:off x="1645595" y="2055509"/>
                <a:ext cx="38030" cy="97167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>
                <a:endCxn id="87" idx="2"/>
              </p:cNvCxnSpPr>
              <p:nvPr/>
            </p:nvCxnSpPr>
            <p:spPr>
              <a:xfrm flipV="1">
                <a:off x="3342745" y="2046380"/>
                <a:ext cx="0" cy="10629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/>
              <p:cNvCxnSpPr/>
              <p:nvPr/>
            </p:nvCxnSpPr>
            <p:spPr>
              <a:xfrm flipH="1" flipV="1">
                <a:off x="3342745" y="2046381"/>
                <a:ext cx="36402" cy="10629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Прямоугольник 97"/>
          <p:cNvSpPr/>
          <p:nvPr/>
        </p:nvSpPr>
        <p:spPr>
          <a:xfrm>
            <a:off x="4828210" y="3909913"/>
            <a:ext cx="253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1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бейіндік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пән</a:t>
            </a:r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6824609" y="3842940"/>
            <a:ext cx="5073771" cy="3173175"/>
            <a:chOff x="4009372" y="3298751"/>
            <a:chExt cx="5896628" cy="3492574"/>
          </a:xfrm>
        </p:grpSpPr>
        <p:sp>
          <p:nvSpPr>
            <p:cNvPr id="100" name="TextBox 99"/>
            <p:cNvSpPr txBox="1"/>
            <p:nvPr/>
          </p:nvSpPr>
          <p:spPr>
            <a:xfrm>
              <a:off x="4148763" y="3451480"/>
              <a:ext cx="2769557" cy="132187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20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</a:t>
              </a:r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 дұрыс жауапты таңдауға арналған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670304" y="3677532"/>
              <a:ext cx="3235696" cy="19636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10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(2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жағдаят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5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тапсырмадан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)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endParaRPr lang="ru-RU" sz="14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Жағдаяттық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тапсырмалар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 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kk-KZ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 дұрыс жауапты таңдауға арналған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61051" y="4446711"/>
              <a:ext cx="2762562" cy="132187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10 </a:t>
              </a:r>
              <a:r>
                <a:rPr lang="ru-RU" sz="1400" dirty="0" err="1" smtClean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тапсырма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бір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немесе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бірнеше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дұрыс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жауапты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таңдауға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 </a:t>
              </a:r>
              <a:r>
                <a:rPr lang="ru-RU" sz="1400" dirty="0" err="1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  <a:cs typeface="Arial" pitchFamily="34" charset="0"/>
                </a:rPr>
                <a:t>арналған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endParaRPr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4009372" y="3298751"/>
              <a:ext cx="5810903" cy="3492574"/>
              <a:chOff x="1645595" y="1909333"/>
              <a:chExt cx="1743076" cy="1553488"/>
            </a:xfrm>
          </p:grpSpPr>
          <p:sp>
            <p:nvSpPr>
              <p:cNvPr id="104" name="Дуга 103"/>
              <p:cNvSpPr/>
              <p:nvPr/>
            </p:nvSpPr>
            <p:spPr>
              <a:xfrm rot="16200000">
                <a:off x="1859451" y="16954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105" name="Дуга 104"/>
              <p:cNvSpPr/>
              <p:nvPr/>
            </p:nvSpPr>
            <p:spPr>
              <a:xfrm rot="16200000">
                <a:off x="2688127" y="16954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106" name="Дуга 105"/>
              <p:cNvSpPr/>
              <p:nvPr/>
            </p:nvSpPr>
            <p:spPr>
              <a:xfrm rot="16200000">
                <a:off x="1859451" y="27622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sp>
            <p:nvSpPr>
              <p:cNvPr id="107" name="Дуга 106"/>
              <p:cNvSpPr/>
              <p:nvPr/>
            </p:nvSpPr>
            <p:spPr>
              <a:xfrm rot="16200000">
                <a:off x="2688127" y="2762277"/>
                <a:ext cx="486688" cy="914400"/>
              </a:xfrm>
              <a:prstGeom prst="arc">
                <a:avLst>
                  <a:gd name="adj1" fmla="val 16983072"/>
                  <a:gd name="adj2" fmla="val 453051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2">
                      <a:lumMod val="75000"/>
                    </a:schemeClr>
                  </a:solidFill>
                  <a:latin typeface="Palatino Linotype" pitchFamily="18" charset="0"/>
                </a:endParaRPr>
              </a:p>
            </p:txBody>
          </p:sp>
          <p:cxnSp>
            <p:nvCxnSpPr>
              <p:cNvPr id="108" name="Прямая соединительная линия 107"/>
              <p:cNvCxnSpPr>
                <a:stCxn id="104" idx="0"/>
                <a:endCxn id="106" idx="0"/>
              </p:cNvCxnSpPr>
              <p:nvPr/>
            </p:nvCxnSpPr>
            <p:spPr>
              <a:xfrm>
                <a:off x="1683625" y="2055509"/>
                <a:ext cx="0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>
                <a:stCxn id="104" idx="2"/>
                <a:endCxn id="107" idx="0"/>
              </p:cNvCxnSpPr>
              <p:nvPr/>
            </p:nvCxnSpPr>
            <p:spPr>
              <a:xfrm flipH="1">
                <a:off x="2512301" y="2046380"/>
                <a:ext cx="1768" cy="1075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>
                <a:stCxn id="105" idx="2"/>
                <a:endCxn id="107" idx="2"/>
              </p:cNvCxnSpPr>
              <p:nvPr/>
            </p:nvCxnSpPr>
            <p:spPr>
              <a:xfrm>
                <a:off x="3342745" y="2046380"/>
                <a:ext cx="0" cy="1066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>
                <a:off x="1645595" y="2152676"/>
                <a:ext cx="38030" cy="9696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>
                <a:endCxn id="107" idx="2"/>
              </p:cNvCxnSpPr>
              <p:nvPr/>
            </p:nvCxnSpPr>
            <p:spPr>
              <a:xfrm flipH="1">
                <a:off x="3342745" y="2152676"/>
                <a:ext cx="36401" cy="960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>
                <a:endCxn id="104" idx="0"/>
              </p:cNvCxnSpPr>
              <p:nvPr/>
            </p:nvCxnSpPr>
            <p:spPr>
              <a:xfrm flipV="1">
                <a:off x="1645595" y="2055509"/>
                <a:ext cx="38030" cy="971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>
                <a:endCxn id="105" idx="2"/>
              </p:cNvCxnSpPr>
              <p:nvPr/>
            </p:nvCxnSpPr>
            <p:spPr>
              <a:xfrm flipV="1">
                <a:off x="3342745" y="2046380"/>
                <a:ext cx="0" cy="1062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H="1" flipV="1">
                <a:off x="3342745" y="2046381"/>
                <a:ext cx="36402" cy="1062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548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03" y="1173285"/>
            <a:ext cx="11598875" cy="556526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6071" y="1223493"/>
            <a:ext cx="11088129" cy="7516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жауабы бар тапсырмаларда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 3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таңдағанда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балмен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071" y="2977662"/>
            <a:ext cx="11088129" cy="783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жауабы бар тапсырмаларда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таңдап бір дұрыс жауапты белгілемесе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 балмен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бағаланады.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205" y="4698141"/>
            <a:ext cx="11088128" cy="10844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жауабы бар тапсырмаларда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 1 дұрыс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жауапты таңдаса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ноль балмен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бағаланады, себебі екінші және үшінші дұрыс жауапты белгілімей екі қателік жіберіп тұр. Әрбір жіберілген қате үшін бір балл шегеріліп отырады.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рис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8" y="1975104"/>
            <a:ext cx="6742392" cy="850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ис 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37" y="3760763"/>
            <a:ext cx="6742393" cy="84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ис 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83" y="5838552"/>
            <a:ext cx="6742392" cy="8440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70696" y="142978"/>
            <a:ext cx="1159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 немесе бірнеше  дұрыс жауабы бар тест тапсырмаларын бағалау тәсілі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(үш дұрыс жауап бойынша)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025" y="1173285"/>
            <a:ext cx="11598875" cy="556526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375" y="1160585"/>
            <a:ext cx="10945825" cy="8281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дұрыс жауабы бар тапсырмаларда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дұрыс жауапты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таңдап және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дұрыс емес жауапты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таңдағанда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 балмен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375" y="3012832"/>
            <a:ext cx="10820400" cy="935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жауабы бар тапсырмаларда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жауапты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таңдап және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дұрыс емес жауапты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таңдағанда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 балмен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4087" y="4910362"/>
            <a:ext cx="10820400" cy="998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 дұрыс жауабы бар тапсырмаларда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дұрыс жауапты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таңдап және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емес жауапты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қосымша таңдағанда </a:t>
            </a:r>
            <a:r>
              <a:rPr lang="kk-KZ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ноль </a:t>
            </a:r>
            <a:r>
              <a:rPr lang="kk-KZ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балмен </a:t>
            </a:r>
            <a:r>
              <a:rPr lang="kk-K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бағаланады, себебі екі қате жіберілгені үшін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6" y="1988704"/>
            <a:ext cx="6105547" cy="82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ис 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6" y="3955918"/>
            <a:ext cx="6105547" cy="74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ис 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6" y="5931309"/>
            <a:ext cx="6105547" cy="7502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41872" y="72803"/>
            <a:ext cx="1111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Бірнеше дұрыс жауабы бар тест тапсырмаларын бағалау тәсілі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 дұрыс жауап бойынша)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3212" y="1219992"/>
            <a:ext cx="1685590" cy="2240862"/>
            <a:chOff x="1460591" y="734017"/>
            <a:chExt cx="1685588" cy="258786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317" y="1185676"/>
              <a:ext cx="1424136" cy="2136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60591" y="734017"/>
              <a:ext cx="1685588" cy="390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ЖОО-ға түсуші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962877" y="1219992"/>
            <a:ext cx="2613867" cy="2209008"/>
            <a:chOff x="6156176" y="908720"/>
            <a:chExt cx="2613867" cy="220900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267963"/>
              <a:ext cx="2613867" cy="1849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236296" y="908720"/>
              <a:ext cx="749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ЖОО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000" y="314989"/>
            <a:ext cx="1189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грантын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конкурсын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құжат тапсыру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321995" y="1867524"/>
            <a:ext cx="6199705" cy="4108710"/>
            <a:chOff x="2321995" y="1867524"/>
            <a:chExt cx="6199705" cy="410871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2475464" y="1867524"/>
              <a:ext cx="5834089" cy="941402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0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Тапсырылатын құжаттар тізімі:</a:t>
              </a:r>
              <a:endParaRPr lang="ru-RU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3" name="Схема 12"/>
            <p:cNvGraphicFramePr/>
            <p:nvPr>
              <p:extLst/>
            </p:nvPr>
          </p:nvGraphicFramePr>
          <p:xfrm>
            <a:off x="2321995" y="2485502"/>
            <a:ext cx="6199705" cy="34907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577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7042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kk-KZ" sz="26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Конкурс жоғары болған мамандықтар тізбесі</a:t>
            </a:r>
            <a:endParaRPr lang="ru-RU" sz="26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967972" y="6048709"/>
            <a:ext cx="2520280" cy="28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200" dirty="0" smtClean="0">
                <a:latin typeface="Palatino Linotype" pitchFamily="18" charset="0"/>
              </a:rPr>
              <a:t>Бөлінген гранттардың саны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178" y="6087703"/>
            <a:ext cx="196643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4984" y="6087703"/>
            <a:ext cx="196643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8094099" y="6027733"/>
            <a:ext cx="2520280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200" dirty="0" smtClean="0">
                <a:latin typeface="Palatino Linotype" pitchFamily="18" charset="0"/>
              </a:rPr>
              <a:t>Берілген өтініштер саны</a:t>
            </a:r>
            <a:endParaRPr lang="ru-RU" sz="1200" dirty="0">
              <a:latin typeface="Palatino Linotype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46817" y="6624770"/>
            <a:ext cx="80602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Объект 8"/>
          <p:cNvSpPr txBox="1">
            <a:spLocks/>
          </p:cNvSpPr>
          <p:nvPr/>
        </p:nvSpPr>
        <p:spPr>
          <a:xfrm>
            <a:off x="5147091" y="6336740"/>
            <a:ext cx="605473" cy="288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100" b="1" i="1" dirty="0">
                <a:latin typeface="Arial" pitchFamily="34" charset="0"/>
                <a:cs typeface="Arial" pitchFamily="34" charset="0"/>
              </a:rPr>
              <a:t>84,62</a:t>
            </a:r>
            <a:endParaRPr lang="ru-RU" sz="1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8"/>
          <p:cNvSpPr txBox="1">
            <a:spLocks/>
          </p:cNvSpPr>
          <p:nvPr/>
        </p:nvSpPr>
        <p:spPr>
          <a:xfrm>
            <a:off x="5852837" y="6336740"/>
            <a:ext cx="2880320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200" dirty="0" smtClean="0">
                <a:latin typeface="Palatino Linotype" pitchFamily="18" charset="0"/>
              </a:rPr>
              <a:t>Бір орынға тапсырған талапкерлер</a:t>
            </a:r>
            <a:endParaRPr lang="ru-RU" sz="1200" dirty="0">
              <a:latin typeface="Palatino Linotype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31970"/>
              </p:ext>
            </p:extLst>
          </p:nvPr>
        </p:nvGraphicFramePr>
        <p:xfrm>
          <a:off x="433526" y="748146"/>
          <a:ext cx="11481383" cy="530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4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63" y="235373"/>
            <a:ext cx="11270616" cy="577427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ҰБТ өткізу пункттері (ҰБТӨП)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9803" y="941255"/>
            <a:ext cx="38602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 жылғы ҰБТ</a:t>
            </a:r>
            <a:r>
              <a:rPr lang="kk-KZ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kk-KZ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ҰБТӨП-те өткізіледі: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/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ЖОО базасында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  <a:p>
            <a:pPr marL="622300"/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ТжКББ базасында –  3</a:t>
            </a:r>
          </a:p>
          <a:p>
            <a:pPr marL="622300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ектеп базасында – 116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66" y="3318261"/>
            <a:ext cx="416726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ҰБТӨП базасында </a:t>
            </a:r>
          </a:p>
          <a:p>
            <a:pPr marL="177800"/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5292 мектеп, 146 518 бітірушілер тіркелген</a:t>
            </a:r>
          </a:p>
          <a:p>
            <a:pPr marL="177800"/>
            <a:r>
              <a:rPr lang="kk-KZ" i="1" dirty="0" smtClean="0">
                <a:latin typeface="Arial" panose="020B0604020202020204" pitchFamily="34" charset="0"/>
                <a:cs typeface="Arial" panose="020B0604020202020204" pitchFamily="34" charset="0"/>
              </a:rPr>
              <a:t>(01.03.2018 ж. мәлімет бойынша)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166" y="5027026"/>
            <a:ext cx="4841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бойынша </a:t>
            </a:r>
          </a:p>
          <a:p>
            <a:r>
              <a:rPr lang="kk-KZ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20.04.2018 ж. мәлімет</a:t>
            </a:r>
          </a:p>
          <a:p>
            <a:r>
              <a:rPr lang="kk-KZ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бойынша ҰБТ-ға</a:t>
            </a:r>
          </a:p>
          <a:p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k-KZ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kk-K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өтініш қабылданды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998071"/>
            <a:ext cx="7360920" cy="51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39636" y="0"/>
            <a:ext cx="8132619" cy="678873"/>
          </a:xfrm>
        </p:spPr>
        <p:txBody>
          <a:bodyPr>
            <a:normAutofit/>
          </a:bodyPr>
          <a:lstStyle/>
          <a:p>
            <a:pPr algn="ctr"/>
            <a:r>
              <a:rPr lang="kk-KZ" sz="26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Конкурс төмен болған мамандықтар тізбесі</a:t>
            </a:r>
            <a:endParaRPr lang="ru-RU" sz="26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бъект 8"/>
          <p:cNvSpPr>
            <a:spLocks noGrp="1"/>
          </p:cNvSpPr>
          <p:nvPr>
            <p:ph idx="1"/>
          </p:nvPr>
        </p:nvSpPr>
        <p:spPr>
          <a:xfrm>
            <a:off x="2695097" y="5977168"/>
            <a:ext cx="2520280" cy="28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200" dirty="0" smtClean="0">
                <a:latin typeface="Palatino Linotype" pitchFamily="18" charset="0"/>
              </a:rPr>
              <a:t>Бөлінген гранттар саны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3766" y="6003369"/>
            <a:ext cx="196643" cy="144016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5982" y="6003369"/>
            <a:ext cx="196643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7186021" y="5931362"/>
            <a:ext cx="2520280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200" dirty="0" smtClean="0">
                <a:latin typeface="Palatino Linotype" pitchFamily="18" charset="0"/>
              </a:rPr>
              <a:t>Берілген өтініштер саны</a:t>
            </a:r>
            <a:endParaRPr lang="ru-RU" sz="1200" dirty="0">
              <a:latin typeface="Palatino Linotyp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92027" y="6596105"/>
            <a:ext cx="80602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Объект 8"/>
          <p:cNvSpPr txBox="1">
            <a:spLocks/>
          </p:cNvSpPr>
          <p:nvPr/>
        </p:nvSpPr>
        <p:spPr>
          <a:xfrm>
            <a:off x="4492574" y="6337208"/>
            <a:ext cx="605473" cy="288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100" b="1" i="1" dirty="0">
                <a:latin typeface="Arial" pitchFamily="34" charset="0"/>
                <a:cs typeface="Arial" pitchFamily="34" charset="0"/>
              </a:rPr>
              <a:t>3,79</a:t>
            </a:r>
            <a:endParaRPr lang="ru-RU" sz="1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8"/>
          <p:cNvSpPr txBox="1">
            <a:spLocks/>
          </p:cNvSpPr>
          <p:nvPr/>
        </p:nvSpPr>
        <p:spPr>
          <a:xfrm>
            <a:off x="5217571" y="6351243"/>
            <a:ext cx="2880320" cy="28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200" dirty="0">
                <a:latin typeface="Palatino Linotype" pitchFamily="18" charset="0"/>
              </a:rPr>
              <a:t>Бір орынға тапсырған талапкерлер</a:t>
            </a:r>
            <a:endParaRPr lang="ru-RU" sz="1200" dirty="0">
              <a:latin typeface="Palatino Linotype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591227"/>
              </p:ext>
            </p:extLst>
          </p:nvPr>
        </p:nvGraphicFramePr>
        <p:xfrm>
          <a:off x="568035" y="678873"/>
          <a:ext cx="10986655" cy="504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8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070" y="92230"/>
            <a:ext cx="11306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Облыстар бойынша </a:t>
            </a:r>
            <a:r>
              <a:rPr lang="kk-KZ" sz="2800" b="1" dirty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2017 жылғы ҰБТ нәтижесімен білім </a:t>
            </a:r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беру</a:t>
            </a:r>
          </a:p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 грантын тағайындау Конкурсының нәтижесін салыстыру</a:t>
            </a:r>
            <a:r>
              <a:rPr lang="kk-KZ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27021"/>
              </p:ext>
            </p:extLst>
          </p:nvPr>
        </p:nvGraphicFramePr>
        <p:xfrm>
          <a:off x="815546" y="1046337"/>
          <a:ext cx="10565026" cy="5874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4858">
                <a:tc>
                  <a:txBody>
                    <a:bodyPr/>
                    <a:lstStyle/>
                    <a:p>
                      <a:endParaRPr lang="kk-KZ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Облыстар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ҰБТ-ға қатысқандар</a:t>
                      </a:r>
                      <a:r>
                        <a:rPr lang="kk-KZ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саны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Оның</a:t>
                      </a:r>
                      <a:r>
                        <a:rPr lang="kk-KZ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ішінде шектік балын алғандар саны (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%</a:t>
                      </a:r>
                      <a:r>
                        <a:rPr lang="kk-KZ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Оның</a:t>
                      </a:r>
                      <a:r>
                        <a:rPr lang="kk-KZ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ішінде конкурсқа қатысқандар саны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Оның ішінде грант алғандар саны (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%</a:t>
                      </a:r>
                      <a:r>
                        <a:rPr lang="kk-KZ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77">
                <a:tc>
                  <a:txBody>
                    <a:bodyPr/>
                    <a:lstStyle/>
                    <a:p>
                      <a:pPr algn="l"/>
                      <a:r>
                        <a:rPr lang="kk-KZ" sz="2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Ақмола</a:t>
                      </a:r>
                      <a:endParaRPr lang="ru-RU" sz="2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2312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1990</a:t>
                      </a:r>
                    </a:p>
                    <a:p>
                      <a:pPr algn="ctr"/>
                      <a:r>
                        <a:rPr lang="kk-KZ" dirty="0" smtClean="0"/>
                        <a:t>(86,07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1897</a:t>
                      </a:r>
                    </a:p>
                    <a:p>
                      <a:pPr algn="ctr"/>
                      <a:r>
                        <a:rPr lang="kk-KZ" dirty="0" smtClean="0"/>
                        <a:t>(95,32%)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905</a:t>
                      </a:r>
                    </a:p>
                    <a:p>
                      <a:pPr algn="ctr"/>
                      <a:r>
                        <a:rPr lang="kk-KZ" dirty="0" smtClean="0"/>
                        <a:t>(47,71%)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Шығыс Қазақстан</a:t>
                      </a:r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6256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5186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(82,90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(73,52%)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(60,53%)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Қарағанды</a:t>
                      </a:r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5041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4419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(87,64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(66,35%)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(44,92%)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1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Қостанай</a:t>
                      </a:r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2271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1989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(87,58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1337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(67,22%)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(56,62%)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Павлодар</a:t>
                      </a:r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2537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2308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(90,97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(84,01%)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(63,80%)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Солтүстік Қазақстан</a:t>
                      </a:r>
                      <a:endParaRPr lang="ru-RU" sz="22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2094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1810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(86,44</a:t>
                      </a:r>
                      <a:r>
                        <a:rPr lang="ru-RU" dirty="0" smtClean="0"/>
                        <a:t>%</a:t>
                      </a:r>
                      <a:r>
                        <a:rPr lang="kk-KZ" dirty="0" smtClean="0"/>
                        <a:t>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(67,40%)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(43,28%)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kk-KZ" sz="2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Астана қ.</a:t>
                      </a:r>
                      <a:endParaRPr lang="ru-RU" sz="2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5115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4403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(86,08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2589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(58,80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(33,76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kk-K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0" y="314652"/>
            <a:ext cx="1058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kk-KZ" sz="3200" b="1" dirty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айт</a:t>
            </a:r>
            <a:r>
              <a:rPr lang="kk-KZ" sz="32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а ҰБТ мен КТ туралы жалпы ақпарат</a:t>
            </a:r>
            <a:r>
              <a:rPr lang="kk-KZ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488" y="1798860"/>
            <a:ext cx="11104562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k-KZ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Қайта ҰБТ/КТ тапсыру мерзімі:</a:t>
            </a:r>
            <a:endParaRPr lang="ru-RU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Қазақстан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Республикасы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ілім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және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ғылым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министрлігімен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белгіленген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мерзім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– 24 </a:t>
            </a:r>
            <a:r>
              <a:rPr lang="ru-RU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тамыз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аралығы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88" y="2740180"/>
            <a:ext cx="1064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/>
              <a:t>Қайта ҰБТ/КТ-ға қатысатын тұлғалар: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/>
              <a:t>шекті</a:t>
            </a:r>
            <a:r>
              <a:rPr lang="en-US" dirty="0"/>
              <a:t> </a:t>
            </a:r>
            <a:r>
              <a:rPr lang="en-US" dirty="0" err="1"/>
              <a:t>балды</a:t>
            </a:r>
            <a:r>
              <a:rPr lang="en-US" dirty="0"/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алмаған</a:t>
            </a:r>
            <a:r>
              <a:rPr lang="en-US" dirty="0"/>
              <a:t> </a:t>
            </a:r>
            <a:r>
              <a:rPr lang="kk-KZ" dirty="0" smtClean="0"/>
              <a:t>ҰБТ/КТ</a:t>
            </a:r>
            <a:r>
              <a:rPr lang="en-US" dirty="0" smtClean="0"/>
              <a:t> </a:t>
            </a:r>
            <a:r>
              <a:rPr lang="en-US" dirty="0" err="1"/>
              <a:t>қатысушылары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dirty="0" smtClean="0"/>
              <a:t>ҰБТ/КТ-да </a:t>
            </a:r>
            <a:r>
              <a:rPr lang="en-US" dirty="0" err="1" smtClean="0"/>
              <a:t>нәтижелері</a:t>
            </a:r>
            <a:r>
              <a:rPr lang="en-US" dirty="0" smtClean="0"/>
              <a:t> </a:t>
            </a:r>
            <a:r>
              <a:rPr lang="en-US" dirty="0" err="1"/>
              <a:t>жойылған</a:t>
            </a:r>
            <a:r>
              <a:rPr lang="en-US" dirty="0"/>
              <a:t> </a:t>
            </a:r>
            <a:r>
              <a:rPr lang="en-US" dirty="0" err="1"/>
              <a:t>қатысушылар</a:t>
            </a:r>
            <a:r>
              <a:rPr lang="en-US" dirty="0"/>
              <a:t> </a:t>
            </a:r>
            <a:endParaRPr lang="kk-KZ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k-KZ" dirty="0" smtClean="0"/>
              <a:t>ҰБТ/</a:t>
            </a:r>
            <a:r>
              <a:rPr lang="en-US" dirty="0" smtClean="0"/>
              <a:t>КТ-</a:t>
            </a:r>
            <a:r>
              <a:rPr lang="en-US" dirty="0" err="1" smtClean="0"/>
              <a:t>ге</a:t>
            </a:r>
            <a:r>
              <a:rPr lang="en-US" dirty="0" smtClean="0"/>
              <a:t> </a:t>
            </a:r>
            <a:r>
              <a:rPr lang="en-US" dirty="0" err="1"/>
              <a:t>қатыспаған</a:t>
            </a:r>
            <a:r>
              <a:rPr lang="en-US" dirty="0"/>
              <a:t> </a:t>
            </a:r>
            <a:r>
              <a:rPr lang="en-US" dirty="0" err="1"/>
              <a:t>адамдар</a:t>
            </a:r>
            <a:r>
              <a:rPr lang="en-US" dirty="0"/>
              <a:t> </a:t>
            </a:r>
            <a:r>
              <a:rPr lang="en-US" dirty="0" err="1"/>
              <a:t>үшін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8" y="4094397"/>
            <a:ext cx="1064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/>
              <a:t>Қайта ҰБТ/КТ-ға өтініш беру мерзімі:</a:t>
            </a:r>
            <a:endParaRPr lang="ru-RU" sz="2800" b="1" i="1" dirty="0"/>
          </a:p>
          <a:p>
            <a:pPr>
              <a:buNone/>
            </a:pPr>
            <a:r>
              <a:rPr lang="ru-RU" sz="2400" b="1" dirty="0"/>
              <a:t>1 – 8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тамыз</a:t>
            </a:r>
            <a:r>
              <a:rPr lang="ru-RU" sz="2400" b="1" dirty="0" smtClean="0"/>
              <a:t> </a:t>
            </a:r>
            <a:r>
              <a:rPr lang="ru-RU" dirty="0" err="1" smtClean="0"/>
              <a:t>аралығында</a:t>
            </a:r>
            <a:r>
              <a:rPr lang="ru-RU" dirty="0" smtClean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 smtClean="0"/>
              <a:t>орны</a:t>
            </a:r>
            <a:r>
              <a:rPr lang="ru-RU" dirty="0" smtClean="0"/>
              <a:t> </a:t>
            </a:r>
            <a:r>
              <a:rPr lang="ru-RU" dirty="0" err="1" smtClean="0"/>
              <a:t>қабылдау</a:t>
            </a:r>
            <a:r>
              <a:rPr lang="ru-RU" dirty="0" smtClean="0"/>
              <a:t> </a:t>
            </a:r>
            <a:r>
              <a:rPr lang="ru-RU" dirty="0" err="1" smtClean="0"/>
              <a:t>комиссиялары</a:t>
            </a:r>
            <a:r>
              <a:rPr lang="ru-RU" dirty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асырылады</a:t>
            </a:r>
            <a:r>
              <a:rPr lang="ru-RU" dirty="0" smtClean="0"/>
              <a:t>.  .</a:t>
            </a:r>
            <a:endParaRPr lang="ru-RU" sz="2800" dirty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637" y="1093209"/>
            <a:ext cx="11899557" cy="6671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жоғары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оқу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орнына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ақылы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негізде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түсу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үшін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kk-KZ" sz="2800" dirty="0" smtClean="0">
                <a:solidFill>
                  <a:schemeClr val="tx1"/>
                </a:solidFill>
              </a:rPr>
              <a:t>ҰБТ және </a:t>
            </a:r>
            <a:r>
              <a:rPr lang="en-US" sz="2800" dirty="0" smtClean="0">
                <a:solidFill>
                  <a:schemeClr val="tx1"/>
                </a:solidFill>
              </a:rPr>
              <a:t>КТ </a:t>
            </a:r>
            <a:r>
              <a:rPr lang="en-US" sz="2800" dirty="0" err="1">
                <a:solidFill>
                  <a:schemeClr val="tx1"/>
                </a:solidFill>
              </a:rPr>
              <a:t>қайта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өткізіледі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258" y="5131975"/>
            <a:ext cx="11769936" cy="1607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</a:rPr>
              <a:t>Қайта</a:t>
            </a:r>
            <a:r>
              <a:rPr lang="ru-RU" sz="2000" b="1" dirty="0" smtClean="0">
                <a:solidFill>
                  <a:srgbClr val="002060"/>
                </a:solidFill>
              </a:rPr>
              <a:t> ҰБТ/КТ </a:t>
            </a:r>
            <a:r>
              <a:rPr lang="ru-RU" sz="2000" b="1" dirty="0" err="1">
                <a:solidFill>
                  <a:srgbClr val="002060"/>
                </a:solidFill>
              </a:rPr>
              <a:t>мерзімінде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өзгерістер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болуы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мүмкін</a:t>
            </a:r>
            <a:r>
              <a:rPr lang="ru-RU" sz="2000" b="1" dirty="0" smtClean="0">
                <a:solidFill>
                  <a:srgbClr val="002060"/>
                </a:solidFill>
              </a:rPr>
              <a:t>!!! </a:t>
            </a:r>
            <a:r>
              <a:rPr lang="ru-RU" sz="2000" b="1" dirty="0" err="1" smtClean="0">
                <a:solidFill>
                  <a:srgbClr val="002060"/>
                </a:solidFill>
              </a:rPr>
              <a:t>Тестілеу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</a:rPr>
              <a:t>мерзімдері туралы ақпарат </a:t>
            </a:r>
            <a:r>
              <a:rPr lang="kk-KZ" sz="2000" b="1" dirty="0">
                <a:solidFill>
                  <a:srgbClr val="002060"/>
                </a:solidFill>
              </a:rPr>
              <a:t>ҚР Білім және ғылым министрлігі мен Ұлттық тестілеу орталығының </a:t>
            </a:r>
            <a:r>
              <a:rPr lang="kk-KZ" sz="2000" b="1" dirty="0" smtClean="0">
                <a:solidFill>
                  <a:srgbClr val="002060"/>
                </a:solidFill>
              </a:rPr>
              <a:t>сайттарына жарияланады.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7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742" y="287820"/>
            <a:ext cx="679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ҰБТ мен КТ-ға дайындалу жолдары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toonclips.com/600/cartoon-librarian-or-heavy-reader-carrying-a-large-stack-of-books-by-toonaday-37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4" y="1087036"/>
            <a:ext cx="1704060" cy="17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426" y="1351508"/>
            <a:ext cx="327660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algn="ctr">
              <a:spcBef>
                <a:spcPct val="50000"/>
              </a:spcBef>
            </a:pPr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</a:rPr>
              <a:t>Онлайн байқау сынағы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8426" y="2363774"/>
            <a:ext cx="42051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990033"/>
                </a:solidFill>
                <a:latin typeface="Times New Roman" pitchFamily="18" charset="0"/>
                <a:hlinkClick r:id="rId4"/>
              </a:rPr>
              <a:t>http://</a:t>
            </a:r>
            <a:r>
              <a:rPr lang="en-US" sz="2000" b="1" dirty="0" smtClean="0">
                <a:solidFill>
                  <a:srgbClr val="990033"/>
                </a:solidFill>
                <a:latin typeface="Times New Roman" pitchFamily="18" charset="0"/>
                <a:hlinkClick r:id="rId4"/>
              </a:rPr>
              <a:t>www.testcenter.kz</a:t>
            </a:r>
            <a:r>
              <a:rPr lang="kk-KZ" sz="2000" b="1" dirty="0" smtClean="0">
                <a:solidFill>
                  <a:srgbClr val="990033"/>
                </a:solidFill>
                <a:latin typeface="Times New Roman" pitchFamily="18" charset="0"/>
              </a:rPr>
              <a:t> сайты арқылы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786338" y="1772440"/>
            <a:ext cx="11348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818974" y="1758543"/>
            <a:ext cx="865978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68426" y="3264798"/>
            <a:ext cx="4205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 тестілеудің төлемақысы – 260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68426" y="4217902"/>
            <a:ext cx="42051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Төлемақыны төлеу тәсілдері:</a:t>
            </a:r>
          </a:p>
          <a:p>
            <a:pPr marL="342900" indent="-342900">
              <a:buFontTx/>
              <a:buChar char="-"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Терминалдар Касса 24</a:t>
            </a:r>
          </a:p>
          <a:p>
            <a:pPr marL="342900" indent="-342900">
              <a:buFontTx/>
              <a:buChar char="-"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«Жеке кабинеті» веб қосымшасы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8426" y="5478783"/>
            <a:ext cx="4205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Екінші деңгейдегі барлық банкілер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213578" y="2363774"/>
            <a:ext cx="42051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Ұлттық тестілеу орталығының филиалдары арқылы алуға болады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213578" y="3429000"/>
            <a:ext cx="4205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кітапшаның құны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351 теңге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213578" y="4267566"/>
            <a:ext cx="420517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Төлемақы төлеу екінші деңгейдегі барлық банкілер арқылы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271728" y="5248372"/>
            <a:ext cx="42051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96838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Сұрақ-кітапшалар  3+2 (3 міндетті және 2 бейіндік пәндер) форматында болады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6" y="215677"/>
            <a:ext cx="1475083" cy="1111213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9807069" y="73517"/>
            <a:ext cx="1689808" cy="1231825"/>
            <a:chOff x="6895219" y="2787687"/>
            <a:chExt cx="1689808" cy="123182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638" y="3066656"/>
              <a:ext cx="1195389" cy="95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 descr="http://t1.gstatic.com/images?q=tbn:ANd9GcT_diwJPbSfkC1thATDXMB3KEFkVHWF9rnweTDGU2RLpwc0YYI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219" y="2787687"/>
              <a:ext cx="988838" cy="94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84952" y="1305342"/>
            <a:ext cx="373380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algn="ctr">
              <a:spcBef>
                <a:spcPct val="50000"/>
              </a:spcBef>
            </a:pPr>
            <a:r>
              <a:rPr lang="kk-KZ" sz="2400" b="1" dirty="0" smtClean="0">
                <a:solidFill>
                  <a:srgbClr val="000066"/>
                </a:solidFill>
                <a:latin typeface="Times New Roman" pitchFamily="18" charset="0"/>
              </a:rPr>
              <a:t>Кітапшалар арқылы байқау сынағы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9148" y="321276"/>
            <a:ext cx="11088709" cy="868606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600" b="1" dirty="0">
                <a:latin typeface="Arial" panose="020B0604020202020204" pitchFamily="34" charset="0"/>
                <a:cs typeface="Arial" panose="020B0604020202020204" pitchFamily="34" charset="0"/>
              </a:rPr>
              <a:t>2017-2018 оқу жылында байқау тестілеуінен өткен адамдар саны</a:t>
            </a:r>
            <a:br>
              <a:rPr lang="kk-K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(01.09.2017 ж. –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20.04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. 2018ж. аралығында)</a:t>
            </a:r>
            <a: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865" y="5890955"/>
            <a:ext cx="12113135" cy="7086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2018 жылы шығарылған байқау сынақ кітапшаларының саны – 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180 000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</a:p>
          <a:p>
            <a:pPr algn="ctr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Сәуір айына жоспарланған сынақ кітапшаларының саны – </a:t>
            </a:r>
            <a:r>
              <a:rPr lang="kk-KZ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376 000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дана</a:t>
            </a:r>
          </a:p>
          <a:p>
            <a:pPr lvl="0"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33740" y="1252076"/>
            <a:ext cx="4022946" cy="1687472"/>
            <a:chOff x="931681" y="2559073"/>
            <a:chExt cx="4022946" cy="168747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31681" y="2559073"/>
              <a:ext cx="3425780" cy="798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Онлайн</a:t>
              </a:r>
              <a:endParaRPr lang="ru-RU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Выгнутая вверх стрелка 16"/>
            <p:cNvSpPr/>
            <p:nvPr/>
          </p:nvSpPr>
          <p:spPr>
            <a:xfrm rot="5400000">
              <a:off x="4115696" y="3407615"/>
              <a:ext cx="1128139" cy="549722"/>
            </a:xfrm>
            <a:prstGeom prst="curved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18225" y="1297322"/>
            <a:ext cx="3994594" cy="1595390"/>
            <a:chOff x="7763815" y="2530009"/>
            <a:chExt cx="3994594" cy="159539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763815" y="2530009"/>
              <a:ext cx="3425780" cy="798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Қағаз </a:t>
              </a:r>
              <a:r>
                <a:rPr lang="kk-KZ" sz="2400" dirty="0">
                  <a:latin typeface="Arial" panose="020B0604020202020204" pitchFamily="34" charset="0"/>
                  <a:cs typeface="Arial" panose="020B0604020202020204" pitchFamily="34" charset="0"/>
                </a:rPr>
                <a:t>нұсқада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0919478" y="3286469"/>
              <a:ext cx="1128139" cy="549722"/>
            </a:xfrm>
            <a:prstGeom prst="curved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02767"/>
              </p:ext>
            </p:extLst>
          </p:nvPr>
        </p:nvGraphicFramePr>
        <p:xfrm>
          <a:off x="1126694" y="2180222"/>
          <a:ext cx="3332825" cy="2309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Ақмола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1796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Шығыс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Қазақстан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6667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Қарағанды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10971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Қостанай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2623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Павлодар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5068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Солтүстік Қазақстан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3376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Астана қ.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940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40574"/>
              </p:ext>
            </p:extLst>
          </p:nvPr>
        </p:nvGraphicFramePr>
        <p:xfrm>
          <a:off x="6827452" y="2225962"/>
          <a:ext cx="3193878" cy="2346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Ақмола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8564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</a:rPr>
                        <a:t>Шығыс</a:t>
                      </a:r>
                      <a:r>
                        <a:rPr lang="ru-RU" sz="1800" u="none" strike="noStrike" dirty="0">
                          <a:effectLst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</a:rPr>
                        <a:t>Қазақстан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14054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Қарағанды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18266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Қостанай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9692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Павлодар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9180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Солтүстік Қазақстан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5870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Астана қ.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11395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8" y="160638"/>
            <a:ext cx="12167286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Ақмола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облысындағы 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56962"/>
              </p:ext>
            </p:extLst>
          </p:nvPr>
        </p:nvGraphicFramePr>
        <p:xfrm>
          <a:off x="49427" y="870537"/>
          <a:ext cx="12167287" cy="38651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кшетау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Уалиханов ат.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өкшетау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Атбасар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қ.,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№ 1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орта мектеп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Щучинск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№ 2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 мектеп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пног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рск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Құнанбаев ат. мектеп-гимназия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Ақкөл қ., Ж. Бектұров ат. № 3 қазақ 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Есіл қ., С. Серіков ат. 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Ерейментау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№ 2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мектеп-лицей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 ауд., Астраханка а.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№1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923472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dirty="0" smtClean="0"/>
              <a:t>             26.12. 2017 ж. Қазақстан </a:t>
            </a:r>
            <a:r>
              <a:rPr lang="kk-KZ" sz="1600" dirty="0"/>
              <a:t>Республикасы Білім және ғылым министрінің барлық облыстардың әкімдеріне, 2018 жылдың 16 ақпанында Жоғары және жоғары оқу орнынан кейінгі білім департаменті атынан, мектеп бітірушілерді ҰБТ-ға тасымалдау, тамақтандыру, орналастыру, сумен қамтамасыз ету және ҰБТӨП-терді техникалық жабдықтармен қамтамасыз ету жөнінде хаттар жолданды. </a:t>
            </a:r>
            <a:endParaRPr lang="kk-KZ" sz="1600" dirty="0" smtClean="0"/>
          </a:p>
          <a:p>
            <a:pPr algn="just"/>
            <a:r>
              <a:rPr lang="kk-KZ" sz="1600" dirty="0" smtClean="0"/>
              <a:t>            </a:t>
            </a:r>
          </a:p>
          <a:p>
            <a:pPr algn="just"/>
            <a:r>
              <a:rPr lang="kk-KZ" sz="1600" dirty="0"/>
              <a:t> </a:t>
            </a:r>
            <a:r>
              <a:rPr lang="kk-KZ" sz="1600" dirty="0" smtClean="0"/>
              <a:t>          ҰБТӨП-тегі </a:t>
            </a:r>
            <a:r>
              <a:rPr lang="kk-KZ" sz="1600" dirty="0"/>
              <a:t>техникалық жабдықтарды талапқа сай жаңарту, түсушілерді ҰБТӨП-ке тасымалдау, тамақпен қамтамасыз ету мәселелері бойынша Облыстық білім басқармалары басшыларына 2017 жылдың 7 қаңтарында шығ.№15-10-7/4-302 және  2017 жылдың 23 наурызында шығ.№15-10-7/4-574 ҰТО директорының хаттары жолданды</a:t>
            </a:r>
            <a:r>
              <a:rPr lang="kk-KZ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4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3568"/>
            <a:ext cx="12167286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Шығыс Қазақстан облысындағы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38602"/>
              </p:ext>
            </p:extLst>
          </p:nvPr>
        </p:nvGraphicFramePr>
        <p:xfrm>
          <a:off x="84437" y="468396"/>
          <a:ext cx="11998412" cy="632454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2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8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5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707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Өскемен қ., С. Аманжолов ат. ШҚМУ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Өскемен қ., Д. Серікбаев ат. ШҚМТУ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Зырян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Зырян қаласының № 11 орта мектебі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Күршім ауд., Күршім а., № 3 Күршім гимназиясы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Үржар ауд., Үржар а., </a:t>
                      </a:r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Момышұлы ат. 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6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Аягөз қ., Аягөз қалалық қазақ мектеп-гимназиясы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Зайсан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М. Ломоносов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Жарма ауд., Қалбатау а., Маяковский ат. 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Риддер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2 орта мектеп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69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атонқарагай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ауд.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Үлкен Нарын а.,Үлкен Нарын орта мектебі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Тарбағатай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ауд.,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Ақсуат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К. Нұрбаев ат. Ақсуат 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Семей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Семей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қаласының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Шәкәрім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МУ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Шемонаиха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Н.А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Островский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№1 ЖОББМГ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7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Көкпекті ауд., Көкпекті а</a:t>
                      </a:r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.,Көкпекті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орта мектебі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1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Семей қ., Қазақ инновациялық гуманитарлық-заң университеті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Абай ау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Қ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арауыл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Абай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ЖОББМЛ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1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1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4" y="98854"/>
            <a:ext cx="12167286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Қарағанды облысындағы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030829"/>
              </p:ext>
            </p:extLst>
          </p:nvPr>
        </p:nvGraphicFramePr>
        <p:xfrm>
          <a:off x="0" y="745968"/>
          <a:ext cx="12167287" cy="570672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Қарағанды қ., Бөкетов ат. ҚарМУ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Қарағанды қ., ҚарМТУ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ртау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Қарағанды қ., Қ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арЭУ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Жезказ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ған қ., </a:t>
                      </a:r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Ө.А. Байқоңыров ат.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ЖезУ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аш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С. Сейфуллин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ат.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7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мектеп-гимназия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Қарқаралы ауд.,     Қарқаралы қ., академик   О.Ә. Жәутіков ат.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қазақ орта мектебі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Жаңаарқа ауд.,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Атасу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к.,   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Б.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Амалбеков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ат. ЖОББМ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Шет ауд.,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Аксу-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Аюлы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   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Ж.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Акылбаев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ат. экспериментальдық мектеп-гимназия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Нұра ауд.,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Киевка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3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Киевка ЖОББМ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Ұлытау ауд., Ұ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лытау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а., № 1 Ұлытау ЖОББМ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Бұхар жырау ауд.,  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Бота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к.,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Ю. Гагарин 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т. ЖББМ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Осакаровка 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ауд.,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Осакаровка 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12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аражал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№ 7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ЖОББМ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Ақтоғай ауд., Ақтоғай а., </a:t>
                      </a:r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Байсеитова атындағы орта мектеп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4" y="284206"/>
            <a:ext cx="12167286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Қостанай облысындағы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765580"/>
              </p:ext>
            </p:extLst>
          </p:nvPr>
        </p:nvGraphicFramePr>
        <p:xfrm>
          <a:off x="0" y="1043532"/>
          <a:ext cx="12167287" cy="49640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Қостанай қ., А. Байтұрсынов ат. ҚосМУ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Қостанай қ., </a:t>
                      </a:r>
                      <a:r>
                        <a:rPr lang="kk-K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Қостанай мемлекеттік педагогикалық университеті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Арқалық қ., Ы. Алтынсарин ат. АрқМПИ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Рудный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Рудный индустриалдық институты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Жетіқара қ.,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№3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орта мектеп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Әулиекөл ауд.,Әулиекөл а.,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С. Баймағамбетов ат. МГ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Сарыкөл ауд.,Сарыкөл а., №1 Урицский ат. ОМ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Жангелдин ауд., Торғай а.,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Ы. Алтынсарин ат. ОМ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Амангелді ауд., Амангелді а.,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Ы. Алтынсарин ат.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ЖОББМ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Лисаковск қ., Лисаковск мектеп лицейі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4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8" y="160638"/>
            <a:ext cx="12167286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Павлодар облысындағы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508339"/>
              </p:ext>
            </p:extLst>
          </p:nvPr>
        </p:nvGraphicFramePr>
        <p:xfrm>
          <a:off x="49427" y="870537"/>
          <a:ext cx="12167287" cy="535353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Павлодар қ.,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Торайғыров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ПМУ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Павлодар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қ., ИЕУ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Екібастұз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қ.,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Қ. Сәтпаев ат. ЕИТИ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Ақтоғай ауд., Ақтоғай а.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М. Қайырбаев ат. ЖОББМ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Қашыр ауд., Тереңкөл а.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Қ. Оспанова ат. №3 ЖОББМ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Ақсу қ., Ақсу қаласының №2 ЖОББМ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Баянауыл ауд., Баянауыл а.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Ш. Айманов ат. ЖОББМ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Ертіс ауд., Ертіс а.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№2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Ертіс ЖОББМ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Павлодар қ.,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ПМПУ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Железин ауд., Железин а.,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№1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Железин ЖОББМ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4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360" y="1222894"/>
            <a:ext cx="10930128" cy="536018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Бастауыш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, негізгі орта, жалпы орта білімнің білім беретін оқу бағдарламаларын іске асыратын білім беру ұйымдарындағы білім алушылардың үлгеріміне ағымдық бақылаудың, оларды аралық және қорытынды аттестаттау жүргізудің үлгі ережесі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ҚР БҒМ 2008 жылғы 18 наурыздағы №125 бұйрығымен бекітілген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Жоғары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білімнің білім беру бағдарламаларын іске асыратын білім</a:t>
            </a:r>
            <a:b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беру ұйымдарына оқуға қабылдаудың үлгілік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қағидалары 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ҚР Үкіметінің 19.01.2012 </a:t>
            </a: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ж. </a:t>
            </a: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қаулысымен </a:t>
            </a:r>
            <a:r>
              <a:rPr lang="kk-K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</a:p>
          <a:p>
            <a:pPr marL="0" indent="0">
              <a:spcBef>
                <a:spcPts val="600"/>
              </a:spcBef>
              <a:buNone/>
            </a:pPr>
            <a:endParaRPr lang="kk-K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Ұлттық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бірыңғай тестілеуді және кешенді тестілеуді өткізу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қағидалары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ҚР БҒМ 02.05.2017 ж. № 204 бұйрығымен </a:t>
            </a: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</a:p>
          <a:p>
            <a:pPr marL="0" indent="0" algn="just">
              <a:spcBef>
                <a:spcPts val="600"/>
              </a:spcBef>
              <a:buNone/>
            </a:pPr>
            <a:endParaRPr lang="kk-KZ" sz="2000" b="1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тестілеудің немесе кешенді тестілеудің бейіндік пәндері көрсетілген мамандықтар тізбесі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БҒМ </a:t>
            </a: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м.а. 2017 </a:t>
            </a: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жылғы «28» </a:t>
            </a:r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сәуірдегі № </a:t>
            </a:r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198 бұйрығымен бекітілген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576" y="214570"/>
            <a:ext cx="10251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Қорытынды аттестаттау мен Ұлттық бірыңғай тестілеудің нормативтік-құқықтық базасы</a:t>
            </a:r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5030" y="5139338"/>
            <a:ext cx="633940" cy="671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92371" y="1669919"/>
            <a:ext cx="645931" cy="684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64897" y="4230068"/>
            <a:ext cx="567035" cy="6005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04728" y="3003538"/>
            <a:ext cx="602490" cy="638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74"/>
            <a:ext cx="161680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172994"/>
            <a:ext cx="11294075" cy="647114"/>
          </a:xfrm>
        </p:spPr>
        <p:txBody>
          <a:bodyPr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Солтүстік Қазақстан облысындағы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ҰБТӨП-тердің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b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туралы </a:t>
            </a:r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753581"/>
              </p:ext>
            </p:extLst>
          </p:nvPr>
        </p:nvGraphicFramePr>
        <p:xfrm>
          <a:off x="24713" y="1179457"/>
          <a:ext cx="12167287" cy="482210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2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5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1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5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Реттік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 орны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Аудитория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 жабдықталу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Тасымалдау</a:t>
                      </a: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тамақтандыру,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5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тұратын орнымен қамтамасыз ету қажеттілігі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Ұялы байланыс сигналын тұншықтырғыш құралдар (GSM/ GPRS/ 3G/ Wi-Fi/ 4G жиіліктерін тұншықтыратын</a:t>
                      </a: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бойынша қажеттілік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 іздегіш құралдар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744" marR="35744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трансляциялауды қамтамасыз ету үшін жабдықталмаған аудиториялар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Жиектемелі (рамочный),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Қолға ұсталатын (ручной), қажеттілік, бірлік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ҰБТӨП-тен 50 км асатын қашықтықта орналасқан мектептер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Осы мектептерде оқитын мектеп бітірушілер саны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Петропавловск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озыбаев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Ғабит Мүсірепов ат. ауд.,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Новоишим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Новоишим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Айыртау ауд., Саумалкөл а.,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Саумалкөл 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Ақжар ауд., Талшық а., Талшық 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Жұмабаев ат. ауд.,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Булаево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Батыр Баян а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мектеп-гимназия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 ауд., 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Преснов</a:t>
                      </a: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а, Преснов ЖОББМ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Тайынша ауд.,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Тайынша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қ.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№2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Тайынша 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3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Есіл ауд.,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Явленка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Т. Позолотин ат. №1 Явленка орта мектебі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Облыс бойынша барлығы: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744" marR="357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k-KZ" sz="22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Астана қаласы бойынша ҰБТӨП-тердің </a:t>
            </a: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ҰБТ-ға </a:t>
            </a:r>
            <a:b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kk-KZ" sz="22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дайындығы туралы АҚПАРАТ</a:t>
            </a:r>
            <a:endParaRPr lang="ru-RU" sz="22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501090"/>
              </p:ext>
            </p:extLst>
          </p:nvPr>
        </p:nvGraphicFramePr>
        <p:xfrm>
          <a:off x="838200" y="1355835"/>
          <a:ext cx="11096296" cy="5013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6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68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Реттік 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ҰБТӨП 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ҰБТӨП орны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Аудитория саны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Техникалық жабдықталу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>
                          <a:effectLst/>
                        </a:rPr>
                        <a:t>Тасымалдау, тамақтандыру, тұратын орнымен қамтамасыз ету қажеттілігі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Ұялы байланыс сигналын тұншықтырғыш құралдар (GSM/ GPRS/ 3G/ Wi-Fi/ 4G жиіліктерін тұншықтыратын) бойынша қажеттілік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Металл іздегіш құралдар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Онлайн трансляциялауды қамтамасыз ету үшін жабдықталмаған аудиториялар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>
                          <a:effectLst/>
                        </a:rPr>
                        <a:t>Жиектемелі (рамочный), қажеттілік, бірлік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>
                          <a:effectLst/>
                        </a:rPr>
                        <a:t>Қолға ұсталатын (ручной), қажеттілік, бірлік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ҰБТӨП-тен 50 км асатын қашықтықта орналасқан мектептер саны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u="none" strike="noStrike" dirty="0">
                          <a:effectLst/>
                        </a:rPr>
                        <a:t>Осы мектептерде оқитын мектеп бітірушілер саны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2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1.             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u="none" strike="noStrike">
                          <a:effectLst/>
                        </a:rPr>
                        <a:t>Астана қ., Л. Гумелев ат. ЕҰУ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2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2.             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711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u="none" strike="noStrike">
                          <a:effectLst/>
                        </a:rPr>
                        <a:t>Астана қ., ҚазАТУ С. Сейфуллин ат. ҚазАТУ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101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3.             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400" u="none" strike="noStrike">
                          <a:effectLst/>
                        </a:rPr>
                        <a:t>Астана қ., ҚазЭҚХСУ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7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Облыс бойынша барлығы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>
                          <a:effectLst/>
                        </a:rPr>
                        <a:t>56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u="none" strike="noStrike" dirty="0">
                          <a:effectLst/>
                        </a:rPr>
                        <a:t>247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62184126"/>
              </p:ext>
            </p:extLst>
          </p:nvPr>
        </p:nvGraphicFramePr>
        <p:xfrm>
          <a:off x="585216" y="918981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00326" y="115888"/>
            <a:ext cx="8067675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ҰБТ-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ға</a:t>
            </a: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қатысушыларға</a:t>
            </a: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арналған</a:t>
            </a: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танымдық</a:t>
            </a: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ақпараттар</a:t>
            </a:r>
            <a:r>
              <a:rPr lang="ru-RU" sz="2800" b="1" spc="-1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мен интернет-</a:t>
            </a:r>
            <a:r>
              <a:rPr lang="ru-RU" sz="2800" b="1" spc="-12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ресурстар</a:t>
            </a:r>
            <a:endParaRPr lang="ru-RU" sz="2800" b="1" spc="-12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022222513"/>
              </p:ext>
            </p:extLst>
          </p:nvPr>
        </p:nvGraphicFramePr>
        <p:xfrm>
          <a:off x="6023992" y="1412776"/>
          <a:ext cx="5625464" cy="449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59168" y="1069995"/>
            <a:ext cx="4389120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ҰТО </a:t>
            </a:r>
            <a:r>
              <a:rPr lang="ru-RU" dirty="0" err="1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желілерде</a:t>
            </a:r>
            <a:endParaRPr lang="ru-RU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206" y="2494222"/>
            <a:ext cx="8543925" cy="1323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рахмет</a:t>
            </a:r>
            <a:r>
              <a:rPr lang="ru-RU" sz="4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7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3270182" y="807850"/>
            <a:ext cx="595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cs typeface="Arial" pitchFamily="34" charset="0"/>
              </a:rPr>
              <a:t>ӨТІНІШТЕР ҚАБЫЛДАУ МЕРЗІМІ</a:t>
            </a:r>
            <a:endParaRPr lang="ru-RU" sz="2800" b="1" dirty="0">
              <a:solidFill>
                <a:srgbClr val="12798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83701"/>
              </p:ext>
            </p:extLst>
          </p:nvPr>
        </p:nvGraphicFramePr>
        <p:xfrm>
          <a:off x="1463041" y="1970723"/>
          <a:ext cx="9489439" cy="31193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7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91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Қорытынды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аттестаттау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k-KZ" sz="2400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kk-KZ" sz="2400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kk-KZ" sz="24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ҰБТ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Palatino Linotype" pitchFamily="18" charset="0"/>
                        </a:rPr>
                        <a:t>1 </a:t>
                      </a:r>
                      <a:r>
                        <a:rPr lang="ru-RU" sz="2000" dirty="0" err="1" smtClean="0">
                          <a:latin typeface="Palatino Linotype" pitchFamily="18" charset="0"/>
                        </a:rPr>
                        <a:t>наурызға</a:t>
                      </a:r>
                      <a:r>
                        <a:rPr lang="ru-RU" sz="2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Palatino Linotype" pitchFamily="18" charset="0"/>
                        </a:rPr>
                        <a:t>дейін</a:t>
                      </a:r>
                      <a:endParaRPr lang="ru-RU" sz="2000" dirty="0" smtClean="0"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10 наурыз – 10 мамыр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kk-KZ" sz="200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– 20 маусым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3948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32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93107" y="356654"/>
            <a:ext cx="9292281" cy="480131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kk-KZ" sz="2800" b="1" dirty="0" smtClean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ҚОРЫТЫНДЫ </a:t>
            </a:r>
            <a:r>
              <a:rPr lang="kk-KZ" sz="2800" b="1" dirty="0">
                <a:solidFill>
                  <a:srgbClr val="127989"/>
                </a:solidFill>
                <a:latin typeface="Arial" pitchFamily="34" charset="0"/>
                <a:ea typeface="+mn-ea"/>
                <a:cs typeface="Arial" pitchFamily="34" charset="0"/>
              </a:rPr>
              <a:t>АТТЕСТАТТАУ КОНТИНГЕНТІ</a:t>
            </a:r>
            <a:endParaRPr lang="ru-RU" sz="2800" b="1" dirty="0">
              <a:solidFill>
                <a:srgbClr val="12798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47876" y="1115090"/>
            <a:ext cx="11009807" cy="2146185"/>
            <a:chOff x="543760" y="1325443"/>
            <a:chExt cx="11009807" cy="214618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43760" y="1840753"/>
              <a:ext cx="3834754" cy="1388321"/>
              <a:chOff x="1161597" y="2584975"/>
              <a:chExt cx="3834754" cy="1388321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161597" y="2790100"/>
                <a:ext cx="3121743" cy="966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k-KZ" b="1" dirty="0" smtClean="0">
                    <a:solidFill>
                      <a:schemeClr val="tx1"/>
                    </a:solidFill>
                  </a:rPr>
                  <a:t>            Мектеп саны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570329" y="2584975"/>
                <a:ext cx="1426022" cy="1388321"/>
              </a:xfrm>
              <a:custGeom>
                <a:avLst/>
                <a:gdLst>
                  <a:gd name="connsiteX0" fmla="*/ 0 w 1604243"/>
                  <a:gd name="connsiteY0" fmla="*/ 802122 h 1604243"/>
                  <a:gd name="connsiteX1" fmla="*/ 802122 w 1604243"/>
                  <a:gd name="connsiteY1" fmla="*/ 0 h 1604243"/>
                  <a:gd name="connsiteX2" fmla="*/ 1604244 w 1604243"/>
                  <a:gd name="connsiteY2" fmla="*/ 802122 h 1604243"/>
                  <a:gd name="connsiteX3" fmla="*/ 802122 w 1604243"/>
                  <a:gd name="connsiteY3" fmla="*/ 1604244 h 1604243"/>
                  <a:gd name="connsiteX4" fmla="*/ 0 w 1604243"/>
                  <a:gd name="connsiteY4" fmla="*/ 802122 h 16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243" h="1604243">
                    <a:moveTo>
                      <a:pt x="0" y="802122"/>
                    </a:moveTo>
                    <a:cubicBezTo>
                      <a:pt x="0" y="359122"/>
                      <a:pt x="359122" y="0"/>
                      <a:pt x="802122" y="0"/>
                    </a:cubicBezTo>
                    <a:cubicBezTo>
                      <a:pt x="1245122" y="0"/>
                      <a:pt x="1604244" y="359122"/>
                      <a:pt x="1604244" y="802122"/>
                    </a:cubicBezTo>
                    <a:cubicBezTo>
                      <a:pt x="1604244" y="1245122"/>
                      <a:pt x="1245122" y="1604244"/>
                      <a:pt x="802122" y="1604244"/>
                    </a:cubicBezTo>
                    <a:cubicBezTo>
                      <a:pt x="359122" y="1604244"/>
                      <a:pt x="0" y="1245122"/>
                      <a:pt x="0" y="802122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65416" tIns="265416" rIns="265416" bIns="26541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2800" dirty="0" smtClean="0">
                    <a:latin typeface="Arial" pitchFamily="34" charset="0"/>
                    <a:cs typeface="Arial" pitchFamily="34" charset="0"/>
                  </a:rPr>
                  <a:t>5180</a:t>
                </a:r>
                <a:endParaRPr lang="ru-RU" sz="2000" kern="1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478636" y="1840753"/>
              <a:ext cx="6074931" cy="1630875"/>
              <a:chOff x="5478636" y="1840753"/>
              <a:chExt cx="6074931" cy="163087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5478636" y="2114661"/>
                <a:ext cx="4456197" cy="967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b="1" dirty="0" smtClean="0">
                    <a:solidFill>
                      <a:schemeClr val="tx1"/>
                    </a:solidFill>
                  </a:rPr>
                  <a:t>Мектеп бітірушілер саны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9687174" y="1840753"/>
                <a:ext cx="1866393" cy="1630875"/>
              </a:xfrm>
              <a:custGeom>
                <a:avLst/>
                <a:gdLst>
                  <a:gd name="connsiteX0" fmla="*/ 0 w 1604243"/>
                  <a:gd name="connsiteY0" fmla="*/ 802122 h 1604243"/>
                  <a:gd name="connsiteX1" fmla="*/ 802122 w 1604243"/>
                  <a:gd name="connsiteY1" fmla="*/ 0 h 1604243"/>
                  <a:gd name="connsiteX2" fmla="*/ 1604244 w 1604243"/>
                  <a:gd name="connsiteY2" fmla="*/ 802122 h 1604243"/>
                  <a:gd name="connsiteX3" fmla="*/ 802122 w 1604243"/>
                  <a:gd name="connsiteY3" fmla="*/ 1604244 h 1604243"/>
                  <a:gd name="connsiteX4" fmla="*/ 0 w 1604243"/>
                  <a:gd name="connsiteY4" fmla="*/ 802122 h 16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243" h="1604243">
                    <a:moveTo>
                      <a:pt x="0" y="802122"/>
                    </a:moveTo>
                    <a:cubicBezTo>
                      <a:pt x="0" y="359122"/>
                      <a:pt x="359122" y="0"/>
                      <a:pt x="802122" y="0"/>
                    </a:cubicBezTo>
                    <a:cubicBezTo>
                      <a:pt x="1245122" y="0"/>
                      <a:pt x="1604244" y="359122"/>
                      <a:pt x="1604244" y="802122"/>
                    </a:cubicBezTo>
                    <a:cubicBezTo>
                      <a:pt x="1604244" y="1245122"/>
                      <a:pt x="1245122" y="1604244"/>
                      <a:pt x="802122" y="1604244"/>
                    </a:cubicBezTo>
                    <a:cubicBezTo>
                      <a:pt x="359122" y="1604244"/>
                      <a:pt x="0" y="1245122"/>
                      <a:pt x="0" y="802122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65416" tIns="265416" rIns="265416" bIns="26541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2800" dirty="0" smtClean="0">
                    <a:latin typeface="Arial" pitchFamily="34" charset="0"/>
                    <a:cs typeface="Arial" pitchFamily="34" charset="0"/>
                  </a:rPr>
                  <a:t>132 740</a:t>
                </a:r>
                <a:endParaRPr lang="ru-RU" sz="2000" kern="1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044679" y="1325443"/>
              <a:ext cx="3921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000" b="1" dirty="0" smtClean="0">
                  <a:solidFill>
                    <a:srgbClr val="C00000"/>
                  </a:solidFill>
                </a:rPr>
                <a:t>2016-2017 оқу жылы бойынша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47876" y="3451189"/>
            <a:ext cx="11009807" cy="2146185"/>
            <a:chOff x="535519" y="4270477"/>
            <a:chExt cx="11009807" cy="214618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35519" y="4785787"/>
              <a:ext cx="3834754" cy="1388321"/>
              <a:chOff x="1161597" y="2584975"/>
              <a:chExt cx="3834754" cy="138832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161597" y="2790100"/>
                <a:ext cx="3121743" cy="9660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k-KZ" b="1" dirty="0" smtClean="0">
                    <a:solidFill>
                      <a:schemeClr val="tx1"/>
                    </a:solidFill>
                  </a:rPr>
                  <a:t>            Мектеп саны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3570329" y="2584975"/>
                <a:ext cx="1426022" cy="1388321"/>
              </a:xfrm>
              <a:custGeom>
                <a:avLst/>
                <a:gdLst>
                  <a:gd name="connsiteX0" fmla="*/ 0 w 1604243"/>
                  <a:gd name="connsiteY0" fmla="*/ 802122 h 1604243"/>
                  <a:gd name="connsiteX1" fmla="*/ 802122 w 1604243"/>
                  <a:gd name="connsiteY1" fmla="*/ 0 h 1604243"/>
                  <a:gd name="connsiteX2" fmla="*/ 1604244 w 1604243"/>
                  <a:gd name="connsiteY2" fmla="*/ 802122 h 1604243"/>
                  <a:gd name="connsiteX3" fmla="*/ 802122 w 1604243"/>
                  <a:gd name="connsiteY3" fmla="*/ 1604244 h 1604243"/>
                  <a:gd name="connsiteX4" fmla="*/ 0 w 1604243"/>
                  <a:gd name="connsiteY4" fmla="*/ 802122 h 16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243" h="1604243">
                    <a:moveTo>
                      <a:pt x="0" y="802122"/>
                    </a:moveTo>
                    <a:cubicBezTo>
                      <a:pt x="0" y="359122"/>
                      <a:pt x="359122" y="0"/>
                      <a:pt x="802122" y="0"/>
                    </a:cubicBezTo>
                    <a:cubicBezTo>
                      <a:pt x="1245122" y="0"/>
                      <a:pt x="1604244" y="359122"/>
                      <a:pt x="1604244" y="802122"/>
                    </a:cubicBezTo>
                    <a:cubicBezTo>
                      <a:pt x="1604244" y="1245122"/>
                      <a:pt x="1245122" y="1604244"/>
                      <a:pt x="802122" y="1604244"/>
                    </a:cubicBezTo>
                    <a:cubicBezTo>
                      <a:pt x="359122" y="1604244"/>
                      <a:pt x="0" y="1245122"/>
                      <a:pt x="0" y="802122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65416" tIns="265416" rIns="265416" bIns="26541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2800" dirty="0" smtClean="0">
                    <a:latin typeface="Arial" pitchFamily="34" charset="0"/>
                    <a:cs typeface="Arial" pitchFamily="34" charset="0"/>
                  </a:rPr>
                  <a:t>5292</a:t>
                </a:r>
                <a:endParaRPr lang="ru-RU" sz="2000" kern="1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470395" y="4785787"/>
              <a:ext cx="6074931" cy="1630875"/>
              <a:chOff x="5478636" y="1840753"/>
              <a:chExt cx="6074931" cy="1630875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478636" y="2114661"/>
                <a:ext cx="4456197" cy="9678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k-KZ" b="1" dirty="0" smtClean="0">
                    <a:solidFill>
                      <a:schemeClr val="tx1"/>
                    </a:solidFill>
                  </a:rPr>
                  <a:t>Мектеп бітірушілер саны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9687174" y="1840753"/>
                <a:ext cx="1866393" cy="1630875"/>
              </a:xfrm>
              <a:custGeom>
                <a:avLst/>
                <a:gdLst>
                  <a:gd name="connsiteX0" fmla="*/ 0 w 1604243"/>
                  <a:gd name="connsiteY0" fmla="*/ 802122 h 1604243"/>
                  <a:gd name="connsiteX1" fmla="*/ 802122 w 1604243"/>
                  <a:gd name="connsiteY1" fmla="*/ 0 h 1604243"/>
                  <a:gd name="connsiteX2" fmla="*/ 1604244 w 1604243"/>
                  <a:gd name="connsiteY2" fmla="*/ 802122 h 1604243"/>
                  <a:gd name="connsiteX3" fmla="*/ 802122 w 1604243"/>
                  <a:gd name="connsiteY3" fmla="*/ 1604244 h 1604243"/>
                  <a:gd name="connsiteX4" fmla="*/ 0 w 1604243"/>
                  <a:gd name="connsiteY4" fmla="*/ 802122 h 160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4243" h="1604243">
                    <a:moveTo>
                      <a:pt x="0" y="802122"/>
                    </a:moveTo>
                    <a:cubicBezTo>
                      <a:pt x="0" y="359122"/>
                      <a:pt x="359122" y="0"/>
                      <a:pt x="802122" y="0"/>
                    </a:cubicBezTo>
                    <a:cubicBezTo>
                      <a:pt x="1245122" y="0"/>
                      <a:pt x="1604244" y="359122"/>
                      <a:pt x="1604244" y="802122"/>
                    </a:cubicBezTo>
                    <a:cubicBezTo>
                      <a:pt x="1604244" y="1245122"/>
                      <a:pt x="1245122" y="1604244"/>
                      <a:pt x="802122" y="1604244"/>
                    </a:cubicBezTo>
                    <a:cubicBezTo>
                      <a:pt x="359122" y="1604244"/>
                      <a:pt x="0" y="1245122"/>
                      <a:pt x="0" y="802122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65416" tIns="265416" rIns="265416" bIns="265416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2800" dirty="0" smtClean="0">
                    <a:latin typeface="Arial" pitchFamily="34" charset="0"/>
                    <a:cs typeface="Arial" pitchFamily="34" charset="0"/>
                  </a:rPr>
                  <a:t>146 518</a:t>
                </a:r>
                <a:endParaRPr lang="ru-RU" sz="2000" kern="1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036438" y="4270477"/>
              <a:ext cx="39215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000" b="1" dirty="0" smtClean="0">
                  <a:solidFill>
                    <a:srgbClr val="C00000"/>
                  </a:solidFill>
                </a:rPr>
                <a:t>2017-2018 оқу жылы бойынша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497" y="5842337"/>
            <a:ext cx="1210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/>
              <a:t>2018 жылдың 29 мамыр – 9 маусым аралығында өткізілетін қорытынды аттестаттау материалдары дайындалды және 23 мамырға дейін білім беру басқармалары мен республикалық білім беру ұйымдарына жеткізіледі.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41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275" y="161154"/>
            <a:ext cx="8721956" cy="523220"/>
          </a:xfr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2017 </a:t>
            </a:r>
            <a:r>
              <a:rPr lang="ru-RU" sz="2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жылы</a:t>
            </a:r>
            <a:r>
              <a:rPr lang="ru-RU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ҰБТ-</a:t>
            </a:r>
            <a:r>
              <a:rPr lang="ru-RU" sz="28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ға</a:t>
            </a:r>
            <a:r>
              <a:rPr lang="ru-RU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қатысқандардың</a:t>
            </a:r>
            <a:r>
              <a:rPr lang="ru-RU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контингенті</a:t>
            </a:r>
            <a:endParaRPr lang="ru-RU" sz="2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0275" y="1075310"/>
            <a:ext cx="690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162F3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2016-2017 оқу жылы бойынша жалпы мектеп бітірушілер саны</a:t>
            </a:r>
            <a:endParaRPr lang="ru-RU" dirty="0">
              <a:solidFill>
                <a:srgbClr val="162F33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2316" y="1011003"/>
            <a:ext cx="8127586" cy="5407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42191" y="819272"/>
            <a:ext cx="1386342" cy="9242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131 377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8528538" y="2250832"/>
          <a:ext cx="3235570" cy="278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Қазақ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тілінде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Орыс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тілінде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2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67 616 </a:t>
                      </a:r>
                    </a:p>
                    <a:p>
                      <a:pPr algn="ctr"/>
                      <a:r>
                        <a:rPr lang="ru-RU" b="1" dirty="0" smtClean="0"/>
                        <a:t>(76,33 %)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20 967</a:t>
                      </a:r>
                    </a:p>
                    <a:p>
                      <a:pPr algn="ctr"/>
                      <a:r>
                        <a:rPr lang="ru-RU" b="1" dirty="0" smtClean="0"/>
                        <a:t>(23,67 %)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38">
                <a:tc gridSpan="2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Барлығы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88 583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36319" y="5974024"/>
            <a:ext cx="8512348" cy="5517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48667" y="5774829"/>
            <a:ext cx="1386342" cy="9242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146 518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316" y="6052281"/>
            <a:ext cx="845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162F3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2017-2018 </a:t>
            </a:r>
            <a:r>
              <a:rPr lang="kk-KZ" dirty="0">
                <a:solidFill>
                  <a:srgbClr val="162F3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оқу жылы бойынша </a:t>
            </a:r>
            <a:r>
              <a:rPr lang="kk-KZ" dirty="0" smtClean="0">
                <a:solidFill>
                  <a:srgbClr val="162F3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жоспарланған жалпы </a:t>
            </a:r>
            <a:r>
              <a:rPr lang="kk-KZ" dirty="0">
                <a:solidFill>
                  <a:srgbClr val="162F3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мектеп бітірушілер саны</a:t>
            </a:r>
            <a:endParaRPr lang="ru-RU" dirty="0">
              <a:solidFill>
                <a:srgbClr val="162F33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167424" y="1609978"/>
          <a:ext cx="8165207" cy="416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11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-13276289" y="6858000"/>
          <a:ext cx="1194716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4181" y="163130"/>
            <a:ext cx="1133256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Мектеп бітірушілер тапсыратын емтихандар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861" y="5929267"/>
            <a:ext cx="6019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Шетел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азаматтары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ЖОО-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ақылы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комиссиялары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өткізетін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әңгімелесу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қабылданады</a:t>
            </a:r>
            <a:r>
              <a:rPr lang="kk-K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292623" y="867930"/>
            <a:ext cx="10614121" cy="5244579"/>
            <a:chOff x="1183138" y="779030"/>
            <a:chExt cx="10449181" cy="5104973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6929" y="2866485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Мемлекеттік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бітіру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емтихандары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169531" y="2867964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ҰБТ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9229390" y="2866485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Қайта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ҰБТ</a:t>
              </a:r>
            </a:p>
            <a:p>
              <a:pPr lvl="0" algn="ctr"/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(тамыз)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169531" y="4010894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Сертификат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300281" y="4010894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Сертификат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69530" y="5182572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600" dirty="0">
                  <a:latin typeface="Arial" panose="020B0604020202020204" pitchFamily="34" charset="0"/>
                  <a:cs typeface="Arial" panose="020B0604020202020204" pitchFamily="34" charset="0"/>
                </a:rPr>
                <a:t>Білім гранттарын </a:t>
              </a:r>
              <a:r>
                <a:rPr lang="kk-KZ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беру </a:t>
              </a:r>
              <a:r>
                <a:rPr lang="kk-KZ" sz="1600" dirty="0">
                  <a:latin typeface="Arial" panose="020B0604020202020204" pitchFamily="34" charset="0"/>
                  <a:cs typeface="Arial" panose="020B0604020202020204" pitchFamily="34" charset="0"/>
                </a:rPr>
                <a:t>Конкурсы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83138" y="4020997"/>
              <a:ext cx="2332038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Жалпы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орта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аттестат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83163" y="779030"/>
              <a:ext cx="4108450" cy="525469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kk-KZ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Емтихандар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27742" y="1437299"/>
              <a:ext cx="2332038" cy="896128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b="1">
                  <a:latin typeface="Arial" panose="020B0604020202020204" pitchFamily="34" charset="0"/>
                  <a:cs typeface="Arial" panose="020B0604020202020204" pitchFamily="34" charset="0"/>
                </a:rPr>
                <a:t>Қорытынды аттестаттау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7638019" y="1437299"/>
              <a:ext cx="2332038" cy="900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Жоғары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оқу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орнына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түсу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емтихандары</a:t>
              </a:r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*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kk-KZ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(қалауы бойынша)</a:t>
              </a:r>
              <a:endParaRPr lang="ru-RU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Стрелка углом 18"/>
            <p:cNvSpPr/>
            <p:nvPr/>
          </p:nvSpPr>
          <p:spPr>
            <a:xfrm rot="16200000" flipH="1">
              <a:off x="2709137" y="558707"/>
              <a:ext cx="444532" cy="1279055"/>
            </a:xfrm>
            <a:prstGeom prst="bent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Стрелка углом 19"/>
            <p:cNvSpPr/>
            <p:nvPr/>
          </p:nvSpPr>
          <p:spPr>
            <a:xfrm rot="16200000" flipH="1" flipV="1">
              <a:off x="8081205" y="594851"/>
              <a:ext cx="424990" cy="1206765"/>
            </a:xfrm>
            <a:prstGeom prst="bent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2291875" y="2344458"/>
              <a:ext cx="240197" cy="513184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2279979" y="3499008"/>
              <a:ext cx="240196" cy="513184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углом 27"/>
            <p:cNvSpPr>
              <a:spLocks/>
            </p:cNvSpPr>
            <p:nvPr/>
          </p:nvSpPr>
          <p:spPr>
            <a:xfrm rot="5400000" flipV="1">
              <a:off x="6875878" y="2095499"/>
              <a:ext cx="1022475" cy="501810"/>
            </a:xfrm>
            <a:prstGeom prst="bent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Стрелка углом 28"/>
            <p:cNvSpPr>
              <a:spLocks/>
            </p:cNvSpPr>
            <p:nvPr/>
          </p:nvSpPr>
          <p:spPr>
            <a:xfrm rot="5400000">
              <a:off x="9714865" y="2100641"/>
              <a:ext cx="1022476" cy="491525"/>
            </a:xfrm>
            <a:prstGeom prst="bent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7146918" y="3488715"/>
              <a:ext cx="240197" cy="513184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10226103" y="3488715"/>
              <a:ext cx="240197" cy="513184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7146918" y="4629489"/>
              <a:ext cx="240197" cy="547439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10226103" y="4629489"/>
              <a:ext cx="240197" cy="547439"/>
            </a:xfrm>
            <a:prstGeom prst="downArrow">
              <a:avLst/>
            </a:prstGeom>
            <a:solidFill>
              <a:srgbClr val="DAA3E4"/>
            </a:solidFill>
            <a:ln>
              <a:solidFill>
                <a:srgbClr val="DAA3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8519238" y="5410544"/>
              <a:ext cx="775349" cy="239842"/>
            </a:xfrm>
            <a:prstGeom prst="rightArrow">
              <a:avLst/>
            </a:prstGeom>
            <a:solidFill>
              <a:srgbClr val="DAA3E4"/>
            </a:solidFill>
            <a:ln>
              <a:solidFill>
                <a:srgbClr val="FEC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312257" y="5176928"/>
              <a:ext cx="2213832" cy="707075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k-KZ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ЖОО-ға </a:t>
              </a:r>
              <a:r>
                <a:rPr lang="kk-KZ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қабылдау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42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4597" y="227299"/>
            <a:ext cx="1133256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ҰБТ сертификаты*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берілетін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жағдайлар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9357" y="1237914"/>
            <a:ext cx="11833192" cy="5406726"/>
            <a:chOff x="189357" y="1237914"/>
            <a:chExt cx="11833192" cy="519805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9412" y="1237914"/>
              <a:ext cx="3479089" cy="1407052"/>
            </a:xfrm>
            <a:prstGeom prst="roundRect">
              <a:avLst/>
            </a:prstGeom>
            <a:solidFill>
              <a:srgbClr val="CA5BCD">
                <a:alpha val="29804"/>
              </a:srgbClr>
            </a:solidFill>
            <a:ln>
              <a:solidFill>
                <a:srgbClr val="D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«Назарбаев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Зияткерлік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мектептері</a:t>
              </a:r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мектеп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бітірушілері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99412" y="3046446"/>
              <a:ext cx="3478450" cy="1408884"/>
            </a:xfrm>
            <a:prstGeom prst="roundRect">
              <a:avLst/>
            </a:prstGeom>
            <a:solidFill>
              <a:srgbClr val="CA5BCD">
                <a:alpha val="29804"/>
              </a:srgbClr>
            </a:solidFill>
            <a:ln>
              <a:solidFill>
                <a:srgbClr val="D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алықаралық</a:t>
              </a:r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олимпиадалар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жеңімпаздары</a:t>
              </a:r>
              <a:endPara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(2014-15-16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жж</a:t>
              </a:r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  <a:endPara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89357" y="4826330"/>
              <a:ext cx="3478450" cy="1609638"/>
            </a:xfrm>
            <a:prstGeom prst="roundRect">
              <a:avLst/>
            </a:prstGeom>
            <a:solidFill>
              <a:srgbClr val="CA5BCD">
                <a:alpha val="29804"/>
              </a:srgbClr>
            </a:solidFill>
            <a:ln>
              <a:solidFill>
                <a:srgbClr val="D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Халықаралық</a:t>
              </a:r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ғылыми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жобалар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конкурстары</a:t>
              </a:r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жеңімпаздары</a:t>
              </a:r>
              <a:endPara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2014-15-16 </a:t>
              </a:r>
              <a:r>
                <a:rPr lang="ru-RU" sz="20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жж</a:t>
              </a:r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  <a:p>
              <a:pPr algn="ctr"/>
              <a:endPara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742059" y="1369137"/>
              <a:ext cx="2359782" cy="1280626"/>
              <a:chOff x="799646" y="3709108"/>
              <a:chExt cx="2713219" cy="1299799"/>
            </a:xfrm>
          </p:grpSpPr>
          <p:sp>
            <p:nvSpPr>
              <p:cNvPr id="15" name="Рамка 14"/>
              <p:cNvSpPr/>
              <p:nvPr/>
            </p:nvSpPr>
            <p:spPr>
              <a:xfrm>
                <a:off x="799646" y="3709108"/>
                <a:ext cx="2713219" cy="1299799"/>
              </a:xfrm>
              <a:prstGeom prst="frame">
                <a:avLst/>
              </a:prstGeom>
              <a:solidFill>
                <a:srgbClr val="CA5BCD">
                  <a:alpha val="54000"/>
                </a:srgbClr>
              </a:solidFill>
              <a:ln>
                <a:solidFill>
                  <a:srgbClr val="D4EB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894505" y="3866290"/>
                <a:ext cx="2495701" cy="937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оқу</a:t>
                </a:r>
                <a:r>
                  <a:rPr lang="ru-RU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нәтижелерін</a:t>
                </a:r>
                <a:r>
                  <a:rPr lang="ru-RU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сырттай</a:t>
                </a:r>
                <a:r>
                  <a:rPr lang="ru-RU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бағалау</a:t>
                </a:r>
                <a:r>
                  <a:rPr lang="ru-RU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балдары</a:t>
                </a:r>
                <a:endParaRPr lang="ru-RU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4843936" y="4243954"/>
              <a:ext cx="2257905" cy="1180722"/>
              <a:chOff x="4221746" y="4835444"/>
              <a:chExt cx="3836274" cy="1122323"/>
            </a:xfrm>
          </p:grpSpPr>
          <p:sp>
            <p:nvSpPr>
              <p:cNvPr id="22" name="Рамка 21"/>
              <p:cNvSpPr/>
              <p:nvPr/>
            </p:nvSpPr>
            <p:spPr>
              <a:xfrm>
                <a:off x="4221746" y="4835444"/>
                <a:ext cx="3836274" cy="1122323"/>
              </a:xfrm>
              <a:prstGeom prst="frame">
                <a:avLst/>
              </a:prstGeom>
              <a:solidFill>
                <a:srgbClr val="CA5BCD">
                  <a:alpha val="54000"/>
                </a:srgbClr>
              </a:solidFill>
              <a:ln>
                <a:solidFill>
                  <a:srgbClr val="D4EB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768746" y="5044681"/>
                <a:ext cx="2690335" cy="351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қорытынды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бағалары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Стрелка вправо 27"/>
            <p:cNvSpPr/>
            <p:nvPr/>
          </p:nvSpPr>
          <p:spPr>
            <a:xfrm>
              <a:off x="3802395" y="1910959"/>
              <a:ext cx="784539" cy="310731"/>
            </a:xfrm>
            <a:prstGeom prst="rightArrow">
              <a:avLst/>
            </a:prstGeom>
            <a:solidFill>
              <a:srgbClr val="CA5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8941458" y="3750888"/>
              <a:ext cx="811115" cy="348672"/>
            </a:xfrm>
            <a:prstGeom prst="rightArrow">
              <a:avLst/>
            </a:prstGeom>
            <a:solidFill>
              <a:srgbClr val="CA5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318651" y="1237914"/>
              <a:ext cx="1464067" cy="5154945"/>
            </a:xfrm>
            <a:prstGeom prst="rect">
              <a:avLst/>
            </a:prstGeom>
            <a:solidFill>
              <a:srgbClr val="CA5BCD">
                <a:alpha val="29804"/>
              </a:srgbClr>
            </a:solidFill>
            <a:ln>
              <a:solidFill>
                <a:srgbClr val="D4EB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бекітілген </a:t>
              </a:r>
              <a:r>
                <a:rPr lang="kk-KZ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шәкілге </a:t>
              </a:r>
              <a:r>
                <a:rPr lang="kk-KZ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сәйкес ҰБТ балына ауыстырылады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8320" y="3053680"/>
              <a:ext cx="2254229" cy="1624070"/>
            </a:xfrm>
            <a:prstGeom prst="rect">
              <a:avLst/>
            </a:prstGeom>
          </p:spPr>
        </p:pic>
        <p:sp>
          <p:nvSpPr>
            <p:cNvPr id="4" name="Правая фигурная скобка 3"/>
            <p:cNvSpPr/>
            <p:nvPr/>
          </p:nvSpPr>
          <p:spPr>
            <a:xfrm>
              <a:off x="3790493" y="3259800"/>
              <a:ext cx="900592" cy="3133059"/>
            </a:xfrm>
            <a:prstGeom prst="rightBrace">
              <a:avLst/>
            </a:prstGeom>
            <a:ln w="57150">
              <a:solidFill>
                <a:srgbClr val="BB4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7226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29F17D79-05FE-43C7-A9B5-360E9D6B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71E0A8-DA6F-4DC5-84AA-9AE90625C2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B64549-C1F2-49EA-8B2D-5EF61BF1C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3918</Words>
  <Application>Microsoft Office PowerPoint</Application>
  <PresentationFormat>Широкоэкранный</PresentationFormat>
  <Paragraphs>1324</Paragraphs>
  <Slides>33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Cambria</vt:lpstr>
      <vt:lpstr>Gill Sans MT</vt:lpstr>
      <vt:lpstr>Palatino Linotype</vt:lpstr>
      <vt:lpstr>Times New Roman</vt:lpstr>
      <vt:lpstr>Wingdings</vt:lpstr>
      <vt:lpstr>Wingdings 3</vt:lpstr>
      <vt:lpstr>Начальная</vt:lpstr>
      <vt:lpstr>Тема Office</vt:lpstr>
      <vt:lpstr>2018 жылғы Ұлттық бірыңғай тестілеуді ұйымдастыру туралы</vt:lpstr>
      <vt:lpstr>ҰБТ өткізу пункттері (ҰБТӨП)</vt:lpstr>
      <vt:lpstr>Презентация PowerPoint</vt:lpstr>
      <vt:lpstr>Презентация PowerPoint</vt:lpstr>
      <vt:lpstr>Презентация PowerPoint</vt:lpstr>
      <vt:lpstr>ҚОРЫТЫНДЫ АТТЕСТАТТАУ КОНТИНГЕНТІ</vt:lpstr>
      <vt:lpstr>2017 жылы ҰБТ-ға қатысқандардың контингенті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жоғары болған мамандықтар тізбесі</vt:lpstr>
      <vt:lpstr>Конкурс төмен болған мамандықтар тізбесі</vt:lpstr>
      <vt:lpstr>Презентация PowerPoint</vt:lpstr>
      <vt:lpstr>Презентация PowerPoint</vt:lpstr>
      <vt:lpstr>Презентация PowerPoint</vt:lpstr>
      <vt:lpstr> 2017-2018 оқу жылында байқау тестілеуінен өткен адамдар саны (01.09.2017 ж. – 20.04. 2018ж. аралығында)  </vt:lpstr>
      <vt:lpstr>Ақмола облысындағы ҰБТӨП-тердің ҰБТ-ға дайындығы туралы АҚПАРАТ</vt:lpstr>
      <vt:lpstr>Шығыс Қазақстан облысындағы ҰБТӨП-тердің ҰБТ-ға дайындығы туралы АҚПАРАТ</vt:lpstr>
      <vt:lpstr>Қарағанды облысындағы ҰБТӨП-тердің ҰБТ-ға дайындығы туралы АҚПАРАТ</vt:lpstr>
      <vt:lpstr>Қостанай облысындағы ҰБТӨП-тердің ҰБТ-ға дайындығы туралы АҚПАРАТ</vt:lpstr>
      <vt:lpstr>Павлодар облысындағы ҰБТӨП-тердің ҰБТ-ға дайындығы туралы АҚПАРАТ</vt:lpstr>
      <vt:lpstr>Солтүстік Қазақстан облысындағы ҰБТӨП-тердің ҰБТ-ға  дайындығы туралы АҚПАРАТ</vt:lpstr>
      <vt:lpstr>Астана қаласы бойынша ҰБТӨП-тердің ҰБТ-ға  дайындығы туралы АҚПАРАТ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2013-06-12T19:28:15Z</dcterms:created>
  <dcterms:modified xsi:type="dcterms:W3CDTF">2018-04-25T09:10:12Z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