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61" r:id="rId6"/>
    <p:sldId id="260" r:id="rId7"/>
    <p:sldId id="269" r:id="rId8"/>
    <p:sldId id="259" r:id="rId9"/>
    <p:sldId id="271" r:id="rId10"/>
    <p:sldId id="265" r:id="rId11"/>
    <p:sldId id="266" r:id="rId12"/>
    <p:sldId id="267" r:id="rId13"/>
    <p:sldId id="272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5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0.17705064436433191"/>
          <c:y val="5.6210875984251958E-2"/>
          <c:w val="0.71703393167722251"/>
          <c:h val="0.5942775460624996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B0F0"/>
            </a:solidFill>
          </c:spPr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Логическое мышление</c:v>
                </c:pt>
                <c:pt idx="1">
                  <c:v>Формы, фигуры</c:v>
                </c:pt>
                <c:pt idx="2">
                  <c:v>Счет в пределах 1000</c:v>
                </c:pt>
                <c:pt idx="3">
                  <c:v>Сравнение предметов</c:v>
                </c:pt>
                <c:pt idx="4">
                  <c:v>ед.измерения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0.24000000000000013</c:v>
                </c:pt>
                <c:pt idx="1">
                  <c:v>0.25</c:v>
                </c:pt>
                <c:pt idx="2">
                  <c:v>0.18000000000000013</c:v>
                </c:pt>
                <c:pt idx="3">
                  <c:v>0.29000000000000026</c:v>
                </c:pt>
                <c:pt idx="4">
                  <c:v>0.21000000000000013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3399"/>
            </a:solidFill>
          </c:spPr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Логическое мышление</c:v>
                </c:pt>
                <c:pt idx="1">
                  <c:v>Формы, фигуры</c:v>
                </c:pt>
                <c:pt idx="2">
                  <c:v>Счет в пределах 1000</c:v>
                </c:pt>
                <c:pt idx="3">
                  <c:v>Сравнение предметов</c:v>
                </c:pt>
                <c:pt idx="4">
                  <c:v>ед.измерения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0.43000000000000027</c:v>
                </c:pt>
                <c:pt idx="1">
                  <c:v>0.52</c:v>
                </c:pt>
                <c:pt idx="2">
                  <c:v>0.22000000000000008</c:v>
                </c:pt>
                <c:pt idx="3">
                  <c:v>0.3300000000000004</c:v>
                </c:pt>
                <c:pt idx="4">
                  <c:v>0.36000000000000026</c:v>
                </c:pt>
              </c:numCache>
            </c:numRef>
          </c:val>
        </c:ser>
        <c:axId val="74230400"/>
        <c:axId val="74248576"/>
      </c:barChart>
      <c:catAx>
        <c:axId val="74230400"/>
        <c:scaling>
          <c:orientation val="minMax"/>
        </c:scaling>
        <c:axPos val="b"/>
        <c:tickLblPos val="nextTo"/>
        <c:crossAx val="74248576"/>
        <c:crosses val="autoZero"/>
        <c:auto val="1"/>
        <c:lblAlgn val="ctr"/>
        <c:lblOffset val="100"/>
      </c:catAx>
      <c:valAx>
        <c:axId val="74248576"/>
        <c:scaling>
          <c:orientation val="minMax"/>
        </c:scaling>
        <c:axPos val="l"/>
        <c:majorGridlines/>
        <c:numFmt formatCode="0%" sourceLinked="1"/>
        <c:tickLblPos val="nextTo"/>
        <c:crossAx val="74230400"/>
        <c:crosses val="autoZero"/>
        <c:crossBetween val="between"/>
      </c:valAx>
    </c:plotArea>
    <c:legend>
      <c:legendPos val="r"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pli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hyperlink" Target="SMUJ5214.MOV" TargetMode="External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jpeg"/><Relationship Id="rId2" Type="http://schemas.openxmlformats.org/officeDocument/2006/relationships/video" Target="file:///C:\Users\admin\Desktop\video-01-11-18-10-17.mov" TargetMode="External"/><Relationship Id="rId1" Type="http://schemas.openxmlformats.org/officeDocument/2006/relationships/video" Target="file:///C:\Users\admin\Downloads\video-31-10-18-11-17.mov" TargetMode="Externa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1.jpeg"/><Relationship Id="rId9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Microsoft_Office_Excel_97-20031.xls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331640" y="260648"/>
            <a:ext cx="58326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52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Павлодар қаласының №40 ЖОМ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ММ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52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ГУ«СОШ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 40 г. Павлодара»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F:\семинар декабрь\эмблема 4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2090862" cy="2048719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60648"/>
            <a:ext cx="2101513" cy="203524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01770" y="2651229"/>
            <a:ext cx="8940461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«Обучение математике детей с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особыми образовательными потребностями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инклюзивном образовательном пространстве –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ШКОЛА ДЛЯ ВСЕХ»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6382" y="5013176"/>
            <a:ext cx="36224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Автор и разработчик: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математики</a:t>
            </a:r>
          </a:p>
          <a:p>
            <a:pPr algn="r"/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Бастенова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Алина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Бейбутовна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611188" y="260350"/>
            <a:ext cx="7993062" cy="11525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Результаты работы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Республиканский научно-практический семинар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10-12 декабря 2016 г.</a:t>
            </a:r>
          </a:p>
        </p:txBody>
      </p:sp>
      <p:pic>
        <p:nvPicPr>
          <p:cNvPr id="15364" name="Picture 2" descr="G:\семинар декабрь\от кымбат\СОШ 40 -1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915816" y="1524615"/>
            <a:ext cx="2807766" cy="350752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5365" name="Picture 3" descr="G:\фото\IMG_01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524000"/>
            <a:ext cx="2232025" cy="3346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6" name="Picture 7" descr="F:\фото видео\IMG_0021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30888" y="1700213"/>
            <a:ext cx="3313112" cy="2454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7" name="Picture 8" descr="F:\фото видео\IMG_02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063" y="4076700"/>
            <a:ext cx="3132137" cy="2089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8" name="Picture 9" descr="F:\фото видео\IMG_005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313" y="4581525"/>
            <a:ext cx="3084512" cy="2055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9" name="Picture 9" descr="C:\Users\Асхат\Desktop\IMG_138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-960529">
            <a:off x="654050" y="4602163"/>
            <a:ext cx="1512888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10798843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611188" y="260350"/>
            <a:ext cx="7993062" cy="11525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Результаты работы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Областная научно-практическая конференция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АО «НЦКП «ӨРЛЕУ»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11 ноября 2017г.</a:t>
            </a:r>
          </a:p>
        </p:txBody>
      </p:sp>
      <p:pic>
        <p:nvPicPr>
          <p:cNvPr id="34818" name="Picture 2" descr="F:\фото\IMG_0042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77716" y="1904361"/>
            <a:ext cx="2660395" cy="202982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4819" name="Picture 3" descr="F:\фото\IMG_0012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3131840" y="1628800"/>
            <a:ext cx="5328591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4822" name="Picture 6" descr="F:\фото\IMG_0114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5220072" y="4585066"/>
            <a:ext cx="3642858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4823" name="Picture 7" descr="F:\фото\IMG_0023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373379" y="4098830"/>
            <a:ext cx="2736303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591195985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611188" y="260350"/>
            <a:ext cx="7993062" cy="11525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Результаты работы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Международная научно-практическая конференция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8-9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декабря 2017 г.</a:t>
            </a:r>
          </a:p>
        </p:txBody>
      </p:sp>
      <p:pic>
        <p:nvPicPr>
          <p:cNvPr id="23556" name="Picture 4" descr="C:\Users\Асхат\Downloads\IMG_48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2591023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7" name="Picture 5" descr="C:\Users\Асхат\Downloads\IMG_48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077072"/>
            <a:ext cx="302433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8" name="Picture 6" descr="C:\Users\Асхат\Downloads\IMG_52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7719" y="4077072"/>
            <a:ext cx="3996531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9" name="Picture 7" descr="C:\Users\Асхат\Downloads\IMG_497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1772816"/>
            <a:ext cx="300459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60" name="Picture 8" descr="C:\Users\Асхат\Downloads\IMG_489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1772816"/>
            <a:ext cx="2573703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7441636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video-31-10-18-11-17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0" y="0"/>
            <a:ext cx="4644008" cy="4005064"/>
          </a:xfrm>
          <a:prstGeom prst="rect">
            <a:avLst/>
          </a:prstGeom>
        </p:spPr>
      </p:pic>
      <p:pic>
        <p:nvPicPr>
          <p:cNvPr id="15362" name="Picture 2" descr="C:\Users\admin\AppData\Local\Temp\Rar$DI69.824\IMG_4227-01-11-18-10-17.JPG"/>
          <p:cNvPicPr>
            <a:picLocks noChangeAspect="1" noChangeArrowheads="1"/>
          </p:cNvPicPr>
          <p:nvPr/>
        </p:nvPicPr>
        <p:blipFill>
          <a:blip r:embed="rId6" cstate="print">
            <a:lum bright="10000" contrast="40000"/>
          </a:blip>
          <a:srcRect l="10855" r="16786"/>
          <a:stretch>
            <a:fillRect/>
          </a:stretch>
        </p:blipFill>
        <p:spPr bwMode="auto">
          <a:xfrm>
            <a:off x="4788024" y="107804"/>
            <a:ext cx="2017417" cy="3149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3" name="Picture 3" descr="C:\Users\admin\AppData\Local\Temp\Rar$DI97.824\IMG_4229-01-11-18-10-18.JPG"/>
          <p:cNvPicPr>
            <a:picLocks noChangeAspect="1" noChangeArrowheads="1"/>
          </p:cNvPicPr>
          <p:nvPr/>
        </p:nvPicPr>
        <p:blipFill>
          <a:blip r:embed="rId7" cstate="print">
            <a:lum bright="10000" contrast="40000"/>
          </a:blip>
          <a:srcRect l="13558" t="3048" r="15264" b="944"/>
          <a:stretch>
            <a:fillRect/>
          </a:stretch>
        </p:blipFill>
        <p:spPr bwMode="auto">
          <a:xfrm>
            <a:off x="323528" y="4049688"/>
            <a:ext cx="187220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Picture 4" descr="C:\Users\admin\AppData\Local\Temp\Rar$DI06.824\IMG_4232-01-11-18-10-18.JPG"/>
          <p:cNvPicPr>
            <a:picLocks noChangeAspect="1" noChangeArrowheads="1"/>
          </p:cNvPicPr>
          <p:nvPr/>
        </p:nvPicPr>
        <p:blipFill>
          <a:blip r:embed="rId8" cstate="print">
            <a:lum bright="20000" contrast="40000"/>
          </a:blip>
          <a:srcRect l="6120" r="13642" b="3801"/>
          <a:stretch>
            <a:fillRect/>
          </a:stretch>
        </p:blipFill>
        <p:spPr bwMode="auto">
          <a:xfrm>
            <a:off x="6804248" y="188640"/>
            <a:ext cx="2123728" cy="3040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5" name="Picture 5" descr="C:\Users\admin\AppData\Local\Temp\Rar$DI06.824\IMG_4233-01-11-18-10-18.JPG"/>
          <p:cNvPicPr>
            <a:picLocks noChangeAspect="1" noChangeArrowheads="1"/>
          </p:cNvPicPr>
          <p:nvPr/>
        </p:nvPicPr>
        <p:blipFill>
          <a:blip r:embed="rId9" cstate="print">
            <a:lum bright="20000" contrast="40000"/>
          </a:blip>
          <a:srcRect l="11351" t="2751" r="12598"/>
          <a:stretch>
            <a:fillRect/>
          </a:stretch>
        </p:blipFill>
        <p:spPr bwMode="auto">
          <a:xfrm>
            <a:off x="2627784" y="4015322"/>
            <a:ext cx="1872208" cy="2842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video-01-11-18-10-17.mo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668011" y="3501008"/>
            <a:ext cx="4475990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8774068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683568" y="332656"/>
            <a:ext cx="7632848" cy="115212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5" y="1916832"/>
            <a:ext cx="8280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каждой стране есть дети с ООП, которые нуждаются в особых формах воспитания и обучения.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Знания ученика будут прочными, если они приобретены не одной памятью, не заучены механически, а являются продуктом собственных размышлений и проб и закрепились в результате его собственной творческой деятельности над учебным материалом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122" name="Содержимое 5"/>
          <p:cNvGraphicFramePr>
            <a:graphicFrameLocks noGrp="1"/>
          </p:cNvGraphicFramePr>
          <p:nvPr>
            <p:ph idx="1"/>
          </p:nvPr>
        </p:nvGraphicFramePr>
        <p:xfrm>
          <a:off x="406400" y="1549400"/>
          <a:ext cx="8331200" cy="4627563"/>
        </p:xfrm>
        <a:graphic>
          <a:graphicData uri="http://schemas.openxmlformats.org/presentationml/2006/ole">
            <p:oleObj spid="_x0000_s1028" r:id="rId4" imgW="8327858" imgH="4627265" progId="Excel.Sheet.8">
              <p:embed/>
            </p:oleObj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085850" y="298450"/>
            <a:ext cx="7272338" cy="863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altLang="ru-RU" sz="2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Рост количества детей с умственной отсталостью  в возрасте от 6-17 лет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72996366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99592" y="1844824"/>
            <a:ext cx="72008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ヒラギノ角ゴ Pro W3"/>
                <a:cs typeface="Times New Roman" pitchFamily="18" charset="0"/>
              </a:rPr>
              <a:t>Разработка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ヒラギノ角ゴ Pro W3"/>
                <a:cs typeface="Times New Roman" pitchFamily="18" charset="0"/>
              </a:rPr>
              <a:t> учебной программы для детей с ООП 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ヒラギノ角ゴ Pro W3"/>
                <a:cs typeface="Times New Roman" pitchFamily="18" charset="0"/>
              </a:rPr>
              <a:t>дать учащимся такие доступные количественные, пространственные и временные представления, которые помогут им в дальнейшем включиться в общеобразовательный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ヒラギノ角ゴ Pro W3"/>
                <a:cs typeface="Times New Roman" pitchFamily="18" charset="0"/>
              </a:rPr>
              <a:t> процесс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3568" y="332656"/>
            <a:ext cx="7632848" cy="115212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267744" y="476672"/>
            <a:ext cx="4320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ヒラギノ角ゴ Pro W3"/>
                <a:cs typeface="Times New Roman" pitchFamily="18" charset="0"/>
              </a:rPr>
              <a:t>Цель проекта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683568" y="332656"/>
            <a:ext cx="7632848" cy="115212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Задачи проекта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829869"/>
            <a:ext cx="9144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ヒラギノ角ゴ Pro W3"/>
                <a:cs typeface="Times New Roman" pitchFamily="18" charset="0"/>
              </a:rPr>
              <a:t>через обучение математике повышать уровень общего развития учащихся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ヒラギノ角ゴ Pro W3"/>
                <a:cs typeface="Times New Roman" pitchFamily="18" charset="0"/>
              </a:rPr>
              <a:t>с ООП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ヒラギノ角ゴ Pro W3"/>
                <a:cs typeface="Times New Roman" pitchFamily="18" charset="0"/>
              </a:rPr>
              <a:t>и по возможности наиболее полно скорректировать недостатки их познавательной деятельности и личностных качеств;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ヒラギノ角ゴ Pro W3"/>
                <a:cs typeface="Times New Roman" pitchFamily="18" charset="0"/>
              </a:rPr>
              <a:t>развивать речь учащихся, обогащать её математической терминологией;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ヒラギノ角ゴ Pro W3"/>
                <a:cs typeface="Times New Roman" pitchFamily="18" charset="0"/>
              </a:rPr>
              <a:t>воспитывать у учащихся целеустремленность, терпение, работоспособность, настойчивость, инициативу, трудолюбие, самостоятельность, прививать им навыки контроля и самоконтроля;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использовать процесс обучения математике для повышения уровня общего развития учащихся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ООП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коррекции недостатков их познавательной деятельности и личностных качеств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683568" y="332656"/>
            <a:ext cx="7632848" cy="115212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Целевая группа проекта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5" y="1916832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 учащихся надомного обучения 4-7 классов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ООП  в ГУ «СОШ №40 г.Павлодара»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755576" y="188640"/>
            <a:ext cx="7632848" cy="115212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3200" b="1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Жизненный цикл и этапы реализации проекта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1700808"/>
            <a:ext cx="914400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Сроки реализации проекта: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1 января 2016 по 1 января  2018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Этапы реализации проекта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Подготовительный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 1 января 2016 года по 27 марта 2016 года)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определение способностей и потребностей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разработка рабочих программ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 1 апреля 2016 года по 30 мая 2017 года)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рабочей программы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Заключительный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 1 июня 2017 года по 1 января 2018 года)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результатов освоения учебной программы учащимся надомного обучения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защита проекта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получение лицензии для распространения и обучения специалистов по региону.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755576" y="188640"/>
            <a:ext cx="7632848" cy="115212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Подготовительный (с 1 января 2016 года по 27 марта 2016 года)</a:t>
            </a:r>
            <a:br>
              <a:rPr lang="ru-RU" sz="2000" b="1" i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определение способностей и потребностей</a:t>
            </a:r>
            <a:br>
              <a:rPr lang="ru-RU" sz="2000" b="1" i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разработка рабочих программ</a:t>
            </a:r>
            <a:br>
              <a:rPr lang="ru-RU" sz="2000" b="1" i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admin\Downloads\IMG_4140-31-10-18-11-02 (1).JPG"/>
          <p:cNvPicPr>
            <a:picLocks noChangeAspect="1" noChangeArrowheads="1"/>
          </p:cNvPicPr>
          <p:nvPr/>
        </p:nvPicPr>
        <p:blipFill>
          <a:blip r:embed="rId3" cstate="print">
            <a:lum bright="20000" contrast="30000"/>
          </a:blip>
          <a:srcRect/>
          <a:stretch>
            <a:fillRect/>
          </a:stretch>
        </p:blipFill>
        <p:spPr bwMode="auto">
          <a:xfrm>
            <a:off x="395536" y="1484784"/>
            <a:ext cx="2106234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3" name="Picture 3" descr="C:\Users\admin\Downloads\IMG_4136-31-10-18-11-04.JP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915816" y="4491118"/>
            <a:ext cx="3155843" cy="2366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Picture 4" descr="C:\Users\admin\Downloads\IMG_4138-31-10-18-11-02.JPG"/>
          <p:cNvPicPr>
            <a:picLocks noChangeAspect="1" noChangeArrowheads="1"/>
          </p:cNvPicPr>
          <p:nvPr/>
        </p:nvPicPr>
        <p:blipFill>
          <a:blip r:embed="rId5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203848" y="1628800"/>
            <a:ext cx="2016224" cy="2688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5" name="Picture 5" descr="C:\Users\admin\Downloads\IMG_4139-31-10-18-11-02.JPG"/>
          <p:cNvPicPr>
            <a:picLocks noChangeAspect="1" noChangeArrowheads="1"/>
          </p:cNvPicPr>
          <p:nvPr/>
        </p:nvPicPr>
        <p:blipFill>
          <a:blip r:embed="rId6" cstate="print">
            <a:lum bright="20000" contrast="30000"/>
          </a:blip>
          <a:srcRect/>
          <a:stretch>
            <a:fillRect/>
          </a:stretch>
        </p:blipFill>
        <p:spPr bwMode="auto">
          <a:xfrm>
            <a:off x="6300192" y="1628800"/>
            <a:ext cx="1995686" cy="2660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84124378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  <p:pic>
        <p:nvPicPr>
          <p:cNvPr id="18433" name="Picture 1" descr="C:\Users\1\Desktop\фото\IMG_00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850" y="1484783"/>
            <a:ext cx="4354190" cy="2902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4" name="Picture 2" descr="C:\Users\1\Desktop\фото\IMG_01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755443"/>
            <a:ext cx="3480321" cy="2320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Picture 3" descr="C:\Users\1\Desktop\фото\IMG_00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390864"/>
            <a:ext cx="324036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C:\Documents and Settings\cab103\Рабочий стол\Новая папка (2)\_MG_10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4240406"/>
            <a:ext cx="3288432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13"/>
          <p:cNvSpPr txBox="1">
            <a:spLocks/>
          </p:cNvSpPr>
          <p:nvPr/>
        </p:nvSpPr>
        <p:spPr>
          <a:xfrm>
            <a:off x="577850" y="115888"/>
            <a:ext cx="8229600" cy="11430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этап </a:t>
            </a:r>
            <a:br>
              <a:rPr lang="ru-RU" sz="7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(с 1 апреля 2016 года по 30 мая 2017 года)</a:t>
            </a:r>
            <a:br>
              <a:rPr lang="ru-RU" sz="7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рабочей программы</a:t>
            </a:r>
            <a:br>
              <a:rPr lang="ru-RU" sz="7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7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Алина проект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xmlns="" val="476256743"/>
              </p:ext>
            </p:extLst>
          </p:nvPr>
        </p:nvGraphicFramePr>
        <p:xfrm>
          <a:off x="431540" y="1916832"/>
          <a:ext cx="853244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251520" y="260648"/>
            <a:ext cx="8892480" cy="11521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Показатели эффективности реализации проекта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289975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324</Words>
  <Application>Microsoft Office PowerPoint</Application>
  <PresentationFormat>Экран (4:3)</PresentationFormat>
  <Paragraphs>50</Paragraphs>
  <Slides>14</Slides>
  <Notes>0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Лист Microsoft Office Excel 97-2003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22</cp:revision>
  <dcterms:created xsi:type="dcterms:W3CDTF">2018-10-12T07:43:19Z</dcterms:created>
  <dcterms:modified xsi:type="dcterms:W3CDTF">2018-11-01T16:56:51Z</dcterms:modified>
</cp:coreProperties>
</file>