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sldIdLst>
    <p:sldId id="299" r:id="rId4"/>
    <p:sldId id="285" r:id="rId5"/>
    <p:sldId id="261" r:id="rId6"/>
    <p:sldId id="288" r:id="rId7"/>
    <p:sldId id="303" r:id="rId8"/>
    <p:sldId id="302" r:id="rId9"/>
    <p:sldId id="305" r:id="rId10"/>
    <p:sldId id="304" r:id="rId11"/>
    <p:sldId id="300" r:id="rId12"/>
    <p:sldId id="271" r:id="rId13"/>
    <p:sldId id="308" r:id="rId14"/>
    <p:sldId id="309" r:id="rId15"/>
    <p:sldId id="279" r:id="rId16"/>
    <p:sldId id="272" r:id="rId17"/>
    <p:sldId id="277" r:id="rId18"/>
    <p:sldId id="287" r:id="rId19"/>
    <p:sldId id="262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 varScale="1">
        <p:scale>
          <a:sx n="92" d="100"/>
          <a:sy n="92" d="100"/>
        </p:scale>
        <p:origin x="-822" y="-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>
        <a:xfrm>
          <a:off x="502069" y="40547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Қазақстан </a:t>
          </a:r>
          <a:r>
            <a:rPr lang="ru-RU" dirty="0" err="1" smtClean="0"/>
            <a:t>Республикасы</a:t>
          </a:r>
          <a:r>
            <a:rPr lang="ru-RU" dirty="0" smtClean="0"/>
            <a:t> Білім </a:t>
          </a:r>
          <a:r>
            <a:rPr lang="ru-RU" dirty="0" err="1" smtClean="0">
              <a:latin typeface="+mn-lt"/>
            </a:rPr>
            <a:t>және</a:t>
          </a:r>
          <a:r>
            <a:rPr lang="ru-RU" dirty="0" smtClean="0"/>
            <a:t> </a:t>
          </a:r>
          <a:r>
            <a:rPr lang="ru-RU" dirty="0" err="1" smtClean="0"/>
            <a:t>ғылым</a:t>
          </a:r>
          <a:r>
            <a:rPr lang="ru-RU" dirty="0" smtClean="0"/>
            <a:t> </a:t>
          </a:r>
          <a:r>
            <a:rPr lang="ru-RU" dirty="0" err="1" smtClean="0"/>
            <a:t>министрлігі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DB8B9C-732E-4DF5-BE13-7F82E3DB22F9}">
      <dgm:prSet phldrT="[Текст]"/>
      <dgm:spPr>
        <a:xfrm>
          <a:off x="827054" y="1537508"/>
          <a:ext cx="3134526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dirty="0" smtClean="0"/>
            <a:t>Білім </a:t>
          </a:r>
          <a:r>
            <a:rPr lang="ru-RU" b="1" i="0" dirty="0" err="1" smtClean="0"/>
            <a:t>және</a:t>
          </a:r>
          <a:r>
            <a:rPr lang="ru-RU" b="1" i="0" dirty="0" smtClean="0"/>
            <a:t> </a:t>
          </a:r>
          <a:r>
            <a:rPr lang="ru-RU" b="1" i="0" dirty="0" err="1" smtClean="0"/>
            <a:t>ғылым</a:t>
          </a:r>
          <a:r>
            <a:rPr lang="ru-RU" b="1" i="0" dirty="0" smtClean="0"/>
            <a:t> </a:t>
          </a:r>
          <a:r>
            <a:rPr lang="ru-RU" b="1" i="0" dirty="0" err="1" smtClean="0"/>
            <a:t>саласындағы</a:t>
          </a:r>
          <a:r>
            <a:rPr lang="ru-RU" b="1" i="0" dirty="0" smtClean="0"/>
            <a:t> </a:t>
          </a:r>
          <a:r>
            <a:rPr lang="ru-RU" b="1" i="0" dirty="0" err="1" smtClean="0"/>
            <a:t>бақылау</a:t>
          </a:r>
          <a:r>
            <a:rPr lang="ru-RU" b="1" i="0" dirty="0" smtClean="0"/>
            <a:t> </a:t>
          </a:r>
          <a:r>
            <a:rPr lang="ru-RU" b="1" i="0" dirty="0" err="1" smtClean="0"/>
            <a:t>комитеті</a:t>
          </a:r>
          <a:r>
            <a:rPr lang="ru-RU" b="1" i="0" dirty="0" smtClean="0"/>
            <a:t> </a:t>
          </a:r>
          <a:r>
            <a:rPr lang="en-US" b="1" i="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>
        <a:xfrm>
          <a:off x="547612" y="269063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Ұлттық тестілеу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 custLinFactNeighborX="3450" custLinFactNeighborY="439"/>
      <dgm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 custScaleX="10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631" custLinFactNeighborY="5833"/>
      <dgm:spPr>
        <a:xfrm>
          <a:off x="346583" y="1441413"/>
          <a:ext cx="960942" cy="9609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8E43B5A-EC54-4424-AEA4-3B123D09DADF}" type="presOf" srcId="{2FB1DBCD-D498-4006-9A84-1014596CFBF6}" destId="{F2295C32-E33F-4461-9DCB-EDF07F6D8DB3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0EA50C1A-A49B-4F7A-AD65-C23B9D27EAC1}" type="presOf" srcId="{8FCC6302-3135-4CE6-9158-9B70F686B452}" destId="{73C00203-B480-4AAD-9E2A-F304B8ACAFA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25C8998C-9B72-4833-86CA-C5B1DAC5243A}" type="presOf" srcId="{E4DB8B9C-732E-4DF5-BE13-7F82E3DB22F9}" destId="{3EA32ACD-017E-40DA-8198-0263CDE1C318}" srcOrd="0" destOrd="0" presId="urn:microsoft.com/office/officeart/2008/layout/VerticalCurvedList"/>
    <dgm:cxn modelId="{9970AD9C-EFEA-430F-BEB2-03AA46FB5BF0}" type="presOf" srcId="{E3973A33-2421-4A94-A291-CDC634713A51}" destId="{2B9DED5C-3032-4C13-AFF0-7DB25D4A1BDA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7D59CC54-7F0C-48ED-A9F2-A60B733B58B7}" type="presOf" srcId="{CD38F7CE-7062-4452-B361-0347B5BCD5AE}" destId="{54E0F152-BB2B-4876-9440-7DAE6F4C3DAE}" srcOrd="0" destOrd="0" presId="urn:microsoft.com/office/officeart/2008/layout/VerticalCurvedList"/>
    <dgm:cxn modelId="{C2DA4A7D-D252-48B4-BF80-2D140980FA2C}" type="presParOf" srcId="{73C00203-B480-4AAD-9E2A-F304B8ACAFA3}" destId="{4EB97354-62CB-499D-9CC6-E607C6B27B80}" srcOrd="0" destOrd="0" presId="urn:microsoft.com/office/officeart/2008/layout/VerticalCurvedList"/>
    <dgm:cxn modelId="{CE7CEA3D-D07C-4624-A8CA-B28B8C481159}" type="presParOf" srcId="{4EB97354-62CB-499D-9CC6-E607C6B27B80}" destId="{086FF48E-C28F-48CB-9D10-E0DFB21C36E8}" srcOrd="0" destOrd="0" presId="urn:microsoft.com/office/officeart/2008/layout/VerticalCurvedList"/>
    <dgm:cxn modelId="{6ED099A1-3783-43B5-BFF0-8AE6F013E700}" type="presParOf" srcId="{086FF48E-C28F-48CB-9D10-E0DFB21C36E8}" destId="{F58888AA-C3A0-44DC-B62D-E45A337B7D27}" srcOrd="0" destOrd="0" presId="urn:microsoft.com/office/officeart/2008/layout/VerticalCurvedList"/>
    <dgm:cxn modelId="{0636A134-E2BF-49DE-9486-D7438382495E}" type="presParOf" srcId="{086FF48E-C28F-48CB-9D10-E0DFB21C36E8}" destId="{F2295C32-E33F-4461-9DCB-EDF07F6D8DB3}" srcOrd="1" destOrd="0" presId="urn:microsoft.com/office/officeart/2008/layout/VerticalCurvedList"/>
    <dgm:cxn modelId="{8D4BACD2-233D-4A63-9180-6D38966083B1}" type="presParOf" srcId="{086FF48E-C28F-48CB-9D10-E0DFB21C36E8}" destId="{6F1C1432-889E-47F5-B6BC-52C6B64BB40E}" srcOrd="2" destOrd="0" presId="urn:microsoft.com/office/officeart/2008/layout/VerticalCurvedList"/>
    <dgm:cxn modelId="{7F2571DC-F475-46E1-A552-C1BD04626AA8}" type="presParOf" srcId="{086FF48E-C28F-48CB-9D10-E0DFB21C36E8}" destId="{46AE0239-B959-40BF-9574-89C4CA3A04F0}" srcOrd="3" destOrd="0" presId="urn:microsoft.com/office/officeart/2008/layout/VerticalCurvedList"/>
    <dgm:cxn modelId="{DCA89BB0-6A78-417E-BABB-D38331734B8E}" type="presParOf" srcId="{4EB97354-62CB-499D-9CC6-E607C6B27B80}" destId="{2B9DED5C-3032-4C13-AFF0-7DB25D4A1BDA}" srcOrd="1" destOrd="0" presId="urn:microsoft.com/office/officeart/2008/layout/VerticalCurvedList"/>
    <dgm:cxn modelId="{C09B6F19-7F75-4B8C-B8E0-5B10F57F9140}" type="presParOf" srcId="{4EB97354-62CB-499D-9CC6-E607C6B27B80}" destId="{20FF2362-EC5F-4AB5-A51E-E61875E1AE6B}" srcOrd="2" destOrd="0" presId="urn:microsoft.com/office/officeart/2008/layout/VerticalCurvedList"/>
    <dgm:cxn modelId="{8D75BEF4-95FE-401E-B0E7-28E7BEF1E5A5}" type="presParOf" srcId="{20FF2362-EC5F-4AB5-A51E-E61875E1AE6B}" destId="{CB92C861-BC29-46EE-B315-2F691F3D2D4B}" srcOrd="0" destOrd="0" presId="urn:microsoft.com/office/officeart/2008/layout/VerticalCurvedList"/>
    <dgm:cxn modelId="{CA822379-38BD-43FE-9EA1-CFD496B5CDBA}" type="presParOf" srcId="{4EB97354-62CB-499D-9CC6-E607C6B27B80}" destId="{3EA32ACD-017E-40DA-8198-0263CDE1C318}" srcOrd="3" destOrd="0" presId="urn:microsoft.com/office/officeart/2008/layout/VerticalCurvedList"/>
    <dgm:cxn modelId="{AE3BA55D-3E36-49E1-8270-A53BAF0BE3A9}" type="presParOf" srcId="{4EB97354-62CB-499D-9CC6-E607C6B27B80}" destId="{C2BE13C6-7A1C-42DF-98E4-C2C44F43634A}" srcOrd="4" destOrd="0" presId="urn:microsoft.com/office/officeart/2008/layout/VerticalCurvedList"/>
    <dgm:cxn modelId="{ED57CA40-3B28-4EE9-9DF5-00D539392DB5}" type="presParOf" srcId="{C2BE13C6-7A1C-42DF-98E4-C2C44F43634A}" destId="{8B578487-38CF-4443-9139-BBDBD276CA9B}" srcOrd="0" destOrd="0" presId="urn:microsoft.com/office/officeart/2008/layout/VerticalCurvedList"/>
    <dgm:cxn modelId="{DA1CADCC-6951-4B6F-815A-FABB77D7CBA7}" type="presParOf" srcId="{4EB97354-62CB-499D-9CC6-E607C6B27B80}" destId="{54E0F152-BB2B-4876-9440-7DAE6F4C3DAE}" srcOrd="5" destOrd="0" presId="urn:microsoft.com/office/officeart/2008/layout/VerticalCurvedList"/>
    <dgm:cxn modelId="{717F267D-2270-4764-9A3A-E265C74E8726}" type="presParOf" srcId="{4EB97354-62CB-499D-9CC6-E607C6B27B80}" destId="{883E3A34-F222-41D0-878F-CF7BF2814E54}" srcOrd="6" destOrd="0" presId="urn:microsoft.com/office/officeart/2008/layout/VerticalCurvedList"/>
    <dgm:cxn modelId="{BDA9AC18-7943-483B-8FC4-A0FBE186E634}" type="presParOf" srcId="{883E3A34-F222-41D0-878F-CF7BF2814E54}" destId="{47616E8E-EA5F-485F-A2E1-BA7416403221}" srcOrd="0" destOrd="0" presId="urn:microsoft.com/office/officeart/2008/layout/VerticalCurv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369" custLinFactNeighborY="6046"/>
      <dgm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3A423B7E-3C6F-46FA-9C98-F05576BF34C7}" type="presOf" srcId="{BBCDB168-68D6-47E4-BD9C-A7EFA53B90ED}" destId="{1A81D881-B529-4590-8762-5F995AA815B3}" srcOrd="0" destOrd="0" presId="urn:microsoft.com/office/officeart/2005/8/layout/pList1#1"/>
    <dgm:cxn modelId="{2589FC01-31FF-4BEA-B569-A7883AC9ED25}" type="presOf" srcId="{CC0EADD5-DB5F-41B1-987A-A12F24066482}" destId="{31E1D1FF-3168-4E52-9D38-5BC5C36BC553}" srcOrd="0" destOrd="0" presId="urn:microsoft.com/office/officeart/2005/8/layout/pList1#1"/>
    <dgm:cxn modelId="{D7C0C927-FA14-4ACF-B585-B716A2105B60}" type="presOf" srcId="{BBE0D702-E9F1-4A7B-8368-1B8E308546E6}" destId="{F844F5FA-A214-4D69-BD2E-296A619D80D0}" srcOrd="0" destOrd="0" presId="urn:microsoft.com/office/officeart/2005/8/layout/pList1#1"/>
    <dgm:cxn modelId="{EE5AA635-F845-4B8F-B105-29C75E048BF1}" type="presOf" srcId="{E061021D-D9D3-49B1-BBF6-3B82B830A086}" destId="{0DC3F1AA-288A-4076-9F6F-B8D0AFD3EAC8}" srcOrd="0" destOrd="0" presId="urn:microsoft.com/office/officeart/2005/8/layout/pList1#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D1B27BCC-AB3D-490A-90A6-D90945B4592B}" type="presOf" srcId="{EBE445D8-E75A-4137-B532-98D2A0FC3AB0}" destId="{F075B156-A7CE-4506-9444-7045546E7822}" srcOrd="0" destOrd="0" presId="urn:microsoft.com/office/officeart/2005/8/layout/pList1#1"/>
    <dgm:cxn modelId="{9175116C-9248-4DA0-98AE-6B836F0433D8}" type="presOf" srcId="{6F661F76-84DD-40BE-9466-860B061B4C1B}" destId="{417D350E-6144-4023-9190-1C5535130A80}" srcOrd="0" destOrd="0" presId="urn:microsoft.com/office/officeart/2005/8/layout/pList1#1"/>
    <dgm:cxn modelId="{A6B24E22-C73B-41AE-877D-455379210B75}" type="presOf" srcId="{3E527B34-10F3-47CF-8C90-1822FECDB3AA}" destId="{AB539A84-2E69-4970-BC42-4033BCA40F78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ED4754C4-27D5-48D5-B220-1C669FCD5B2F}" type="presOf" srcId="{EB943743-2582-4DE8-BC4F-37924C393DE2}" destId="{11974E53-646F-4817-8917-37EF49BE2D55}" srcOrd="0" destOrd="0" presId="urn:microsoft.com/office/officeart/2005/8/layout/pList1#1"/>
    <dgm:cxn modelId="{0100E19B-C783-48DF-8A28-22B129984EED}" type="presParOf" srcId="{AB539A84-2E69-4970-BC42-4033BCA40F78}" destId="{D8B99A63-2237-4B8C-B7FB-61C2E3D75AD2}" srcOrd="0" destOrd="0" presId="urn:microsoft.com/office/officeart/2005/8/layout/pList1#1"/>
    <dgm:cxn modelId="{72B0F301-45EA-4065-AE00-1C5815104769}" type="presParOf" srcId="{D8B99A63-2237-4B8C-B7FB-61C2E3D75AD2}" destId="{347A9FB5-B669-45E2-B0AC-995E290E7431}" srcOrd="0" destOrd="0" presId="urn:microsoft.com/office/officeart/2005/8/layout/pList1#1"/>
    <dgm:cxn modelId="{45294E54-4404-4592-8618-69D283556A4D}" type="presParOf" srcId="{D8B99A63-2237-4B8C-B7FB-61C2E3D75AD2}" destId="{0DC3F1AA-288A-4076-9F6F-B8D0AFD3EAC8}" srcOrd="1" destOrd="0" presId="urn:microsoft.com/office/officeart/2005/8/layout/pList1#1"/>
    <dgm:cxn modelId="{3FC741DA-224C-4659-9C45-A069ED0922D3}" type="presParOf" srcId="{AB539A84-2E69-4970-BC42-4033BCA40F78}" destId="{F844F5FA-A214-4D69-BD2E-296A619D80D0}" srcOrd="1" destOrd="0" presId="urn:microsoft.com/office/officeart/2005/8/layout/pList1#1"/>
    <dgm:cxn modelId="{FEC43CDE-2EDC-4589-8E3D-48C5868C98E0}" type="presParOf" srcId="{AB539A84-2E69-4970-BC42-4033BCA40F78}" destId="{A2B246E2-B2A5-4B72-8684-BB1AFFEB3155}" srcOrd="2" destOrd="0" presId="urn:microsoft.com/office/officeart/2005/8/layout/pList1#1"/>
    <dgm:cxn modelId="{D5ACB2B3-D470-4404-9F05-291D2EF5F4ED}" type="presParOf" srcId="{A2B246E2-B2A5-4B72-8684-BB1AFFEB3155}" destId="{58EE4375-82F2-48E3-8A56-8EAFE9363A0E}" srcOrd="0" destOrd="0" presId="urn:microsoft.com/office/officeart/2005/8/layout/pList1#1"/>
    <dgm:cxn modelId="{9BBED074-35B2-4FEC-B734-C8EEB12A14B6}" type="presParOf" srcId="{A2B246E2-B2A5-4B72-8684-BB1AFFEB3155}" destId="{31E1D1FF-3168-4E52-9D38-5BC5C36BC553}" srcOrd="1" destOrd="0" presId="urn:microsoft.com/office/officeart/2005/8/layout/pList1#1"/>
    <dgm:cxn modelId="{6089BEFD-D6E9-4B3C-B606-6ECCB02A68A6}" type="presParOf" srcId="{AB539A84-2E69-4970-BC42-4033BCA40F78}" destId="{417D350E-6144-4023-9190-1C5535130A80}" srcOrd="3" destOrd="0" presId="urn:microsoft.com/office/officeart/2005/8/layout/pList1#1"/>
    <dgm:cxn modelId="{34263629-92A7-43EB-9B11-BCB80D29A7C8}" type="presParOf" srcId="{AB539A84-2E69-4970-BC42-4033BCA40F78}" destId="{3224AA3A-0736-49E3-A36C-78F44843844E}" srcOrd="4" destOrd="0" presId="urn:microsoft.com/office/officeart/2005/8/layout/pList1#1"/>
    <dgm:cxn modelId="{657D3FB3-1A4F-47E1-AC0E-8533E0DE7F3B}" type="presParOf" srcId="{3224AA3A-0736-49E3-A36C-78F44843844E}" destId="{31C44C52-2F94-41D0-A7D7-A59DE144B483}" srcOrd="0" destOrd="0" presId="urn:microsoft.com/office/officeart/2005/8/layout/pList1#1"/>
    <dgm:cxn modelId="{4A06E26B-DE5C-414D-B510-C0954A8ECF54}" type="presParOf" srcId="{3224AA3A-0736-49E3-A36C-78F44843844E}" destId="{11974E53-646F-4817-8917-37EF49BE2D55}" srcOrd="1" destOrd="0" presId="urn:microsoft.com/office/officeart/2005/8/layout/pList1#1"/>
    <dgm:cxn modelId="{BD390D5A-15FB-4EDF-B5DD-C4940A438AEA}" type="presParOf" srcId="{AB539A84-2E69-4970-BC42-4033BCA40F78}" destId="{1A81D881-B529-4590-8762-5F995AA815B3}" srcOrd="5" destOrd="0" presId="urn:microsoft.com/office/officeart/2005/8/layout/pList1#1"/>
    <dgm:cxn modelId="{DA772D98-07B0-4F24-B6F8-F4034675E002}" type="presParOf" srcId="{AB539A84-2E69-4970-BC42-4033BCA40F78}" destId="{F2495DFB-68CA-4A27-BAF3-6064BEF303A4}" srcOrd="6" destOrd="0" presId="urn:microsoft.com/office/officeart/2005/8/layout/pList1#1"/>
    <dgm:cxn modelId="{1247B45A-147A-46B5-BDB9-0C4C33B0195A}" type="presParOf" srcId="{F2495DFB-68CA-4A27-BAF3-6064BEF303A4}" destId="{4F46B714-825A-4A10-A2AE-DEBCB6F8E2FE}" srcOrd="0" destOrd="0" presId="urn:microsoft.com/office/officeart/2005/8/layout/pList1#1"/>
    <dgm:cxn modelId="{11C3138E-B691-464C-91A8-EA5AB675FC48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BDA4-E17F-4D00-8C07-791AA99850C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060B-45DC-4931-8C9E-998D5F522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5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6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05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testcenter.kz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00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1" y="163701"/>
            <a:ext cx="7302957" cy="785818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201</a:t>
            </a:r>
            <a:r>
              <a:rPr lang="ru-RU" sz="1600" dirty="0" smtClean="0"/>
              <a:t>2019 </a:t>
            </a:r>
            <a:r>
              <a:rPr lang="ru-RU" sz="1600" dirty="0" err="1"/>
              <a:t>жылы</a:t>
            </a:r>
            <a:r>
              <a:rPr lang="ru-RU" sz="1600" dirty="0"/>
              <a:t> ҚР </a:t>
            </a:r>
            <a:r>
              <a:rPr lang="ru-RU" sz="1600" dirty="0" err="1"/>
              <a:t>жалпы</a:t>
            </a:r>
            <a:r>
              <a:rPr lang="ru-RU" sz="1600" dirty="0"/>
              <a:t> орта </a:t>
            </a:r>
            <a:r>
              <a:rPr lang="ru-RU" sz="1600" dirty="0" err="1"/>
              <a:t>білім</a:t>
            </a:r>
            <a:r>
              <a:rPr lang="ru-RU" sz="1600" dirty="0"/>
              <a:t> беру </a:t>
            </a:r>
            <a:r>
              <a:rPr lang="ru-RU" sz="1600" dirty="0" err="1"/>
              <a:t>ұйымдарында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err="1" smtClean="0"/>
              <a:t>сырттай</a:t>
            </a:r>
            <a:r>
              <a:rPr lang="ru-RU" sz="1600" dirty="0" smtClean="0"/>
              <a:t> </a:t>
            </a:r>
            <a:r>
              <a:rPr lang="ru-RU" sz="1600" dirty="0" err="1"/>
              <a:t>бағалауды</a:t>
            </a:r>
            <a:r>
              <a:rPr lang="ru-RU" sz="1600" dirty="0"/>
              <a:t> </a:t>
            </a:r>
            <a:r>
              <a:rPr lang="ru-RU" sz="1600" dirty="0" err="1"/>
              <a:t>өткізуге</a:t>
            </a:r>
            <a:r>
              <a:rPr lang="ru-RU" sz="1600" dirty="0"/>
              <a:t> </a:t>
            </a:r>
            <a:r>
              <a:rPr lang="ru-RU" sz="1600" dirty="0" err="1"/>
              <a:t>дайындық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 smtClean="0"/>
              <a:t>ақпараттық-түсіндірме</a:t>
            </a:r>
            <a:r>
              <a:rPr lang="ru-RU" sz="1600" dirty="0" smtClean="0"/>
              <a:t>     </a:t>
            </a:r>
            <a:r>
              <a:rPr lang="ru-RU" sz="1600" dirty="0" err="1" smtClean="0"/>
              <a:t>жұмыстарын</a:t>
            </a:r>
            <a:r>
              <a:rPr lang="ru-RU" sz="1600" dirty="0" smtClean="0"/>
              <a:t> </a:t>
            </a:r>
            <a:r>
              <a:rPr lang="ru-RU" sz="1600" dirty="0" err="1"/>
              <a:t>ұйымдастыру</a:t>
            </a:r>
            <a:r>
              <a:rPr lang="ru-RU" sz="1600" dirty="0"/>
              <a:t> </a:t>
            </a:r>
            <a:r>
              <a:rPr lang="ru-RU" sz="1600" dirty="0" err="1"/>
              <a:t>материалдары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63638"/>
            <a:ext cx="8640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Жалпы орта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білім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беру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ұйымдарында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оқу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жетістіктерін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сырттай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бағалауды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ұйымдастыру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және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өткізу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1" y="4371950"/>
            <a:ext cx="17075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latinLnBrk="0">
              <a:lnSpc>
                <a:spcPct val="90000"/>
              </a:lnSpc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Астана -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2019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659232"/>
          </a:xfrm>
        </p:spPr>
        <p:txBody>
          <a:bodyPr/>
          <a:lstStyle/>
          <a:p>
            <a:pPr lvl="0" latinLnBrk="0">
              <a:spcBef>
                <a:spcPts val="0"/>
              </a:spcBef>
            </a:pP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kk-K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немесе бірнеше дұрыс жауаптары бар тест                       тапсырмаларының бағалануы </a:t>
            </a:r>
            <a:r>
              <a:rPr lang="kk-KZ" sz="2000" b="1" dirty="0" smtClean="0"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3608" y="1462627"/>
            <a:ext cx="7732990" cy="563429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lang="kk-KZ" sz="1600" b="1" i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kk-KZ" sz="1600" b="1" i="1" dirty="0" smtClean="0">
                <a:latin typeface="+mj-lt"/>
                <a:cs typeface="Times New Roman" panose="02020603050405020304" pitchFamily="18" charset="0"/>
              </a:rPr>
              <a:t>9 - сыныптар </a:t>
            </a:r>
            <a:r>
              <a:rPr lang="kk-KZ" sz="1600" b="1" i="1" dirty="0">
                <a:latin typeface="+mj-lt"/>
                <a:cs typeface="Times New Roman" panose="02020603050405020304" pitchFamily="18" charset="0"/>
              </a:rPr>
              <a:t>үшін екінші пән, </a:t>
            </a:r>
            <a:r>
              <a:rPr lang="kk-KZ" sz="1600" b="1" i="1" dirty="0" smtClean="0">
                <a:latin typeface="+mj-lt"/>
                <a:cs typeface="Times New Roman" panose="02020603050405020304" pitchFamily="18" charset="0"/>
              </a:rPr>
              <a:t>11- сыныптар екінші және </a:t>
            </a:r>
          </a:p>
          <a:p>
            <a:pPr lvl="0" algn="ctr" latinLnBrk="0">
              <a:defRPr/>
            </a:pPr>
            <a:r>
              <a:rPr lang="kk-KZ" sz="1600" b="1" i="1" dirty="0">
                <a:latin typeface="+mj-lt"/>
                <a:cs typeface="Times New Roman" panose="02020603050405020304" pitchFamily="18" charset="0"/>
              </a:rPr>
              <a:t>ү</a:t>
            </a:r>
            <a:r>
              <a:rPr lang="kk-KZ" sz="1600" b="1" i="1" dirty="0" smtClean="0">
                <a:latin typeface="+mj-lt"/>
                <a:cs typeface="Times New Roman" panose="02020603050405020304" pitchFamily="18" charset="0"/>
              </a:rPr>
              <a:t>шінші пәндер бойынша</a:t>
            </a:r>
            <a:r>
              <a:rPr lang="kk-KZ" sz="1600" b="1" i="1" dirty="0" smtClean="0">
                <a:cs typeface="Times New Roman" panose="02020603050405020304" pitchFamily="18" charset="0"/>
              </a:rPr>
              <a:t>)</a:t>
            </a:r>
            <a:endParaRPr lang="kk-KZ" sz="1600" b="1" i="1" dirty="0" smtClean="0">
              <a:latin typeface="+mj-lt"/>
              <a:cs typeface="Times New Roman" panose="02020603050405020304" pitchFamily="18" charset="0"/>
            </a:endParaRPr>
          </a:p>
          <a:p>
            <a:pPr lvl="0" algn="ctr" latinLnBrk="0">
              <a:defRPr/>
            </a:pPr>
            <a:r>
              <a:rPr lang="kk-KZ" sz="1600" b="1" i="1" dirty="0" smtClean="0">
                <a:latin typeface="+mj-lt"/>
                <a:cs typeface="Times New Roman" panose="02020603050405020304" pitchFamily="18" charset="0"/>
              </a:rPr>
              <a:t> </a:t>
            </a:r>
            <a:br>
              <a:rPr lang="kk-KZ" sz="1600" b="1" i="1" dirty="0" smtClean="0">
                <a:latin typeface="+mj-lt"/>
                <a:cs typeface="Times New Roman" panose="02020603050405020304" pitchFamily="18" charset="0"/>
              </a:rPr>
            </a:br>
            <a:r>
              <a:rPr lang="kk-KZ" sz="1400" dirty="0" smtClean="0">
                <a:latin typeface="+mj-lt"/>
                <a:cs typeface="Times New Roman" pitchFamily="18" charset="0"/>
              </a:rPr>
              <a:t>Егер тест тапсырмаларында бір ғана дұрыс жауап болса және тестіленуші сол жауапты таңдаса, </a:t>
            </a:r>
            <a:r>
              <a:rPr lang="kk-KZ" sz="1400" b="1" dirty="0" smtClean="0">
                <a:latin typeface="+mj-lt"/>
                <a:cs typeface="Times New Roman" pitchFamily="18" charset="0"/>
              </a:rPr>
              <a:t>екі балл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беріледі.</a:t>
            </a:r>
          </a:p>
          <a:p>
            <a:pPr lvl="0" algn="ctr" latinLnBrk="0">
              <a:defRPr/>
            </a:pPr>
            <a:endParaRPr kumimoji="0" lang="kk-KZ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3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015" y="2103604"/>
            <a:ext cx="4832796" cy="577049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699842" y="2799792"/>
            <a:ext cx="8315325" cy="65459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+mj-lt"/>
                <a:cs typeface="Times New Roman" pitchFamily="18" charset="0"/>
              </a:rPr>
              <a:t>Егер тест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тапсырмасында бір </a:t>
            </a:r>
            <a:r>
              <a:rPr lang="kk-KZ" sz="1400" dirty="0">
                <a:latin typeface="+mj-lt"/>
                <a:cs typeface="Times New Roman" pitchFamily="18" charset="0"/>
              </a:rPr>
              <a:t>ғана дұрыс жауап болса және тестіленуші сол жауапты таңдаса</a:t>
            </a:r>
            <a:r>
              <a:rPr lang="kk-KZ" sz="1400" dirty="0" smtClean="0">
                <a:latin typeface="+mj-lt"/>
                <a:cs typeface="Times New Roman" pitchFamily="18" charset="0"/>
              </a:rPr>
              <a:t>,              сонымен </a:t>
            </a:r>
            <a:r>
              <a:rPr lang="kk-KZ" sz="1400" dirty="0">
                <a:latin typeface="+mj-lt"/>
                <a:cs typeface="Times New Roman" pitchFamily="18" charset="0"/>
              </a:rPr>
              <a:t>қатар бір қате жауапты бояса, </a:t>
            </a:r>
            <a:r>
              <a:rPr lang="kk-KZ" sz="1400" b="1" dirty="0">
                <a:latin typeface="+mj-lt"/>
                <a:cs typeface="Times New Roman" pitchFamily="18" charset="0"/>
              </a:rPr>
              <a:t>бір </a:t>
            </a:r>
            <a:r>
              <a:rPr lang="kk-KZ" sz="1400" b="1" dirty="0" smtClean="0">
                <a:latin typeface="+mj-lt"/>
                <a:cs typeface="Times New Roman" pitchFamily="18" charset="0"/>
              </a:rPr>
              <a:t>балл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беріледі.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34" name="Picture 3" descr="C:\Users\a.khaidarova\Desktop\р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034" y="3526206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99842" y="4258498"/>
            <a:ext cx="8316913" cy="43923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жағдайларда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–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нөл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балл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беріледі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1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немесе бірнеше дұрыс жауаптары бар тест                       тапсырмаларының бағалануы </a:t>
            </a:r>
            <a:r>
              <a:rPr lang="kk-KZ" sz="2000" b="1" dirty="0">
                <a:cs typeface="Times New Roman" panose="02020603050405020304" pitchFamily="18" charset="0"/>
              </a:rPr>
              <a:t/>
            </a:r>
            <a:br>
              <a:rPr lang="kk-KZ" sz="2000" b="1" dirty="0">
                <a:cs typeface="Times New Roman" panose="02020603050405020304" pitchFamily="18" charset="0"/>
              </a:rPr>
            </a:br>
            <a:r>
              <a:rPr lang="kk-KZ" sz="16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(9-сыныптар үшін екінші пән,</a:t>
            </a:r>
            <a:endParaRPr lang="kk-KZ" sz="1600" b="1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11-сыныптар екінші және үшінші пәндер бойынша)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115616" y="1287559"/>
            <a:ext cx="7725764" cy="45741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</a:t>
            </a:r>
          </a:p>
          <a:p>
            <a:pPr marL="45720" indent="0" algn="ctr">
              <a:buNone/>
              <a:defRPr/>
            </a:pPr>
            <a:endParaRPr lang="kk-KZ" sz="6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kk-KZ" sz="5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Егер </a:t>
            </a:r>
            <a:r>
              <a:rPr lang="kk-KZ" sz="5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тест тапсырмасында екі  дұрыс жауап болса және тестіленуші сол екі  жауапты дұрыс </a:t>
            </a:r>
            <a:r>
              <a:rPr lang="kk-KZ" sz="5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таңдаса, </a:t>
            </a:r>
            <a:r>
              <a:rPr lang="kk-KZ" sz="5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екі </a:t>
            </a:r>
            <a:r>
              <a:rPr lang="kk-KZ" sz="5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балл </a:t>
            </a:r>
            <a:r>
              <a:rPr lang="kk-KZ" sz="5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беріледі</a:t>
            </a:r>
            <a:endParaRPr lang="ru-RU" sz="5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13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390" y="1849163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55576" y="2332990"/>
            <a:ext cx="8203630" cy="61592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200" dirty="0">
                <a:latin typeface="+mj-lt"/>
                <a:cs typeface="Times New Roman" pitchFamily="18" charset="0"/>
              </a:rPr>
              <a:t>Егер тест тапсырмасында екі  дұрыс жауап болса және тестіленуші бір жауапты дұрыс таңдаса, бір </a:t>
            </a:r>
            <a:r>
              <a:rPr lang="kk-KZ" sz="1200" dirty="0" smtClean="0">
                <a:latin typeface="+mj-lt"/>
                <a:cs typeface="Times New Roman" pitchFamily="18" charset="0"/>
              </a:rPr>
              <a:t>жауапты     </a:t>
            </a:r>
            <a:r>
              <a:rPr lang="kk-KZ" sz="1200" dirty="0">
                <a:latin typeface="+mj-lt"/>
                <a:cs typeface="Times New Roman" pitchFamily="18" charset="0"/>
              </a:rPr>
              <a:t>дұрыс және бір жауапты қате белгілесе немесе екі жауапты дұрыс және бір жауапты қате белгілесе </a:t>
            </a:r>
            <a:r>
              <a:rPr lang="kk-KZ" sz="1200" b="1" dirty="0">
                <a:latin typeface="+mj-lt"/>
                <a:cs typeface="Times New Roman" pitchFamily="18" charset="0"/>
              </a:rPr>
              <a:t>бір балл </a:t>
            </a:r>
            <a:r>
              <a:rPr lang="kk-KZ" sz="1200" b="1" dirty="0" smtClean="0">
                <a:latin typeface="+mj-lt"/>
                <a:cs typeface="Times New Roman" pitchFamily="18" charset="0"/>
              </a:rPr>
              <a:t>       </a:t>
            </a:r>
            <a:r>
              <a:rPr lang="kk-KZ" sz="1200" dirty="0" smtClean="0">
                <a:latin typeface="+mj-lt"/>
                <a:cs typeface="Times New Roman" pitchFamily="18" charset="0"/>
              </a:rPr>
              <a:t>беріледі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4651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50968"/>
            <a:ext cx="3599955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983" y="3592095"/>
            <a:ext cx="3542033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64610" y="4083918"/>
            <a:ext cx="8269908" cy="50405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жағдайларда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нөл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балл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беріледі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93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немесе бірнеше дұрыс жауаптары бар тест                      тапсырмаларының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бағалануы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(9-сыныптар үшін екінші пән, 11-сыныптар екінші және үшінші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пәндер бойынша)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1" name="Содержимое 4"/>
          <p:cNvSpPr txBox="1">
            <a:spLocks/>
          </p:cNvSpPr>
          <p:nvPr/>
        </p:nvSpPr>
        <p:spPr>
          <a:xfrm>
            <a:off x="1187623" y="1338180"/>
            <a:ext cx="7867531" cy="54529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                                                                     </a:t>
            </a:r>
            <a:endParaRPr kumimoji="0" lang="kk-KZ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kk-KZ" sz="5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Егер тест тапсырмасында үш  дұрыс жауап болса және тестіленуші сол үш  жауапты дұрыс таңдаса, </a:t>
            </a:r>
            <a:r>
              <a:rPr lang="kk-KZ" sz="5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екі </a:t>
            </a:r>
            <a:r>
              <a:rPr lang="kk-KZ" sz="5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балл </a:t>
            </a:r>
            <a:r>
              <a:rPr lang="kk-KZ" sz="5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беріледі.</a:t>
            </a:r>
            <a:endParaRPr lang="ru-RU" sz="5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22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7" y="1890729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73311" y="2371545"/>
            <a:ext cx="8381843" cy="710912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+mj-lt"/>
                <a:cs typeface="Times New Roman" pitchFamily="18" charset="0"/>
              </a:rPr>
              <a:t>Егер тест тапсырмасында үш  дұрыс жауап болса және тестіленуші екі жауапты дұрыс таңдаса,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         немес </a:t>
            </a:r>
            <a:r>
              <a:rPr lang="kk-KZ" sz="1400" dirty="0">
                <a:latin typeface="+mj-lt"/>
                <a:cs typeface="Times New Roman" pitchFamily="18" charset="0"/>
              </a:rPr>
              <a:t>екі жауапты дұрыс және бір жауапты қате белгілесе </a:t>
            </a:r>
            <a:r>
              <a:rPr lang="kk-KZ" sz="1400" b="1" dirty="0">
                <a:latin typeface="+mj-lt"/>
                <a:cs typeface="Times New Roman" pitchFamily="18" charset="0"/>
              </a:rPr>
              <a:t>бір балл </a:t>
            </a:r>
            <a:r>
              <a:rPr lang="kk-KZ" sz="1400" dirty="0">
                <a:latin typeface="+mj-lt"/>
                <a:cs typeface="Times New Roman" pitchFamily="18" charset="0"/>
              </a:rPr>
              <a:t>беріледі. Егер үш жауапты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        дұрыс </a:t>
            </a:r>
            <a:r>
              <a:rPr lang="kk-KZ" sz="1400" dirty="0">
                <a:latin typeface="+mj-lt"/>
                <a:cs typeface="Times New Roman" pitchFamily="18" charset="0"/>
              </a:rPr>
              <a:t>белгілесе және бір жауапты қате </a:t>
            </a:r>
            <a:r>
              <a:rPr lang="kk-KZ" sz="1400" dirty="0" smtClean="0">
                <a:latin typeface="+mj-lt"/>
                <a:cs typeface="Times New Roman" pitchFamily="18" charset="0"/>
              </a:rPr>
              <a:t>белгілесе</a:t>
            </a:r>
            <a:r>
              <a:rPr lang="kk-KZ" sz="1400" dirty="0">
                <a:latin typeface="+mj-lt"/>
                <a:cs typeface="Times New Roman" pitchFamily="18" charset="0"/>
              </a:rPr>
              <a:t>, </a:t>
            </a:r>
            <a:r>
              <a:rPr lang="kk-KZ" sz="1400" b="1" dirty="0">
                <a:latin typeface="+mj-lt"/>
                <a:cs typeface="Times New Roman" pitchFamily="18" charset="0"/>
              </a:rPr>
              <a:t>бір балл </a:t>
            </a:r>
            <a:r>
              <a:rPr lang="kk-KZ" sz="1400" dirty="0">
                <a:latin typeface="+mj-lt"/>
                <a:cs typeface="Times New Roman" pitchFamily="18" charset="0"/>
              </a:rPr>
              <a:t>беріледі. 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25" name="Picture 3" descr="C:\Users\a.khaidarova\Desktop\епы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987" y="3127867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186" y="3127867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797" y="3562255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98060" y="4083918"/>
            <a:ext cx="8381843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Басқа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жағдайларда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–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нөл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балл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беріледі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504" y="51470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60125" y="403920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7060"/>
            <a:ext cx="3384376" cy="25488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pic>
      <p:sp>
        <p:nvSpPr>
          <p:cNvPr id="14" name="AutoShape 7"/>
          <p:cNvSpPr txBox="1">
            <a:spLocks noChangeArrowheads="1"/>
          </p:cNvSpPr>
          <p:nvPr/>
        </p:nvSpPr>
        <p:spPr>
          <a:xfrm>
            <a:off x="1403648" y="152400"/>
            <a:ext cx="7455202" cy="54714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ОЖСБ онлайн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байқау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сынағы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2043" y="1347614"/>
            <a:ext cx="4156184" cy="122413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spcBef>
                <a:spcPct val="0"/>
              </a:spcBef>
              <a:defRPr/>
            </a:pPr>
            <a:r>
              <a:rPr lang="ru-RU" sz="1400" dirty="0"/>
              <a:t>Байқау </a:t>
            </a:r>
            <a:r>
              <a:rPr lang="ru-RU" sz="1400" dirty="0" err="1"/>
              <a:t>сынағы</a:t>
            </a:r>
            <a:r>
              <a:rPr lang="ru-RU" sz="1400" dirty="0"/>
              <a:t> – </a:t>
            </a:r>
            <a:r>
              <a:rPr lang="ru-RU" sz="1400" dirty="0" err="1"/>
              <a:t>әдістемелік</a:t>
            </a:r>
            <a:r>
              <a:rPr lang="ru-RU" sz="1400" dirty="0"/>
              <a:t> </a:t>
            </a:r>
            <a:r>
              <a:rPr lang="ru-RU" sz="1400" dirty="0" err="1"/>
              <a:t>көмек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, </a:t>
            </a:r>
            <a:r>
              <a:rPr lang="ru-RU" sz="1400" dirty="0" err="1"/>
              <a:t>тестілеу</a:t>
            </a:r>
            <a:r>
              <a:rPr lang="ru-RU" sz="1400" dirty="0"/>
              <a:t> </a:t>
            </a:r>
            <a:r>
              <a:rPr lang="ru-RU" sz="1400" dirty="0" err="1"/>
              <a:t>технологиясымен</a:t>
            </a:r>
            <a:r>
              <a:rPr lang="ru-RU" sz="1400" dirty="0"/>
              <a:t> </a:t>
            </a:r>
            <a:r>
              <a:rPr lang="ru-RU" sz="1400" dirty="0" err="1"/>
              <a:t>хабардар</a:t>
            </a:r>
            <a:r>
              <a:rPr lang="ru-RU" sz="1400" dirty="0"/>
              <a:t> </a:t>
            </a:r>
            <a:r>
              <a:rPr lang="ru-RU" sz="1400" dirty="0" err="1"/>
              <a:t>ету</a:t>
            </a:r>
            <a:r>
              <a:rPr lang="ru-RU" sz="1400" dirty="0"/>
              <a:t>, </a:t>
            </a:r>
            <a:r>
              <a:rPr lang="ru-RU" sz="1400" dirty="0" err="1"/>
              <a:t>жауап</a:t>
            </a:r>
            <a:r>
              <a:rPr lang="ru-RU" sz="1400" dirty="0"/>
              <a:t> </a:t>
            </a:r>
            <a:r>
              <a:rPr lang="ru-RU" sz="1400" dirty="0" err="1"/>
              <a:t>парақтарын</a:t>
            </a:r>
            <a:r>
              <a:rPr lang="ru-RU" sz="1400" dirty="0"/>
              <a:t> </a:t>
            </a:r>
            <a:r>
              <a:rPr lang="ru-RU" sz="1400" dirty="0" err="1"/>
              <a:t>дұрыс</a:t>
            </a:r>
            <a:r>
              <a:rPr lang="ru-RU" sz="1400" dirty="0"/>
              <a:t> </a:t>
            </a:r>
            <a:r>
              <a:rPr lang="ru-RU" sz="1400" dirty="0" err="1"/>
              <a:t>толтыру</a:t>
            </a:r>
            <a:r>
              <a:rPr lang="ru-RU" sz="1400" dirty="0"/>
              <a:t>, жалпы </a:t>
            </a:r>
            <a:r>
              <a:rPr lang="ru-RU" sz="1400" dirty="0" err="1"/>
              <a:t>оқушыны</a:t>
            </a:r>
            <a:r>
              <a:rPr lang="ru-RU" sz="1400" dirty="0"/>
              <a:t> </a:t>
            </a:r>
            <a:r>
              <a:rPr lang="ru-RU" sz="1400" dirty="0" err="1"/>
              <a:t>тестілеуге</a:t>
            </a:r>
            <a:r>
              <a:rPr lang="ru-RU" sz="1400" dirty="0"/>
              <a:t> </a:t>
            </a:r>
            <a:r>
              <a:rPr lang="ru-RU" sz="1400" dirty="0" err="1"/>
              <a:t>дайындау</a:t>
            </a:r>
            <a:r>
              <a:rPr lang="ru-RU" sz="1400" dirty="0"/>
              <a:t> </a:t>
            </a:r>
            <a:r>
              <a:rPr lang="ru-RU" sz="1400" dirty="0" err="1"/>
              <a:t>мақсатында</a:t>
            </a:r>
            <a:r>
              <a:rPr lang="ru-RU" sz="1400" dirty="0"/>
              <a:t> </a:t>
            </a:r>
            <a:r>
              <a:rPr lang="ru-RU" sz="1400" dirty="0" err="1"/>
              <a:t>өткізілетін</a:t>
            </a:r>
            <a:r>
              <a:rPr lang="ru-RU" sz="1400" dirty="0"/>
              <a:t> </a:t>
            </a:r>
            <a:r>
              <a:rPr lang="ru-RU" sz="1400" dirty="0" err="1"/>
              <a:t>рәсім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2042" y="2652770"/>
            <a:ext cx="4178714" cy="129614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spcBef>
                <a:spcPct val="0"/>
              </a:spcBef>
              <a:defRPr/>
            </a:pPr>
            <a:r>
              <a:rPr lang="ru-RU" sz="1400" dirty="0" smtClean="0"/>
              <a:t>Орта </a:t>
            </a:r>
            <a:r>
              <a:rPr lang="ru-RU" sz="1400" dirty="0" err="1"/>
              <a:t>білім</a:t>
            </a:r>
            <a:r>
              <a:rPr lang="ru-RU" sz="1400" dirty="0"/>
              <a:t> </a:t>
            </a:r>
            <a:r>
              <a:rPr lang="ru-RU" sz="1400" dirty="0" err="1"/>
              <a:t>берудегі</a:t>
            </a:r>
            <a:r>
              <a:rPr lang="ru-RU" sz="1400" dirty="0"/>
              <a:t> 9-сынып </a:t>
            </a:r>
            <a:r>
              <a:rPr lang="ru-RU" sz="1400" dirty="0" err="1"/>
              <a:t>оқушыларына</a:t>
            </a:r>
            <a:r>
              <a:rPr lang="ru-RU" sz="1400" dirty="0"/>
              <a:t> </a:t>
            </a:r>
            <a:r>
              <a:rPr lang="ru-RU" sz="1400" dirty="0" err="1"/>
              <a:t>арналған</a:t>
            </a:r>
            <a:r>
              <a:rPr lang="ru-RU" sz="1400" dirty="0"/>
              <a:t> онлайн </a:t>
            </a:r>
            <a:r>
              <a:rPr lang="ru-RU" sz="1400" dirty="0" err="1"/>
              <a:t>байқау</a:t>
            </a:r>
            <a:r>
              <a:rPr lang="ru-RU" sz="1400" dirty="0"/>
              <a:t> </a:t>
            </a:r>
            <a:r>
              <a:rPr lang="ru-RU" sz="1400" dirty="0" err="1" smtClean="0"/>
              <a:t>сынағы</a:t>
            </a:r>
            <a:r>
              <a:rPr lang="ru-RU" sz="1400" dirty="0" smtClean="0"/>
              <a:t> </a:t>
            </a:r>
            <a:r>
              <a:rPr lang="ru-RU" sz="1400" dirty="0" err="1" smtClean="0"/>
              <a:t>өткізіледі</a:t>
            </a:r>
            <a:r>
              <a:rPr lang="ru-RU" sz="1400" dirty="0" smtClean="0"/>
              <a:t>.</a:t>
            </a:r>
            <a:r>
              <a:rPr lang="ru-RU" sz="1400" dirty="0"/>
              <a:t> Онлайн </a:t>
            </a:r>
            <a:r>
              <a:rPr lang="ru-RU" sz="1400" dirty="0" err="1"/>
              <a:t>байқау</a:t>
            </a:r>
            <a:r>
              <a:rPr lang="ru-RU" sz="1400" dirty="0"/>
              <a:t> </a:t>
            </a:r>
            <a:r>
              <a:rPr lang="ru-RU" sz="1400" dirty="0" err="1"/>
              <a:t>сынағы</a:t>
            </a:r>
            <a:r>
              <a:rPr lang="ru-RU" sz="1400" dirty="0"/>
              <a:t> </a:t>
            </a:r>
            <a:r>
              <a:rPr lang="ru-RU" sz="1400" dirty="0" err="1"/>
              <a:t>тестілеуінің</a:t>
            </a:r>
            <a:r>
              <a:rPr lang="ru-RU" sz="1400" dirty="0"/>
              <a:t> </a:t>
            </a:r>
            <a:r>
              <a:rPr lang="ru-RU" sz="1400" dirty="0" err="1"/>
              <a:t>арқасында</a:t>
            </a:r>
            <a:r>
              <a:rPr lang="ru-RU" sz="1400" dirty="0"/>
              <a:t> </a:t>
            </a:r>
            <a:r>
              <a:rPr lang="ru-RU" sz="1400" dirty="0" err="1"/>
              <a:t>оқушы</a:t>
            </a:r>
            <a:r>
              <a:rPr lang="ru-RU" sz="1400" dirty="0"/>
              <a:t> </a:t>
            </a:r>
            <a:r>
              <a:rPr lang="ru-RU" sz="1400" dirty="0" err="1"/>
              <a:t>компьютерлік</a:t>
            </a:r>
            <a:r>
              <a:rPr lang="ru-RU" sz="1400" dirty="0"/>
              <a:t> </a:t>
            </a:r>
            <a:r>
              <a:rPr lang="ru-RU" sz="1400" dirty="0" err="1"/>
              <a:t>бағдарламалық</a:t>
            </a:r>
            <a:r>
              <a:rPr lang="ru-RU" sz="1400" dirty="0"/>
              <a:t> </a:t>
            </a:r>
            <a:r>
              <a:rPr lang="ru-RU" sz="1400" dirty="0" err="1"/>
              <a:t>құрылымның</a:t>
            </a:r>
            <a:r>
              <a:rPr lang="ru-RU" sz="1400" dirty="0"/>
              <a:t> </a:t>
            </a:r>
            <a:r>
              <a:rPr lang="ru-RU" sz="1400" dirty="0" err="1"/>
              <a:t>интерфейсімен</a:t>
            </a:r>
            <a:r>
              <a:rPr lang="ru-RU" sz="1400" dirty="0"/>
              <a:t> </a:t>
            </a:r>
            <a:r>
              <a:rPr lang="ru-RU" sz="1400" dirty="0" err="1"/>
              <a:t>таныса</a:t>
            </a:r>
            <a:r>
              <a:rPr lang="ru-RU" sz="1400" dirty="0"/>
              <a:t> </a:t>
            </a:r>
            <a:r>
              <a:rPr lang="ru-RU" sz="1400" dirty="0" err="1"/>
              <a:t>алады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жасау</a:t>
            </a:r>
            <a:r>
              <a:rPr lang="ru-RU" sz="1400" dirty="0"/>
              <a:t> </a:t>
            </a:r>
            <a:r>
              <a:rPr lang="ru-RU" sz="1400" dirty="0" err="1"/>
              <a:t>қабілетін</a:t>
            </a:r>
            <a:r>
              <a:rPr lang="ru-RU" sz="1400" dirty="0"/>
              <a:t> </a:t>
            </a:r>
            <a:r>
              <a:rPr lang="ru-RU" sz="1400" dirty="0" err="1" smtClean="0"/>
              <a:t>қалыптастырады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498" y="4558725"/>
            <a:ext cx="8096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Қосымша </a:t>
            </a:r>
            <a:r>
              <a:rPr lang="ru-RU" sz="1600" b="1" dirty="0" err="1">
                <a:solidFill>
                  <a:srgbClr val="FF0000"/>
                </a:solidFill>
              </a:rPr>
              <a:t>ақпараттарды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</a:rPr>
              <a:t> сайты </a:t>
            </a:r>
            <a:r>
              <a:rPr lang="ru-RU" sz="1600" b="1" dirty="0" err="1">
                <a:solidFill>
                  <a:srgbClr val="FF0000"/>
                </a:solidFill>
              </a:rPr>
              <a:t>арқылы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алаласыз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043" y="3977010"/>
            <a:ext cx="4142148" cy="39494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spcBef>
                <a:spcPct val="0"/>
              </a:spcBef>
              <a:defRPr/>
            </a:pPr>
            <a:r>
              <a:rPr lang="kk-KZ" sz="1100" b="1" dirty="0"/>
              <a:t>ҰТО сайтында </a:t>
            </a:r>
            <a:r>
              <a:rPr lang="kk-KZ" sz="1100" b="1" dirty="0" smtClean="0"/>
              <a:t>тест тапсырмаларының үлгі нұсқалары орналастырылған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31171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Тестіленушіге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рұқсат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етілмейді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090931" y="1989083"/>
            <a:ext cx="1219483" cy="3252344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lt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lt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6963" y="3170761"/>
            <a:ext cx="2328179" cy="1752797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96652" y="520100"/>
            <a:ext cx="6601202" cy="3293209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бір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орыннан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екінші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орынға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ауысуға</a:t>
            </a:r>
            <a:r>
              <a:rPr lang="ru-RU" sz="1600" dirty="0">
                <a:latin typeface="+mj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БСБД </a:t>
            </a:r>
            <a:r>
              <a:rPr lang="ru-RU" sz="16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уәкілетті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Министрлік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өкілінің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+mj-lt"/>
              </a:rPr>
              <a:t>рұқсатынсыз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тестілеу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  </a:t>
            </a:r>
            <a:r>
              <a:rPr lang="ru-RU" sz="1600" dirty="0" err="1" smtClean="0">
                <a:latin typeface="+mj-lt"/>
              </a:rPr>
              <a:t>материалдарын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ашуға</a:t>
            </a:r>
            <a:r>
              <a:rPr lang="ru-RU" sz="1600" dirty="0">
                <a:latin typeface="+mj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тестілеу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материалдарын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басқа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оқушының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материалдарымен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     </a:t>
            </a:r>
            <a:r>
              <a:rPr lang="ru-RU" sz="1600" dirty="0" err="1" smtClean="0">
                <a:latin typeface="+mj-lt"/>
              </a:rPr>
              <a:t>алмастыруға</a:t>
            </a:r>
            <a:r>
              <a:rPr lang="ru-RU" sz="1600" dirty="0">
                <a:latin typeface="+mj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калькуляторды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анықтамалық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әдебиеттерді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smtClean="0">
                <a:latin typeface="+mj-lt"/>
              </a:rPr>
              <a:t>Менделеев </a:t>
            </a:r>
            <a:r>
              <a:rPr lang="ru-RU" sz="1600" dirty="0" err="1" smtClean="0">
                <a:latin typeface="+mj-lt"/>
              </a:rPr>
              <a:t>және</a:t>
            </a:r>
            <a:r>
              <a:rPr lang="ru-RU" sz="1600" dirty="0" smtClean="0">
                <a:latin typeface="+mj-lt"/>
              </a:rPr>
              <a:t>                </a:t>
            </a:r>
            <a:r>
              <a:rPr lang="ru-RU" sz="1600" dirty="0" err="1" smtClean="0">
                <a:latin typeface="+mj-lt"/>
              </a:rPr>
              <a:t>тұздардың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ерігіштігі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кестесінен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басқасын</a:t>
            </a:r>
            <a:r>
              <a:rPr lang="ru-RU" sz="1600" dirty="0">
                <a:latin typeface="+mj-lt"/>
              </a:rPr>
              <a:t>), </a:t>
            </a:r>
            <a:r>
              <a:rPr lang="ru-RU" sz="1600" dirty="0" err="1">
                <a:latin typeface="+mj-lt"/>
              </a:rPr>
              <a:t>электрондық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жазба</a:t>
            </a:r>
            <a:r>
              <a:rPr lang="ru-RU" sz="1600" dirty="0" smtClean="0">
                <a:latin typeface="+mj-lt"/>
              </a:rPr>
              <a:t>                 </a:t>
            </a:r>
            <a:r>
              <a:rPr lang="ru-RU" sz="1600" dirty="0" err="1" smtClean="0">
                <a:latin typeface="+mj-lt"/>
              </a:rPr>
              <a:t>кітапшаларын</a:t>
            </a:r>
            <a:r>
              <a:rPr lang="ru-RU" sz="1600" dirty="0" smtClean="0">
                <a:latin typeface="+mj-lt"/>
              </a:rPr>
              <a:t>, корректор </a:t>
            </a:r>
            <a:r>
              <a:rPr lang="ru-RU" sz="1600" dirty="0" err="1" smtClean="0">
                <a:latin typeface="+mj-lt"/>
              </a:rPr>
              <a:t>сұйықтығын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және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байланыс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        </a:t>
            </a:r>
            <a:r>
              <a:rPr lang="ru-RU" sz="1600" dirty="0" err="1" smtClean="0">
                <a:latin typeface="+mj-lt"/>
              </a:rPr>
              <a:t>құралдарын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пайдалануға</a:t>
            </a:r>
            <a:r>
              <a:rPr lang="ru-RU" sz="1600" dirty="0">
                <a:latin typeface="+mj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басқа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оқушылармен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сөйлесуге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және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көшіруге</a:t>
            </a:r>
            <a:r>
              <a:rPr lang="ru-RU" sz="1600" dirty="0">
                <a:latin typeface="+mj-lt"/>
              </a:rPr>
              <a:t>, шпаргалка </a:t>
            </a:r>
            <a:r>
              <a:rPr lang="ru-RU" sz="1600" dirty="0" err="1">
                <a:latin typeface="+mj-lt"/>
              </a:rPr>
              <a:t>және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басқа</a:t>
            </a:r>
            <a:r>
              <a:rPr lang="ru-RU" sz="1600" dirty="0">
                <a:latin typeface="+mj-lt"/>
              </a:rPr>
              <a:t> да </a:t>
            </a:r>
            <a:r>
              <a:rPr lang="ru-RU" sz="1600" dirty="0" err="1">
                <a:latin typeface="+mj-lt"/>
              </a:rPr>
              <a:t>анықтамалық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материалдарды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қолдануға</a:t>
            </a:r>
            <a:r>
              <a:rPr lang="ru-RU" sz="1600" dirty="0">
                <a:latin typeface="+mj-lt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kk-KZ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БСБД </a:t>
            </a:r>
            <a:r>
              <a:rPr lang="kk-KZ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және уәкілетті Министрлік өкілінің рұқсатынсыз </a:t>
            </a:r>
            <a:r>
              <a:rPr lang="kk-KZ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аудиториядан шығуға</a:t>
            </a:r>
            <a:r>
              <a:rPr lang="kk-K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6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93699" y="195486"/>
            <a:ext cx="886013" cy="79531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0703" y="998485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4024" y="2469667"/>
            <a:ext cx="446257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7653" y="29015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latin typeface="+mj-lt"/>
            </a:endParaRPr>
          </a:p>
        </p:txBody>
      </p:sp>
      <p:sp>
        <p:nvSpPr>
          <p:cNvPr id="18" name="Rectangle 9"/>
          <p:cNvSpPr/>
          <p:nvPr/>
        </p:nvSpPr>
        <p:spPr>
          <a:xfrm flipH="1">
            <a:off x="454777" y="1347614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1391315" y="345059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8" name="Block Arc 14"/>
          <p:cNvSpPr/>
          <p:nvPr/>
        </p:nvSpPr>
        <p:spPr>
          <a:xfrm rot="16200000">
            <a:off x="616275" y="525933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Рисунок 12" descr="Картинки по запросу картинки по теме интер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969" y="1859354"/>
            <a:ext cx="1743066" cy="1701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xmlns="" val="3675560195"/>
              </p:ext>
            </p:extLst>
          </p:nvPr>
        </p:nvGraphicFramePr>
        <p:xfrm>
          <a:off x="2922035" y="1102055"/>
          <a:ext cx="3435914" cy="335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728" y="114274"/>
            <a:ext cx="68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ОЖСБ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ақпараттар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жарияланған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                                 интернет-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ресурстар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41" name="Группа 8"/>
          <p:cNvGrpSpPr>
            <a:grpSpLocks/>
          </p:cNvGrpSpPr>
          <p:nvPr/>
        </p:nvGrpSpPr>
        <p:grpSpPr bwMode="auto">
          <a:xfrm>
            <a:off x="6469037" y="1280953"/>
            <a:ext cx="2566987" cy="655756"/>
            <a:chOff x="4452782" y="931543"/>
            <a:chExt cx="2591037" cy="4718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rgbClr val="212745">
                <a:lumMod val="60000"/>
                <a:lumOff val="40000"/>
                <a:alpha val="90000"/>
              </a:srgbClr>
            </a:solidFill>
            <a:ln w="15875" cap="flat" cmpd="sng" algn="ctr">
              <a:solidFill>
                <a:srgbClr val="4E67C8">
                  <a:hueOff val="0"/>
                  <a:satOff val="0"/>
                  <a:lumOff val="0"/>
                  <a:alphaOff val="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43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  <a:solidFill>
              <a:srgbClr val="4E67C8"/>
            </a:soli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Нормативті </a:t>
              </a:r>
              <a:r>
                <a:rPr lang="ru-RU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құқықтық</a:t>
              </a:r>
              <a:r>
                <a:rPr lang="ru-RU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   </a:t>
              </a:r>
              <a:r>
                <a:rPr lang="ru-RU" sz="15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құжаттар</a:t>
              </a:r>
              <a:endPara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4" name="Группа 9"/>
          <p:cNvGrpSpPr>
            <a:grpSpLocks/>
          </p:cNvGrpSpPr>
          <p:nvPr/>
        </p:nvGrpSpPr>
        <p:grpSpPr bwMode="auto">
          <a:xfrm>
            <a:off x="6469037" y="1989287"/>
            <a:ext cx="2566988" cy="471488"/>
            <a:chOff x="4452782" y="1462324"/>
            <a:chExt cx="2591037" cy="47180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6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lIns="60960" tIns="60960" rIns="60960" bIns="60960" spcCol="1270" anchor="ctr"/>
            <a:lstStyle/>
            <a:p>
              <a:pPr algn="ctr" defTabSz="711200" latinLnBrk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ОБ</a:t>
              </a:r>
              <a:r>
                <a:rPr kumimoji="0" lang="ru-RU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  <a:t> </a:t>
              </a:r>
              <a:r>
                <a:rPr lang="ru-RU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ОЖСБ </a:t>
              </a:r>
              <a:r>
                <a:rPr lang="ru-RU" sz="15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өткізу</a:t>
              </a:r>
              <a:r>
                <a:rPr lang="ru-RU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ru-RU" sz="15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ережесі</a:t>
              </a:r>
              <a:endPara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7" name="Группа 10"/>
          <p:cNvGrpSpPr>
            <a:grpSpLocks/>
          </p:cNvGrpSpPr>
          <p:nvPr/>
        </p:nvGrpSpPr>
        <p:grpSpPr bwMode="auto">
          <a:xfrm>
            <a:off x="6445005" y="2543072"/>
            <a:ext cx="2591019" cy="471487"/>
            <a:chOff x="4471619" y="1971286"/>
            <a:chExt cx="2591037" cy="47180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9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Тест с</a:t>
              </a:r>
              <a:r>
                <a:rPr kumimoji="0" lang="ru-RU" sz="1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  <a:t>пецификациясы</a:t>
              </a:r>
              <a:endPara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</p:grpSp>
      <p:sp>
        <p:nvSpPr>
          <p:cNvPr id="50" name="Скругленный прямоугольник 12"/>
          <p:cNvSpPr/>
          <p:nvPr/>
        </p:nvSpPr>
        <p:spPr bwMode="auto">
          <a:xfrm>
            <a:off x="6445005" y="3075859"/>
            <a:ext cx="2567206" cy="545063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lIns="60960" tIns="60960" rIns="60960" bIns="60960" spcCol="1270" anchor="ctr"/>
          <a:lstStyle/>
          <a:p>
            <a:pPr algn="ctr" defTabSz="711200" latinLnBrk="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kern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defTabSz="7112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ОЖСБ тест </a:t>
            </a:r>
            <a:r>
              <a:rPr lang="ru-RU" sz="1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тапсырмаларының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үлгі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нұсқалары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51" name="Группа 14"/>
          <p:cNvGrpSpPr>
            <a:grpSpLocks/>
          </p:cNvGrpSpPr>
          <p:nvPr/>
        </p:nvGrpSpPr>
        <p:grpSpPr bwMode="auto">
          <a:xfrm>
            <a:off x="6445005" y="3723501"/>
            <a:ext cx="2598369" cy="504433"/>
            <a:chOff x="4452782" y="3054667"/>
            <a:chExt cx="2591037" cy="60929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</p:sp>
        <p:sp>
          <p:nvSpPr>
            <p:cNvPr id="53" name="Скругленный прямоугольник 14"/>
            <p:cNvSpPr/>
            <p:nvPr/>
          </p:nvSpPr>
          <p:spPr>
            <a:xfrm>
              <a:off x="4476597" y="3054667"/>
              <a:ext cx="2543408" cy="609291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6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ОЖСБ жаңалықтары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553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3559"/>
            <a:ext cx="9144000" cy="3240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ECE61CD3-8F4B-4A40-BC31-D5BBB3A6BA29}"/>
              </a:ext>
            </a:extLst>
          </p:cNvPr>
          <p:cNvGrpSpPr/>
          <p:nvPr/>
        </p:nvGrpSpPr>
        <p:grpSpPr>
          <a:xfrm>
            <a:off x="14586" y="1059582"/>
            <a:ext cx="2228877" cy="1452767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Ұлттық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тестілеу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орталығы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әлеуметтік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желілерде</a:t>
            </a:r>
            <a:endParaRPr lang="ko-KR" altLang="en-US" sz="2000" dirty="0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graphicFrame>
        <p:nvGraphicFramePr>
          <p:cNvPr id="3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6706876"/>
              </p:ext>
            </p:extLst>
          </p:nvPr>
        </p:nvGraphicFramePr>
        <p:xfrm>
          <a:off x="1718281" y="1159242"/>
          <a:ext cx="3456384" cy="312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220072" y="1305745"/>
            <a:ext cx="3499392" cy="241813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285743" indent="-285743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Оқырмандар ОЖСБ-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ұйымдастыру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және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өткізу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бойынша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барлық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сұрақтарға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жауаптарды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таба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алады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85743" indent="-285743">
              <a:buFont typeface="Wingdings" panose="05000000000000000000" pitchFamily="2" charset="2"/>
              <a:buChar char="Ø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12745">
                  <a:lumMod val="75000"/>
                </a:srgbClr>
              </a:solidFill>
              <a:effectLst/>
              <a:uLnTx/>
              <a:uFillTx/>
              <a:latin typeface="+mj-lt"/>
            </a:endParaRPr>
          </a:p>
          <a:p>
            <a:pPr marL="285743" indent="-285743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Бұл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ақпарат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көздері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оқу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материалдары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туралы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тестілеуге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дайындық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әдістері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туралы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ақпараттарды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береді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5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Бұл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әлеуметтік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желілерге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www.testcenter.kz</a:t>
            </a:r>
            <a:r>
              <a:rPr lang="kk-K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сайтынан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тетіктерді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басу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арқылы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оңай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түрде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өтуге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болады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 </a:t>
            </a:r>
            <a:r>
              <a:rPr lang="kk-KZ" altLang="ko-KR" dirty="0" smtClean="0">
                <a:solidFill>
                  <a:schemeClr val="tx1"/>
                </a:solidFill>
              </a:rPr>
              <a:t>!!!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504" cy="1954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643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algn="ctr" latinLnBrk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Оқу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жетістіктерін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сырттай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бағалау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ОЖСБ)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201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жыл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algn="ctr" latinLnBrk="0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latinLnBrk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2007 </a:t>
            </a:r>
            <a:r>
              <a:rPr lang="ru-RU" sz="1400" dirty="0" err="1">
                <a:solidFill>
                  <a:schemeClr val="tx1"/>
                </a:solidFill>
              </a:rPr>
              <a:t>жылғы</a:t>
            </a:r>
            <a:r>
              <a:rPr lang="ru-RU" sz="1400" dirty="0">
                <a:solidFill>
                  <a:schemeClr val="tx1"/>
                </a:solidFill>
              </a:rPr>
              <a:t> 27 </a:t>
            </a:r>
            <a:r>
              <a:rPr lang="ru-RU" sz="1400" dirty="0" err="1">
                <a:solidFill>
                  <a:schemeClr val="tx1"/>
                </a:solidFill>
              </a:rPr>
              <a:t>шілде</a:t>
            </a:r>
            <a:r>
              <a:rPr lang="ru-RU" sz="1400" dirty="0">
                <a:solidFill>
                  <a:schemeClr val="tx1"/>
                </a:solidFill>
              </a:rPr>
              <a:t> № 319-</a:t>
            </a:r>
            <a:r>
              <a:rPr lang="en-US" sz="1400" dirty="0">
                <a:solidFill>
                  <a:schemeClr val="tx1"/>
                </a:solidFill>
              </a:rPr>
              <a:t>III</a:t>
            </a:r>
            <a:r>
              <a:rPr lang="kk-KZ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ҚР «</a:t>
            </a:r>
            <a:r>
              <a:rPr lang="ru-RU" sz="1400" dirty="0" err="1">
                <a:solidFill>
                  <a:schemeClr val="tx1"/>
                </a:solidFill>
              </a:rPr>
              <a:t>Білім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туралы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err="1">
                <a:solidFill>
                  <a:schemeClr val="tx1"/>
                </a:solidFill>
              </a:rPr>
              <a:t>Заңының</a:t>
            </a:r>
            <a:r>
              <a:rPr lang="ru-RU" sz="1400" dirty="0">
                <a:solidFill>
                  <a:schemeClr val="tx1"/>
                </a:solidFill>
              </a:rPr>
              <a:t> 55 </a:t>
            </a:r>
            <a:r>
              <a:rPr lang="ru-RU" sz="1400" dirty="0" err="1" smtClean="0">
                <a:solidFill>
                  <a:schemeClr val="tx1"/>
                </a:solidFill>
              </a:rPr>
              <a:t>бабыны</a:t>
            </a:r>
            <a:r>
              <a:rPr lang="kk-KZ" sz="1400" dirty="0" smtClean="0">
                <a:solidFill>
                  <a:schemeClr val="tx1"/>
                </a:solidFill>
              </a:rPr>
              <a:t>ң негізінде өткізіледі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lvl="0" algn="ctr" latinLnBrk="0"/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3598"/>
            <a:ext cx="244827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Негізгі </a:t>
            </a:r>
            <a:r>
              <a:rPr lang="ru-RU" b="1" kern="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мақсаты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878" y="1851670"/>
            <a:ext cx="2924953" cy="329183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lvl="0"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:</a:t>
            </a:r>
            <a:endParaRPr lang="ru-RU" sz="1400" dirty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</a:pPr>
            <a:endParaRPr lang="ru-RU" sz="1500" dirty="0" smtClean="0"/>
          </a:p>
          <a:p>
            <a:pPr lvl="0" algn="ctr">
              <a:spcBef>
                <a:spcPct val="0"/>
              </a:spcBef>
            </a:pPr>
            <a:r>
              <a:rPr lang="ru-RU" sz="1500" dirty="0" err="1" smtClean="0"/>
              <a:t>білім</a:t>
            </a:r>
            <a:r>
              <a:rPr lang="ru-RU" sz="1500" dirty="0" smtClean="0"/>
              <a:t> </a:t>
            </a:r>
            <a:r>
              <a:rPr lang="ru-RU" sz="1500" dirty="0"/>
              <a:t>беру </a:t>
            </a:r>
            <a:r>
              <a:rPr lang="ru-RU" sz="1500" dirty="0" err="1" smtClean="0"/>
              <a:t>қызметтерінің</a:t>
            </a:r>
            <a:r>
              <a:rPr lang="ru-RU" sz="1500" dirty="0" smtClean="0"/>
              <a:t>     </a:t>
            </a:r>
            <a:r>
              <a:rPr lang="ru-RU" sz="1500" dirty="0" err="1" smtClean="0"/>
              <a:t>сапасын</a:t>
            </a:r>
            <a:r>
              <a:rPr lang="ru-RU" sz="1500" dirty="0" smtClean="0"/>
              <a:t> </a:t>
            </a:r>
            <a:r>
              <a:rPr lang="ru-RU" sz="1500" dirty="0" err="1"/>
              <a:t>бағалау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smtClean="0"/>
              <a:t>       </a:t>
            </a:r>
            <a:r>
              <a:rPr lang="ru-RU" sz="1500" dirty="0" err="1" smtClean="0"/>
              <a:t>білім</a:t>
            </a:r>
            <a:r>
              <a:rPr lang="ru-RU" sz="1500" dirty="0" smtClean="0"/>
              <a:t> </a:t>
            </a:r>
            <a:r>
              <a:rPr lang="ru-RU" sz="1500" dirty="0" err="1"/>
              <a:t>алушылардың</a:t>
            </a:r>
            <a:r>
              <a:rPr lang="ru-RU" sz="1500" dirty="0"/>
              <a:t> </a:t>
            </a:r>
            <a:r>
              <a:rPr lang="ru-RU" sz="1500" dirty="0" smtClean="0"/>
              <a:t>           </a:t>
            </a:r>
            <a:r>
              <a:rPr lang="ru-RU" sz="1500" dirty="0" err="1" smtClean="0"/>
              <a:t>мемлекеттік</a:t>
            </a:r>
            <a:r>
              <a:rPr lang="ru-RU" sz="1500" dirty="0" smtClean="0"/>
              <a:t> </a:t>
            </a:r>
            <a:r>
              <a:rPr lang="ru-RU" sz="1500" dirty="0" err="1"/>
              <a:t>жалпыға</a:t>
            </a:r>
            <a:r>
              <a:rPr lang="ru-RU" sz="1500" dirty="0"/>
              <a:t>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міндетті</a:t>
            </a:r>
            <a:r>
              <a:rPr lang="ru-RU" sz="1500" dirty="0" smtClean="0"/>
              <a:t> </a:t>
            </a:r>
            <a:r>
              <a:rPr lang="ru-RU" sz="1500" dirty="0" err="1"/>
              <a:t>стандарттарда</a:t>
            </a:r>
            <a:r>
              <a:rPr lang="ru-RU" sz="1500" dirty="0"/>
              <a:t> </a:t>
            </a:r>
            <a:r>
              <a:rPr lang="ru-RU" sz="1500" dirty="0" smtClean="0"/>
              <a:t>     </a:t>
            </a:r>
            <a:r>
              <a:rPr lang="ru-RU" sz="1500" dirty="0" err="1" smtClean="0"/>
              <a:t>көзделген</a:t>
            </a:r>
            <a:r>
              <a:rPr lang="ru-RU" sz="1500" dirty="0"/>
              <a:t>, </a:t>
            </a:r>
            <a:r>
              <a:rPr lang="ru-RU" sz="1500" dirty="0" err="1" smtClean="0"/>
              <a:t>бастауыш,негізгі</a:t>
            </a:r>
            <a:r>
              <a:rPr lang="ru-RU" sz="1500" dirty="0" smtClean="0"/>
              <a:t> </a:t>
            </a:r>
            <a:r>
              <a:rPr lang="ru-RU" sz="1500" dirty="0"/>
              <a:t>орта, </a:t>
            </a:r>
            <a:r>
              <a:rPr lang="ru-RU" sz="1500" dirty="0" err="1"/>
              <a:t>жалпы</a:t>
            </a:r>
            <a:r>
              <a:rPr lang="ru-RU" sz="1500" dirty="0"/>
              <a:t> орта 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білімнің</a:t>
            </a:r>
            <a:r>
              <a:rPr lang="ru-RU" sz="1500" dirty="0" smtClean="0"/>
              <a:t> </a:t>
            </a:r>
            <a:r>
              <a:rPr lang="ru-RU" sz="1500" dirty="0" err="1"/>
              <a:t>жалпы</a:t>
            </a:r>
            <a:r>
              <a:rPr lang="ru-RU" sz="1500" dirty="0"/>
              <a:t> </a:t>
            </a:r>
            <a:r>
              <a:rPr lang="ru-RU" sz="1500" dirty="0" err="1"/>
              <a:t>білім</a:t>
            </a:r>
            <a:r>
              <a:rPr lang="ru-RU" sz="1500" dirty="0"/>
              <a:t> </a:t>
            </a:r>
            <a:r>
              <a:rPr lang="ru-RU" sz="1500" dirty="0" err="1" smtClean="0"/>
              <a:t>беретін</a:t>
            </a:r>
            <a:r>
              <a:rPr lang="ru-RU" sz="1500" dirty="0" smtClean="0"/>
              <a:t> </a:t>
            </a:r>
            <a:r>
              <a:rPr lang="ru-RU" sz="1500" dirty="0" err="1"/>
              <a:t>оқу</a:t>
            </a:r>
            <a:r>
              <a:rPr lang="ru-RU" sz="1500" dirty="0"/>
              <a:t> </a:t>
            </a:r>
            <a:r>
              <a:rPr lang="ru-RU" sz="1500" dirty="0" smtClean="0"/>
              <a:t>    </a:t>
            </a:r>
            <a:r>
              <a:rPr lang="ru-RU" sz="1500" dirty="0" err="1" smtClean="0"/>
              <a:t>бағдарламаларын</a:t>
            </a:r>
            <a:r>
              <a:rPr lang="ru-RU" sz="1500" dirty="0" smtClean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жоғары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білімнің</a:t>
            </a:r>
            <a:r>
              <a:rPr lang="ru-RU" sz="1500" dirty="0" smtClean="0"/>
              <a:t> </a:t>
            </a:r>
            <a:r>
              <a:rPr lang="ru-RU" sz="1500" dirty="0" err="1"/>
              <a:t>білім</a:t>
            </a:r>
            <a:r>
              <a:rPr lang="ru-RU" sz="1500" dirty="0"/>
              <a:t> беру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бағдарламаларын</a:t>
            </a:r>
            <a:r>
              <a:rPr lang="ru-RU" sz="1500" dirty="0" smtClean="0"/>
              <a:t> </a:t>
            </a:r>
            <a:r>
              <a:rPr lang="ru-RU" sz="1500" dirty="0" err="1" smtClean="0"/>
              <a:t>меңгеру</a:t>
            </a:r>
            <a:r>
              <a:rPr lang="ru-RU" sz="1500" dirty="0" smtClean="0"/>
              <a:t> </a:t>
            </a:r>
            <a:r>
              <a:rPr lang="ru-RU" sz="1500" dirty="0" err="1"/>
              <a:t>деңгейін</a:t>
            </a:r>
            <a:r>
              <a:rPr lang="ru-RU" sz="1500" dirty="0"/>
              <a:t> </a:t>
            </a:r>
            <a:r>
              <a:rPr lang="ru-RU" sz="1500" dirty="0" err="1" smtClean="0"/>
              <a:t>айқындау</a:t>
            </a:r>
            <a:endParaRPr lang="ru-RU" sz="1500" dirty="0"/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87707"/>
            <a:ext cx="280831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ОЖСБ </a:t>
            </a:r>
            <a:r>
              <a:rPr lang="ru-RU" b="1" kern="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өткізіледі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dirty="0"/>
              <a:t>бастауыш </a:t>
            </a:r>
            <a:r>
              <a:rPr lang="ru-RU" sz="1600" dirty="0" smtClean="0"/>
              <a:t>        </a:t>
            </a:r>
            <a:r>
              <a:rPr lang="ru-RU" sz="1600" dirty="0" err="1" smtClean="0"/>
              <a:t>мектепте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err="1" smtClean="0"/>
              <a:t>мониторингтеу</a:t>
            </a:r>
            <a:r>
              <a:rPr lang="ru-RU" sz="1600" dirty="0" smtClean="0"/>
              <a:t> </a:t>
            </a:r>
            <a:r>
              <a:rPr lang="ru-RU" sz="1600" dirty="0" err="1"/>
              <a:t>мақсатында</a:t>
            </a:r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err="1" smtClean="0"/>
              <a:t>іріктеу</a:t>
            </a:r>
            <a:r>
              <a:rPr lang="ru-RU" sz="1600" dirty="0" smtClean="0"/>
              <a:t> </a:t>
            </a:r>
            <a:r>
              <a:rPr lang="ru-RU" sz="1600" dirty="0" err="1"/>
              <a:t>арқылы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851670"/>
            <a:ext cx="208823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defRPr/>
            </a:pPr>
            <a:r>
              <a:rPr lang="ru-RU" sz="1600" dirty="0"/>
              <a:t>негізгі </a:t>
            </a:r>
            <a:r>
              <a:rPr lang="ru-RU" sz="1600" dirty="0" err="1"/>
              <a:t>мектепте</a:t>
            </a:r>
            <a:r>
              <a:rPr lang="ru-RU" sz="1600" dirty="0"/>
              <a:t> 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err="1"/>
              <a:t>мониторингтеу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процесін</a:t>
            </a:r>
            <a:r>
              <a:rPr lang="ru-RU" sz="1600" dirty="0"/>
              <a:t> </a:t>
            </a:r>
            <a:r>
              <a:rPr lang="ru-RU" sz="1600" dirty="0" err="1" smtClean="0"/>
              <a:t>ұйымдастырудың</a:t>
            </a:r>
            <a:r>
              <a:rPr lang="ru-RU" sz="1600" dirty="0" smtClean="0"/>
              <a:t> </a:t>
            </a:r>
            <a:r>
              <a:rPr lang="ru-RU" sz="1600" dirty="0" err="1"/>
              <a:t>тиімділігін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</a:t>
            </a:r>
            <a:r>
              <a:rPr lang="ru-RU" sz="1600" dirty="0" err="1"/>
              <a:t>мақсатында</a:t>
            </a:r>
            <a:r>
              <a:rPr lang="ru-RU" sz="1600" dirty="0"/>
              <a:t> </a:t>
            </a:r>
            <a:r>
              <a:rPr lang="ru-RU" sz="1600" dirty="0" err="1"/>
              <a:t>іріктеу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77481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defRPr/>
            </a:pPr>
            <a:r>
              <a:rPr lang="ru-RU" sz="1600" dirty="0"/>
              <a:t>жалпы орта </a:t>
            </a:r>
            <a:r>
              <a:rPr lang="ru-RU" sz="1600" dirty="0" err="1"/>
              <a:t>мектепте</a:t>
            </a:r>
            <a:r>
              <a:rPr lang="ru-RU" sz="1600" dirty="0"/>
              <a:t> 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жетістіктерінің</a:t>
            </a:r>
            <a:r>
              <a:rPr lang="ru-RU" sz="1600" dirty="0"/>
              <a:t> </a:t>
            </a:r>
            <a:r>
              <a:rPr lang="ru-RU" sz="1600" dirty="0" err="1"/>
              <a:t>деңгейін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</a:t>
            </a:r>
            <a:r>
              <a:rPr lang="ru-RU" sz="1600" dirty="0" err="1"/>
              <a:t>мақсатында</a:t>
            </a:r>
            <a:endParaRPr lang="ru-RU" sz="1600" dirty="0"/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8495" y="893294"/>
            <a:ext cx="5442332" cy="904049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3249" y="1944192"/>
            <a:ext cx="5270591" cy="999707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76619" y="3075806"/>
            <a:ext cx="5338645" cy="936104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4450" y="4135934"/>
            <a:ext cx="5400038" cy="8840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6667" y="9962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2955" y="1996220"/>
            <a:ext cx="4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556" y="3139042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5504" y="410833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0188" y="1345319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11908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ОЖСБ-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өткізу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698" y="947075"/>
            <a:ext cx="2821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+mj-lt"/>
              </a:rPr>
              <a:t>ОБ </a:t>
            </a:r>
            <a:r>
              <a:rPr lang="ru-RU" sz="1600" dirty="0">
                <a:latin typeface="+mj-lt"/>
              </a:rPr>
              <a:t>ОЖСБ </a:t>
            </a:r>
            <a:r>
              <a:rPr lang="ru-RU" sz="1600" dirty="0" err="1">
                <a:latin typeface="+mj-lt"/>
              </a:rPr>
              <a:t>қайда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өткізіледі</a:t>
            </a:r>
            <a:r>
              <a:rPr lang="ru-RU" sz="1600" dirty="0"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7255" y="1268374"/>
            <a:ext cx="468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200" dirty="0">
                <a:latin typeface="+mj-lt"/>
              </a:rPr>
              <a:t>ОЖСБ  білім алушылар білім алып жатқан білім беру </a:t>
            </a:r>
            <a:r>
              <a:rPr lang="kk-KZ" sz="1200" dirty="0" smtClean="0">
                <a:latin typeface="+mj-lt"/>
              </a:rPr>
              <a:t>               ұйымдарының </a:t>
            </a:r>
            <a:r>
              <a:rPr lang="kk-KZ" sz="1200" dirty="0">
                <a:latin typeface="+mj-lt"/>
              </a:rPr>
              <a:t>базасында өткізіледі</a:t>
            </a:r>
            <a:endParaRPr lang="ru-RU" sz="1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840" y="19494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</a:rPr>
              <a:t>Білім беру </a:t>
            </a:r>
            <a:r>
              <a:rPr lang="ru-RU" sz="1600" dirty="0" err="1">
                <a:latin typeface="+mj-lt"/>
              </a:rPr>
              <a:t>ұйымдары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қалай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анықталады</a:t>
            </a:r>
            <a:r>
              <a:rPr lang="ru-RU" sz="1600" dirty="0">
                <a:latin typeface="+mj-lt"/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216" y="2333939"/>
            <a:ext cx="36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+mj-lt"/>
              </a:rPr>
              <a:t>Жыл </a:t>
            </a:r>
            <a:r>
              <a:rPr lang="ru-RU" sz="1200" dirty="0" err="1">
                <a:latin typeface="+mj-lt"/>
              </a:rPr>
              <a:t>сайын</a:t>
            </a:r>
            <a:r>
              <a:rPr lang="ru-RU" sz="1200" dirty="0">
                <a:latin typeface="+mj-lt"/>
              </a:rPr>
              <a:t> Білім </a:t>
            </a:r>
            <a:r>
              <a:rPr lang="ru-RU" sz="1200" dirty="0" err="1">
                <a:latin typeface="+mj-lt"/>
              </a:rPr>
              <a:t>саласындағы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уәкілетті</a:t>
            </a:r>
            <a:r>
              <a:rPr lang="ru-RU" sz="1200" dirty="0" smtClean="0">
                <a:latin typeface="+mj-lt"/>
              </a:rPr>
              <a:t>             </a:t>
            </a:r>
            <a:r>
              <a:rPr lang="ru-RU" sz="1200" dirty="0" err="1">
                <a:latin typeface="+mj-lt"/>
              </a:rPr>
              <a:t>органмен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анықталады</a:t>
            </a:r>
            <a:endParaRPr lang="ru-RU" sz="1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4275" y="308336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latinLnBrk="0"/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Тестілеуді</a:t>
            </a:r>
            <a:r>
              <a:rPr lang="ru-RU" sz="17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өткізу</a:t>
            </a:r>
            <a:r>
              <a:rPr lang="ru-RU" sz="17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үшін</a:t>
            </a:r>
            <a:r>
              <a:rPr lang="ru-RU" sz="17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мектептерді</a:t>
            </a:r>
            <a:r>
              <a:rPr lang="ru-RU" sz="17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іріктеу</a:t>
            </a:r>
            <a:r>
              <a:rPr lang="ru-RU" sz="17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ru-RU" sz="17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параметрі</a:t>
            </a:r>
            <a:endParaRPr lang="ru-RU" sz="17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46819" y="4187176"/>
            <a:ext cx="2773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Мектептерді </a:t>
            </a:r>
            <a:r>
              <a:rPr lang="ru-RU" sz="1600" dirty="0" err="1">
                <a:latin typeface="+mj-lt"/>
              </a:rPr>
              <a:t>іріктеу</a:t>
            </a:r>
            <a:endParaRPr lang="ru-RU" sz="1600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95936" y="3651870"/>
            <a:ext cx="386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12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Уәкілетті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органмен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бекітіледі</a:t>
            </a:r>
            <a:endParaRPr lang="ru-RU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79912" y="4508443"/>
            <a:ext cx="5000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ru-RU" sz="1200" dirty="0">
                <a:latin typeface="+mj-lt"/>
              </a:rPr>
              <a:t>Әдіс: </a:t>
            </a:r>
            <a:r>
              <a:rPr lang="ru-RU" sz="1200" dirty="0" err="1">
                <a:latin typeface="+mj-lt"/>
              </a:rPr>
              <a:t>Қарапайым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кездейсоқ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іріктеме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kk-KZ" sz="1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Simple Random Sampling </a:t>
            </a:r>
            <a:r>
              <a:rPr lang="en-US" sz="1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kk-KZ" sz="1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 SRS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8" name="Picture 2" descr="C:\Users\a.kasenaeva\AppData\Local\Microsoft\Windows\INetCache\IE\F7QMAHZK\school-315898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963" y="947075"/>
            <a:ext cx="710866" cy="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.kasenaeva\AppData\Local\Microsoft\Windows\INetCache\IE\F7QMAHZK\icons-84286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587" y="2291249"/>
            <a:ext cx="593091" cy="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0"/>
          <p:cNvSpPr/>
          <p:nvPr/>
        </p:nvSpPr>
        <p:spPr>
          <a:xfrm>
            <a:off x="8092357" y="3391142"/>
            <a:ext cx="462929" cy="4744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8221603" y="4005451"/>
            <a:ext cx="958347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5951" y="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4-сыныпқа арналған ОЖСБ форматы</a:t>
            </a:r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kk-KZ" sz="1400" b="1" dirty="0" smtClean="0">
                <a:solidFill>
                  <a:schemeClr val="bg1"/>
                </a:solidFill>
                <a:latin typeface="+mj-lt"/>
              </a:rPr>
              <a:t>Те </a:t>
            </a:r>
            <a:r>
              <a:rPr lang="kk-KZ" sz="1400" b="1" dirty="0" smtClean="0">
                <a:latin typeface="+mj-lt"/>
              </a:rPr>
              <a:t>Тест бастауышта білім беретін оқу бағдарламаларына сәйкес оқу материалдарын      қамтиды </a:t>
            </a:r>
            <a:endParaRPr lang="ru-RU" sz="140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203616"/>
            <a:ext cx="82089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00050" latinLnBrk="0">
              <a:lnSpc>
                <a:spcPct val="90000"/>
              </a:lnSpc>
              <a:defRPr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ОЖСБ 4-сыныпта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жыл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сайын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уәкілетті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орган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айқындайтын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пән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бойынша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жүргізіледі</a:t>
            </a:r>
            <a:endParaRPr lang="ru-RU" sz="15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246" y="1779665"/>
            <a:ext cx="5623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dirty="0" smtClean="0">
                <a:latin typeface="+mj-lt"/>
              </a:rPr>
              <a:t>Жалпы тестілеу </a:t>
            </a:r>
            <a:r>
              <a:rPr lang="ru-RU" sz="1500" dirty="0" err="1" smtClean="0">
                <a:latin typeface="+mj-lt"/>
              </a:rPr>
              <a:t>уақыты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– </a:t>
            </a:r>
            <a:r>
              <a:rPr lang="ru-RU" sz="1500" dirty="0" smtClean="0">
                <a:latin typeface="+mj-lt"/>
              </a:rPr>
              <a:t>70 </a:t>
            </a:r>
            <a:r>
              <a:rPr lang="ru-RU" sz="1500" dirty="0">
                <a:latin typeface="+mj-lt"/>
              </a:rPr>
              <a:t>минут (1 </a:t>
            </a:r>
            <a:r>
              <a:rPr lang="ru-RU" sz="1500" dirty="0" err="1">
                <a:latin typeface="+mj-lt"/>
              </a:rPr>
              <a:t>сағат</a:t>
            </a:r>
            <a:r>
              <a:rPr lang="ru-RU" sz="1500" dirty="0">
                <a:latin typeface="+mj-lt"/>
              </a:rPr>
              <a:t> 10 минут)</a:t>
            </a:r>
          </a:p>
        </p:txBody>
      </p:sp>
      <p:pic>
        <p:nvPicPr>
          <p:cNvPr id="2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85348" y="171875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27584" y="2205448"/>
            <a:ext cx="464400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2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пән</a:t>
            </a:r>
            <a:endParaRPr lang="ru-RU" sz="15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Жалпы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тапсырма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саны </a:t>
            </a:r>
            <a:r>
              <a:rPr lang="ru-RU" sz="15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- 30</a:t>
            </a:r>
          </a:p>
        </p:txBody>
      </p:sp>
      <p:pic>
        <p:nvPicPr>
          <p:cNvPr id="31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4" y="2211711"/>
            <a:ext cx="617945" cy="5760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13571" y="2859785"/>
            <a:ext cx="5853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latin typeface="+mj-lt"/>
                <a:cs typeface="Arial" panose="020B0604020202020204" pitchFamily="34" charset="0"/>
              </a:rPr>
              <a:t>Әр пән бойынша тест тапсырмасының саны - 15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1089" y="3266593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500" dirty="0">
                <a:latin typeface="+mj-lt"/>
                <a:cs typeface="Arial" panose="020B0604020202020204" pitchFamily="34" charset="0"/>
              </a:rPr>
              <a:t>Берілген 4 жауап нұсқасынан бір дұрыс жауапты </a:t>
            </a:r>
            <a:r>
              <a:rPr lang="kk-KZ" sz="1500" dirty="0" smtClean="0">
                <a:latin typeface="+mj-lt"/>
                <a:cs typeface="Arial" panose="020B0604020202020204" pitchFamily="34" charset="0"/>
              </a:rPr>
              <a:t>таңдағанда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6" y="2859784"/>
            <a:ext cx="301978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8" y="3286744"/>
            <a:ext cx="311543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9" y="3719551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11560" y="3676319"/>
            <a:ext cx="7848872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400" dirty="0">
                <a:latin typeface="+mj-lt"/>
              </a:rPr>
              <a:t>Дұрыс орындалған бір дұрыс жауапты тест тапсырмасы үшін -</a:t>
            </a:r>
            <a:r>
              <a:rPr lang="kk-KZ" sz="1400" dirty="0" smtClean="0">
                <a:latin typeface="+mj-lt"/>
              </a:rPr>
              <a:t>1 </a:t>
            </a:r>
            <a:r>
              <a:rPr lang="kk-KZ" sz="1400" dirty="0">
                <a:latin typeface="+mj-lt"/>
              </a:rPr>
              <a:t>балл, дұрыс орындалмаған тапсырмаға – 0 балл </a:t>
            </a:r>
            <a:r>
              <a:rPr lang="kk-KZ" sz="1400" dirty="0" smtClean="0">
                <a:latin typeface="+mj-lt"/>
              </a:rPr>
              <a:t>беріледі</a:t>
            </a:r>
            <a:endParaRPr lang="kk-KZ" sz="1400" dirty="0">
              <a:latin typeface="+mj-lt"/>
            </a:endParaRPr>
          </a:p>
          <a:p>
            <a:pPr marL="0" lvl="1" algn="just">
              <a:lnSpc>
                <a:spcPct val="90000"/>
              </a:lnSpc>
            </a:pPr>
            <a:endParaRPr lang="ru-RU" sz="15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9" y="4155928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13571" y="4143771"/>
            <a:ext cx="4562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Әр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пән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үшін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latin typeface="+mj-lt"/>
                <a:cs typeface="Arial" panose="020B0604020202020204" pitchFamily="34" charset="0"/>
              </a:rPr>
              <a:t>максималды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+mj-lt"/>
                <a:cs typeface="Arial" panose="020B0604020202020204" pitchFamily="34" charset="0"/>
              </a:rPr>
              <a:t>балл </a:t>
            </a:r>
            <a:r>
              <a:rPr lang="ru-RU" sz="1500" dirty="0" smtClean="0">
                <a:latin typeface="+mj-lt"/>
                <a:cs typeface="Arial" panose="020B0604020202020204" pitchFamily="34" charset="0"/>
              </a:rPr>
              <a:t>- 15</a:t>
            </a:r>
            <a:endParaRPr lang="ru-RU" sz="15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146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08" y="451564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Екі пән бойынша максималды балл </a:t>
            </a:r>
            <a:r>
              <a:rPr lang="kk-KZ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– 30 балл</a:t>
            </a:r>
            <a:endParaRPr lang="ru-RU" sz="1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7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92" y="72008"/>
            <a:ext cx="7401416" cy="5071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2008"/>
            <a:ext cx="7401416" cy="50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0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9-сыныпқа арналған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ОЖСБ </a:t>
            </a:r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форматы</a:t>
            </a:r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kk-KZ" sz="1600" dirty="0">
                <a:latin typeface="+mj-lt"/>
              </a:rPr>
              <a:t>Тест </a:t>
            </a:r>
            <a:r>
              <a:rPr lang="kk-KZ" sz="1600" dirty="0" smtClean="0">
                <a:latin typeface="+mj-lt"/>
              </a:rPr>
              <a:t>жалпы </a:t>
            </a:r>
            <a:r>
              <a:rPr lang="kk-KZ" sz="1600" dirty="0">
                <a:latin typeface="+mj-lt"/>
              </a:rPr>
              <a:t>білім беретін оқу бағдарламаларына сәйкес оқу </a:t>
            </a:r>
            <a:r>
              <a:rPr lang="kk-KZ" sz="1600" dirty="0" smtClean="0">
                <a:latin typeface="+mj-lt"/>
              </a:rPr>
              <a:t>материалдарын </a:t>
            </a:r>
          </a:p>
          <a:p>
            <a:pPr algn="ctr">
              <a:defRPr/>
            </a:pPr>
            <a:r>
              <a:rPr lang="kk-KZ" sz="1600" dirty="0" smtClean="0">
                <a:latin typeface="+mj-lt"/>
              </a:rPr>
              <a:t>қамтиды </a:t>
            </a:r>
            <a:endParaRPr lang="ru-RU" sz="1600" dirty="0">
              <a:latin typeface="+mj-lt"/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9556" y="1077489"/>
            <a:ext cx="8143932" cy="50006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ОЖСБ 9-сыныпта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қазақ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тілі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және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да жалпы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білім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беретін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пәндері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бойынша</a:t>
            </a:r>
            <a:r>
              <a:rPr lang="ru-RU" sz="1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жүргізіледі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оның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тізбесі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мен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санын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жыл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сайын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уәкілетті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орган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айқындайды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0" y="1577555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4783" y="1646315"/>
            <a:ext cx="7040781" cy="2977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ru-RU" sz="1400" dirty="0" smtClean="0">
                <a:latin typeface="+mj-lt"/>
              </a:rPr>
              <a:t>Жалпы тестілеу </a:t>
            </a:r>
            <a:r>
              <a:rPr lang="ru-RU" sz="1400" dirty="0" err="1" smtClean="0">
                <a:latin typeface="+mj-lt"/>
              </a:rPr>
              <a:t>уақыты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130 минут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(2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сағат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 минут)</a:t>
            </a: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2060619"/>
            <a:ext cx="301978" cy="335387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783" y="2063772"/>
            <a:ext cx="5468544" cy="26771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Жалпы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тапсырма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саны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– 60</a:t>
            </a:r>
          </a:p>
        </p:txBody>
      </p:sp>
      <p:pic>
        <p:nvPicPr>
          <p:cNvPr id="2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2439641"/>
            <a:ext cx="322777" cy="351495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9397" y="2356857"/>
            <a:ext cx="17669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latin typeface="+mj-lt"/>
                <a:cs typeface="Arial" panose="020B0604020202020204" pitchFamily="34" charset="0"/>
              </a:rPr>
              <a:t>Қазақ тілі </a:t>
            </a:r>
            <a:endParaRPr lang="ru-RU" sz="1200" b="1" i="1" u="sng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4059" y="2525975"/>
            <a:ext cx="8734694" cy="7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  <a:cs typeface="Arial" panose="020B0604020202020204" pitchFamily="34" charset="0"/>
              </a:rPr>
              <a:t>Тест тапсырмаларының саны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Берілген 5 жауап нұсқасынан бір дұрыс жауапты </a:t>
            </a:r>
            <a:r>
              <a:rPr lang="kk-KZ" sz="11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таңдауға арналған тапсырмалар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</a:rPr>
              <a:t>Дұрыс </a:t>
            </a:r>
            <a:r>
              <a:rPr lang="kk-KZ" sz="1100" dirty="0">
                <a:latin typeface="+mj-lt"/>
              </a:rPr>
              <a:t>орындалған бір дұрыс жауапты тест тапсырмасы үшін -1 балл, дұрыс орындалмаған тапсырмаға – 0 балл </a:t>
            </a:r>
            <a:r>
              <a:rPr lang="kk-KZ" sz="1100" dirty="0" smtClean="0">
                <a:latin typeface="+mj-lt"/>
              </a:rPr>
              <a:t>беріледі</a:t>
            </a:r>
            <a:r>
              <a:rPr lang="kk-KZ" sz="1100" dirty="0" smtClean="0">
                <a:latin typeface="+mj-lt"/>
                <a:cs typeface="Arial" panose="020B0604020202020204" pitchFamily="34" charset="0"/>
              </a:rPr>
              <a:t>;</a:t>
            </a:r>
            <a:endParaRPr lang="ru-RU" sz="1100" dirty="0" smtClean="0">
              <a:latin typeface="+mj-lt"/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  <a:cs typeface="Arial" panose="020B0604020202020204" pitchFamily="34" charset="0"/>
              </a:rPr>
              <a:t>Максималды балл - 20</a:t>
            </a:r>
          </a:p>
        </p:txBody>
      </p:sp>
      <p:pic>
        <p:nvPicPr>
          <p:cNvPr id="4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9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3424927"/>
            <a:ext cx="330994" cy="376269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65380" y="3373103"/>
            <a:ext cx="161282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latin typeface="+mj-lt"/>
                <a:cs typeface="Arial" panose="020B0604020202020204" pitchFamily="34" charset="0"/>
              </a:rPr>
              <a:t>Екінші пән</a:t>
            </a:r>
            <a:endParaRPr lang="ru-RU" sz="1200" b="1" i="1" u="sng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8707" y="3574126"/>
            <a:ext cx="85255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  <a:cs typeface="Arial" panose="020B0604020202020204" pitchFamily="34" charset="0"/>
              </a:rPr>
              <a:t>Тест тапсырмаларының саны - 40;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Олардың ішінде 25 тапсырма (берілген 5 жауап нұсқаларынан бір дұрыс жауапты </a:t>
            </a:r>
            <a:r>
              <a:rPr lang="kk-KZ" sz="11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таңдауға арналған) </a:t>
            </a:r>
            <a:r>
              <a:rPr lang="kk-KZ" sz="11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және 15 </a:t>
            </a:r>
            <a:r>
              <a:rPr lang="kk-KZ" sz="11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тапсырма          (берілген жауап </a:t>
            </a:r>
            <a:r>
              <a:rPr lang="kk-KZ" sz="1100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нұсқаларынан бір немесе бірнеше дұрыс жауаптарды </a:t>
            </a:r>
            <a:r>
              <a:rPr lang="kk-KZ" sz="1100" dirty="0" smtClean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таңдауға арналған);</a:t>
            </a:r>
            <a:endParaRPr lang="ru-RU" sz="1100" dirty="0">
              <a:solidFill>
                <a:schemeClr val="dk1"/>
              </a:solidFill>
              <a:latin typeface="+mj-lt"/>
              <a:cs typeface="Arial" panose="020B0604020202020204" pitchFamily="34" charset="0"/>
            </a:endParaRP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</a:rPr>
              <a:t>Дұрыс </a:t>
            </a:r>
            <a:r>
              <a:rPr lang="kk-KZ" sz="1100" dirty="0">
                <a:latin typeface="+mj-lt"/>
              </a:rPr>
              <a:t>орындалған бір дұрыс жауапты тест тапсырмасы үшін -1 балл, дұрыс орындалмаған тапсырмаға – 0 балл </a:t>
            </a:r>
            <a:r>
              <a:rPr lang="kk-KZ" sz="1100" dirty="0" smtClean="0">
                <a:latin typeface="+mj-lt"/>
              </a:rPr>
              <a:t>беріледі</a:t>
            </a:r>
            <a:r>
              <a:rPr lang="ru-RU" sz="1100" dirty="0" smtClean="0">
                <a:latin typeface="+mj-lt"/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>
                <a:latin typeface="+mj-lt"/>
              </a:rPr>
              <a:t>Дұрыс орындалған бір немесе бірнеше дұрыс жауапты тест тапсырмасы үшін оқушы 2 </a:t>
            </a:r>
            <a:r>
              <a:rPr lang="kk-KZ" sz="1100" dirty="0" smtClean="0">
                <a:latin typeface="+mj-lt"/>
              </a:rPr>
              <a:t>балл алады</a:t>
            </a:r>
            <a:r>
              <a:rPr lang="kk-KZ" sz="1100" dirty="0" smtClean="0">
                <a:latin typeface="+mj-lt"/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+mj-lt"/>
                <a:cs typeface="Arial" panose="020B0604020202020204" pitchFamily="34" charset="0"/>
              </a:rPr>
              <a:t>Максималды балл  - 55</a:t>
            </a:r>
            <a:endParaRPr lang="ru-RU" sz="11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659982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latinLnBrk="0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Екі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пән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максималды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балл </a:t>
            </a:r>
            <a:r>
              <a:rPr lang="ru-RU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– 75 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балл </a:t>
            </a:r>
            <a:endParaRPr lang="ru-RU" sz="1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91" y="0"/>
            <a:ext cx="75156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endParaRPr lang="en-US" sz="1500" kern="0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kk-KZ" sz="1400" dirty="0">
                <a:latin typeface="+mj-lt"/>
              </a:rPr>
              <a:t>Тест жалпы білім беретін оқу бағдарламаларына сәйкес оқу </a:t>
            </a:r>
            <a:r>
              <a:rPr lang="kk-KZ" sz="1400" dirty="0" smtClean="0">
                <a:latin typeface="+mj-lt"/>
              </a:rPr>
              <a:t>материалдарын </a:t>
            </a:r>
            <a:endParaRPr lang="kk-KZ" sz="1400" dirty="0">
              <a:latin typeface="+mj-lt"/>
            </a:endParaRPr>
          </a:p>
          <a:p>
            <a:pPr algn="ctr">
              <a:defRPr/>
            </a:pPr>
            <a:r>
              <a:rPr lang="kk-KZ" sz="1400" dirty="0" smtClean="0">
                <a:latin typeface="+mj-lt"/>
              </a:rPr>
              <a:t>қамтиды</a:t>
            </a:r>
            <a:endParaRPr lang="ru-RU" sz="1400" dirty="0">
              <a:latin typeface="+mj-lt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7" y="566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lang="kk-KZ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11-сыныпқа арналған </a:t>
            </a: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ОЖСБ</a:t>
            </a:r>
            <a:r>
              <a:rPr lang="kk-KZ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форматы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95" y="1108171"/>
            <a:ext cx="828680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+mj-lt"/>
                <a:cs typeface="Arial" panose="020B0604020202020204" pitchFamily="34" charset="0"/>
              </a:rPr>
              <a:t>ОЖСБ 11-сыныпта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жыл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сайын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уәкілетті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орган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айқындайтын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үш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3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пән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жүргізіледі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49685" y="1578682"/>
            <a:ext cx="540724" cy="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0409" y="1616782"/>
            <a:ext cx="53886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err="1"/>
              <a:t>Жалпы</a:t>
            </a:r>
            <a:r>
              <a:rPr lang="ru-RU" sz="1400" dirty="0"/>
              <a:t> </a:t>
            </a:r>
            <a:r>
              <a:rPr lang="ru-RU" sz="1400" dirty="0" err="1"/>
              <a:t>тестілеу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140 минут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(2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сағат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20 минут)</a:t>
            </a:r>
          </a:p>
        </p:txBody>
      </p:sp>
      <p:pic>
        <p:nvPicPr>
          <p:cNvPr id="4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58" y="1931387"/>
            <a:ext cx="301978" cy="2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87425" y="1924446"/>
            <a:ext cx="247696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+mj-lt"/>
                <a:cs typeface="Arial" panose="020B0604020202020204" pitchFamily="34" charset="0"/>
              </a:rPr>
              <a:t>Жалпы </a:t>
            </a:r>
            <a:r>
              <a:rPr lang="ru-RU" sz="1400" dirty="0" err="1" smtClean="0">
                <a:latin typeface="+mj-lt"/>
                <a:cs typeface="Arial" panose="020B0604020202020204" pitchFamily="34" charset="0"/>
              </a:rPr>
              <a:t>тапсырма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саны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- 80</a:t>
            </a:r>
          </a:p>
        </p:txBody>
      </p:sp>
      <p:pic>
        <p:nvPicPr>
          <p:cNvPr id="4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6" y="2221987"/>
            <a:ext cx="301978" cy="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54020" y="2194623"/>
            <a:ext cx="110639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latin typeface="+mj-lt"/>
                <a:cs typeface="Arial" panose="020B0604020202020204" pitchFamily="34" charset="0"/>
              </a:rPr>
              <a:t>Бірінші  пән</a:t>
            </a:r>
            <a:endParaRPr lang="ru-RU" sz="1200" b="1" i="1" u="sng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6448" y="2364121"/>
            <a:ext cx="839201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  <a:cs typeface="Arial" panose="020B0604020202020204" pitchFamily="34" charset="0"/>
              </a:rPr>
              <a:t> •Тест тапсырмаларының саны - 20;</a:t>
            </a:r>
          </a:p>
          <a:p>
            <a:pPr marL="0" lvl="1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</a:rPr>
              <a:t> • Берілген </a:t>
            </a:r>
            <a:r>
              <a:rPr lang="kk-KZ" sz="1200" dirty="0">
                <a:latin typeface="+mj-lt"/>
              </a:rPr>
              <a:t>5 жауап нұсқасынан бір дұрыс жауапты </a:t>
            </a:r>
            <a:r>
              <a:rPr lang="kk-KZ" sz="1200" dirty="0" smtClean="0">
                <a:latin typeface="+mj-lt"/>
              </a:rPr>
              <a:t>таңдауға арналған тапсырмалар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;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kk-KZ" sz="1100" dirty="0">
                <a:latin typeface="+mj-lt"/>
              </a:rPr>
              <a:t> </a:t>
            </a:r>
            <a:r>
              <a:rPr lang="kk-KZ" sz="1100" dirty="0" smtClean="0">
                <a:latin typeface="+mj-lt"/>
              </a:rPr>
              <a:t>• Дұрыс </a:t>
            </a:r>
            <a:r>
              <a:rPr lang="kk-KZ" sz="1100" dirty="0">
                <a:latin typeface="+mj-lt"/>
              </a:rPr>
              <a:t>орындалған бір дұрыс жауапты тест тапсырмасы үшін -1 балл, дұрыс орындалмаған тапсырмаға – 0 балл </a:t>
            </a:r>
            <a:r>
              <a:rPr lang="kk-KZ" sz="1100" dirty="0" smtClean="0">
                <a:latin typeface="+mj-lt"/>
              </a:rPr>
              <a:t>беріледі</a:t>
            </a:r>
            <a:r>
              <a:rPr lang="kk-KZ" sz="1100" dirty="0" smtClean="0">
                <a:latin typeface="+mj-lt"/>
                <a:cs typeface="Arial" panose="020B0604020202020204" pitchFamily="34" charset="0"/>
              </a:rPr>
              <a:t>;</a:t>
            </a:r>
            <a:endParaRPr lang="ru-RU" sz="1100" dirty="0">
              <a:latin typeface="+mj-lt"/>
              <a:cs typeface="Arial" panose="020B0604020202020204" pitchFamily="34" charset="0"/>
            </a:endParaRP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  <a:cs typeface="Arial" panose="020B0604020202020204" pitchFamily="34" charset="0"/>
              </a:rPr>
              <a:t> • Максималды балл -20</a:t>
            </a:r>
            <a:endParaRPr lang="ru-RU" sz="12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330" y="1785222"/>
            <a:ext cx="1284946" cy="845791"/>
          </a:xfrm>
          <a:prstGeom prst="rect">
            <a:avLst/>
          </a:prstGeom>
        </p:spPr>
      </p:pic>
      <p:pic>
        <p:nvPicPr>
          <p:cNvPr id="5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3237082"/>
            <a:ext cx="30197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554020" y="3243076"/>
            <a:ext cx="57087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Екінші</a:t>
            </a:r>
            <a:r>
              <a:rPr lang="ru-RU" sz="1200" b="1" i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және</a:t>
            </a:r>
            <a:r>
              <a:rPr lang="ru-RU" sz="1200" b="1" i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үшінші</a:t>
            </a:r>
            <a:r>
              <a:rPr lang="ru-RU" sz="1200" b="1" i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пәндер</a:t>
            </a:r>
            <a:r>
              <a:rPr lang="ru-RU" sz="1200" b="1" i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1200" b="1" i="1" u="sng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7102">
            <a:off x="6099655" y="2000701"/>
            <a:ext cx="1112726" cy="795764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73866" y="3399648"/>
            <a:ext cx="877654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  <a:cs typeface="Arial" panose="020B0604020202020204" pitchFamily="34" charset="0"/>
              </a:rPr>
              <a:t>     • Әр пән бойынша тест тапсырмаларының саны - 30;</a:t>
            </a:r>
          </a:p>
          <a:p>
            <a:pPr marL="0" lvl="1" algn="just" defTabSz="115570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>
                <a:latin typeface="+mj-lt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+mj-lt"/>
                <a:cs typeface="Arial" panose="020B0604020202020204" pitchFamily="34" charset="0"/>
              </a:rPr>
              <a:t>    • Олардың 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ішінде 20 тапсырма (берілген 5 жауап нұсқаларынан бір дұрыс жауапты </a:t>
            </a:r>
            <a:r>
              <a:rPr lang="kk-KZ" sz="1200" dirty="0" smtClean="0">
                <a:latin typeface="+mj-lt"/>
                <a:cs typeface="Arial" panose="020B0604020202020204" pitchFamily="34" charset="0"/>
              </a:rPr>
              <a:t>таңдауға арналған) 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және </a:t>
            </a:r>
            <a:r>
              <a:rPr lang="kk-KZ" sz="1200" dirty="0" smtClean="0">
                <a:latin typeface="+mj-lt"/>
                <a:cs typeface="Arial" panose="020B0604020202020204" pitchFamily="34" charset="0"/>
              </a:rPr>
              <a:t>             10 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тапсырма </a:t>
            </a:r>
            <a:r>
              <a:rPr lang="kk-KZ" sz="12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берілген жауап нұсқаларынан бір немесе бірнеше дұрыс жауаптарды </a:t>
            </a:r>
            <a:r>
              <a:rPr lang="kk-KZ" sz="1200" dirty="0" smtClean="0">
                <a:latin typeface="+mj-lt"/>
                <a:cs typeface="Arial" panose="020B0604020202020204" pitchFamily="34" charset="0"/>
              </a:rPr>
              <a:t>таңдауға арналған);</a:t>
            </a:r>
            <a:endParaRPr lang="kk-KZ" sz="1200" dirty="0">
              <a:latin typeface="+mj-lt"/>
              <a:cs typeface="Arial" panose="020B0604020202020204" pitchFamily="34" charset="0"/>
            </a:endParaRPr>
          </a:p>
          <a:p>
            <a:pPr marL="0" lvl="1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</a:rPr>
              <a:t>     • Дұрыс </a:t>
            </a:r>
            <a:r>
              <a:rPr lang="kk-KZ" sz="1200" dirty="0">
                <a:latin typeface="+mj-lt"/>
              </a:rPr>
              <a:t>орындалған бір дұрыс жауапты тест тапсырмасы үшін -1 балл, дұрыс орындалмаған тапсырмаға – 0 </a:t>
            </a:r>
            <a:r>
              <a:rPr lang="kk-KZ" sz="1200" dirty="0" smtClean="0">
                <a:latin typeface="+mj-lt"/>
              </a:rPr>
              <a:t>балл            беріледі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;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</a:rPr>
              <a:t>     • Дұрыс </a:t>
            </a:r>
            <a:r>
              <a:rPr lang="kk-KZ" sz="1200" dirty="0">
                <a:latin typeface="+mj-lt"/>
              </a:rPr>
              <a:t>орындалған бір немесе бірнеше дұрыс жауапты тест тапсырмасы үшін оқушы </a:t>
            </a:r>
            <a:r>
              <a:rPr lang="kk-KZ" sz="1200" dirty="0" smtClean="0">
                <a:latin typeface="+mj-lt"/>
              </a:rPr>
              <a:t>- 2 </a:t>
            </a:r>
            <a:r>
              <a:rPr lang="kk-KZ" sz="1200" dirty="0">
                <a:latin typeface="+mj-lt"/>
              </a:rPr>
              <a:t>балл алады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;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+mj-lt"/>
                <a:cs typeface="Arial" panose="020B0604020202020204" pitchFamily="34" charset="0"/>
              </a:rPr>
              <a:t>     • Әр пән бойынша максималды балл -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4</a:t>
            </a:r>
            <a:r>
              <a:rPr lang="kk-KZ" sz="1200" dirty="0"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70703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0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Үш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пән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максималды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балл – </a:t>
            </a:r>
            <a:r>
              <a:rPr lang="ru-RU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100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балл </a:t>
            </a:r>
            <a:endParaRPr lang="ru-RU" sz="1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3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1470"/>
            <a:ext cx="7261337" cy="4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1406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1171</Words>
  <Application>Microsoft Office PowerPoint</Application>
  <PresentationFormat>Экран (16:9)</PresentationFormat>
  <Paragraphs>156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Анара</cp:lastModifiedBy>
  <cp:revision>153</cp:revision>
  <dcterms:created xsi:type="dcterms:W3CDTF">2016-12-05T23:26:54Z</dcterms:created>
  <dcterms:modified xsi:type="dcterms:W3CDTF">2019-03-01T12:10:56Z</dcterms:modified>
</cp:coreProperties>
</file>