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1">
  <p:sldMasterIdLst>
    <p:sldMasterId id="2147483744" r:id="rId1"/>
  </p:sldMasterIdLst>
  <p:notesMasterIdLst>
    <p:notesMasterId r:id="rId24"/>
  </p:notesMasterIdLst>
  <p:sldIdLst>
    <p:sldId id="295" r:id="rId2"/>
    <p:sldId id="331" r:id="rId3"/>
    <p:sldId id="336" r:id="rId4"/>
    <p:sldId id="333" r:id="rId5"/>
    <p:sldId id="257" r:id="rId6"/>
    <p:sldId id="258" r:id="rId7"/>
    <p:sldId id="261" r:id="rId8"/>
    <p:sldId id="269" r:id="rId9"/>
    <p:sldId id="272" r:id="rId10"/>
    <p:sldId id="307" r:id="rId11"/>
    <p:sldId id="308" r:id="rId12"/>
    <p:sldId id="309" r:id="rId13"/>
    <p:sldId id="262" r:id="rId14"/>
    <p:sldId id="313" r:id="rId15"/>
    <p:sldId id="314" r:id="rId16"/>
    <p:sldId id="315" r:id="rId17"/>
    <p:sldId id="318" r:id="rId18"/>
    <p:sldId id="326" r:id="rId19"/>
    <p:sldId id="327" r:id="rId20"/>
    <p:sldId id="320" r:id="rId21"/>
    <p:sldId id="288" r:id="rId22"/>
    <p:sldId id="28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713" autoAdjust="0"/>
  </p:normalViewPr>
  <p:slideViewPr>
    <p:cSldViewPr>
      <p:cViewPr varScale="1">
        <p:scale>
          <a:sx n="66" d="100"/>
          <a:sy n="66" d="100"/>
        </p:scale>
        <p:origin x="-11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7214A-0258-41B5-9A54-CF4BA7A31AA3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E2CD5-C982-44FA-A370-D57586BF9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E2CD5-C982-44FA-A370-D57586BF93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E2CD5-C982-44FA-A370-D57586BF93C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E2CD5-C982-44FA-A370-D57586BF93C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E2CD5-C982-44FA-A370-D57586BF93C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E2CD5-C982-44FA-A370-D57586BF93C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Завершение учебного года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14792" cy="561662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Нормативная база</a:t>
            </a:r>
          </a:p>
          <a:p>
            <a:pPr algn="just">
              <a:buClr>
                <a:srgbClr val="002060"/>
              </a:buClr>
              <a:buSzPct val="101000"/>
              <a:buFont typeface="+mj-lt"/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Типовые правила проведения текущего контроля успеваемости, промежуточной и итоговой аттестации обучающихся в организациях образования, реализующих общеобразовательные учебные программы начального, основного среднего, общего среднего образования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(Приказ МОН РК </a:t>
            </a:r>
            <a:r>
              <a:rPr lang="ru-RU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18 марта 2008 года № 125 с дополнениями  приказов от 09.02.2018 № 47, от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25.09.2018 № 494</a:t>
            </a:r>
            <a:r>
              <a:rPr lang="ru-RU" sz="2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pPr algn="just">
              <a:buClr>
                <a:srgbClr val="002060"/>
              </a:buClr>
              <a:buSzPct val="101000"/>
              <a:buFont typeface="+mj-lt"/>
              <a:buAutoNum type="arabicPeriod"/>
            </a:pP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Приказы:</a:t>
            </a:r>
          </a:p>
          <a:p>
            <a:pPr algn="just">
              <a:buClr>
                <a:srgbClr val="002060"/>
              </a:buClr>
              <a:buSzPct val="101000"/>
            </a:pP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 РК №53 от 1.02.2019 года «О завершении 2018-2019  учебного года и проведении итоговой аттестации обучающихся в организациях общего среднего образования»;</a:t>
            </a:r>
          </a:p>
          <a:p>
            <a:pPr algn="just">
              <a:buClr>
                <a:srgbClr val="002060"/>
              </a:buClr>
              <a:buSzPct val="101000"/>
            </a:pP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Управления образования Павлодарской области №1-04-100 от  12.03.2019 года «О завершении 2018-2019  учебного года и проведении итоговой аттестации обучающихся в организациях общего среднего образования Павлодарской области»;</a:t>
            </a:r>
          </a:p>
          <a:p>
            <a:pPr algn="just">
              <a:buClr>
                <a:srgbClr val="002060"/>
              </a:buClr>
              <a:buSzPct val="101000"/>
            </a:pP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Отдела образования города Павлодара №1-03/314  от 15.03.2019 года  «О завершении 2018-2019  учебного года и проведении итоговой аттестации обучающихся в организациях общего среднего образования города Павлодара»»;</a:t>
            </a:r>
          </a:p>
          <a:p>
            <a:pPr>
              <a:buClr>
                <a:srgbClr val="002060"/>
              </a:buClr>
              <a:buSzPct val="101000"/>
              <a:buNone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SzPct val="101000"/>
              <a:buFont typeface="+mj-lt"/>
              <a:buAutoNum type="arabicPeriod" startAt="3"/>
            </a:pPr>
            <a:endParaRPr lang="ru-RU" sz="26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ru-RU" sz="23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  <a:buNone/>
            </a:pP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78112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28. Для обучающихся </a:t>
            </a:r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2-8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(9) и 10 (11) классов, имеющих годовую оценку "2" по одному или двум предметам, организуется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суммативное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оценивание за учебный год, включающее содержание материала за учебный год, которое проводится согласно графику, составленному школой.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Итоговая оценка выставляется как среднее арифметическое значение годовой оценки и оценки за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суммативное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оценивание за учебный год с округлением к ближайшему целому. 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Обучающиеся 2-8 (9) и 10 (11) классов, имеющие годовую оценку "2" </a:t>
            </a:r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 трем и более предметам, оставляются на повторный год обучения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 получении оценок "3", "4", "5" обучающиеся 2-8 (9) и 10 (11) классов переводятся в следующий класс.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1411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/>
              <a:t>     </a:t>
            </a:r>
            <a:r>
              <a:rPr lang="ru-RU" dirty="0" smtClean="0"/>
              <a:t> 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29. Обучающиеся </a:t>
            </a:r>
            <a:r>
              <a:rPr lang="ru-RU" sz="2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2-8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(9) и 10 (11) классов, повторно получившие оценку "2", по одному или двум учебным предметам, подлежат </a:t>
            </a:r>
            <a:r>
              <a:rPr lang="ru-RU" sz="2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дополнительному </a:t>
            </a:r>
            <a:r>
              <a:rPr lang="ru-RU" sz="2600" b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суммативному</a:t>
            </a:r>
            <a:r>
              <a:rPr lang="ru-RU" sz="2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оцениванию 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учебный год по данным предметам. </a:t>
            </a:r>
          </a:p>
          <a:p>
            <a:pPr>
              <a:buNone/>
            </a:pPr>
            <a:endParaRPr lang="ru-RU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  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Дополнительное </a:t>
            </a:r>
            <a:r>
              <a:rPr lang="ru-RU" sz="2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суммативное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оценивание проводится </a:t>
            </a:r>
            <a:r>
              <a:rPr lang="ru-RU" sz="2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начала нового учебного года.</a:t>
            </a:r>
          </a:p>
          <a:p>
            <a:pPr>
              <a:buNone/>
            </a:pPr>
            <a:endParaRPr lang="ru-RU" sz="26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случае получения за дополнительное </a:t>
            </a:r>
            <a:r>
              <a:rPr lang="ru-RU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суммативное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оценивание оценки "2" обучающиеся </a:t>
            </a:r>
            <a:r>
              <a:rPr lang="ru-RU" sz="2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оставляются на повторное обучение.</a:t>
            </a:r>
          </a:p>
          <a:p>
            <a:endParaRPr lang="ru-RU" sz="2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</a:t>
            </a:r>
            <a:b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проведения итоговой аттестации обучающихся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33. Освоение общеобразовательных учебных программ основного среднего, общего среднего образования завершается обязательной итоговой аттестацией обучающихся и проводится в форме: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1)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итоговых выпускных экзаменов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обучающихся 9 (10) класса;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2)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государственных выпускных экзаменов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обучающихся 11 (12) класса.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34. Итоговая аттестация обучающихся 1-8 (9), 10 (11) классов не предусмотрена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54461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     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   </a:t>
            </a:r>
            <a:r>
              <a:rPr lang="ru-RU" dirty="0" smtClean="0"/>
              <a:t>   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40. </a:t>
            </a: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Материалы экзаменационных работ для обучающихся 9 (10) класса готовятся управлениями образования областей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городов Астана и </a:t>
            </a:r>
            <a:r>
              <a:rPr lang="ru-RU" sz="42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Алматы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(далее – управления образования), для обучающихся 9 (10) класса республиканских школ и для обучающихся </a:t>
            </a: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11 (12) класса школ – Министерством образования и науки Республики Казахстан 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(далее - Министерство).</a:t>
            </a:r>
          </a:p>
          <a:p>
            <a:pPr>
              <a:buNone/>
            </a:pPr>
            <a:r>
              <a:rPr lang="en-US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41. </a:t>
            </a:r>
            <a:r>
              <a:rPr lang="ru-RU" sz="42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Обучающиеся 9 (10) класса, имеющие годовые неудовлетворительные оценки по одному и двум предметам, до проведения итоговой аттестации проходят дополнительные контрольные работы в форме тестовых или письменных заданий.</a:t>
            </a:r>
          </a:p>
          <a:p>
            <a:pPr>
              <a:buNone/>
            </a:pPr>
            <a:r>
              <a:rPr lang="en-US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42. </a:t>
            </a:r>
            <a:r>
              <a:rPr lang="ru-RU" sz="42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Освобождение обучающихся от учебных предметов "Технология", (Художественный труд), "Начальная военная подготовка" ("Начальная военная и технологическая подготовка") и "Физическая культура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", в порядке, установленном законодательством Республики Казахстан, </a:t>
            </a:r>
            <a:r>
              <a:rPr lang="ru-RU" sz="42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влияет на успеваемость, допуск к итоговой аттестации, перевод в следующие классы.</a:t>
            </a:r>
            <a:endParaRPr lang="ru-RU" sz="4200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1411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 smtClean="0"/>
              <a:t>    </a:t>
            </a:r>
            <a:r>
              <a:rPr lang="en-US" sz="1400" b="1" u="sng" dirty="0" smtClean="0">
                <a:solidFill>
                  <a:srgbClr val="FF0000"/>
                </a:solidFill>
              </a:rPr>
              <a:t>  </a:t>
            </a:r>
            <a:r>
              <a:rPr lang="ru-RU" sz="1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47. По результатам итоговой аттестации:</a:t>
            </a:r>
          </a:p>
          <a:p>
            <a:pPr>
              <a:buNone/>
            </a:pP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1) обучающиеся 9 (10) и 11 (12) классов п</a:t>
            </a:r>
            <a:r>
              <a:rPr lang="ru-RU" sz="1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ри получении неудовлетворительных оценок по одному или двум предметам допускаются к прохождению в школе повторной итоговой аттестации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 данным учебным предметам в форме экзамена;</a:t>
            </a:r>
          </a:p>
          <a:p>
            <a:pPr>
              <a:buNone/>
            </a:pP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2) обучающиеся 9 (10) класса при получении неудовлетворительных оценок по трем и более предметам остаются </a:t>
            </a:r>
            <a:r>
              <a:rPr lang="ru-RU" sz="1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повторный год обучения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3) обучающимся 11 (12) класса при получении неудовлетворительных оценок по трем и более предметам выдается справка, выдаваемая лицам, не завершившим образование, в соответствии с формой, утвержденной приказом Министра образования и науки Республики Казахстан от 12 июня 2009 года № 289 "Об утверждении формы справки, выдаваемой лицам, не завершившим образование" (зарегистрированный в Реестре государственной регистрации нормативных правовых актов под № 5717) (далее – приказом № 289).</a:t>
            </a: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 окончании следующего учебного года обучающиеся, получившие справку, выдаваемую лицам, не завершившим образование, в соответствии с формой, утвержденной приказом № 289, проходят в школе повторную итоговую аттестацию по соответствующим учебным предметам в форме экзамена.</a:t>
            </a:r>
          </a:p>
          <a:p>
            <a:pPr>
              <a:buNone/>
            </a:pP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48. Сроки повторных итоговых аттестации устанавливают управления образования, а также районные и городские отделы образования по согласованию с управлениями образования, для обучающихся республиканских школ – Министерство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1400" dirty="0" smtClean="0"/>
              <a:t>     </a:t>
            </a:r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49.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Экзаменационные материалы повторной итоговой аттестации в виде тестирования или в письменной (эссе), устной формах разрабатываются школами самостоятельно.</a:t>
            </a:r>
          </a:p>
          <a:p>
            <a:pPr>
              <a:buNone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9251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   </a:t>
            </a:r>
            <a:r>
              <a:rPr lang="en-US" dirty="0" smtClean="0">
                <a:solidFill>
                  <a:srgbClr val="002060"/>
                </a:solidFill>
              </a:rPr>
              <a:t>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50. Обучающиеся 9 (10) и 11 (12) классов </a:t>
            </a:r>
            <a:r>
              <a:rPr lang="ru-RU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освобождаются от итоговой аттестации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приказами руководителей управлений образования, обучающиеся республиканских школ – приказом Министра образования и науки Республики Казахстан (далее – Министр) в следующих случаях: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1) по состоянию здоровья;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2) инвалиды І-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группы, инвалиды детства, дети-инвалиды;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3) участники летних учебно-тренировочных сборов, кандидаты в сборную команду Республики Казахстан для участия в международных олимпиадах (соревнованиях);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4) смерти близких родственников (родители, дети, усыновители, усыновленные полнородные и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неполнородные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братья и сестры, дедушка, бабушка);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5)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чрезвычайных ситуаций социального, природного и техногенного характера.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9971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53. </a:t>
            </a:r>
            <a:r>
              <a:rPr lang="ru-RU" sz="1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Досрочная итоговая аттестация выпускников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 (10) и 11 (12) классов, допускается в случае выезда обучающихся за границу для поступления на учебу или на постоянное место жительства при предъявлении подтверждающих документов и проводится в форме итоговых выпускных экзаменов или государственных выпускных экзаменов не ранее, чем за 2 месяца до окончания учебного года.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54. Выпускники 11 (12) класса, </a:t>
            </a:r>
            <a:r>
              <a:rPr lang="ru-RU" sz="1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выезжавшие на учебу за рубеж по линии международного обмена, и окончившие там образовательные учреждения, итоговую аттестацию за 11 (12) класс проходят в школах Республики Казахстан.  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До начала итоговой аттестации решением школьной комиссии данные выпускники </a:t>
            </a:r>
            <a:r>
              <a:rPr lang="ru-RU" sz="1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проходят аттестацию по предметам инвариантного компонента Типового учебного плана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утвержденного приказом Министра образования и науки Республики Казахстан от 8 ноября 2012 года № 500 "Об утверждении типовых учебных планов начального, основного среднего, общего среднего образования Республики Казахстан" (зарегистрированный в Реестре государственной регистрации нормативных правовых актов под № 8170) не изучавшимся за рубежом.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56.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Обучающиеся на период их полного курса обучения по программам международного обмена, </a:t>
            </a:r>
            <a:r>
              <a:rPr lang="ru-RU" sz="1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числятся в контингенте школ Республики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Казахстан, в которых они обучались до выезда по линии международного обмена обучающимися.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</a:t>
            </a:r>
            <a:b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проведения экзаменов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445624" cy="474198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60. Письменные экзамены проводятся в просторных классных помещениях, где обучающиеся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11 (12) класса садятся по одному, а обучающиеся 9 (10) класса – по одному или по двое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Для выполнения письменных работ и подготовки к устным ответам обучающимся выдается бумага со штампом школы. Обучающиеся, выполнившие работу, сдают ее Комиссии вместе с черновиками.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Обучающиеся, не закончившие работу в отведенное для экзамена время, сдают ее незаконченной.</a:t>
            </a:r>
          </a:p>
          <a:p>
            <a:pPr>
              <a:buNone/>
            </a:pPr>
            <a:r>
              <a:rPr lang="en-US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61. В период проведения письменного экзамена (кроме диктанта) обучающемуся разрешается выйти на 5 минут из классного помещения. В этом случае он сдает работу Комиссии, на экзаменационной работе отмечается продолжительность отсутствия обучающегося на экзамене.</a:t>
            </a:r>
          </a:p>
          <a:p>
            <a:pPr algn="ctr">
              <a:buNone/>
            </a:pPr>
            <a:r>
              <a:rPr lang="en-US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Для детей с особыми образовательными потребностями предоставляется более продолжительное время для перерыва.</a:t>
            </a:r>
            <a:endParaRPr lang="ru-RU" sz="1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проведения экзаменов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 63. Письменные экзаменационные работы во всех классах школы начинаются в 9 часов 00 минут утра по местному времени. В исключительных случаях (при наличии в школе большого числа обучающихся) для соблюдения пунктов настоящих Правил допускается проведение экзаменов в 2-3 потока.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Пакеты с темами эссе вскрываются </a:t>
            </a:r>
            <a:r>
              <a:rPr lang="ru-RU" b="1" dirty="0" smtClean="0">
                <a:solidFill>
                  <a:srgbClr val="002060"/>
                </a:solidFill>
              </a:rPr>
              <a:t>за 15 минут до начала </a:t>
            </a:r>
            <a:r>
              <a:rPr lang="ru-RU" dirty="0" smtClean="0">
                <a:solidFill>
                  <a:srgbClr val="002060"/>
                </a:solidFill>
              </a:rPr>
              <a:t>экзамена в присутствии обучающихся и членов Комиссии школы.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Пакеты с материалами по математике в 9 и 11 классах вскрываются </a:t>
            </a:r>
            <a:r>
              <a:rPr lang="ru-RU" b="1" dirty="0" smtClean="0">
                <a:solidFill>
                  <a:srgbClr val="002060"/>
                </a:solidFill>
              </a:rPr>
              <a:t>за 1 час до начала экзаменов </a:t>
            </a:r>
            <a:r>
              <a:rPr lang="ru-RU" dirty="0" smtClean="0">
                <a:solidFill>
                  <a:srgbClr val="002060"/>
                </a:solidFill>
              </a:rPr>
              <a:t>в присутствии только членов Комиссии школы для проверки правильности условий предложенных заданий.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64. На устном экзамене для подготовки ответа обучающемуся предоставляется </a:t>
            </a:r>
            <a:r>
              <a:rPr lang="ru-RU" b="1" dirty="0" smtClean="0">
                <a:solidFill>
                  <a:srgbClr val="002060"/>
                </a:solidFill>
              </a:rPr>
              <a:t>не менее 20 минут</a:t>
            </a:r>
            <a:r>
              <a:rPr lang="ru-RU" dirty="0" smtClean="0">
                <a:solidFill>
                  <a:srgbClr val="002060"/>
                </a:solidFill>
              </a:rPr>
              <a:t>. Если обучающийся не ответил на вопросы по билету, Комиссия разрешает ему взять второй билет (оценка в данном случае снижается на 1 балл).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проведения тестирования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6868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 </a:t>
            </a:r>
            <a:r>
              <a:rPr lang="en-US" dirty="0" smtClean="0">
                <a:solidFill>
                  <a:srgbClr val="002060"/>
                </a:solidFill>
              </a:rPr>
              <a:t>    </a:t>
            </a:r>
            <a:r>
              <a:rPr lang="ru-RU" dirty="0" smtClean="0">
                <a:solidFill>
                  <a:srgbClr val="002060"/>
                </a:solidFill>
              </a:rPr>
              <a:t> 65. Тестирование проводится в пределах учебных предметов, определенных подпунктом 4) и 5) пункта 39 настоящих Правил, с помощью тестовых заданий, разработанных Республиканским государственным казенным предприятием "Национальный центр тестирования" (далее – НЦТ) в соответствии с ГОСО.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66. В 11 (12) классе </a:t>
            </a:r>
            <a:r>
              <a:rPr lang="ru-RU" b="1" dirty="0" smtClean="0">
                <a:solidFill>
                  <a:srgbClr val="002060"/>
                </a:solidFill>
              </a:rPr>
              <a:t>на тестирование отводится по каждому предмету 80 минут.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67. </a:t>
            </a:r>
            <a:r>
              <a:rPr lang="ru-RU" b="1" dirty="0" smtClean="0">
                <a:solidFill>
                  <a:srgbClr val="002060"/>
                </a:solidFill>
              </a:rPr>
              <a:t>Проверка результатов теста осуществляется в школе </a:t>
            </a:r>
            <a:r>
              <a:rPr lang="ru-RU" dirty="0" smtClean="0">
                <a:solidFill>
                  <a:srgbClr val="002060"/>
                </a:solidFill>
              </a:rPr>
              <a:t>Комиссией, формируемой при школе в тот же день на основании предоставленных им кодов правильных ответов.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68. Количество и форма тестовых заданий, форма листа ответов для тестирования определяются спецификацией теста в разрезе каждого предмета, профиля и языка обучения. </a:t>
            </a:r>
            <a:r>
              <a:rPr lang="ru-RU" b="1" dirty="0" smtClean="0">
                <a:solidFill>
                  <a:srgbClr val="002060"/>
                </a:solidFill>
              </a:rPr>
              <a:t>Спецификация теста разрабатывает НЦТ.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99412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Государственная итоговая аттестация (выпускные экзамены) 11 класс Казахстан 2019</a:t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59632" y="5563398"/>
            <a:ext cx="619777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cs typeface="Arial" pitchFamily="34" charset="0"/>
              </a:rPr>
              <a:t>Повторная итоговая аттестация обучающихся проводится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cs typeface="Arial" pitchFamily="34" charset="0"/>
              </a:rPr>
              <a:t>с 10 по 30 июня 2019 года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8" y="1124744"/>
          <a:ext cx="8568952" cy="42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548566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Родной язык и литература (язык обучения). 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Письменный экзамен</a:t>
                      </a:r>
                    </a:p>
                  </a:txBody>
                  <a:tcPr marL="6219" marR="4975" marT="4975" marB="3731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28 мая 2019 года</a:t>
                      </a:r>
                    </a:p>
                  </a:txBody>
                  <a:tcPr marL="6219" marR="4975" marT="4975" marB="3731" anchor="ctr"/>
                </a:tc>
              </a:tr>
              <a:tr h="1450003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Предмет по выбору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физика, химия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, биология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, география, геометрия, всемирная история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, литература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, иностранный язык (английский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, французский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, немецкий), информатика). 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Тестирование</a:t>
                      </a:r>
                    </a:p>
                  </a:txBody>
                  <a:tcPr marL="6219" marR="4975" marT="4975" marB="3731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31 мая 2019 года</a:t>
                      </a:r>
                    </a:p>
                  </a:txBody>
                  <a:tcPr marL="6219" marR="4975" marT="4975" marB="3731" anchor="ctr"/>
                </a:tc>
              </a:tr>
              <a:tr h="127017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Казахский язык в школах с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русским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языком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обучения.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Русский язык в школах с казахским языком обучения.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Тестирование</a:t>
                      </a:r>
                    </a:p>
                  </a:txBody>
                  <a:tcPr marL="6219" marR="4975" marT="4975" marB="3731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31 мая 2019 года</a:t>
                      </a:r>
                    </a:p>
                  </a:txBody>
                  <a:tcPr marL="6219" marR="4975" marT="4975" marB="3731" anchor="ctr"/>
                </a:tc>
              </a:tr>
              <a:tr h="489864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Алгебра и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начала 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анализа. 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Письменный экзамен</a:t>
                      </a:r>
                    </a:p>
                  </a:txBody>
                  <a:tcPr marL="6219" marR="4975" marT="4975" marB="3731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 июня 2019 года</a:t>
                      </a:r>
                    </a:p>
                  </a:txBody>
                  <a:tcPr marL="6219" marR="4975" marT="4975" marB="3731" anchor="ctr"/>
                </a:tc>
              </a:tr>
              <a:tr h="489864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История Казахстана. 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Устный экзамен</a:t>
                      </a:r>
                    </a:p>
                  </a:txBody>
                  <a:tcPr marL="6219" marR="4975" marT="4975" marB="3731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 июня 2019 года</a:t>
                      </a:r>
                    </a:p>
                  </a:txBody>
                  <a:tcPr marL="6219" marR="4975" marT="4975" marB="3731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</a:t>
            </a:r>
            <a:b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проведения экзаменов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69. После проведения устных или письменных экзаменов, тестирования по каждому предмету в 9 (10), 11 (12) классах и переводных экзаменов в 5-8, 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классах Комиссия в тот же день выставляет обучающимся экзаменационные и итоговые оценки и вносит их </a:t>
            </a:r>
            <a:r>
              <a:rPr lang="ru-RU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бумажный и электронный Протокол экзамена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(тестирования) и итоговых оценок за курс обучения на уровнях основного среднего и общего среднего образования по форме согласно приложению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к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настоящим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Правилам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далее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Протокол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Протокол подписывается членами Комиссии школы.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70. При выставлении итоговой оценки обучающимся, </a:t>
            </a:r>
            <a:r>
              <a:rPr lang="ru-RU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находившимся на лечении в лечебном учреждении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где были организованы учебные занятия, учитываются четвертные (полугодовые) и годовые оценки, полученные ими в школе (классе или группе) при лечебном учреждении.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71. Оценки, полученные обучающимися на устном экзамене, объявляются им после окончания экзамена в данном классе или группе.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Проверка работ и устных ответов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69. 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После проведения устных или письменных экзаменов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тестирования по каждому предмету в 9 (10), 11 (12) классах и переводных экзаменов в 5-8, 10 классах Комиссия в тот же день выставляет обучающимся экзаменационные и итоговые оценки и вносит их в бумажный и электронный Протокол экзамена (тестирования) и итоговых оценок за курс обучения на уровнях основного среднего и общего среднего образования по форме согласно приложению </a:t>
            </a: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к </a:t>
            </a:r>
            <a:r>
              <a:rPr lang="en-US" sz="4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настоящим</a:t>
            </a: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Правилам</a:t>
            </a: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4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далее</a:t>
            </a: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4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Протокол</a:t>
            </a: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 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Протокол подписывается членами Комиссии школы.</a:t>
            </a:r>
          </a:p>
          <a:p>
            <a:pPr>
              <a:buNone/>
            </a:pPr>
            <a:endParaRPr lang="ru-RU" sz="4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70. 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 выставлении итоговой оценки обучающимся, находившимся на лечении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лечебном учреждении, где были организованы учебные занятия, 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учитываются четвертные (полугодовые) и годовые оценки, полученные ими в школе (классе или группе) при лечебном учреждении.</a:t>
            </a:r>
          </a:p>
          <a:p>
            <a:pPr>
              <a:buNone/>
            </a:pPr>
            <a:endParaRPr lang="ru-RU" sz="4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71. Оценки, полученные обучающимися 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устном экзамене, объявляются им после окончания экзамена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данном классе или группе.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На основании 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письменного заявления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обучающийся в присутствии председателя Комиссии школы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ознакамливается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 результатами проверки 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своей письменной работы.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Порядок выведения итоговых оценок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14792" cy="50405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     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73. При выведении итоговых оценок по предмету надлежит руководствоваться следующим: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1)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итоговая оценка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предмету определяется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основании годовой и экзаменационной с учетом четвертных (полугодовых) оценок за текущий учебный год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(учитывается при экзаменационной оценке "4" или "5");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2) при неудовлетворительной экзаменационной оценке не выставляется положительная итоговая оценка;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3)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итоговая оценка выставляется не выше экзаменационной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74. При несогласии с оценкой, выставленной за письменную работу или результатом тестирования, обучающийся обращается до 13 часов 00 минут следующего дня после объявления экзаменационной оценки в Комиссию, созданную при районных, городских отделах образования, управлениях образования, а также при Министерстве для обучающихся республиканских </a:t>
            </a:r>
            <a:r>
              <a:rPr lang="ru-RU" dirty="0" smtClean="0">
                <a:solidFill>
                  <a:srgbClr val="002060"/>
                </a:solidFill>
              </a:rPr>
              <a:t>школ.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12249" y="399728"/>
            <a:ext cx="599683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cs typeface="Arial" pitchFamily="34" charset="0"/>
              </a:rPr>
              <a:t>Предметы и форма выпускного экзамена в школе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30" y="836712"/>
          <a:ext cx="8568951" cy="58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36514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Предметы</a:t>
                      </a:r>
                    </a:p>
                  </a:txBody>
                  <a:tcPr marL="12612" marR="10089" marT="10089" marB="7567" anchor="ctr"/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Форма экзамена   </a:t>
                      </a:r>
                    </a:p>
                  </a:txBody>
                  <a:tcPr marL="12612" marR="10089" marT="10089" marB="7567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8016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Родной язык и литература (язык обучения)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Письменный экзамен - эссе, 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Отводится 3 часа.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Учащиеся выбирают одну из 3-х предложенных тем. </a:t>
                      </a:r>
                      <a:b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Нужно написать эссе из 250-300 слов  </a:t>
                      </a:r>
                    </a:p>
                  </a:txBody>
                  <a:tcPr marL="12612" marR="10089" marT="10089" marB="7567" anchor="ctr"/>
                </a:tc>
              </a:tr>
              <a:tr h="717894">
                <a:tc rowSpan="3"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Казахский язык в школах с русским, узбекским, уйгурским и таджикским языками обучения, Русский язык в школах с казахским языком обучения</a:t>
                      </a:r>
                    </a:p>
                  </a:txBody>
                  <a:tcPr marL="12612" marR="10089" marT="10089" marB="7567" anchor="ctr"/>
                </a:tc>
                <a:tc rowSpan="3"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Тестирование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Отводится 80 мин.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40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вопросов - 40 баллов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Лексико-грамматический блок 20 тестовых заданий с выбором 1 правильного ответа </a:t>
                      </a:r>
                    </a:p>
                  </a:txBody>
                  <a:tcPr marL="12612" marR="10089" marT="10089" marB="7567" anchor="ctr"/>
                </a:tc>
              </a:tr>
              <a:tr h="7178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Блок "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Аудирование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" 10 тестовых заданий, 2 текста по 200-250 слов</a:t>
                      </a:r>
                    </a:p>
                  </a:txBody>
                  <a:tcPr marL="12612" marR="10089" marT="10089" marB="7567" anchor="ctr"/>
                </a:tc>
              </a:tr>
              <a:tr h="426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Блок "Чтение" 10 тестовых заданий 2 текста по 200-250 слов</a:t>
                      </a:r>
                    </a:p>
                  </a:txBody>
                  <a:tcPr marL="12612" marR="10089" marT="10089" marB="7567" anchor="ctr"/>
                </a:tc>
              </a:tr>
              <a:tr h="1042079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История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Казахстана</a:t>
                      </a:r>
                    </a:p>
                    <a:p>
                      <a:pPr algn="ctr" fontAlgn="base"/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(на языке обучения)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Устный экзамен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 по билетам. В каждом билете по 3 вопроса. 2 вопроса - по теории, 3-ий - творческого характера с использованием исторических карт, схем, таблиц, картин   </a:t>
                      </a:r>
                    </a:p>
                  </a:txBody>
                  <a:tcPr marL="12612" marR="10089" marT="10089" marB="7567" anchor="ctr"/>
                </a:tc>
              </a:tr>
              <a:tr h="408411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Алгебра и начала анализа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Письменный экзамен</a:t>
                      </a:r>
                      <a:b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Отводится 5 часов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Письменный экзамен. 5 заданий</a:t>
                      </a:r>
                    </a:p>
                  </a:txBody>
                  <a:tcPr marL="12612" marR="10089" marT="10089" marB="7567" anchor="ctr"/>
                </a:tc>
              </a:tr>
              <a:tr h="717894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Предмет по выбору (физика, информатика, геометрия, химия, биология, география, всемирная история, литература, иностранный язык (английский, немецкий, французский))</a:t>
                      </a:r>
                    </a:p>
                  </a:txBody>
                  <a:tcPr marL="12612" marR="10089" marT="10089" marB="7567" anchor="ctr"/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Тестирование 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Отводится 80 мин,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40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вопросов - 60 баллов</a:t>
                      </a:r>
                    </a:p>
                  </a:txBody>
                  <a:tcPr marL="12612" marR="10089" marT="10089" marB="7567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 заданий с выбором 1 правильного ответа из 5 вариантов (20 баллов)  </a:t>
                      </a:r>
                    </a:p>
                  </a:txBody>
                  <a:tcPr marL="12612" marR="10089" marT="10089" marB="7567" anchor="ctr"/>
                </a:tc>
              </a:tr>
              <a:tr h="7178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 заданий с выбором нескольких правильных ответов из множества предложенных (60 баллов)</a:t>
                      </a:r>
                    </a:p>
                  </a:txBody>
                  <a:tcPr marL="12612" marR="10089" marT="10089" marB="7567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579296" cy="778098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Сроки, предметы, даты проведения итоговой аттестации (выпускных экзаменов) для учащихся 9 (10) классов в Казахстане в 2019 году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196752"/>
          <a:ext cx="8424937" cy="5001520"/>
        </p:xfrm>
        <a:graphic>
          <a:graphicData uri="http://schemas.openxmlformats.org/drawingml/2006/table">
            <a:tbl>
              <a:tblPr/>
              <a:tblGrid>
                <a:gridCol w="858096"/>
                <a:gridCol w="3744415"/>
                <a:gridCol w="2340260"/>
                <a:gridCol w="1482166"/>
              </a:tblGrid>
              <a:tr h="200672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F7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F7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Форма экзамена</a:t>
                      </a:r>
                      <a:endParaRPr lang="ru-RU" sz="12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F7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Дата</a:t>
                      </a:r>
                      <a:endParaRPr lang="ru-RU" sz="12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F7E4"/>
                    </a:solidFill>
                  </a:tcPr>
                </a:tc>
              </a:tr>
              <a:tr h="1095472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Предмет по выбору (физика, химия, биология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география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геометрия, история Казахстана, всемирная история,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литература, иностранный язык (английский, французский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, немецкий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), информатика)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Устный экзамен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27 мая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32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Казахский язык в школах с русским, узбекским, уйгурским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 таджикским языками обучения и русский язык в школах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 казахским языком обучения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Устный экзамен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30 мая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418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3.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Родной язык и литература (по языку обучения)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Сочинение – для школ с углубленным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изучением предметов гуманитарного цикла,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диктант – для остальных.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На сочинение отводится – 4 часа, 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если диктант – 2 часа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 июня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7633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4.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Математика (алгебра)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Письменный экзамен. 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Отводится 3 часа (в специализированных школах </a:t>
                      </a:r>
                      <a:b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физико-математического направления – 4 часа).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 июня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</a:p>
                  </a:txBody>
                  <a:tcPr marL="9257" marR="7406" marT="7406" marB="5554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проведения </a:t>
            </a:r>
            <a:b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текущего контроля успеваемости, промежуточной аттестации обучающихся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 smtClean="0">
                <a:latin typeface="Arial" pitchFamily="34" charset="0"/>
                <a:cs typeface="Arial" pitchFamily="34" charset="0"/>
              </a:rPr>
            </a:b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925144"/>
          </a:xfrm>
        </p:spPr>
        <p:txBody>
          <a:bodyPr>
            <a:normAutofit fontScale="55000" lnSpcReduction="20000"/>
          </a:bodyPr>
          <a:lstStyle/>
          <a:p>
            <a:pPr fontAlgn="base">
              <a:buNone/>
            </a:pPr>
            <a:r>
              <a:rPr lang="ru-RU" dirty="0" smtClean="0"/>
              <a:t>    </a:t>
            </a:r>
            <a:r>
              <a:rPr lang="ru-RU" sz="2900" dirty="0" smtClean="0">
                <a:solidFill>
                  <a:srgbClr val="002060"/>
                </a:solidFill>
              </a:rPr>
              <a:t>  3. 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Текущий контроль успеваемости обучающихся проводится с первой четверти (полугодия) учебного года во 2-11 (12) классах </a:t>
            </a:r>
            <a:r>
              <a:rPr lang="ru-RU" sz="29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учителями по всем учебным предметам.</a:t>
            </a:r>
          </a:p>
          <a:p>
            <a:pPr fontAlgn="base">
              <a:buNone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В первом полугодии 1 класса оценки за уровень усвоения учебного материала не выставляются.</a:t>
            </a:r>
          </a:p>
          <a:p>
            <a:pPr fontAlgn="base">
              <a:buNone/>
            </a:pPr>
            <a:endParaRPr lang="ru-RU" sz="29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  5. Для обучающихся 2-4 классов, имеющих неудовлетворительные годовые оценки </a:t>
            </a:r>
            <a:r>
              <a:rPr lang="ru-RU" sz="29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одному или двум предметам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повторно организуются </a:t>
            </a:r>
            <a:r>
              <a:rPr lang="ru-RU" sz="29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контрольные работы в форме устных, письменных или тестовых заданий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По итогам контрольных работ при получении оценок "3", "4", "5" обучающиеся переводятся в следующий класс.</a:t>
            </a:r>
          </a:p>
          <a:p>
            <a:pPr fontAlgn="base">
              <a:buNone/>
            </a:pPr>
            <a:endParaRPr lang="ru-RU" sz="29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6. </a:t>
            </a:r>
            <a:r>
              <a:rPr lang="ru-RU" sz="29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(11) классов, имеющие неудовлетворительные годовые оценки по одному или двум предметам, </a:t>
            </a:r>
            <a:r>
              <a:rPr lang="ru-RU" sz="2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допускаются к промежуточной аттестации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>
              <a:buNone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Обучающиеся </a:t>
            </a:r>
            <a:r>
              <a:rPr lang="ru-RU" sz="29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(11) классов, имеющие </a:t>
            </a:r>
            <a:r>
              <a:rPr lang="ru-RU" sz="2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неудовлетворительные годовые оценки по трем и более предметам, не допускаются к промежуточной аттестации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оставляются на повторный год обучения.</a:t>
            </a:r>
          </a:p>
          <a:p>
            <a:pPr fontAlgn="base">
              <a:buNone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Обучающиеся 1 классов на повторный год обучения не оставляются, з</a:t>
            </a:r>
            <a:r>
              <a:rPr lang="ru-RU" sz="29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исключением обучающихся, которые оставлены по рекомендации </a:t>
            </a:r>
            <a:r>
              <a:rPr lang="ru-RU" sz="29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психолого-медико-педагогической</a:t>
            </a:r>
            <a:r>
              <a:rPr lang="ru-RU" sz="29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консультации </a:t>
            </a:r>
            <a:r>
              <a:rPr lang="ru-RU" sz="29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по согласованию с родителями или законными представителями ребенка.</a:t>
            </a:r>
          </a:p>
          <a:p>
            <a:pPr>
              <a:buNone/>
            </a:pPr>
            <a:endParaRPr lang="ru-RU" sz="29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4162"/>
            <a:ext cx="8740080" cy="4899174"/>
          </a:xfrm>
        </p:spPr>
        <p:txBody>
          <a:bodyPr>
            <a:normAutofit fontScale="40000" lnSpcReduction="20000"/>
          </a:bodyPr>
          <a:lstStyle/>
          <a:p>
            <a:pPr fontAlgn="base">
              <a:buNone/>
            </a:pPr>
            <a:r>
              <a:rPr lang="ru-RU" dirty="0" smtClean="0"/>
              <a:t>    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3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7. 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Промежуточная аттестация обучающихся проводится в 5-8 (9), </a:t>
            </a:r>
            <a:r>
              <a:rPr lang="ru-RU" sz="4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(11) классах до 31 мая, после завершения учебного года. </a:t>
            </a:r>
            <a:r>
              <a:rPr lang="ru-RU" sz="4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Перечень учебных предметов (не более двух), формы и сроки проведения промежуточной аттестации устанавливаются решением педагогического совета школы (далее - педсовет).</a:t>
            </a:r>
          </a:p>
          <a:p>
            <a:pPr fontAlgn="base">
              <a:buNone/>
            </a:pPr>
            <a:endParaRPr lang="ru-RU" sz="42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8. Обучающиеся 5-8 (9), </a:t>
            </a:r>
            <a:r>
              <a:rPr lang="ru-RU" sz="4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(11) классов, имеющие неудовлетворительные итоговые оценки по одному или двум предметам, подлежат повторной промежуточной аттестации по этим предметам. </a:t>
            </a:r>
            <a:r>
              <a:rPr lang="ru-RU" sz="42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период летних каникул данным обучающимся даются учебные задания по соответствующим предметам.</a:t>
            </a:r>
          </a:p>
          <a:p>
            <a:pPr fontAlgn="base">
              <a:buNone/>
            </a:pPr>
            <a:endParaRPr lang="ru-RU" sz="4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     9. Повторная промежуточная аттестация проводится не ранее 3-х недель после завершения учебного года. </a:t>
            </a:r>
            <a:r>
              <a:rPr lang="ru-RU" sz="4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случае получения при повторной аттестации неудовлетворительных итоговых оценок, обучающиеся оставляются на повторное обучение</a:t>
            </a:r>
            <a:r>
              <a:rPr lang="ru-RU" sz="4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>
              <a:buNone/>
            </a:pPr>
            <a:endParaRPr lang="ru-RU" sz="42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11. Обучающиеся 5-8 (9), </a:t>
            </a:r>
            <a:r>
              <a:rPr lang="ru-RU" sz="4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4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(11) классов, </a:t>
            </a:r>
            <a:r>
              <a:rPr lang="ru-RU" sz="4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имеющие годовые оценки "5" по всем учебным предметам, в следующий класс </a:t>
            </a:r>
            <a:r>
              <a:rPr lang="ru-RU" sz="42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переводятся без экзаменов</a:t>
            </a:r>
            <a:r>
              <a:rPr lang="ru-RU" sz="4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base">
              <a:buNone/>
            </a:pPr>
            <a:endParaRPr lang="ru-RU" sz="42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проведения текущего контроля успеваемости обучающихся </a:t>
            </a: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обновленному содержанию среднего образования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7016" y="1484784"/>
          <a:ext cx="8856984" cy="489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489654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П.15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  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 предметам "Самопознание", "Художественный труд", "Музыка", "Физическая культура", "</a:t>
                      </a:r>
                      <a:r>
                        <a:rPr kumimoji="0" lang="ru-RU" sz="2400" b="1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Основы предпринимательства и бизнеса", "Графика и проектирование", "Общество и религия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" </a:t>
                      </a:r>
                      <a:r>
                        <a:rPr kumimoji="0" lang="ru-RU" sz="2400" u="sng" kern="120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суммативное</a:t>
                      </a:r>
                      <a:r>
                        <a:rPr kumimoji="0" lang="ru-RU" sz="2400" u="sng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оценивание не проводится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</a:p>
                    <a:p>
                      <a:endParaRPr kumimoji="0" lang="ru-RU" sz="2400" kern="1200" dirty="0" smtClean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П.16.</a:t>
                      </a:r>
                      <a:r>
                        <a:rPr kumimoji="0" lang="ru-RU" sz="2400" kern="12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конце четверти ("Физическая культура", </a:t>
                      </a:r>
                      <a:r>
                        <a:rPr kumimoji="0" lang="ru-RU" sz="2400" b="1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"Основы предпринимательства и бизнеса", "Графика и проектирование"), </a:t>
                      </a:r>
                      <a:r>
                        <a:rPr kumimoji="0" lang="ru-RU" sz="24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полугодия ("Самопознание", "Художественный труд", "Музыка", "Общество и религия") и учебного года по указанным предметам выставляется </a:t>
                      </a:r>
                      <a:r>
                        <a:rPr kumimoji="0" lang="ru-RU" sz="2400" u="sng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"зачет" ("незачет").</a:t>
                      </a:r>
                    </a:p>
                    <a:p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268760"/>
          <a:ext cx="8496944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/>
              </a:tblGrid>
              <a:tr h="2016224">
                <a:tc>
                  <a:txBody>
                    <a:bodyPr/>
                    <a:lstStyle/>
                    <a:p>
                      <a:r>
                        <a:rPr kumimoji="0" lang="en-US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r>
                        <a:rPr kumimoji="0" lang="ru-RU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20. Обучающийся при отсутствии (по состоянию здоровья, смерть близких родственников, участие в конференциях, олимпиадах и конкурсах научных проектов (научных соревнованиях)) проходит </a:t>
                      </a:r>
                      <a:r>
                        <a:rPr kumimoji="0" lang="ru-RU" sz="1600" b="0" i="1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суммативное</a:t>
                      </a:r>
                      <a:r>
                        <a:rPr kumimoji="0" lang="ru-RU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оценивание по индивидуальному графику.</a:t>
                      </a:r>
                    </a:p>
                    <a:p>
                      <a:r>
                        <a:rPr kumimoji="0" lang="en-US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  </a:t>
                      </a:r>
                      <a:r>
                        <a:rPr kumimoji="0" lang="ru-RU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en-US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   </a:t>
                      </a:r>
                      <a:endParaRPr kumimoji="0" lang="ru-RU" sz="1600" b="0" i="1" kern="1200" dirty="0" smtClean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kumimoji="0" lang="ru-RU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23. Результаты </a:t>
                      </a:r>
                      <a:r>
                        <a:rPr kumimoji="0" lang="ru-RU" sz="1600" b="0" i="1" kern="12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суммативного</a:t>
                      </a:r>
                      <a:r>
                        <a:rPr kumimoji="0" lang="ru-RU" sz="1600" b="0" i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оценивания обучающихся в виде баллов выставляются в журнал (бумажный/электронный)  и переводятся в четвертную и годовую оценки по шкале перевода баллов согласно приложению 1 к настоящим Правилам.</a:t>
                      </a:r>
                    </a:p>
                    <a:p>
                      <a:endParaRPr lang="ru-RU" sz="1600" b="0" i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084168" y="3717032"/>
          <a:ext cx="2736304" cy="432047"/>
        </p:xfrm>
        <a:graphic>
          <a:graphicData uri="http://schemas.openxmlformats.org/drawingml/2006/table">
            <a:tbl>
              <a:tblPr/>
              <a:tblGrid>
                <a:gridCol w="2736304"/>
              </a:tblGrid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Приложение 1</a:t>
                      </a:r>
                      <a:b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Consolas"/>
                          <a:ea typeface="Consolas"/>
                          <a:cs typeface="Consolas"/>
                        </a:rPr>
                        <a:t>\</a:t>
                      </a:r>
                      <a:endParaRPr lang="ru-RU" sz="900" dirty="0">
                        <a:latin typeface="Consolas"/>
                        <a:ea typeface="Consolas"/>
                        <a:cs typeface="Consolas"/>
                      </a:endParaRPr>
                    </a:p>
                  </a:txBody>
                  <a:tcPr marL="7371" marR="7371" marT="7371" marB="7371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4077072"/>
          <a:ext cx="8568952" cy="2338554"/>
        </p:xfrm>
        <a:graphic>
          <a:graphicData uri="http://schemas.openxmlformats.org/drawingml/2006/table">
            <a:tbl>
              <a:tblPr/>
              <a:tblGrid>
                <a:gridCol w="2853584"/>
                <a:gridCol w="3078866"/>
                <a:gridCol w="2636502"/>
              </a:tblGrid>
              <a:tr h="648072"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Процентное содержание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баллов в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1 классе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(%)</a:t>
                      </a:r>
                    </a:p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Процентное содержание баллов во 2-11 (12) классах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(%)</a:t>
                      </a:r>
                    </a:p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Оценка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911"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0-20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0-39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неудовлетворительно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-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"2"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79"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21 - 50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40 - 64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удовлетворительно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-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"3"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652"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51 - 80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65 - 84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хорошо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 - "4"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652"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81 - 100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85 - 100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отлично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onsolas"/>
                          <a:cs typeface="Arial" pitchFamily="34" charset="0"/>
                        </a:rPr>
                        <a:t> - "5"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onsolas"/>
                        <a:cs typeface="Arial" pitchFamily="34" charset="0"/>
                      </a:endParaRPr>
                    </a:p>
                  </a:txBody>
                  <a:tcPr marL="7434" marR="7434" marT="7434" marB="7434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196752"/>
          <a:ext cx="864096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50068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25. Четвертная оценка выставляется на основании результатов </a:t>
                      </a:r>
                      <a:r>
                        <a:rPr lang="ru-RU" sz="2000" b="0" i="1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суммативного</a:t>
                      </a: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оценивания за разделы (сквозные темы) и четверть в процентном соотношении 50% на 50%.</a:t>
                      </a:r>
                    </a:p>
                    <a:p>
                      <a:pPr>
                        <a:buNone/>
                      </a:pP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26. В 1 классе годовая оценка выставляется по итогам 3 и 4 четвертей на основании результатов </a:t>
                      </a:r>
                      <a:r>
                        <a:rPr lang="ru-RU" sz="2000" b="0" i="1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суммативного</a:t>
                      </a: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оценивания.</a:t>
                      </a:r>
                    </a:p>
                    <a:p>
                      <a:pPr>
                        <a:buNone/>
                      </a:pP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Обучающиеся 1 класса не оставляются на повторный год обучения, за исключением обучающихся, которым рекомендован повторный год обучения на основании заключения </a:t>
                      </a:r>
                      <a:r>
                        <a:rPr lang="ru-RU" sz="2000" b="0" i="1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психолого-медико-педагогической</a:t>
                      </a: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консультации и (или) по согласованию с родителями или законными представителями ребенка. </a:t>
                      </a:r>
                    </a:p>
                    <a:p>
                      <a:pPr>
                        <a:buNone/>
                      </a:pPr>
                      <a:r>
                        <a:rPr lang="en-US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27. Годовая оценка по учебным предметам обучающимся 2-11 (12) классов выставляется как среднее арифметическое значение суммы четвертных оценок с округлением к ближайшему целому, и является итоговой оценкой.</a:t>
                      </a:r>
                    </a:p>
                    <a:p>
                      <a:pPr>
                        <a:buNone/>
                      </a:pPr>
                      <a:endParaRPr lang="ru-RU" sz="2000" i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i="1" dirty="0" smtClean="0">
                          <a:solidFill>
                            <a:srgbClr val="002060"/>
                          </a:solidFill>
                        </a:rPr>
                        <a:t> </a:t>
                      </a:r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Промежуточная аттестация по итогам учебного года </a:t>
                      </a:r>
                    </a:p>
                    <a:p>
                      <a:pPr algn="ctr">
                        <a:buNone/>
                      </a:pPr>
                      <a:r>
                        <a:rPr lang="ru-RU" sz="2400" b="1" i="1" u="sng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не проводится!!!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1379</TotalTime>
  <Words>1004</Words>
  <Application>Microsoft Office PowerPoint</Application>
  <PresentationFormat>Экран (4:3)</PresentationFormat>
  <Paragraphs>193</Paragraphs>
  <Slides>22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Завершение учебного года</vt:lpstr>
      <vt:lpstr>Государственная итоговая аттестация (выпускные экзамены) 11 класс Казахстан 2019 </vt:lpstr>
      <vt:lpstr>Слайд 3</vt:lpstr>
      <vt:lpstr>Сроки, предметы, даты проведения итоговой аттестации (выпускных экзаменов) для учащихся 9 (10) классов в Казахстане в 2019 году </vt:lpstr>
      <vt:lpstr>Порядок проведения  текущего контроля успеваемости, промежуточной аттестации обучающихся </vt:lpstr>
      <vt:lpstr>Слайд 6</vt:lpstr>
      <vt:lpstr>Порядок проведения текущего контроля успеваемости обучающихся по обновленному содержанию среднего образования</vt:lpstr>
      <vt:lpstr>Слайд 8</vt:lpstr>
      <vt:lpstr>Слайд 9</vt:lpstr>
      <vt:lpstr>Слайд 10</vt:lpstr>
      <vt:lpstr>Слайд 11</vt:lpstr>
      <vt:lpstr>Порядок  проведения итоговой аттестации обучающихся</vt:lpstr>
      <vt:lpstr>Слайд 13</vt:lpstr>
      <vt:lpstr>Слайд 14</vt:lpstr>
      <vt:lpstr>Слайд 15</vt:lpstr>
      <vt:lpstr>Слайд 16</vt:lpstr>
      <vt:lpstr>Порядок  проведения экзаменов</vt:lpstr>
      <vt:lpstr>Порядок проведения экзаменов</vt:lpstr>
      <vt:lpstr>Порядок проведения тестирования</vt:lpstr>
      <vt:lpstr>Порядок  проведения экзаменов</vt:lpstr>
      <vt:lpstr>Проверка работ и устных ответов</vt:lpstr>
      <vt:lpstr>Порядок выведения итоговых оценок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Приказ МОН РК №47 (9.02.2018)</dc:title>
  <dc:creator>Admin</dc:creator>
  <cp:lastModifiedBy>555</cp:lastModifiedBy>
  <cp:revision>125</cp:revision>
  <dcterms:created xsi:type="dcterms:W3CDTF">2018-04-05T10:12:39Z</dcterms:created>
  <dcterms:modified xsi:type="dcterms:W3CDTF">2019-06-04T04:53:33Z</dcterms:modified>
</cp:coreProperties>
</file>