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57" r:id="rId3"/>
    <p:sldId id="258" r:id="rId4"/>
    <p:sldId id="259" r:id="rId5"/>
    <p:sldId id="269" r:id="rId6"/>
    <p:sldId id="261" r:id="rId7"/>
    <p:sldId id="262" r:id="rId8"/>
    <p:sldId id="263" r:id="rId9"/>
    <p:sldId id="267" r:id="rId10"/>
    <p:sldId id="268" r:id="rId11"/>
    <p:sldId id="264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DC00-A0B9-40CB-8411-F1B9445C260F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8762D-E094-4987-BC6F-E27F46CD29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DC00-A0B9-40CB-8411-F1B9445C260F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8762D-E094-4987-BC6F-E27F46CD29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DC00-A0B9-40CB-8411-F1B9445C260F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8762D-E094-4987-BC6F-E27F46CD29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DC00-A0B9-40CB-8411-F1B9445C260F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8762D-E094-4987-BC6F-E27F46CD29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DC00-A0B9-40CB-8411-F1B9445C260F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8762D-E094-4987-BC6F-E27F46CD29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DC00-A0B9-40CB-8411-F1B9445C260F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8762D-E094-4987-BC6F-E27F46CD29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DC00-A0B9-40CB-8411-F1B9445C260F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8762D-E094-4987-BC6F-E27F46CD29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DC00-A0B9-40CB-8411-F1B9445C260F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8762D-E094-4987-BC6F-E27F46CD29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DC00-A0B9-40CB-8411-F1B9445C260F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8762D-E094-4987-BC6F-E27F46CD29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DC00-A0B9-40CB-8411-F1B9445C260F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8762D-E094-4987-BC6F-E27F46CD29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DC00-A0B9-40CB-8411-F1B9445C260F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8762D-E094-4987-BC6F-E27F46CD29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DDC00-A0B9-40CB-8411-F1B9445C260F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E8762D-E094-4987-BC6F-E27F46CD290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Documents and Settings\Специалист\Рабочий стол\логотип жигер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625488" cy="2024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42910" y="2357430"/>
            <a:ext cx="8072494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kk-KZ" sz="3200" b="1" cap="all" dirty="0" smtClean="0">
                <a:latin typeface="Times New Roman" pitchFamily="18" charset="0"/>
                <a:cs typeface="Times New Roman" pitchFamily="18" charset="0"/>
              </a:rPr>
              <a:t>«ЖІГЕР» 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БЖК МҚКК </a:t>
            </a:r>
            <a:endParaRPr lang="kk-KZ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kk-KZ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ір шаңырақтың аЯСында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kk-KZ" sz="3200" b="1" cap="all" dirty="0" smtClean="0">
                <a:latin typeface="Times New Roman" pitchFamily="18" charset="0"/>
                <a:cs typeface="Times New Roman" pitchFamily="18" charset="0"/>
              </a:rPr>
              <a:t>атты </a:t>
            </a:r>
            <a:r>
              <a:rPr lang="kk-KZ" sz="3200" b="1" cap="all" dirty="0" smtClean="0">
                <a:latin typeface="Times New Roman" pitchFamily="18" charset="0"/>
                <a:cs typeface="Times New Roman" pitchFamily="18" charset="0"/>
              </a:rPr>
              <a:t>балалар мен жасөспірімдер жазғы демалысының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3200" b="1" cap="all" dirty="0" smtClean="0">
                <a:latin typeface="Times New Roman" pitchFamily="18" charset="0"/>
                <a:cs typeface="Times New Roman" pitchFamily="18" charset="0"/>
              </a:rPr>
              <a:t>жобасы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214282" y="500042"/>
            <a:ext cx="800105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FITNES DANCE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жазғы ж</a:t>
            </a:r>
            <a: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обасын іске асыру жұмыс жоспары</a:t>
            </a:r>
            <a: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71472" y="2000240"/>
          <a:ext cx="8143932" cy="1160148"/>
        </p:xfrm>
        <a:graphic>
          <a:graphicData uri="http://schemas.openxmlformats.org/drawingml/2006/table">
            <a:tbl>
              <a:tblPr/>
              <a:tblGrid>
                <a:gridCol w="500066"/>
                <a:gridCol w="5857916"/>
                <a:gridCol w="1785950"/>
              </a:tblGrid>
              <a:tr h="42862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</a:t>
                      </a:r>
                      <a:endParaRPr lang="ru-RU" sz="2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Шаралар</a:t>
                      </a:r>
                      <a:endParaRPr lang="ru-RU" sz="2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Мерзімі</a:t>
                      </a:r>
                      <a:endParaRPr lang="ru-RU" sz="2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5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2400" b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FlashFamily</a:t>
                      </a:r>
                      <a:r>
                        <a:rPr lang="kk-KZ" sz="2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 фестивалі</a:t>
                      </a:r>
                      <a:endParaRPr lang="ru-RU" sz="2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2400" b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 шілде</a:t>
                      </a:r>
                      <a:endParaRPr lang="ru-RU" sz="24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5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2400" b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2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«Менің отбасым» атты фотоальбомының көрмесі</a:t>
                      </a:r>
                      <a:endParaRPr lang="ru-RU" sz="28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2400" b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26 шілде</a:t>
                      </a:r>
                      <a:endParaRPr lang="ru-RU" sz="24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42910" y="1857364"/>
          <a:ext cx="8072493" cy="2428892"/>
        </p:xfrm>
        <a:graphic>
          <a:graphicData uri="http://schemas.openxmlformats.org/drawingml/2006/table">
            <a:tbl>
              <a:tblPr/>
              <a:tblGrid>
                <a:gridCol w="484513"/>
                <a:gridCol w="2443433"/>
                <a:gridCol w="5144547"/>
              </a:tblGrid>
              <a:tr h="3099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№ 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>
                          <a:latin typeface="Times New Roman"/>
                          <a:ea typeface="Times New Roman"/>
                          <a:cs typeface="Times New Roman"/>
                        </a:rPr>
                        <a:t>Өткізу күні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>
                          <a:latin typeface="Times New Roman"/>
                          <a:ea typeface="Times New Roman"/>
                          <a:cs typeface="Times New Roman"/>
                        </a:rPr>
                        <a:t>Шаралар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5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Times New Roman"/>
                          <a:cs typeface="Times New Roman"/>
                        </a:rPr>
                        <a:t>8 шілде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Times New Roman"/>
                          <a:cs typeface="Times New Roman"/>
                        </a:rPr>
                        <a:t>Ф</a:t>
                      </a: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естивал</a:t>
                      </a:r>
                      <a:r>
                        <a:rPr lang="kk-KZ" sz="1400">
                          <a:latin typeface="Times New Roman"/>
                          <a:ea typeface="Times New Roman"/>
                          <a:cs typeface="Times New Roman"/>
                        </a:rPr>
                        <a:t>ь«Ғажайыптар әлемінде</a:t>
                      </a: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».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5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Times New Roman"/>
                          <a:cs typeface="Times New Roman"/>
                        </a:rPr>
                        <a:t>11 шілде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Times New Roman"/>
                          <a:cs typeface="Times New Roman"/>
                        </a:rPr>
                        <a:t>Көрме «Ғажайыптар әлемінде»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989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Times New Roman"/>
                          <a:cs typeface="Times New Roman"/>
                        </a:rPr>
                        <a:t>26шілде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Шеберлер байқауы « Мисс 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Қолөнері шебері - 2019»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989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Times New Roman"/>
                          <a:cs typeface="Times New Roman"/>
                        </a:rPr>
                        <a:t>2 тамыз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latin typeface="Times New Roman"/>
                          <a:ea typeface="Calibri"/>
                          <a:cs typeface="Times New Roman"/>
                        </a:rPr>
                        <a:t>Сән ф</a:t>
                      </a: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естивал</a:t>
                      </a:r>
                      <a:r>
                        <a:rPr lang="kk-KZ" sz="1400" dirty="0">
                          <a:latin typeface="Times New Roman"/>
                          <a:ea typeface="Calibri"/>
                          <a:cs typeface="Times New Roman"/>
                        </a:rPr>
                        <a:t>і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kk-KZ" sz="1400" i="1" dirty="0">
                          <a:latin typeface="Times New Roman"/>
                          <a:ea typeface="Calibri"/>
                          <a:cs typeface="Times New Roman"/>
                        </a:rPr>
                        <a:t>Табиғи материалдардан құрастыру</a:t>
                      </a:r>
                      <a:r>
                        <a:rPr lang="ru-RU" sz="1400" i="1" dirty="0"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071538" y="0"/>
            <a:ext cx="6357982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Ғажайыптар әлемінде</a:t>
            </a: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бағдарламасының шаралар жоспары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428596" y="642918"/>
            <a:ext cx="8286808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kk-KZ" sz="2800" b="1" dirty="0" smtClean="0">
                <a:solidFill>
                  <a:srgbClr val="FF0000"/>
                </a:solidFill>
              </a:rPr>
              <a:t>Жазғы жобаны іске асырудан күтілетін нәтижелер</a:t>
            </a:r>
            <a:endParaRPr lang="ru-RU" sz="2800" dirty="0" smtClean="0">
              <a:solidFill>
                <a:srgbClr val="FF0000"/>
              </a:solidFill>
            </a:endParaRPr>
          </a:p>
          <a:p>
            <a:r>
              <a:rPr lang="kk-KZ" sz="2800" b="1" dirty="0" smtClean="0"/>
              <a:t> </a:t>
            </a:r>
            <a:endParaRPr lang="ru-RU" sz="2800" dirty="0" smtClean="0"/>
          </a:p>
          <a:p>
            <a:pPr lvl="0"/>
            <a:r>
              <a:rPr lang="kk-KZ" sz="2800" dirty="0" smtClean="0"/>
              <a:t>Қосымша білім берудің сапасын көтеру мен жұмыстың жаңа формаларын дамыту;</a:t>
            </a:r>
            <a:endParaRPr lang="ru-RU" sz="2800" dirty="0" smtClean="0"/>
          </a:p>
          <a:p>
            <a:pPr lvl="0"/>
            <a:r>
              <a:rPr lang="kk-KZ" sz="2800" dirty="0" smtClean="0"/>
              <a:t>Қызығушылығы бойынша сабақтарда баланың қажеттілігін қанағаттандыру;</a:t>
            </a:r>
            <a:endParaRPr lang="ru-RU" sz="2800" dirty="0" smtClean="0"/>
          </a:p>
          <a:p>
            <a:pPr lvl="0"/>
            <a:r>
              <a:rPr lang="kk-KZ" sz="2800" dirty="0" smtClean="0"/>
              <a:t>Жазғы кезеңде қол бос болмаушылық деңгейін көтеру;</a:t>
            </a:r>
            <a:endParaRPr lang="ru-RU" sz="2800" dirty="0" smtClean="0"/>
          </a:p>
          <a:p>
            <a:pPr lvl="0"/>
            <a:r>
              <a:rPr lang="kk-KZ" sz="2800" dirty="0" smtClean="0"/>
              <a:t>Жазғы кезеңде қолы бос болмаушылық пен сауықтыру, демалыстың әртүрлі формасымен айналысатын жасөспірімдер мен балалардың санын молайту.</a:t>
            </a:r>
            <a:endParaRPr lang="ru-RU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357158" y="500042"/>
            <a:ext cx="8501122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Жобаның мақсаты: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жазғы уақытта жасөспірімдер мен балалардың толыққанды демалысы мен қолы бос болмаушылығы жүйесін құру.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Негізгі міндеттер: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· балалар мен жасөспірімдердің ең көп бөлігін демалыс пен қолы бос болмаудың әртүрлі формаларымен қамту;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· балалардың демалысы мен бос уақытын ұйымдастырудың  білім беру үдерісіндегі үздіксіздікт тәсілдерін құрайтын жағдай;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·салауатты өмір сүру салтына қажетті әсерді көтеру;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· әлеуметтік қорғауды қамтамасыз ету;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· сауықтыру және тәрбие жұмыстарының жаңа формаларын дамыту;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· кәмелетке толмағандар үшін еңбек қызметінің тәжірибесін құру.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428596" y="928670"/>
            <a:ext cx="8358246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Жобада балалардың 3 категориясы қамтылады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ctr">
              <a:buFont typeface="Arial" pitchFamily="34" charset="0"/>
              <a:buChar char="•"/>
            </a:pP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 БЖК </a:t>
            </a: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«Жігер» тәрбиенушілері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ctr">
              <a:buFont typeface="Arial" pitchFamily="34" charset="0"/>
              <a:buChar char="•"/>
            </a:pP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 Мөлтек </a:t>
            </a: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аудандардың балалары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ctr">
              <a:buFont typeface="Arial" pitchFamily="34" charset="0"/>
              <a:buChar char="•"/>
            </a:pP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 Жалпы </a:t>
            </a: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білім беру мектептерінің балалары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714348" y="714356"/>
            <a:ext cx="8215370" cy="446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Жоба 5 бағытта іске асырылады: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Патриот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тық бағыт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Менің елім Қазақстан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pPr lvl="0">
              <a:buFont typeface="Arial" pitchFamily="34" charset="0"/>
              <a:buChar char="•"/>
            </a:pP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Жұлдызды әткеншек » көркем-эстетикалық  бағыт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>
              <a:buFont typeface="Arial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Спорт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тық бағыт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Спорттық әлемі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pPr lvl="0">
              <a:buFont typeface="Arial" pitchFamily="34" charset="0"/>
              <a:buChar char="•"/>
            </a:pP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Отбасылық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бағыт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Fitnes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Dance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pPr lvl="0">
              <a:buFont typeface="Arial" pitchFamily="34" charset="0"/>
              <a:buChar char="•"/>
            </a:pP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Сәндік-қолданбалы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бағыт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Шеберлер қаласы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" name="Rectangle 40"/>
          <p:cNvSpPr>
            <a:spLocks noChangeArrowheads="1"/>
          </p:cNvSpPr>
          <p:nvPr/>
        </p:nvSpPr>
        <p:spPr bwMode="auto">
          <a:xfrm>
            <a:off x="3656013" y="550863"/>
            <a:ext cx="2578100" cy="571500"/>
          </a:xfrm>
          <a:prstGeom prst="rect">
            <a:avLst/>
          </a:prstGeom>
          <a:gradFill rotWithShape="1">
            <a:gsLst>
              <a:gs pos="0">
                <a:srgbClr val="CCECFF"/>
              </a:gs>
              <a:gs pos="100000">
                <a:srgbClr val="FFFFFF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CCECFF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Бір шаңырақтың аясында</a:t>
            </a:r>
            <a:endParaRPr kumimoji="0" lang="kk-K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87" name="AutoShape 39"/>
          <p:cNvSpPr>
            <a:spLocks noChangeShapeType="1"/>
          </p:cNvSpPr>
          <p:nvPr/>
        </p:nvSpPr>
        <p:spPr bwMode="auto">
          <a:xfrm>
            <a:off x="198438" y="1506538"/>
            <a:ext cx="0" cy="2254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86" name="AutoShape 38"/>
          <p:cNvSpPr>
            <a:spLocks noChangeShapeType="1"/>
          </p:cNvSpPr>
          <p:nvPr/>
        </p:nvSpPr>
        <p:spPr bwMode="auto">
          <a:xfrm>
            <a:off x="2790825" y="1550988"/>
            <a:ext cx="0" cy="2254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85" name="AutoShape 37"/>
          <p:cNvSpPr>
            <a:spLocks noChangeShapeType="1"/>
          </p:cNvSpPr>
          <p:nvPr/>
        </p:nvSpPr>
        <p:spPr bwMode="auto">
          <a:xfrm>
            <a:off x="4984750" y="1550988"/>
            <a:ext cx="0" cy="2254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84" name="AutoShape 36"/>
          <p:cNvSpPr>
            <a:spLocks noChangeShapeType="1"/>
          </p:cNvSpPr>
          <p:nvPr/>
        </p:nvSpPr>
        <p:spPr bwMode="auto">
          <a:xfrm>
            <a:off x="7010400" y="1550988"/>
            <a:ext cx="0" cy="2254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83" name="AutoShape 35"/>
          <p:cNvSpPr>
            <a:spLocks noChangeShapeType="1"/>
          </p:cNvSpPr>
          <p:nvPr/>
        </p:nvSpPr>
        <p:spPr bwMode="auto">
          <a:xfrm>
            <a:off x="8786842" y="1571612"/>
            <a:ext cx="0" cy="2254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82" name="Rectangle 34"/>
          <p:cNvSpPr>
            <a:spLocks noChangeArrowheads="1"/>
          </p:cNvSpPr>
          <p:nvPr/>
        </p:nvSpPr>
        <p:spPr bwMode="auto">
          <a:xfrm>
            <a:off x="0" y="1857364"/>
            <a:ext cx="1228726" cy="571500"/>
          </a:xfrm>
          <a:prstGeom prst="rect">
            <a:avLst/>
          </a:prstGeom>
          <a:gradFill rotWithShape="1">
            <a:gsLst>
              <a:gs pos="0">
                <a:srgbClr val="FFFF99"/>
              </a:gs>
              <a:gs pos="50000">
                <a:srgbClr val="FFFFFF"/>
              </a:gs>
              <a:gs pos="100000">
                <a:srgbClr val="FFFF99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FF99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Менің елім – Қазақстан</a:t>
            </a:r>
            <a:endParaRPr kumimoji="0" lang="kk-K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81" name="Rectangle 33"/>
          <p:cNvSpPr>
            <a:spLocks noChangeArrowheads="1"/>
          </p:cNvSpPr>
          <p:nvPr/>
        </p:nvSpPr>
        <p:spPr bwMode="auto">
          <a:xfrm>
            <a:off x="2106613" y="1928813"/>
            <a:ext cx="1260475" cy="571500"/>
          </a:xfrm>
          <a:prstGeom prst="rect">
            <a:avLst/>
          </a:prstGeom>
          <a:gradFill rotWithShape="1">
            <a:gsLst>
              <a:gs pos="0">
                <a:srgbClr val="FFFF99"/>
              </a:gs>
              <a:gs pos="50000">
                <a:srgbClr val="FFFFFF"/>
              </a:gs>
              <a:gs pos="100000">
                <a:srgbClr val="FFFF99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FF99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Жұлдызды әткеншек</a:t>
            </a:r>
            <a:endParaRPr kumimoji="0" lang="kk-K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80" name="Rectangle 32"/>
          <p:cNvSpPr>
            <a:spLocks noChangeArrowheads="1"/>
          </p:cNvSpPr>
          <p:nvPr/>
        </p:nvSpPr>
        <p:spPr bwMode="auto">
          <a:xfrm>
            <a:off x="4275138" y="1928813"/>
            <a:ext cx="1408112" cy="571500"/>
          </a:xfrm>
          <a:prstGeom prst="rect">
            <a:avLst/>
          </a:prstGeom>
          <a:gradFill rotWithShape="1">
            <a:gsLst>
              <a:gs pos="0">
                <a:srgbClr val="FFFF99"/>
              </a:gs>
              <a:gs pos="50000">
                <a:srgbClr val="FFFFFF"/>
              </a:gs>
              <a:gs pos="100000">
                <a:srgbClr val="FFFF99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FF99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Спорт әлемі</a:t>
            </a:r>
            <a:endParaRPr kumimoji="0" lang="kk-K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79" name="Rectangle 31"/>
          <p:cNvSpPr>
            <a:spLocks noChangeArrowheads="1"/>
          </p:cNvSpPr>
          <p:nvPr/>
        </p:nvSpPr>
        <p:spPr bwMode="auto">
          <a:xfrm>
            <a:off x="6426200" y="1884363"/>
            <a:ext cx="1257300" cy="571500"/>
          </a:xfrm>
          <a:prstGeom prst="rect">
            <a:avLst/>
          </a:prstGeom>
          <a:gradFill rotWithShape="1">
            <a:gsLst>
              <a:gs pos="0">
                <a:srgbClr val="FFFF99"/>
              </a:gs>
              <a:gs pos="50000">
                <a:srgbClr val="FFFFFF"/>
              </a:gs>
              <a:gs pos="100000">
                <a:srgbClr val="FFFF99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FF99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Fitnes Dance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78" name="Rectangle 30"/>
          <p:cNvSpPr>
            <a:spLocks noChangeArrowheads="1"/>
          </p:cNvSpPr>
          <p:nvPr/>
        </p:nvSpPr>
        <p:spPr bwMode="auto">
          <a:xfrm>
            <a:off x="7989887" y="1928802"/>
            <a:ext cx="1154113" cy="571500"/>
          </a:xfrm>
          <a:prstGeom prst="rect">
            <a:avLst/>
          </a:prstGeom>
          <a:gradFill rotWithShape="1">
            <a:gsLst>
              <a:gs pos="0">
                <a:srgbClr val="FFFF99"/>
              </a:gs>
              <a:gs pos="50000">
                <a:srgbClr val="FFFFFF"/>
              </a:gs>
              <a:gs pos="100000">
                <a:srgbClr val="FFFF99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FF99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Шеберлер қаласы</a:t>
            </a:r>
            <a:endParaRPr kumimoji="0" lang="kk-K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77" name="AutoShape 29"/>
          <p:cNvSpPr>
            <a:spLocks noChangeShapeType="1"/>
          </p:cNvSpPr>
          <p:nvPr/>
        </p:nvSpPr>
        <p:spPr bwMode="auto">
          <a:xfrm>
            <a:off x="285720" y="1500174"/>
            <a:ext cx="8559795" cy="7143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6" name="Rectangle 28"/>
          <p:cNvSpPr>
            <a:spLocks noChangeArrowheads="1"/>
          </p:cNvSpPr>
          <p:nvPr/>
        </p:nvSpPr>
        <p:spPr bwMode="auto">
          <a:xfrm>
            <a:off x="142844" y="2714620"/>
            <a:ext cx="1212850" cy="6731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50000">
                <a:srgbClr val="FFCCFF"/>
              </a:gs>
              <a:gs pos="100000">
                <a:srgbClr val="FFFFFF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CCFF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Зияткерлер турнирі </a:t>
            </a:r>
            <a:endParaRPr kumimoji="0" lang="kk-K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75" name="Rectangle 27"/>
          <p:cNvSpPr>
            <a:spLocks noChangeArrowheads="1"/>
          </p:cNvSpPr>
          <p:nvPr/>
        </p:nvSpPr>
        <p:spPr bwMode="auto">
          <a:xfrm>
            <a:off x="214282" y="3857628"/>
            <a:ext cx="1212850" cy="71437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50000">
                <a:srgbClr val="FFCCFF"/>
              </a:gs>
              <a:gs pos="100000">
                <a:srgbClr val="FFFFFF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CCFF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«Мемлекеттік рәміздер» квест – ойыны</a:t>
            </a:r>
            <a:endParaRPr kumimoji="0" lang="kk-KZ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74" name="Rectangle 26"/>
          <p:cNvSpPr>
            <a:spLocks noChangeArrowheads="1"/>
          </p:cNvSpPr>
          <p:nvPr/>
        </p:nvSpPr>
        <p:spPr bwMode="auto">
          <a:xfrm>
            <a:off x="2214546" y="4000504"/>
            <a:ext cx="1206500" cy="69056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50000">
                <a:srgbClr val="FFCCFF"/>
              </a:gs>
              <a:gs pos="100000">
                <a:srgbClr val="FFFFFF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CCFF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Ғасырды жарып шыққан би</a:t>
            </a:r>
            <a:endParaRPr kumimoji="0" lang="kk-KZ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73" name="Rectangle 25"/>
          <p:cNvSpPr>
            <a:spLocks noChangeArrowheads="1"/>
          </p:cNvSpPr>
          <p:nvPr/>
        </p:nvSpPr>
        <p:spPr bwMode="auto">
          <a:xfrm>
            <a:off x="2285984" y="2857496"/>
            <a:ext cx="1330325" cy="8255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50000">
                <a:srgbClr val="FFCCFF"/>
              </a:gs>
              <a:gs pos="100000">
                <a:srgbClr val="FFFFFF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CCFF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Өнерім саған </a:t>
            </a:r>
            <a:r>
              <a:rPr kumimoji="0" lang="kk-KZ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mbria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kk-KZ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Тәуелсіз Қазақстан </a:t>
            </a:r>
            <a:endParaRPr kumimoji="0" lang="kk-KZ" sz="1300" b="0" i="0" u="none" strike="noStrike" cap="none" normalizeH="0" baseline="0" smtClean="0">
              <a:ln>
                <a:noFill/>
              </a:ln>
              <a:solidFill>
                <a:srgbClr val="365F91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72" name="Rectangle 24"/>
          <p:cNvSpPr>
            <a:spLocks noChangeArrowheads="1"/>
          </p:cNvSpPr>
          <p:nvPr/>
        </p:nvSpPr>
        <p:spPr bwMode="auto">
          <a:xfrm>
            <a:off x="4429124" y="2786058"/>
            <a:ext cx="1116013" cy="6985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50000">
                <a:srgbClr val="FFCCFF"/>
              </a:gs>
              <a:gs pos="100000">
                <a:srgbClr val="FFFFFF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CCFF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Мен, сен, ол – біз салауатты отбасы</a:t>
            </a:r>
            <a:endParaRPr kumimoji="0" lang="kk-K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71" name="Rectangle 23"/>
          <p:cNvSpPr>
            <a:spLocks noChangeArrowheads="1"/>
          </p:cNvSpPr>
          <p:nvPr/>
        </p:nvSpPr>
        <p:spPr bwMode="auto">
          <a:xfrm>
            <a:off x="4357686" y="4000504"/>
            <a:ext cx="1141413" cy="7381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50000">
                <a:srgbClr val="FFCCFF"/>
              </a:gs>
              <a:gs pos="100000">
                <a:srgbClr val="FFFFFF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CCFF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Көңілді олимпиадалық ойындара</a:t>
            </a:r>
            <a:endParaRPr kumimoji="0" lang="kk-K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7" name="Rectangle 19"/>
          <p:cNvSpPr>
            <a:spLocks noChangeArrowheads="1"/>
          </p:cNvSpPr>
          <p:nvPr/>
        </p:nvSpPr>
        <p:spPr bwMode="auto">
          <a:xfrm>
            <a:off x="6286512" y="2714620"/>
            <a:ext cx="1176338" cy="6731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50000">
                <a:srgbClr val="FFCCFF"/>
              </a:gs>
              <a:gs pos="100000">
                <a:srgbClr val="FFFFFF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CCFF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Flash Family</a:t>
            </a:r>
            <a:r>
              <a:rPr kumimoji="0" lang="kk-KZ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» фестивалі</a:t>
            </a:r>
            <a:endParaRPr kumimoji="0" lang="kk-KZ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6" name="Rectangle 18"/>
          <p:cNvSpPr>
            <a:spLocks noChangeArrowheads="1"/>
          </p:cNvSpPr>
          <p:nvPr/>
        </p:nvSpPr>
        <p:spPr bwMode="auto">
          <a:xfrm>
            <a:off x="7924800" y="2714620"/>
            <a:ext cx="1219200" cy="6731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50000">
                <a:srgbClr val="FFCCFF"/>
              </a:gs>
              <a:gs pos="100000">
                <a:srgbClr val="FFFFFF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CCFF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Ғажайыптар әлемінде</a:t>
            </a:r>
            <a:endParaRPr kumimoji="0" lang="kk-K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9" name="AutoShape 1"/>
          <p:cNvSpPr>
            <a:spLocks noChangeShapeType="1"/>
          </p:cNvSpPr>
          <p:nvPr/>
        </p:nvSpPr>
        <p:spPr bwMode="auto">
          <a:xfrm>
            <a:off x="4984750" y="1196975"/>
            <a:ext cx="0" cy="2794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6286512" y="3929066"/>
            <a:ext cx="1206500" cy="7620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50000">
                <a:srgbClr val="FFCCFF"/>
              </a:gs>
              <a:gs pos="100000">
                <a:srgbClr val="FFFFFF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CCFF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«Менің отбасым»фотоальбом </a:t>
            </a:r>
            <a:endParaRPr kumimoji="0" lang="kk-KZ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көрмесі</a:t>
            </a:r>
            <a:endParaRPr kumimoji="0" lang="kk-K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7937500" y="4000504"/>
            <a:ext cx="1206500" cy="70961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50000">
                <a:srgbClr val="FFCCFF"/>
              </a:gs>
              <a:gs pos="100000">
                <a:srgbClr val="FFFFFF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CCFF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Қалдықтардан жасалған сән фестивалі</a:t>
            </a:r>
            <a:endParaRPr kumimoji="0" lang="kk-KZ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89" name="Rectangle 4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06" name="Rectangle 58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85721" y="2143116"/>
          <a:ext cx="8572559" cy="3232772"/>
        </p:xfrm>
        <a:graphic>
          <a:graphicData uri="http://schemas.openxmlformats.org/drawingml/2006/table">
            <a:tbl>
              <a:tblPr/>
              <a:tblGrid>
                <a:gridCol w="561031"/>
                <a:gridCol w="6362512"/>
                <a:gridCol w="1649016"/>
              </a:tblGrid>
              <a:tr h="51197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Өткізілетін шаралардың мазмұны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мерзімі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197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Times New Roman"/>
                          <a:cs typeface="Times New Roman"/>
                        </a:rPr>
                        <a:t>«Менің туған өлкем» тақырыбында эссе  байқауын өткізу»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Times New Roman"/>
                          <a:cs typeface="Times New Roman"/>
                        </a:rPr>
                        <a:t>6 маусым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197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Интеллектуалдықбайқау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ru-RU" sz="2000" dirty="0" err="1">
                          <a:latin typeface="Times New Roman"/>
                          <a:ea typeface="Calibri"/>
                          <a:cs typeface="Times New Roman"/>
                        </a:rPr>
                        <a:t>Атамекен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»(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жартылай 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финал)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Times New Roman"/>
                          <a:cs typeface="Times New Roman"/>
                        </a:rPr>
                        <a:t>13 маусым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197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Интеллектуалдық байқау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ru-RU" sz="2000" dirty="0" err="1">
                          <a:latin typeface="Times New Roman"/>
                          <a:ea typeface="Calibri"/>
                          <a:cs typeface="Times New Roman"/>
                        </a:rPr>
                        <a:t>Атамекен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»(финал)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Times New Roman"/>
                          <a:cs typeface="Times New Roman"/>
                        </a:rPr>
                        <a:t>14 маусым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394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Times New Roman"/>
                          <a:cs typeface="Times New Roman"/>
                        </a:rPr>
                        <a:t>Шығармалар мен сурет альбомы жинағының электронды тұсаукесерін жобаның жасап шығару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Times New Roman"/>
                          <a:cs typeface="Times New Roman"/>
                        </a:rPr>
                        <a:t>20 маусым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857224" y="857232"/>
            <a:ext cx="785818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kk-KZ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“Атамекен” </a:t>
            </a:r>
            <a:r>
              <a:rPr kumimoji="0" lang="kk-KZ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</a:t>
            </a:r>
            <a:r>
              <a:rPr lang="kk-KZ" sz="2800" b="1" i="1" dirty="0" smtClean="0">
                <a:solidFill>
                  <a:srgbClr val="FF0000"/>
                </a:solidFill>
              </a:rPr>
              <a:t>обасын </a:t>
            </a:r>
            <a:r>
              <a:rPr lang="kk-KZ" sz="2800" b="1" i="1" dirty="0" smtClean="0">
                <a:solidFill>
                  <a:srgbClr val="FF0000"/>
                </a:solidFill>
              </a:rPr>
              <a:t>іске асыратын жұмыс жоспары</a:t>
            </a:r>
            <a:r>
              <a:rPr kumimoji="0" lang="kk-KZ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kk-KZ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57158" y="1142984"/>
          <a:ext cx="8286808" cy="4267200"/>
        </p:xfrm>
        <a:graphic>
          <a:graphicData uri="http://schemas.openxmlformats.org/drawingml/2006/table">
            <a:tbl>
              <a:tblPr/>
              <a:tblGrid>
                <a:gridCol w="542330"/>
                <a:gridCol w="6491896"/>
                <a:gridCol w="1252582"/>
              </a:tblGrid>
              <a:tr h="19859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Times New Roman"/>
                          <a:cs typeface="Times New Roman"/>
                        </a:rPr>
                        <a:t>Шаралар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Times New Roman"/>
                          <a:cs typeface="Times New Roman"/>
                        </a:rPr>
                        <a:t>Мерзімі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59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Times New Roman"/>
                          <a:cs typeface="Times New Roman"/>
                        </a:rPr>
                        <a:t>«Біз – тұтас елміз» асфальтқа сурет салу байқауы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5 </a:t>
                      </a:r>
                      <a:r>
                        <a:rPr lang="kk-KZ" sz="2000">
                          <a:latin typeface="Times New Roman"/>
                          <a:ea typeface="Times New Roman"/>
                          <a:cs typeface="Times New Roman"/>
                        </a:rPr>
                        <a:t>маусым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59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Times New Roman"/>
                          <a:cs typeface="Times New Roman"/>
                        </a:rPr>
                        <a:t>Дөңгелек үстел</a:t>
                      </a:r>
                      <a:r>
                        <a:rPr lang="en-US" sz="2000">
                          <a:latin typeface="Times New Roman"/>
                          <a:ea typeface="Times New Roman"/>
                          <a:cs typeface="Times New Roman"/>
                        </a:rPr>
                        <a:t> «</a:t>
                      </a:r>
                      <a:r>
                        <a:rPr lang="kk-KZ" sz="2000">
                          <a:latin typeface="Times New Roman"/>
                          <a:ea typeface="Times New Roman"/>
                          <a:cs typeface="Times New Roman"/>
                        </a:rPr>
                        <a:t>Елтаңба</a:t>
                      </a:r>
                      <a:r>
                        <a:rPr lang="en-US" sz="200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kk-KZ" sz="2000">
                          <a:latin typeface="Times New Roman"/>
                          <a:ea typeface="Times New Roman"/>
                          <a:cs typeface="Times New Roman"/>
                        </a:rPr>
                        <a:t>ту</a:t>
                      </a:r>
                      <a:r>
                        <a:rPr lang="en-US" sz="200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kk-KZ" sz="2000">
                          <a:latin typeface="Times New Roman"/>
                          <a:ea typeface="Times New Roman"/>
                          <a:cs typeface="Times New Roman"/>
                        </a:rPr>
                        <a:t>әнұран</a:t>
                      </a:r>
                      <a:r>
                        <a:rPr lang="en-US" sz="2000">
                          <a:latin typeface="Times New Roman"/>
                          <a:ea typeface="Times New Roman"/>
                          <a:cs typeface="Times New Roman"/>
                        </a:rPr>
                        <a:t>–</a:t>
                      </a:r>
                      <a:r>
                        <a:rPr lang="kk-KZ" sz="2000">
                          <a:latin typeface="Times New Roman"/>
                          <a:ea typeface="Times New Roman"/>
                          <a:cs typeface="Times New Roman"/>
                        </a:rPr>
                        <a:t>Қазақстанның рәміздері</a:t>
                      </a:r>
                      <a:r>
                        <a:rPr lang="en-US" sz="2000">
                          <a:latin typeface="Times New Roman"/>
                          <a:ea typeface="Times New Roman"/>
                          <a:cs typeface="Times New Roman"/>
                        </a:rPr>
                        <a:t>»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12 </a:t>
                      </a:r>
                      <a:r>
                        <a:rPr lang="kk-KZ" sz="2000">
                          <a:latin typeface="Times New Roman"/>
                          <a:ea typeface="Times New Roman"/>
                          <a:cs typeface="Times New Roman"/>
                        </a:rPr>
                        <a:t>маусым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59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Викторина «</a:t>
                      </a:r>
                      <a:r>
                        <a:rPr lang="kk-KZ" sz="2000">
                          <a:latin typeface="Times New Roman"/>
                          <a:ea typeface="Times New Roman"/>
                          <a:cs typeface="Times New Roman"/>
                        </a:rPr>
                        <a:t>ҚР Мемлекеттік рәміздері</a:t>
                      </a: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»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19 </a:t>
                      </a:r>
                      <a:r>
                        <a:rPr lang="kk-KZ" sz="2000">
                          <a:latin typeface="Times New Roman"/>
                          <a:ea typeface="Times New Roman"/>
                          <a:cs typeface="Times New Roman"/>
                        </a:rPr>
                        <a:t>маусым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59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Квест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kk-KZ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 ойын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«</a:t>
                      </a:r>
                      <a:r>
                        <a:rPr lang="kk-KZ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Қазақ хандығын тарихынан» 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 </a:t>
                      </a:r>
                      <a:r>
                        <a:rPr lang="kk-KZ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маусым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59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Times New Roman"/>
                          <a:cs typeface="Times New Roman"/>
                        </a:rPr>
                        <a:t>Таза ауада ұлттық ойындар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Times New Roman"/>
                          <a:cs typeface="Times New Roman"/>
                        </a:rPr>
                        <a:t>24 маусым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59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 «</a:t>
                      </a:r>
                      <a:r>
                        <a:rPr lang="kk-KZ" sz="2000">
                          <a:latin typeface="Times New Roman"/>
                          <a:ea typeface="Times New Roman"/>
                          <a:cs typeface="Times New Roman"/>
                        </a:rPr>
                        <a:t>Нұр-Сұлтан</a:t>
                      </a: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–</a:t>
                      </a:r>
                      <a:r>
                        <a:rPr lang="kk-KZ" sz="2000">
                          <a:latin typeface="Times New Roman"/>
                          <a:ea typeface="Times New Roman"/>
                          <a:cs typeface="Times New Roman"/>
                        </a:rPr>
                        <a:t>Қазақстанның астанасы</a:t>
                      </a: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»</a:t>
                      </a:r>
                      <a:r>
                        <a:rPr lang="kk-KZ" sz="2000">
                          <a:latin typeface="Times New Roman"/>
                          <a:ea typeface="Times New Roman"/>
                          <a:cs typeface="Times New Roman"/>
                        </a:rPr>
                        <a:t> фильмін көрсету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3 </a:t>
                      </a:r>
                      <a:r>
                        <a:rPr lang="kk-KZ" sz="2000">
                          <a:latin typeface="Times New Roman"/>
                          <a:ea typeface="Times New Roman"/>
                          <a:cs typeface="Times New Roman"/>
                        </a:rPr>
                        <a:t>маусым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59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Times New Roman"/>
                          <a:cs typeface="Times New Roman"/>
                        </a:rPr>
                        <a:t>Балалар шығармашылығының байқауы </a:t>
                      </a: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«</a:t>
                      </a:r>
                      <a:r>
                        <a:rPr lang="kk-KZ" sz="2000">
                          <a:latin typeface="Times New Roman"/>
                          <a:ea typeface="Times New Roman"/>
                          <a:cs typeface="Times New Roman"/>
                        </a:rPr>
                        <a:t>Сенің құқың мен міндетің, балалар!</a:t>
                      </a: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»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1 </a:t>
                      </a:r>
                      <a:r>
                        <a:rPr lang="kk-KZ" sz="2000">
                          <a:latin typeface="Times New Roman"/>
                          <a:ea typeface="Times New Roman"/>
                          <a:cs typeface="Times New Roman"/>
                        </a:rPr>
                        <a:t>шілде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59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Ойын</a:t>
                      </a: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– викторина «</a:t>
                      </a:r>
                      <a:r>
                        <a:rPr lang="kk-KZ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Тарих білгірлері</a:t>
                      </a: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»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 </a:t>
                      </a:r>
                      <a:r>
                        <a:rPr lang="kk-KZ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шілде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642910" y="0"/>
            <a:ext cx="783355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2800" b="1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“ҚР Мемлекеттік рәміздері” </a:t>
            </a:r>
          </a:p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2800" b="1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</a:t>
            </a:r>
            <a:r>
              <a:rPr lang="kk-KZ" sz="2800" b="1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азғы ж</a:t>
            </a:r>
            <a:r>
              <a:rPr lang="kk-KZ" sz="2800" b="1" i="1" dirty="0" smtClean="0">
                <a:solidFill>
                  <a:srgbClr val="FF0000"/>
                </a:solidFill>
              </a:rPr>
              <a:t>обасын </a:t>
            </a:r>
            <a:r>
              <a:rPr lang="kk-KZ" sz="2800" b="1" i="1" dirty="0" smtClean="0">
                <a:solidFill>
                  <a:srgbClr val="FF0000"/>
                </a:solidFill>
              </a:rPr>
              <a:t>іске </a:t>
            </a:r>
            <a:r>
              <a:rPr lang="kk-KZ" sz="2800" b="1" i="1" dirty="0" smtClean="0">
                <a:solidFill>
                  <a:srgbClr val="FF0000"/>
                </a:solidFill>
              </a:rPr>
              <a:t>асыру </a:t>
            </a:r>
            <a:r>
              <a:rPr lang="kk-KZ" sz="2800" b="1" i="1" dirty="0" smtClean="0">
                <a:solidFill>
                  <a:srgbClr val="FF0000"/>
                </a:solidFill>
              </a:rPr>
              <a:t>жұмыс жоспары</a:t>
            </a:r>
            <a:r>
              <a:rPr lang="kk-KZ" sz="2800" b="1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lang="kk-KZ" sz="2800" dirty="0" smtClean="0">
              <a:solidFill>
                <a:srgbClr val="FF0000"/>
              </a:solidFill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642910" y="2571744"/>
          <a:ext cx="8143932" cy="1097280"/>
        </p:xfrm>
        <a:graphic>
          <a:graphicData uri="http://schemas.openxmlformats.org/drawingml/2006/table">
            <a:tbl>
              <a:tblPr/>
              <a:tblGrid>
                <a:gridCol w="532981"/>
                <a:gridCol w="6379966"/>
                <a:gridCol w="1230985"/>
              </a:tblGrid>
              <a:tr h="19859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800" b="1" dirty="0">
                          <a:latin typeface="Times New Roman"/>
                          <a:ea typeface="Times New Roman"/>
                          <a:cs typeface="Times New Roman"/>
                        </a:rPr>
                        <a:t>Шаралар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800" b="1" dirty="0">
                          <a:latin typeface="Times New Roman"/>
                          <a:ea typeface="Times New Roman"/>
                          <a:cs typeface="Times New Roman"/>
                        </a:rPr>
                        <a:t>Мерзімі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59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800">
                          <a:latin typeface="Times New Roman"/>
                          <a:ea typeface="Times New Roman"/>
                          <a:cs typeface="Times New Roman"/>
                        </a:rPr>
                        <a:t>Баттл 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«</a:t>
                      </a:r>
                      <a:r>
                        <a:rPr lang="kk-KZ" sz="1800">
                          <a:latin typeface="Times New Roman"/>
                          <a:ea typeface="Times New Roman"/>
                          <a:cs typeface="Times New Roman"/>
                        </a:rPr>
                        <a:t>Мен - жұлдыз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» 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8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5 </a:t>
                      </a:r>
                      <a:r>
                        <a:rPr lang="kk-KZ" sz="1800">
                          <a:latin typeface="Times New Roman"/>
                          <a:ea typeface="Times New Roman"/>
                          <a:cs typeface="Times New Roman"/>
                        </a:rPr>
                        <a:t>маусым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59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/>
                          <a:ea typeface="Times New Roman"/>
                          <a:cs typeface="Times New Roman"/>
                        </a:rPr>
                        <a:t>Флэш-моб «Модерн»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/>
                          <a:ea typeface="Times New Roman"/>
                          <a:cs typeface="Times New Roman"/>
                        </a:rPr>
                        <a:t>27маусым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59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800">
                          <a:latin typeface="Times New Roman"/>
                          <a:ea typeface="Times New Roman"/>
                          <a:cs typeface="Times New Roman"/>
                        </a:rPr>
                        <a:t>Ғасырды жарып шыққан би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/>
                          <a:ea typeface="Times New Roman"/>
                          <a:cs typeface="Times New Roman"/>
                        </a:rPr>
                        <a:t>28 маусым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214282" y="500042"/>
            <a:ext cx="8001056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«Жұлдызды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әткеншек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3200" b="1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жазғы ж</a:t>
            </a:r>
            <a:r>
              <a:rPr lang="kk-KZ" sz="3200" b="1" i="1" dirty="0" smtClean="0">
                <a:solidFill>
                  <a:srgbClr val="FF0000"/>
                </a:solidFill>
              </a:rPr>
              <a:t>обасын іске асыру жұмыс жоспары</a:t>
            </a:r>
            <a:r>
              <a:rPr lang="kk-KZ" sz="3200" b="1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lang="kk-KZ" sz="3200" dirty="0" smtClean="0">
              <a:solidFill>
                <a:srgbClr val="FF0000"/>
              </a:solidFill>
              <a:latin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571472" y="2000240"/>
          <a:ext cx="8143932" cy="2194560"/>
        </p:xfrm>
        <a:graphic>
          <a:graphicData uri="http://schemas.openxmlformats.org/drawingml/2006/table">
            <a:tbl>
              <a:tblPr/>
              <a:tblGrid>
                <a:gridCol w="532981"/>
                <a:gridCol w="6379966"/>
                <a:gridCol w="1230985"/>
              </a:tblGrid>
              <a:tr h="19859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</a:t>
                      </a:r>
                      <a:endParaRPr lang="ru-RU" sz="2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Шаралар</a:t>
                      </a:r>
                      <a:endParaRPr lang="ru-RU" sz="2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Мерзімі</a:t>
                      </a:r>
                      <a:endParaRPr lang="ru-RU" sz="2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5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2400" b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k-KZ" sz="2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«Көңілді олимпиядалық ойындар»</a:t>
                      </a:r>
                      <a:endParaRPr lang="ru-RU" sz="24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2400" b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11шілде</a:t>
                      </a:r>
                      <a:endParaRPr lang="ru-RU" sz="24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5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2400" b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2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МЕН, СЕН ЖӘНЕ ОЛ – БІЗ САЛАУАТТЫ ОТБАСЫ</a:t>
                      </a:r>
                      <a:endParaRPr lang="ru-RU" sz="24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2400" b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 </a:t>
                      </a:r>
                      <a:r>
                        <a:rPr lang="kk-KZ" sz="2400" b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шілде</a:t>
                      </a:r>
                      <a:endParaRPr lang="ru-RU" sz="24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5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24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k-KZ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Спорттық</a:t>
                      </a:r>
                      <a:r>
                        <a:rPr lang="kk-KZ" sz="24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бағыттау</a:t>
                      </a:r>
                      <a:endParaRPr lang="ru-RU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2400" b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29 </a:t>
                      </a:r>
                      <a:r>
                        <a:rPr lang="kk-KZ" sz="2400" b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тамыз</a:t>
                      </a:r>
                      <a:endParaRPr lang="ru-RU" sz="24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214282" y="500042"/>
            <a:ext cx="800105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«Спорт </a:t>
            </a:r>
            <a:r>
              <a:rPr kumimoji="0" lang="ru-RU" sz="3200" b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әлемі</a:t>
            </a: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</a:t>
            </a:r>
            <a: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жазғы ж</a:t>
            </a:r>
            <a: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обасын іске асыру жұмыс жоспары</a:t>
            </a:r>
            <a: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lang="kk-KZ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559</Words>
  <Application>Microsoft Office PowerPoint</Application>
  <PresentationFormat>Экран (4:3)</PresentationFormat>
  <Paragraphs>147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ЖасТолкын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ПК №4</dc:creator>
  <cp:lastModifiedBy>Windows User</cp:lastModifiedBy>
  <cp:revision>11</cp:revision>
  <dcterms:created xsi:type="dcterms:W3CDTF">2019-05-24T09:39:23Z</dcterms:created>
  <dcterms:modified xsi:type="dcterms:W3CDTF">2019-06-06T01:27:38Z</dcterms:modified>
</cp:coreProperties>
</file>