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888" r:id="rId2"/>
  </p:sldMasterIdLst>
  <p:notesMasterIdLst>
    <p:notesMasterId r:id="rId9"/>
  </p:notesMasterIdLst>
  <p:sldIdLst>
    <p:sldId id="278" r:id="rId3"/>
    <p:sldId id="256" r:id="rId4"/>
    <p:sldId id="257" r:id="rId5"/>
    <p:sldId id="262" r:id="rId6"/>
    <p:sldId id="261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2E94C2"/>
    <a:srgbClr val="F5D5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34BC60-A762-4B1C-8029-4127AB9E680D}" type="doc">
      <dgm:prSet loTypeId="urn:microsoft.com/office/officeart/2005/8/layout/hList3" loCatId="list" qsTypeId="urn:microsoft.com/office/officeart/2005/8/quickstyle/3d4" qsCatId="3D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31372DCF-0429-471F-B07D-0F47FB837178}">
      <dgm:prSet phldrT="[Текст]" custT="1"/>
      <dgm:spPr>
        <a:solidFill>
          <a:srgbClr val="99CCFF"/>
        </a:solidFill>
      </dgm:spPr>
      <dgm:t>
        <a:bodyPr/>
        <a:lstStyle/>
        <a:p>
          <a:r>
            <a:rPr lang="ru-RU" sz="1600" b="1" dirty="0">
              <a:solidFill>
                <a:schemeClr val="accent2">
                  <a:lumMod val="50000"/>
                </a:schemeClr>
              </a:solidFill>
            </a:rPr>
            <a:t> </a:t>
          </a:r>
          <a:r>
            <a:rPr lang="ru-RU" sz="2000" b="1" dirty="0">
              <a:solidFill>
                <a:schemeClr val="accent2">
                  <a:lumMod val="50000"/>
                </a:schemeClr>
              </a:solidFill>
            </a:rPr>
            <a:t>Государственная программа развития образования и науки Республики Казахстан на 2016-2019 годы</a:t>
          </a:r>
        </a:p>
        <a:p>
          <a:r>
            <a:rPr lang="ru-RU" sz="2200" b="1" i="0" dirty="0">
              <a:solidFill>
                <a:schemeClr val="accent2">
                  <a:lumMod val="50000"/>
                </a:schemeClr>
              </a:solidFill>
            </a:rPr>
            <a:t>показатели:</a:t>
          </a:r>
        </a:p>
        <a:p>
          <a:r>
            <a:rPr lang="ru-RU" sz="1800" b="0" i="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Доля детсадов, создавших условия для инклюзивного образования в 2019 году – </a:t>
          </a:r>
          <a:r>
            <a:rPr lang="ru-RU" sz="1800" b="1" i="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30%</a:t>
          </a:r>
          <a:r>
            <a:rPr lang="ru-RU" sz="1800" b="0" i="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  <a:p>
          <a:r>
            <a:rPr lang="ru-RU" sz="1800" b="0" i="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Доля общеобразовательных школ, создавших условия для инклюзивного образования в 2019 году – </a:t>
          </a:r>
          <a:r>
            <a:rPr lang="ru-RU" sz="1800" b="1" i="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70%</a:t>
          </a:r>
          <a:r>
            <a:rPr lang="ru-RU" sz="1800" b="0" i="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  <a:p>
          <a:r>
            <a:rPr lang="ru-RU" sz="1800" b="0" i="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Доля колледжей, создавших условия для инклюзивного образования в 2019 году – </a:t>
          </a:r>
          <a:r>
            <a:rPr lang="ru-RU" sz="1800" b="1" i="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40</a:t>
          </a:r>
          <a:r>
            <a:rPr lang="ru-RU" sz="1800" b="0" i="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%.</a:t>
          </a:r>
        </a:p>
      </dgm:t>
    </dgm:pt>
    <dgm:pt modelId="{190C6EAD-C090-41EB-A435-7FA7F22F654A}" type="parTrans" cxnId="{FE4A34F8-D5A9-4AF6-8AD7-CD88D415B955}">
      <dgm:prSet/>
      <dgm:spPr/>
      <dgm:t>
        <a:bodyPr/>
        <a:lstStyle/>
        <a:p>
          <a:endParaRPr lang="ru-RU"/>
        </a:p>
      </dgm:t>
    </dgm:pt>
    <dgm:pt modelId="{D595408A-C999-499B-937A-7D4DE4C3F3C7}" type="sibTrans" cxnId="{FE4A34F8-D5A9-4AF6-8AD7-CD88D415B955}">
      <dgm:prSet/>
      <dgm:spPr/>
      <dgm:t>
        <a:bodyPr/>
        <a:lstStyle/>
        <a:p>
          <a:endParaRPr lang="ru-RU"/>
        </a:p>
      </dgm:t>
    </dgm:pt>
    <dgm:pt modelId="{8DC12FDF-082D-41DA-BC30-19AEB3E7A22F}">
      <dgm:prSet phldrT="[Текст]" custT="1"/>
      <dgm:spPr>
        <a:solidFill>
          <a:srgbClr val="99CCFF"/>
        </a:solidFill>
      </dgm:spPr>
      <dgm:t>
        <a:bodyPr/>
        <a:lstStyle/>
        <a:p>
          <a:r>
            <a:rPr lang="ru-RU" sz="1800" b="1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rPr>
            <a:t>ППРК № 1193 от 31.12.2015 года </a:t>
          </a:r>
        </a:p>
        <a:p>
          <a:r>
            <a:rPr lang="ru-RU" sz="1500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rPr>
            <a:t>Приняты </a:t>
          </a:r>
          <a:r>
            <a:rPr lang="ru-RU" sz="1500" b="1" i="1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rPr>
            <a:t>меры материального стимулирования </a:t>
          </a:r>
          <a:r>
            <a:rPr lang="ru-RU" sz="1500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rPr>
            <a:t>педагогов за работу  с детьми с особыми образовательными потребностями, введена доплата в размере 40% от БДО </a:t>
          </a:r>
        </a:p>
        <a:p>
          <a:r>
            <a:rPr lang="ru-RU" sz="1500" b="1" i="1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rPr>
            <a:t> На местах данная норма не реализуется или применяется не для всех педагогов. Согласно данному нормативу все педагоги организаций образования, в том числе общеобразовательных школ, педагоги работающие с детьми с умственными и физическими нарушениями должны получать вышеуказанную доплату. Наличие нарушений у детей подтверждается заключением ПМПК.</a:t>
          </a:r>
          <a:endParaRPr lang="ru-RU" sz="1500" dirty="0">
            <a:solidFill>
              <a:schemeClr val="accent2">
                <a:lumMod val="50000"/>
              </a:schemeClr>
            </a:solidFill>
          </a:endParaRPr>
        </a:p>
      </dgm:t>
    </dgm:pt>
    <dgm:pt modelId="{399B0E94-1A05-4139-B0C4-C227A555CC39}" type="parTrans" cxnId="{45C99930-EA99-4CC9-BA20-3830F34BC877}">
      <dgm:prSet/>
      <dgm:spPr/>
      <dgm:t>
        <a:bodyPr/>
        <a:lstStyle/>
        <a:p>
          <a:endParaRPr lang="ru-RU"/>
        </a:p>
      </dgm:t>
    </dgm:pt>
    <dgm:pt modelId="{5E2055AE-C369-453B-9E5C-476B9A87BFA8}" type="sibTrans" cxnId="{45C99930-EA99-4CC9-BA20-3830F34BC877}">
      <dgm:prSet/>
      <dgm:spPr/>
      <dgm:t>
        <a:bodyPr/>
        <a:lstStyle/>
        <a:p>
          <a:endParaRPr lang="ru-RU"/>
        </a:p>
      </dgm:t>
    </dgm:pt>
    <dgm:pt modelId="{0E1B2355-CA12-415C-8D3F-85138F3E561A}">
      <dgm:prSet custT="1"/>
      <dgm:spPr>
        <a:solidFill>
          <a:srgbClr val="99CCFF"/>
        </a:solidFill>
      </dgm:spPr>
      <dgm:t>
        <a:bodyPr/>
        <a:lstStyle/>
        <a:p>
          <a:r>
            <a:rPr lang="ru-RU" sz="1800" b="1" kern="1200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rPr>
            <a:t>ППРК № 77 от 30.01.2008 года</a:t>
          </a:r>
        </a:p>
        <a:p>
          <a:r>
            <a:rPr lang="ru-RU" sz="1500" kern="1200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rPr>
            <a:t>Основанием для включения в штатное расписание организаций образования единиц </a:t>
          </a:r>
          <a:r>
            <a:rPr lang="ru-RU" sz="1500" b="1" kern="1200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rPr>
            <a:t>специальных педагогов, педагога ассистента</a:t>
          </a:r>
          <a:r>
            <a:rPr lang="ru-RU" sz="1500" kern="1200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rPr>
            <a:t> является пункт 29 </a:t>
          </a:r>
          <a:r>
            <a:rPr lang="ru-RU" sz="1500" b="1" i="1" kern="1200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rPr>
            <a:t>в организациях образования при необходимости дополнительно устанавливаются штатные единицы должностей, соответствующие профилю обучения и воспитания детей (воспитанников, обучающихся), а также в зависимости от проводимых кружковых, спортивных и лечебных мероприятий (педагог-организатор, инструктор по физической культуре и труду, педагог дополнительного образования, музыкальный руководитель </a:t>
          </a:r>
          <a:r>
            <a:rPr lang="ru-RU" sz="1500" b="1" kern="1200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rPr>
            <a:t>и другие</a:t>
          </a:r>
          <a:r>
            <a:rPr lang="ru-RU" sz="1500" b="1" i="1" kern="1200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rPr>
            <a:t>).</a:t>
          </a:r>
        </a:p>
      </dgm:t>
    </dgm:pt>
    <dgm:pt modelId="{B397589C-736C-4B6A-82E9-D4E1EB800A6D}" type="parTrans" cxnId="{619A10EE-35DB-413D-88FF-62D4C5015A2D}">
      <dgm:prSet/>
      <dgm:spPr/>
      <dgm:t>
        <a:bodyPr/>
        <a:lstStyle/>
        <a:p>
          <a:endParaRPr lang="ru-RU"/>
        </a:p>
      </dgm:t>
    </dgm:pt>
    <dgm:pt modelId="{00D2DB5D-7225-4971-8CAE-E816D8A29D11}" type="sibTrans" cxnId="{619A10EE-35DB-413D-88FF-62D4C5015A2D}">
      <dgm:prSet/>
      <dgm:spPr/>
      <dgm:t>
        <a:bodyPr/>
        <a:lstStyle/>
        <a:p>
          <a:endParaRPr lang="ru-RU"/>
        </a:p>
      </dgm:t>
    </dgm:pt>
    <dgm:pt modelId="{772284CA-FC16-4E49-9078-226C5664E758}" type="pres">
      <dgm:prSet presAssocID="{7C34BC60-A762-4B1C-8029-4127AB9E680D}" presName="composite" presStyleCnt="0">
        <dgm:presLayoutVars>
          <dgm:chMax val="1"/>
          <dgm:dir/>
          <dgm:resizeHandles val="exact"/>
        </dgm:presLayoutVars>
      </dgm:prSet>
      <dgm:spPr/>
    </dgm:pt>
    <dgm:pt modelId="{73497731-48AB-47B6-B737-1F2CEEC2926C}" type="pres">
      <dgm:prSet presAssocID="{31372DCF-0429-471F-B07D-0F47FB837178}" presName="roof" presStyleLbl="dkBgShp" presStyleIdx="0" presStyleCnt="2" custScaleY="142653" custLinFactNeighborX="0" custLinFactNeighborY="16828"/>
      <dgm:spPr/>
    </dgm:pt>
    <dgm:pt modelId="{9F6ED653-28CF-4D80-893F-64ADB0954061}" type="pres">
      <dgm:prSet presAssocID="{31372DCF-0429-471F-B07D-0F47FB837178}" presName="pillars" presStyleCnt="0"/>
      <dgm:spPr/>
    </dgm:pt>
    <dgm:pt modelId="{9901700E-C251-4B6F-8DBA-E7A614D03ABC}" type="pres">
      <dgm:prSet presAssocID="{31372DCF-0429-471F-B07D-0F47FB837178}" presName="pillar1" presStyleLbl="node1" presStyleIdx="0" presStyleCnt="2" custScaleY="80922" custLinFactNeighborX="0" custLinFactNeighborY="9657">
        <dgm:presLayoutVars>
          <dgm:bulletEnabled val="1"/>
        </dgm:presLayoutVars>
      </dgm:prSet>
      <dgm:spPr/>
    </dgm:pt>
    <dgm:pt modelId="{EEFCBC95-3644-46A4-9AE9-B138726CA11E}" type="pres">
      <dgm:prSet presAssocID="{0E1B2355-CA12-415C-8D3F-85138F3E561A}" presName="pillarX" presStyleLbl="node1" presStyleIdx="1" presStyleCnt="2" custScaleY="80512" custLinFactNeighborX="-732" custLinFactNeighborY="9452">
        <dgm:presLayoutVars>
          <dgm:bulletEnabled val="1"/>
        </dgm:presLayoutVars>
      </dgm:prSet>
      <dgm:spPr/>
    </dgm:pt>
    <dgm:pt modelId="{1C907489-6B8F-4B18-89EC-24A6251A4021}" type="pres">
      <dgm:prSet presAssocID="{31372DCF-0429-471F-B07D-0F47FB837178}" presName="base" presStyleLbl="dkBgShp" presStyleIdx="1" presStyleCnt="2" custScaleY="51134"/>
      <dgm:spPr/>
    </dgm:pt>
  </dgm:ptLst>
  <dgm:cxnLst>
    <dgm:cxn modelId="{45C99930-EA99-4CC9-BA20-3830F34BC877}" srcId="{31372DCF-0429-471F-B07D-0F47FB837178}" destId="{8DC12FDF-082D-41DA-BC30-19AEB3E7A22F}" srcOrd="0" destOrd="0" parTransId="{399B0E94-1A05-4139-B0C4-C227A555CC39}" sibTransId="{5E2055AE-C369-453B-9E5C-476B9A87BFA8}"/>
    <dgm:cxn modelId="{9405396B-1A43-4FBB-9DF7-C9FC7E397B29}" type="presOf" srcId="{8DC12FDF-082D-41DA-BC30-19AEB3E7A22F}" destId="{9901700E-C251-4B6F-8DBA-E7A614D03ABC}" srcOrd="0" destOrd="0" presId="urn:microsoft.com/office/officeart/2005/8/layout/hList3"/>
    <dgm:cxn modelId="{718A368E-D826-4690-8AA8-3659D0E45BD9}" type="presOf" srcId="{31372DCF-0429-471F-B07D-0F47FB837178}" destId="{73497731-48AB-47B6-B737-1F2CEEC2926C}" srcOrd="0" destOrd="0" presId="urn:microsoft.com/office/officeart/2005/8/layout/hList3"/>
    <dgm:cxn modelId="{CE8C76D9-9553-456D-9E29-D9412AA7C7AB}" type="presOf" srcId="{0E1B2355-CA12-415C-8D3F-85138F3E561A}" destId="{EEFCBC95-3644-46A4-9AE9-B138726CA11E}" srcOrd="0" destOrd="0" presId="urn:microsoft.com/office/officeart/2005/8/layout/hList3"/>
    <dgm:cxn modelId="{619A10EE-35DB-413D-88FF-62D4C5015A2D}" srcId="{31372DCF-0429-471F-B07D-0F47FB837178}" destId="{0E1B2355-CA12-415C-8D3F-85138F3E561A}" srcOrd="1" destOrd="0" parTransId="{B397589C-736C-4B6A-82E9-D4E1EB800A6D}" sibTransId="{00D2DB5D-7225-4971-8CAE-E816D8A29D11}"/>
    <dgm:cxn modelId="{C48933F4-7E76-4408-A607-8C141B7599B4}" type="presOf" srcId="{7C34BC60-A762-4B1C-8029-4127AB9E680D}" destId="{772284CA-FC16-4E49-9078-226C5664E758}" srcOrd="0" destOrd="0" presId="urn:microsoft.com/office/officeart/2005/8/layout/hList3"/>
    <dgm:cxn modelId="{FE4A34F8-D5A9-4AF6-8AD7-CD88D415B955}" srcId="{7C34BC60-A762-4B1C-8029-4127AB9E680D}" destId="{31372DCF-0429-471F-B07D-0F47FB837178}" srcOrd="0" destOrd="0" parTransId="{190C6EAD-C090-41EB-A435-7FA7F22F654A}" sibTransId="{D595408A-C999-499B-937A-7D4DE4C3F3C7}"/>
    <dgm:cxn modelId="{263716AB-E393-43FC-B8EE-6EB57380C286}" type="presParOf" srcId="{772284CA-FC16-4E49-9078-226C5664E758}" destId="{73497731-48AB-47B6-B737-1F2CEEC2926C}" srcOrd="0" destOrd="0" presId="urn:microsoft.com/office/officeart/2005/8/layout/hList3"/>
    <dgm:cxn modelId="{2EA068B3-FC3F-4998-9A09-64EBF5B63A97}" type="presParOf" srcId="{772284CA-FC16-4E49-9078-226C5664E758}" destId="{9F6ED653-28CF-4D80-893F-64ADB0954061}" srcOrd="1" destOrd="0" presId="urn:microsoft.com/office/officeart/2005/8/layout/hList3"/>
    <dgm:cxn modelId="{4A804F76-E646-4003-8318-4435BBF93286}" type="presParOf" srcId="{9F6ED653-28CF-4D80-893F-64ADB0954061}" destId="{9901700E-C251-4B6F-8DBA-E7A614D03ABC}" srcOrd="0" destOrd="0" presId="urn:microsoft.com/office/officeart/2005/8/layout/hList3"/>
    <dgm:cxn modelId="{EB4C2CC3-415C-4E9F-B96C-580B96650423}" type="presParOf" srcId="{9F6ED653-28CF-4D80-893F-64ADB0954061}" destId="{EEFCBC95-3644-46A4-9AE9-B138726CA11E}" srcOrd="1" destOrd="0" presId="urn:microsoft.com/office/officeart/2005/8/layout/hList3"/>
    <dgm:cxn modelId="{217E09B0-1A26-4421-AF7E-0487FCBC7408}" type="presParOf" srcId="{772284CA-FC16-4E49-9078-226C5664E758}" destId="{1C907489-6B8F-4B18-89EC-24A6251A4021}" srcOrd="2" destOrd="0" presId="urn:microsoft.com/office/officeart/2005/8/layout/hList3"/>
  </dgm:cxnLst>
  <dgm:bg>
    <a:solidFill>
      <a:srgbClr val="99CCFF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497731-48AB-47B6-B737-1F2CEEC2926C}">
      <dsp:nvSpPr>
        <dsp:cNvPr id="0" name=""/>
        <dsp:cNvSpPr/>
      </dsp:nvSpPr>
      <dsp:spPr>
        <a:xfrm>
          <a:off x="0" y="179728"/>
          <a:ext cx="11887201" cy="2843936"/>
        </a:xfrm>
        <a:prstGeom prst="rect">
          <a:avLst/>
        </a:prstGeom>
        <a:solidFill>
          <a:srgbClr val="99CCFF"/>
        </a:solidFill>
        <a:ln>
          <a:noFill/>
        </a:ln>
        <a:effectLst/>
        <a:scene3d>
          <a:camera prst="orthographicFront"/>
          <a:lightRig rig="chilly" dir="t"/>
        </a:scene3d>
        <a:sp3d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accent2">
                  <a:lumMod val="50000"/>
                </a:schemeClr>
              </a:solidFill>
            </a:rPr>
            <a:t> </a:t>
          </a:r>
          <a:r>
            <a:rPr lang="ru-RU" sz="2000" b="1" kern="1200" dirty="0">
              <a:solidFill>
                <a:schemeClr val="accent2">
                  <a:lumMod val="50000"/>
                </a:schemeClr>
              </a:solidFill>
            </a:rPr>
            <a:t>Государственная программа развития образования и науки Республики Казахстан на 2016-2019 годы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i="0" kern="1200" dirty="0">
              <a:solidFill>
                <a:schemeClr val="accent2">
                  <a:lumMod val="50000"/>
                </a:schemeClr>
              </a:solidFill>
            </a:rPr>
            <a:t>показатели: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0" i="0" kern="12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Доля детсадов, создавших условия для инклюзивного образования в 2019 году – </a:t>
          </a:r>
          <a:r>
            <a:rPr lang="ru-RU" sz="1800" b="1" i="0" kern="12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30%</a:t>
          </a:r>
          <a:r>
            <a:rPr lang="ru-RU" sz="1800" b="0" i="0" kern="12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0" i="0" kern="12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Доля общеобразовательных школ, создавших условия для инклюзивного образования в 2019 году – </a:t>
          </a:r>
          <a:r>
            <a:rPr lang="ru-RU" sz="1800" b="1" i="0" kern="12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70%</a:t>
          </a:r>
          <a:r>
            <a:rPr lang="ru-RU" sz="1800" b="0" i="0" kern="12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0" i="0" kern="12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Доля колледжей, создавших условия для инклюзивного образования в 2019 году – </a:t>
          </a:r>
          <a:r>
            <a:rPr lang="ru-RU" sz="1800" b="1" i="0" kern="12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40</a:t>
          </a:r>
          <a:r>
            <a:rPr lang="ru-RU" sz="1800" b="0" i="0" kern="12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%.</a:t>
          </a:r>
        </a:p>
      </dsp:txBody>
      <dsp:txXfrm>
        <a:off x="0" y="179728"/>
        <a:ext cx="11887201" cy="2843936"/>
      </dsp:txXfrm>
    </dsp:sp>
    <dsp:sp modelId="{9901700E-C251-4B6F-8DBA-E7A614D03ABC}">
      <dsp:nvSpPr>
        <dsp:cNvPr id="0" name=""/>
        <dsp:cNvSpPr/>
      </dsp:nvSpPr>
      <dsp:spPr>
        <a:xfrm>
          <a:off x="0" y="3066669"/>
          <a:ext cx="5943600" cy="3387856"/>
        </a:xfrm>
        <a:prstGeom prst="rect">
          <a:avLst/>
        </a:prstGeom>
        <a:solidFill>
          <a:srgbClr val="99CCFF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rPr>
            <a:t>ППРК № 1193 от 31.12.2015 года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rPr>
            <a:t>Приняты </a:t>
          </a:r>
          <a:r>
            <a:rPr lang="ru-RU" sz="1500" b="1" i="1" kern="1200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rPr>
            <a:t>меры материального стимулирования </a:t>
          </a:r>
          <a:r>
            <a:rPr lang="ru-RU" sz="1500" kern="1200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rPr>
            <a:t>педагогов за работу  с детьми с особыми образовательными потребностями, введена доплата в размере 40% от БДО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i="1" kern="1200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rPr>
            <a:t> На местах данная норма не реализуется или применяется не для всех педагогов. Согласно данному нормативу все педагоги организаций образования, в том числе общеобразовательных школ, педагоги работающие с детьми с умственными и физическими нарушениями должны получать вышеуказанную доплату. Наличие нарушений у детей подтверждается заключением ПМПК.</a:t>
          </a:r>
          <a:endParaRPr lang="ru-RU" sz="15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0" y="3066669"/>
        <a:ext cx="5943600" cy="3387856"/>
      </dsp:txXfrm>
    </dsp:sp>
    <dsp:sp modelId="{EEFCBC95-3644-46A4-9AE9-B138726CA11E}">
      <dsp:nvSpPr>
        <dsp:cNvPr id="0" name=""/>
        <dsp:cNvSpPr/>
      </dsp:nvSpPr>
      <dsp:spPr>
        <a:xfrm>
          <a:off x="5900093" y="3066669"/>
          <a:ext cx="5943600" cy="3370691"/>
        </a:xfrm>
        <a:prstGeom prst="rect">
          <a:avLst/>
        </a:prstGeom>
        <a:solidFill>
          <a:srgbClr val="99CCFF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rPr>
            <a:t>ППРК № 77 от 30.01.2008 года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rPr>
            <a:t>Основанием для включения в штатное расписание организаций образования единиц </a:t>
          </a:r>
          <a:r>
            <a:rPr lang="ru-RU" sz="1500" b="1" kern="1200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rPr>
            <a:t>специальных педагогов, педагога ассистента</a:t>
          </a:r>
          <a:r>
            <a:rPr lang="ru-RU" sz="1500" kern="1200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rPr>
            <a:t> является пункт 29 </a:t>
          </a:r>
          <a:r>
            <a:rPr lang="ru-RU" sz="1500" b="1" i="1" kern="1200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rPr>
            <a:t>в организациях образования при необходимости дополнительно устанавливаются штатные единицы должностей, соответствующие профилю обучения и воспитания детей (воспитанников, обучающихся), а также в зависимости от проводимых кружковых, спортивных и лечебных мероприятий (педагог-организатор, инструктор по физической культуре и труду, педагог дополнительного образования, музыкальный руководитель </a:t>
          </a:r>
          <a:r>
            <a:rPr lang="ru-RU" sz="1500" b="1" kern="1200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rPr>
            <a:t>и другие</a:t>
          </a:r>
          <a:r>
            <a:rPr lang="ru-RU" sz="1500" b="1" i="1" kern="1200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rPr>
            <a:t>).</a:t>
          </a:r>
        </a:p>
      </dsp:txBody>
      <dsp:txXfrm>
        <a:off x="5900093" y="3066669"/>
        <a:ext cx="5943600" cy="3370691"/>
      </dsp:txXfrm>
    </dsp:sp>
    <dsp:sp modelId="{1C907489-6B8F-4B18-89EC-24A6251A4021}">
      <dsp:nvSpPr>
        <dsp:cNvPr id="0" name=""/>
        <dsp:cNvSpPr/>
      </dsp:nvSpPr>
      <dsp:spPr>
        <a:xfrm>
          <a:off x="0" y="6563241"/>
          <a:ext cx="11887201" cy="237862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598EF1-402F-492C-9AA2-DE6170BA6CF7}" type="datetimeFigureOut">
              <a:rPr lang="ru-RU" smtClean="0"/>
              <a:t>06.11.2019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DFD68-F540-40ED-AC2F-31B7B091B9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0305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7B4902-9ECD-415B-9192-2E27A27096A9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9660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301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6139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102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7B307-1185-4885-919D-2773FA9FDBC4}" type="datetimeFigureOut">
              <a:rPr lang="ru-RU" smtClean="0"/>
              <a:t>06.11.2019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BBDC-18A2-4F92-BC6E-2E93EDB6E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3691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7B307-1185-4885-919D-2773FA9FDBC4}" type="datetimeFigureOut">
              <a:rPr lang="ru-RU" smtClean="0"/>
              <a:t>06.11.2019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BBDC-18A2-4F92-BC6E-2E93EDB6E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3602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7B307-1185-4885-919D-2773FA9FDBC4}" type="datetimeFigureOut">
              <a:rPr lang="ru-RU" smtClean="0"/>
              <a:t>06.11.2019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BBDC-18A2-4F92-BC6E-2E93EDB6E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9740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7B307-1185-4885-919D-2773FA9FDBC4}" type="datetimeFigureOut">
              <a:rPr lang="ru-RU" smtClean="0"/>
              <a:t>06.11.2019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BBDC-18A2-4F92-BC6E-2E93EDB6E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502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0587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7B307-1185-4885-919D-2773FA9FDBC4}" type="datetimeFigureOut">
              <a:rPr lang="ru-RU" smtClean="0"/>
              <a:t>06.11.2019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BBDC-18A2-4F92-BC6E-2E93EDB6E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2397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7B307-1185-4885-919D-2773FA9FDBC4}" type="datetimeFigureOut">
              <a:rPr lang="ru-RU" smtClean="0"/>
              <a:t>06.11.2019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BBDC-18A2-4F92-BC6E-2E93EDB6E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165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7B307-1185-4885-919D-2773FA9FDBC4}" type="datetimeFigureOut">
              <a:rPr lang="ru-RU" smtClean="0"/>
              <a:t>06.11.2019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BBDC-18A2-4F92-BC6E-2E93EDB6E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825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0028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467B307-1185-4885-919D-2773FA9FDBC4}" type="datetimeFigureOut">
              <a:rPr lang="ru-RU" smtClean="0"/>
              <a:t>06.11.2019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BBDC-18A2-4F92-BC6E-2E93EDB6E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766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7B307-1185-4885-919D-2773FA9FDBC4}" type="datetimeFigureOut">
              <a:rPr lang="ru-RU" smtClean="0"/>
              <a:t>06.11.2019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BBDC-18A2-4F92-BC6E-2E93EDB6E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1734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7B307-1185-4885-919D-2773FA9FDBC4}" type="datetimeFigureOut">
              <a:rPr lang="ru-RU" smtClean="0"/>
              <a:t>06.11.2019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BBDC-18A2-4F92-BC6E-2E93EDB6E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3519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4997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227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455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49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244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257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053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F5ECF-9E0C-4C0D-9DF5-D5CD9B253177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920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46CF5ECF-9E0C-4C0D-9DF5-D5CD9B253177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91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adilet.zan.kz/rus/docs/K950001000_#z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Box 2"/>
          <p:cNvSpPr txBox="1">
            <a:spLocks noChangeArrowheads="1"/>
          </p:cNvSpPr>
          <p:nvPr/>
        </p:nvSpPr>
        <p:spPr bwMode="auto">
          <a:xfrm>
            <a:off x="0" y="6042774"/>
            <a:ext cx="12192000" cy="338554"/>
          </a:xfrm>
          <a:prstGeom prst="rect">
            <a:avLst/>
          </a:prstGeom>
          <a:solidFill>
            <a:srgbClr val="99CCFF"/>
          </a:solidFill>
          <a:ln>
            <a:solidFill>
              <a:schemeClr val="accent4">
                <a:lumMod val="60000"/>
                <a:lumOff val="40000"/>
              </a:schemeClr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None/>
              <a:defRPr/>
            </a:pPr>
            <a:r>
              <a:rPr lang="ru-RU" altLang="ru-RU" sz="16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2019 год</a:t>
            </a:r>
          </a:p>
        </p:txBody>
      </p:sp>
      <p:sp>
        <p:nvSpPr>
          <p:cNvPr id="6152" name="TextBox 10"/>
          <p:cNvSpPr txBox="1">
            <a:spLocks noChangeArrowheads="1"/>
          </p:cNvSpPr>
          <p:nvPr/>
        </p:nvSpPr>
        <p:spPr bwMode="auto">
          <a:xfrm>
            <a:off x="0" y="215702"/>
            <a:ext cx="12192000" cy="338554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/>
            <a:r>
              <a:rPr lang="kk-KZ" altLang="ru-RU" sz="16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Министерство образования и науки Республики Казахстан</a:t>
            </a:r>
            <a:endParaRPr lang="ru-RU" altLang="ru-RU" sz="1600" b="1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2711828"/>
            <a:ext cx="12192000" cy="2215991"/>
          </a:xfrm>
          <a:prstGeom prst="rect">
            <a:avLst/>
          </a:prstGeom>
          <a:solidFill>
            <a:srgbClr val="99CCFF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 defTabSz="914400">
              <a:lnSpc>
                <a:spcPct val="115000"/>
              </a:lnSpc>
            </a:pPr>
            <a:endParaRPr lang="ru-RU" sz="2400" b="1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algn="ctr" defTabSz="914400">
              <a:lnSpc>
                <a:spcPct val="115000"/>
              </a:lnSpc>
            </a:pPr>
            <a:r>
              <a:rPr lang="ru-RU" sz="24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entury Gothic" panose="020B0502020202020204" pitchFamily="34" charset="0"/>
              </a:rPr>
              <a:t>НОРМАТИВНЫЕ ПРАВОВЫЕ АКТЫ</a:t>
            </a:r>
          </a:p>
          <a:p>
            <a:pPr algn="ctr" defTabSz="914400">
              <a:lnSpc>
                <a:spcPct val="115000"/>
              </a:lnSpc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В СФЕРЕ ИНКЛЮЗИВНОГО ОБРАЗОВАНИЯ</a:t>
            </a:r>
          </a:p>
          <a:p>
            <a:pPr algn="ctr" defTabSz="914400">
              <a:lnSpc>
                <a:spcPct val="115000"/>
              </a:lnSpc>
            </a:pPr>
            <a:endParaRPr lang="ru-RU" sz="2400" b="1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algn="ctr" defTabSz="914400">
              <a:lnSpc>
                <a:spcPct val="115000"/>
              </a:lnSpc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  <a:ea typeface="Calibri"/>
            </a:endParaRPr>
          </a:p>
        </p:txBody>
      </p:sp>
      <p:pic>
        <p:nvPicPr>
          <p:cNvPr id="12" name="Picture 2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802" y="554310"/>
            <a:ext cx="1940305" cy="1940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Прямая соединительная линия 10"/>
          <p:cNvCxnSpPr>
            <a:cxnSpLocks/>
          </p:cNvCxnSpPr>
          <p:nvPr/>
        </p:nvCxnSpPr>
        <p:spPr>
          <a:xfrm>
            <a:off x="0" y="5949280"/>
            <a:ext cx="12192000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cxnSpLocks/>
          </p:cNvCxnSpPr>
          <p:nvPr/>
        </p:nvCxnSpPr>
        <p:spPr>
          <a:xfrm>
            <a:off x="0" y="5877272"/>
            <a:ext cx="121920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8129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3D770EC-B6F7-4A5C-8DBC-E2F64612157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53760" y="120811"/>
            <a:ext cx="1290955" cy="285750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C1458CF-32F3-49DD-8DC2-ACEBD6048A90}"/>
              </a:ext>
            </a:extLst>
          </p:cNvPr>
          <p:cNvSpPr/>
          <p:nvPr/>
        </p:nvSpPr>
        <p:spPr>
          <a:xfrm>
            <a:off x="3518516" y="3361048"/>
            <a:ext cx="852848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</a:rPr>
              <a:t>приказы министров Республики Казахстан и иных руководителей ЦГО</a:t>
            </a:r>
          </a:p>
          <a:p>
            <a:pPr fontAlgn="base"/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</a:rPr>
              <a:t>постановления ЦИК РК, Счетного комитета РК, </a:t>
            </a:r>
            <a:r>
              <a:rPr lang="ru-RU" sz="1600" b="1" dirty="0" err="1">
                <a:solidFill>
                  <a:srgbClr val="0070C0"/>
                </a:solidFill>
                <a:latin typeface="Courier New" panose="02070309020205020404" pitchFamily="49" charset="0"/>
              </a:rPr>
              <a:t>НацБанка</a:t>
            </a:r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</a:rPr>
              <a:t> РК и иных ЦГО</a:t>
            </a:r>
          </a:p>
          <a:p>
            <a:pPr fontAlgn="base"/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</a:rPr>
              <a:t>приказы руководителей ведомств центральных государственных органов</a:t>
            </a:r>
          </a:p>
          <a:p>
            <a:pPr fontAlgn="base"/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</a:rPr>
              <a:t>решения маслихатов </a:t>
            </a:r>
          </a:p>
          <a:p>
            <a:pPr fontAlgn="base"/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</a:rPr>
              <a:t>постановления акиматов</a:t>
            </a:r>
          </a:p>
          <a:p>
            <a:pPr fontAlgn="base"/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</a:rPr>
              <a:t>решения </a:t>
            </a:r>
            <a:r>
              <a:rPr lang="ru-RU" sz="1600" b="1" dirty="0" err="1">
                <a:solidFill>
                  <a:srgbClr val="0070C0"/>
                </a:solidFill>
                <a:latin typeface="Courier New" panose="02070309020205020404" pitchFamily="49" charset="0"/>
              </a:rPr>
              <a:t>акимов</a:t>
            </a:r>
            <a:endParaRPr lang="ru-RU" sz="1600" b="1" dirty="0">
              <a:solidFill>
                <a:srgbClr val="0070C0"/>
              </a:solidFill>
              <a:latin typeface="Courier New" panose="02070309020205020404" pitchFamily="49" charset="0"/>
            </a:endParaRPr>
          </a:p>
          <a:p>
            <a:pPr fontAlgn="base"/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</a:rPr>
              <a:t>постановления ревизионных комиссий.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9170CC4-1A62-4D89-88C7-263562017846}"/>
              </a:ext>
            </a:extLst>
          </p:cNvPr>
          <p:cNvSpPr/>
          <p:nvPr/>
        </p:nvSpPr>
        <p:spPr>
          <a:xfrm>
            <a:off x="162530" y="5231695"/>
            <a:ext cx="1179323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b="1" dirty="0">
                <a:solidFill>
                  <a:srgbClr val="0070C0"/>
                </a:solidFill>
                <a:latin typeface="Courier New" panose="02070309020205020404" pitchFamily="49" charset="0"/>
              </a:rPr>
              <a:t>Статья 12. Противоречия норм права различных нормативных правовых актов</a:t>
            </a:r>
          </a:p>
          <a:p>
            <a:pPr algn="ctr" fontAlgn="base"/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</a:rPr>
              <a:t>При наличии противоречий в нормах нормативных правовых актов разного уровня действуют нормы акта более высокого уровня.</a:t>
            </a:r>
          </a:p>
          <a:p>
            <a:pPr algn="ctr" fontAlgn="base"/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</a:rPr>
              <a:t>При наличии противоречий в нормах нормативных правовых актов одного уровня действуют нормы акта, позднее введенные в действие.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55C3C88-08A2-4911-84EA-AA494D4B6DA6}"/>
              </a:ext>
            </a:extLst>
          </p:cNvPr>
          <p:cNvSpPr/>
          <p:nvPr/>
        </p:nvSpPr>
        <p:spPr>
          <a:xfrm>
            <a:off x="3127898" y="81089"/>
            <a:ext cx="772949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 Республики Казахстан «О правовых актах»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F53AEF0-45F6-4F17-BCF2-5AF1F9580499}"/>
              </a:ext>
            </a:extLst>
          </p:cNvPr>
          <p:cNvSpPr/>
          <p:nvPr/>
        </p:nvSpPr>
        <p:spPr>
          <a:xfrm>
            <a:off x="196647" y="649875"/>
            <a:ext cx="6526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/>
            <a:r>
              <a:rPr lang="ru-RU" b="1" dirty="0">
                <a:solidFill>
                  <a:srgbClr val="0070C0"/>
                </a:solidFill>
                <a:latin typeface="Courier New" panose="02070309020205020404" pitchFamily="49" charset="0"/>
              </a:rPr>
              <a:t>Статья 10. Иерархия нормативных правовых актов</a:t>
            </a:r>
          </a:p>
        </p:txBody>
      </p:sp>
      <p:sp>
        <p:nvSpPr>
          <p:cNvPr id="8" name="Свиток: вертикальный 7">
            <a:extLst>
              <a:ext uri="{FF2B5EF4-FFF2-40B4-BE49-F238E27FC236}">
                <a16:creationId xmlns:a16="http://schemas.microsoft.com/office/drawing/2014/main" id="{EDDA0394-E0B9-4AF1-9250-5102A2D9A6F5}"/>
              </a:ext>
            </a:extLst>
          </p:cNvPr>
          <p:cNvSpPr/>
          <p:nvPr/>
        </p:nvSpPr>
        <p:spPr>
          <a:xfrm>
            <a:off x="668045" y="1198243"/>
            <a:ext cx="2343704" cy="519205"/>
          </a:xfrm>
          <a:prstGeom prst="verticalScroll">
            <a:avLst/>
          </a:prstGeom>
          <a:solidFill>
            <a:srgbClr val="99CCFF"/>
          </a:solidFill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/>
              <a:t>Конституция </a:t>
            </a:r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F54E8BFA-8774-414D-B753-B5F8CB06CFD7}"/>
              </a:ext>
            </a:extLst>
          </p:cNvPr>
          <p:cNvSpPr/>
          <p:nvPr/>
        </p:nvSpPr>
        <p:spPr>
          <a:xfrm>
            <a:off x="3127898" y="1220078"/>
            <a:ext cx="89191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</a:rPr>
              <a:t>Высшей юридической силой обладает </a:t>
            </a:r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Конституция</a:t>
            </a:r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</a:rPr>
              <a:t> Республики Казахстан.</a:t>
            </a:r>
          </a:p>
        </p:txBody>
      </p:sp>
      <p:sp>
        <p:nvSpPr>
          <p:cNvPr id="10" name="Свиток: горизонтальный 9">
            <a:extLst>
              <a:ext uri="{FF2B5EF4-FFF2-40B4-BE49-F238E27FC236}">
                <a16:creationId xmlns:a16="http://schemas.microsoft.com/office/drawing/2014/main" id="{A5896967-721D-400E-B0B6-416036F738F6}"/>
              </a:ext>
            </a:extLst>
          </p:cNvPr>
          <p:cNvSpPr/>
          <p:nvPr/>
        </p:nvSpPr>
        <p:spPr>
          <a:xfrm>
            <a:off x="652509" y="1788176"/>
            <a:ext cx="2311151" cy="652888"/>
          </a:xfrm>
          <a:prstGeom prst="horizontalScroll">
            <a:avLst/>
          </a:prstGeom>
          <a:solidFill>
            <a:srgbClr val="99CCFF"/>
          </a:solidFill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/>
              <a:t>Кодексы, Законы</a:t>
            </a:r>
            <a:endParaRPr lang="ru-RU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F1C2D4E9-9727-456E-BF91-704E9CCD4961}"/>
              </a:ext>
            </a:extLst>
          </p:cNvPr>
          <p:cNvSpPr/>
          <p:nvPr/>
        </p:nvSpPr>
        <p:spPr>
          <a:xfrm>
            <a:off x="3127898" y="1788537"/>
            <a:ext cx="465781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</a:rPr>
              <a:t>Кодексы, Законы Республики Казахстан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12" name="Лента: наклоненная вниз 11">
            <a:extLst>
              <a:ext uri="{FF2B5EF4-FFF2-40B4-BE49-F238E27FC236}">
                <a16:creationId xmlns:a16="http://schemas.microsoft.com/office/drawing/2014/main" id="{D7D6B0F2-AE04-4EE8-AC7C-BD403F678672}"/>
              </a:ext>
            </a:extLst>
          </p:cNvPr>
          <p:cNvSpPr/>
          <p:nvPr/>
        </p:nvSpPr>
        <p:spPr>
          <a:xfrm>
            <a:off x="379169" y="2491192"/>
            <a:ext cx="3080551" cy="812758"/>
          </a:xfrm>
          <a:prstGeom prst="ribbon">
            <a:avLst/>
          </a:prstGeom>
          <a:solidFill>
            <a:srgbClr val="99CCFF"/>
          </a:solidFill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550" dirty="0"/>
              <a:t>Постановления</a:t>
            </a:r>
            <a:endParaRPr lang="ru-RU" sz="1550" dirty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F8CCC4EB-0840-4CCB-A7AF-9CB209B81119}"/>
              </a:ext>
            </a:extLst>
          </p:cNvPr>
          <p:cNvSpPr/>
          <p:nvPr/>
        </p:nvSpPr>
        <p:spPr>
          <a:xfrm>
            <a:off x="3518516" y="2352061"/>
            <a:ext cx="77827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</a:rPr>
              <a:t>Постановления Парламента Республики Казахстан и его Палат</a:t>
            </a:r>
          </a:p>
          <a:p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</a:rPr>
              <a:t>Указы Президента Республики Казахстан</a:t>
            </a:r>
          </a:p>
          <a:p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</a:rPr>
              <a:t>Постановления Правительства Республики Казахстан</a:t>
            </a:r>
          </a:p>
        </p:txBody>
      </p:sp>
      <p:sp>
        <p:nvSpPr>
          <p:cNvPr id="15" name="Блок-схема: перфолента 14">
            <a:extLst>
              <a:ext uri="{FF2B5EF4-FFF2-40B4-BE49-F238E27FC236}">
                <a16:creationId xmlns:a16="http://schemas.microsoft.com/office/drawing/2014/main" id="{7053B2D8-F125-4FB9-961E-EC700ABD1792}"/>
              </a:ext>
            </a:extLst>
          </p:cNvPr>
          <p:cNvSpPr/>
          <p:nvPr/>
        </p:nvSpPr>
        <p:spPr>
          <a:xfrm>
            <a:off x="781235" y="3428999"/>
            <a:ext cx="1748901" cy="1060363"/>
          </a:xfrm>
          <a:prstGeom prst="flowChartPunchedTape">
            <a:avLst/>
          </a:prstGeom>
          <a:solidFill>
            <a:srgbClr val="99CCFF"/>
          </a:solidFill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Блок-схема: перфолента 16">
            <a:extLst>
              <a:ext uri="{FF2B5EF4-FFF2-40B4-BE49-F238E27FC236}">
                <a16:creationId xmlns:a16="http://schemas.microsoft.com/office/drawing/2014/main" id="{5C4426C3-4C60-469F-8451-7594F1EB5A6B}"/>
              </a:ext>
            </a:extLst>
          </p:cNvPr>
          <p:cNvSpPr/>
          <p:nvPr/>
        </p:nvSpPr>
        <p:spPr>
          <a:xfrm>
            <a:off x="933635" y="3581399"/>
            <a:ext cx="1748901" cy="1060363"/>
          </a:xfrm>
          <a:prstGeom prst="flowChartPunchedTape">
            <a:avLst/>
          </a:prstGeom>
          <a:solidFill>
            <a:srgbClr val="99CCFF"/>
          </a:solidFill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лок-схема: перфолента 17">
            <a:extLst>
              <a:ext uri="{FF2B5EF4-FFF2-40B4-BE49-F238E27FC236}">
                <a16:creationId xmlns:a16="http://schemas.microsoft.com/office/drawing/2014/main" id="{2D4BB44D-C9C6-47C6-8DD5-CBCAB8455FC6}"/>
              </a:ext>
            </a:extLst>
          </p:cNvPr>
          <p:cNvSpPr/>
          <p:nvPr/>
        </p:nvSpPr>
        <p:spPr>
          <a:xfrm>
            <a:off x="1086035" y="3733799"/>
            <a:ext cx="1748901" cy="1060363"/>
          </a:xfrm>
          <a:prstGeom prst="flowChartPunchedTape">
            <a:avLst/>
          </a:prstGeom>
          <a:solidFill>
            <a:srgbClr val="99CCFF"/>
          </a:solidFill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Блок-схема: перфолента 18">
            <a:extLst>
              <a:ext uri="{FF2B5EF4-FFF2-40B4-BE49-F238E27FC236}">
                <a16:creationId xmlns:a16="http://schemas.microsoft.com/office/drawing/2014/main" id="{6E46B933-E8BC-43DC-B24F-6D7153FBBB70}"/>
              </a:ext>
            </a:extLst>
          </p:cNvPr>
          <p:cNvSpPr/>
          <p:nvPr/>
        </p:nvSpPr>
        <p:spPr>
          <a:xfrm>
            <a:off x="1238435" y="3886199"/>
            <a:ext cx="1748901" cy="1060363"/>
          </a:xfrm>
          <a:prstGeom prst="flowChartPunchedTape">
            <a:avLst/>
          </a:prstGeom>
          <a:solidFill>
            <a:srgbClr val="99CCFF"/>
          </a:solidFill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/>
              <a:t>Приказы</a:t>
            </a:r>
          </a:p>
          <a:p>
            <a:pPr algn="ctr"/>
            <a:r>
              <a:rPr lang="kk-KZ" dirty="0"/>
              <a:t>решения и др.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98842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360FE49E-0D1D-4E75-8905-2C6889473380}"/>
              </a:ext>
            </a:extLst>
          </p:cNvPr>
          <p:cNvGrpSpPr/>
          <p:nvPr/>
        </p:nvGrpSpPr>
        <p:grpSpPr>
          <a:xfrm>
            <a:off x="1" y="17756"/>
            <a:ext cx="12192000" cy="6858000"/>
            <a:chOff x="416435" y="17756"/>
            <a:chExt cx="11550665" cy="6858000"/>
          </a:xfrm>
          <a:solidFill>
            <a:srgbClr val="2E94C2"/>
          </a:solidFill>
        </p:grpSpPr>
        <p:sp>
          <p:nvSpPr>
            <p:cNvPr id="3" name="Прямоугольник 2">
              <a:extLst>
                <a:ext uri="{FF2B5EF4-FFF2-40B4-BE49-F238E27FC236}">
                  <a16:creationId xmlns:a16="http://schemas.microsoft.com/office/drawing/2014/main" id="{7374D5A2-812A-48A6-927A-0EDEFB2E3D78}"/>
                </a:ext>
              </a:extLst>
            </p:cNvPr>
            <p:cNvSpPr/>
            <p:nvPr/>
          </p:nvSpPr>
          <p:spPr>
            <a:xfrm>
              <a:off x="416435" y="17756"/>
              <a:ext cx="11550665" cy="685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</p:spPr>
        </p:sp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C9367083-ECAC-4CC0-8DDA-7D16D30D33E4}"/>
                </a:ext>
              </a:extLst>
            </p:cNvPr>
            <p:cNvSpPr/>
            <p:nvPr/>
          </p:nvSpPr>
          <p:spPr>
            <a:xfrm>
              <a:off x="416435" y="293790"/>
              <a:ext cx="11550664" cy="327600"/>
            </a:xfrm>
            <a:prstGeom prst="rect">
              <a:avLst/>
            </a:prstGeom>
            <a:solidFill>
              <a:srgbClr val="99CCFF"/>
            </a:solidFill>
            <a:scene3d>
              <a:camera prst="orthographicFront"/>
              <a:lightRig rig="threePt" dir="t">
                <a:rot lat="0" lon="0" rev="7500000"/>
              </a:lightRig>
            </a:scene3d>
            <a:sp3d z="152400" extrusionH="63500" prstMaterial="dkEdge">
              <a:bevelT w="135400" h="16350" prst="relaxedInset"/>
              <a:contourClr>
                <a:schemeClr val="bg1"/>
              </a:contourClr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Полилиния: фигура 5">
              <a:extLst>
                <a:ext uri="{FF2B5EF4-FFF2-40B4-BE49-F238E27FC236}">
                  <a16:creationId xmlns:a16="http://schemas.microsoft.com/office/drawing/2014/main" id="{538038D5-0EA6-45D8-91DD-0CA3A5D945A7}"/>
                </a:ext>
              </a:extLst>
            </p:cNvPr>
            <p:cNvSpPr/>
            <p:nvPr/>
          </p:nvSpPr>
          <p:spPr>
            <a:xfrm>
              <a:off x="993968" y="101910"/>
              <a:ext cx="8085465" cy="383760"/>
            </a:xfrm>
            <a:custGeom>
              <a:avLst/>
              <a:gdLst>
                <a:gd name="connsiteX0" fmla="*/ 0 w 8085465"/>
                <a:gd name="connsiteY0" fmla="*/ 63961 h 383760"/>
                <a:gd name="connsiteX1" fmla="*/ 63961 w 8085465"/>
                <a:gd name="connsiteY1" fmla="*/ 0 h 383760"/>
                <a:gd name="connsiteX2" fmla="*/ 8021504 w 8085465"/>
                <a:gd name="connsiteY2" fmla="*/ 0 h 383760"/>
                <a:gd name="connsiteX3" fmla="*/ 8085465 w 8085465"/>
                <a:gd name="connsiteY3" fmla="*/ 63961 h 383760"/>
                <a:gd name="connsiteX4" fmla="*/ 8085465 w 8085465"/>
                <a:gd name="connsiteY4" fmla="*/ 319799 h 383760"/>
                <a:gd name="connsiteX5" fmla="*/ 8021504 w 8085465"/>
                <a:gd name="connsiteY5" fmla="*/ 383760 h 383760"/>
                <a:gd name="connsiteX6" fmla="*/ 63961 w 8085465"/>
                <a:gd name="connsiteY6" fmla="*/ 383760 h 383760"/>
                <a:gd name="connsiteX7" fmla="*/ 0 w 8085465"/>
                <a:gd name="connsiteY7" fmla="*/ 319799 h 383760"/>
                <a:gd name="connsiteX8" fmla="*/ 0 w 8085465"/>
                <a:gd name="connsiteY8" fmla="*/ 63961 h 383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085465" h="383760">
                  <a:moveTo>
                    <a:pt x="0" y="63961"/>
                  </a:moveTo>
                  <a:cubicBezTo>
                    <a:pt x="0" y="28636"/>
                    <a:pt x="28636" y="0"/>
                    <a:pt x="63961" y="0"/>
                  </a:cubicBezTo>
                  <a:lnTo>
                    <a:pt x="8021504" y="0"/>
                  </a:lnTo>
                  <a:cubicBezTo>
                    <a:pt x="8056829" y="0"/>
                    <a:pt x="8085465" y="28636"/>
                    <a:pt x="8085465" y="63961"/>
                  </a:cubicBezTo>
                  <a:lnTo>
                    <a:pt x="8085465" y="319799"/>
                  </a:lnTo>
                  <a:cubicBezTo>
                    <a:pt x="8085465" y="355124"/>
                    <a:pt x="8056829" y="383760"/>
                    <a:pt x="8021504" y="383760"/>
                  </a:cubicBezTo>
                  <a:lnTo>
                    <a:pt x="63961" y="383760"/>
                  </a:lnTo>
                  <a:cubicBezTo>
                    <a:pt x="28636" y="383760"/>
                    <a:pt x="0" y="355124"/>
                    <a:pt x="0" y="319799"/>
                  </a:cubicBezTo>
                  <a:lnTo>
                    <a:pt x="0" y="63961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4345" tIns="18734" rIns="324345" bIns="18734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kk-KZ" sz="1600" b="1" kern="1200" dirty="0">
                  <a:solidFill>
                    <a:schemeClr val="accent2">
                      <a:lumMod val="50000"/>
                    </a:schemeClr>
                  </a:solidFill>
                </a:rPr>
                <a:t>Законодательство Республики Казахстан  </a:t>
              </a:r>
              <a:endParaRPr lang="ru-RU" sz="1600" b="1" kern="12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  <p:sp>
          <p:nvSpPr>
            <p:cNvPr id="7" name="Полилиния: фигура 6">
              <a:extLst>
                <a:ext uri="{FF2B5EF4-FFF2-40B4-BE49-F238E27FC236}">
                  <a16:creationId xmlns:a16="http://schemas.microsoft.com/office/drawing/2014/main" id="{599973AF-B6AD-4C50-AF71-41568EE2310A}"/>
                </a:ext>
              </a:extLst>
            </p:cNvPr>
            <p:cNvSpPr/>
            <p:nvPr/>
          </p:nvSpPr>
          <p:spPr>
            <a:xfrm>
              <a:off x="416435" y="883470"/>
              <a:ext cx="11550664" cy="1146600"/>
            </a:xfrm>
            <a:custGeom>
              <a:avLst/>
              <a:gdLst>
                <a:gd name="connsiteX0" fmla="*/ 0 w 11550664"/>
                <a:gd name="connsiteY0" fmla="*/ 0 h 1146600"/>
                <a:gd name="connsiteX1" fmla="*/ 11550664 w 11550664"/>
                <a:gd name="connsiteY1" fmla="*/ 0 h 1146600"/>
                <a:gd name="connsiteX2" fmla="*/ 11550664 w 11550664"/>
                <a:gd name="connsiteY2" fmla="*/ 1146600 h 1146600"/>
                <a:gd name="connsiteX3" fmla="*/ 0 w 11550664"/>
                <a:gd name="connsiteY3" fmla="*/ 1146600 h 1146600"/>
                <a:gd name="connsiteX4" fmla="*/ 0 w 11550664"/>
                <a:gd name="connsiteY4" fmla="*/ 0 h 1146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50664" h="1146600">
                  <a:moveTo>
                    <a:pt x="0" y="0"/>
                  </a:moveTo>
                  <a:lnTo>
                    <a:pt x="11550664" y="0"/>
                  </a:lnTo>
                  <a:lnTo>
                    <a:pt x="11550664" y="1146600"/>
                  </a:lnTo>
                  <a:lnTo>
                    <a:pt x="0" y="1146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CCFF"/>
            </a:solidFill>
            <a:scene3d>
              <a:camera prst="orthographicFront"/>
              <a:lightRig rig="threePt" dir="t">
                <a:rot lat="0" lon="0" rev="7500000"/>
              </a:lightRig>
            </a:scene3d>
            <a:sp3d z="152400" extrusionH="63500" prstMaterial="dkEdge">
              <a:bevelT w="135400" h="16350" prst="relaxedInset"/>
              <a:contourClr>
                <a:schemeClr val="bg1"/>
              </a:contourClr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96460" tIns="270764" rIns="896460" bIns="99568" numCol="1" spcCol="1270" anchor="t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ru-RU" sz="1400" kern="1200" dirty="0">
                  <a:solidFill>
                    <a:schemeClr val="accent2">
                      <a:lumMod val="50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статьей 30 предусмотрены гражданам гарантий в бесплатном среднем образований в государственных учебных заведениях. Среднее образование обязательно;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ru-RU" sz="1400" kern="1200" dirty="0">
                  <a:solidFill>
                    <a:schemeClr val="accent2">
                      <a:lumMod val="50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государство устанавливает общеобязательные стандарты образования. Деятельность любых учебных заведений должна соответствовать этим стандартам.</a:t>
              </a:r>
            </a:p>
          </p:txBody>
        </p:sp>
        <p:sp>
          <p:nvSpPr>
            <p:cNvPr id="8" name="Полилиния: фигура 7">
              <a:extLst>
                <a:ext uri="{FF2B5EF4-FFF2-40B4-BE49-F238E27FC236}">
                  <a16:creationId xmlns:a16="http://schemas.microsoft.com/office/drawing/2014/main" id="{68936AEA-7145-4AB4-918A-2E813D39AB9C}"/>
                </a:ext>
              </a:extLst>
            </p:cNvPr>
            <p:cNvSpPr/>
            <p:nvPr/>
          </p:nvSpPr>
          <p:spPr>
            <a:xfrm>
              <a:off x="993968" y="691590"/>
              <a:ext cx="8085465" cy="383760"/>
            </a:xfrm>
            <a:custGeom>
              <a:avLst/>
              <a:gdLst>
                <a:gd name="connsiteX0" fmla="*/ 0 w 8085465"/>
                <a:gd name="connsiteY0" fmla="*/ 63961 h 383760"/>
                <a:gd name="connsiteX1" fmla="*/ 63961 w 8085465"/>
                <a:gd name="connsiteY1" fmla="*/ 0 h 383760"/>
                <a:gd name="connsiteX2" fmla="*/ 8021504 w 8085465"/>
                <a:gd name="connsiteY2" fmla="*/ 0 h 383760"/>
                <a:gd name="connsiteX3" fmla="*/ 8085465 w 8085465"/>
                <a:gd name="connsiteY3" fmla="*/ 63961 h 383760"/>
                <a:gd name="connsiteX4" fmla="*/ 8085465 w 8085465"/>
                <a:gd name="connsiteY4" fmla="*/ 319799 h 383760"/>
                <a:gd name="connsiteX5" fmla="*/ 8021504 w 8085465"/>
                <a:gd name="connsiteY5" fmla="*/ 383760 h 383760"/>
                <a:gd name="connsiteX6" fmla="*/ 63961 w 8085465"/>
                <a:gd name="connsiteY6" fmla="*/ 383760 h 383760"/>
                <a:gd name="connsiteX7" fmla="*/ 0 w 8085465"/>
                <a:gd name="connsiteY7" fmla="*/ 319799 h 383760"/>
                <a:gd name="connsiteX8" fmla="*/ 0 w 8085465"/>
                <a:gd name="connsiteY8" fmla="*/ 63961 h 383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085465" h="383760">
                  <a:moveTo>
                    <a:pt x="0" y="63961"/>
                  </a:moveTo>
                  <a:cubicBezTo>
                    <a:pt x="0" y="28636"/>
                    <a:pt x="28636" y="0"/>
                    <a:pt x="63961" y="0"/>
                  </a:cubicBezTo>
                  <a:lnTo>
                    <a:pt x="8021504" y="0"/>
                  </a:lnTo>
                  <a:cubicBezTo>
                    <a:pt x="8056829" y="0"/>
                    <a:pt x="8085465" y="28636"/>
                    <a:pt x="8085465" y="63961"/>
                  </a:cubicBezTo>
                  <a:lnTo>
                    <a:pt x="8085465" y="319799"/>
                  </a:lnTo>
                  <a:cubicBezTo>
                    <a:pt x="8085465" y="355124"/>
                    <a:pt x="8056829" y="383760"/>
                    <a:pt x="8021504" y="383760"/>
                  </a:cubicBezTo>
                  <a:lnTo>
                    <a:pt x="63961" y="383760"/>
                  </a:lnTo>
                  <a:cubicBezTo>
                    <a:pt x="28636" y="383760"/>
                    <a:pt x="0" y="355124"/>
                    <a:pt x="0" y="319799"/>
                  </a:cubicBezTo>
                  <a:lnTo>
                    <a:pt x="0" y="63961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4345" tIns="18734" rIns="324345" bIns="18734" numCol="1" spcCol="1270" anchor="ctr" anchorCtr="0">
              <a:noAutofit/>
            </a:bodyPr>
            <a:lstStyle/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kk-KZ" sz="1400" b="1" kern="1200" dirty="0">
                  <a:solidFill>
                    <a:schemeClr val="accent2">
                      <a:lumMod val="50000"/>
                    </a:schemeClr>
                  </a:solidFill>
                </a:rPr>
                <a:t>Конституция Республики Казахстан</a:t>
              </a:r>
              <a:endParaRPr lang="ru-RU" sz="1400" b="1" kern="12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  <p:sp>
          <p:nvSpPr>
            <p:cNvPr id="9" name="Полилиния: фигура 8">
              <a:extLst>
                <a:ext uri="{FF2B5EF4-FFF2-40B4-BE49-F238E27FC236}">
                  <a16:creationId xmlns:a16="http://schemas.microsoft.com/office/drawing/2014/main" id="{E03F347B-18B3-4E78-9978-9F75101E7A81}"/>
                </a:ext>
              </a:extLst>
            </p:cNvPr>
            <p:cNvSpPr/>
            <p:nvPr/>
          </p:nvSpPr>
          <p:spPr>
            <a:xfrm>
              <a:off x="416435" y="2292150"/>
              <a:ext cx="11550664" cy="752999"/>
            </a:xfrm>
            <a:custGeom>
              <a:avLst/>
              <a:gdLst>
                <a:gd name="connsiteX0" fmla="*/ 0 w 11550664"/>
                <a:gd name="connsiteY0" fmla="*/ 0 h 752999"/>
                <a:gd name="connsiteX1" fmla="*/ 11550664 w 11550664"/>
                <a:gd name="connsiteY1" fmla="*/ 0 h 752999"/>
                <a:gd name="connsiteX2" fmla="*/ 11550664 w 11550664"/>
                <a:gd name="connsiteY2" fmla="*/ 752999 h 752999"/>
                <a:gd name="connsiteX3" fmla="*/ 0 w 11550664"/>
                <a:gd name="connsiteY3" fmla="*/ 752999 h 752999"/>
                <a:gd name="connsiteX4" fmla="*/ 0 w 11550664"/>
                <a:gd name="connsiteY4" fmla="*/ 0 h 752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50664" h="752999">
                  <a:moveTo>
                    <a:pt x="0" y="0"/>
                  </a:moveTo>
                  <a:lnTo>
                    <a:pt x="11550664" y="0"/>
                  </a:lnTo>
                  <a:lnTo>
                    <a:pt x="11550664" y="752999"/>
                  </a:lnTo>
                  <a:lnTo>
                    <a:pt x="0" y="7529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CCFF"/>
            </a:solidFill>
            <a:scene3d>
              <a:camera prst="orthographicFront"/>
              <a:lightRig rig="threePt" dir="t">
                <a:rot lat="0" lon="0" rev="7500000"/>
              </a:lightRig>
            </a:scene3d>
            <a:sp3d z="152400" extrusionH="63500" prstMaterial="dkEdge">
              <a:bevelT w="135400" h="16350" prst="relaxedInset"/>
              <a:contourClr>
                <a:schemeClr val="bg1"/>
              </a:contourClr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96460" tIns="270764" rIns="896460" bIns="99568" numCol="1" spcCol="1270" anchor="t" anchorCtr="0">
              <a:noAutofit/>
            </a:bodyPr>
            <a:lstStyle/>
            <a:p>
              <a:pPr marL="114300" lvl="1" indent="-11430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ru-RU" sz="1400" kern="1200" dirty="0">
                  <a:solidFill>
                    <a:schemeClr val="accent2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пунктом 2 статьи 26 предусмотрено право родителей на выбор организаций образования и формы получения образования в соответствии с условиями приема.  </a:t>
              </a:r>
            </a:p>
          </p:txBody>
        </p:sp>
        <p:sp>
          <p:nvSpPr>
            <p:cNvPr id="10" name="Полилиния: фигура 9">
              <a:extLst>
                <a:ext uri="{FF2B5EF4-FFF2-40B4-BE49-F238E27FC236}">
                  <a16:creationId xmlns:a16="http://schemas.microsoft.com/office/drawing/2014/main" id="{0E0FB6C0-26D5-4229-B7CD-9007E96050A7}"/>
                </a:ext>
              </a:extLst>
            </p:cNvPr>
            <p:cNvSpPr/>
            <p:nvPr/>
          </p:nvSpPr>
          <p:spPr>
            <a:xfrm>
              <a:off x="993968" y="2100270"/>
              <a:ext cx="8085465" cy="383760"/>
            </a:xfrm>
            <a:custGeom>
              <a:avLst/>
              <a:gdLst>
                <a:gd name="connsiteX0" fmla="*/ 0 w 8085465"/>
                <a:gd name="connsiteY0" fmla="*/ 63961 h 383760"/>
                <a:gd name="connsiteX1" fmla="*/ 63961 w 8085465"/>
                <a:gd name="connsiteY1" fmla="*/ 0 h 383760"/>
                <a:gd name="connsiteX2" fmla="*/ 8021504 w 8085465"/>
                <a:gd name="connsiteY2" fmla="*/ 0 h 383760"/>
                <a:gd name="connsiteX3" fmla="*/ 8085465 w 8085465"/>
                <a:gd name="connsiteY3" fmla="*/ 63961 h 383760"/>
                <a:gd name="connsiteX4" fmla="*/ 8085465 w 8085465"/>
                <a:gd name="connsiteY4" fmla="*/ 319799 h 383760"/>
                <a:gd name="connsiteX5" fmla="*/ 8021504 w 8085465"/>
                <a:gd name="connsiteY5" fmla="*/ 383760 h 383760"/>
                <a:gd name="connsiteX6" fmla="*/ 63961 w 8085465"/>
                <a:gd name="connsiteY6" fmla="*/ 383760 h 383760"/>
                <a:gd name="connsiteX7" fmla="*/ 0 w 8085465"/>
                <a:gd name="connsiteY7" fmla="*/ 319799 h 383760"/>
                <a:gd name="connsiteX8" fmla="*/ 0 w 8085465"/>
                <a:gd name="connsiteY8" fmla="*/ 63961 h 383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085465" h="383760">
                  <a:moveTo>
                    <a:pt x="0" y="63961"/>
                  </a:moveTo>
                  <a:cubicBezTo>
                    <a:pt x="0" y="28636"/>
                    <a:pt x="28636" y="0"/>
                    <a:pt x="63961" y="0"/>
                  </a:cubicBezTo>
                  <a:lnTo>
                    <a:pt x="8021504" y="0"/>
                  </a:lnTo>
                  <a:cubicBezTo>
                    <a:pt x="8056829" y="0"/>
                    <a:pt x="8085465" y="28636"/>
                    <a:pt x="8085465" y="63961"/>
                  </a:cubicBezTo>
                  <a:lnTo>
                    <a:pt x="8085465" y="319799"/>
                  </a:lnTo>
                  <a:cubicBezTo>
                    <a:pt x="8085465" y="355124"/>
                    <a:pt x="8056829" y="383760"/>
                    <a:pt x="8021504" y="383760"/>
                  </a:cubicBezTo>
                  <a:lnTo>
                    <a:pt x="63961" y="383760"/>
                  </a:lnTo>
                  <a:cubicBezTo>
                    <a:pt x="28636" y="383760"/>
                    <a:pt x="0" y="355124"/>
                    <a:pt x="0" y="319799"/>
                  </a:cubicBezTo>
                  <a:lnTo>
                    <a:pt x="0" y="63961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4345" tIns="18734" rIns="324345" bIns="18734" numCol="1" spcCol="1270" anchor="ctr" anchorCtr="0">
              <a:noAutofit/>
            </a:bodyPr>
            <a:lstStyle/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400" b="1" kern="1200" dirty="0">
                  <a:solidFill>
                    <a:schemeClr val="accent2">
                      <a:lumMod val="50000"/>
                    </a:schemeClr>
                  </a:solidFill>
                </a:rPr>
                <a:t>Об образовании </a:t>
              </a:r>
            </a:p>
          </p:txBody>
        </p:sp>
        <p:sp>
          <p:nvSpPr>
            <p:cNvPr id="11" name="Полилиния: фигура 10">
              <a:extLst>
                <a:ext uri="{FF2B5EF4-FFF2-40B4-BE49-F238E27FC236}">
                  <a16:creationId xmlns:a16="http://schemas.microsoft.com/office/drawing/2014/main" id="{919EC822-A790-429D-AA55-9575FD25A0F1}"/>
                </a:ext>
              </a:extLst>
            </p:cNvPr>
            <p:cNvSpPr/>
            <p:nvPr/>
          </p:nvSpPr>
          <p:spPr>
            <a:xfrm>
              <a:off x="416435" y="3307229"/>
              <a:ext cx="11550664" cy="941850"/>
            </a:xfrm>
            <a:custGeom>
              <a:avLst/>
              <a:gdLst>
                <a:gd name="connsiteX0" fmla="*/ 0 w 11550664"/>
                <a:gd name="connsiteY0" fmla="*/ 0 h 941850"/>
                <a:gd name="connsiteX1" fmla="*/ 11550664 w 11550664"/>
                <a:gd name="connsiteY1" fmla="*/ 0 h 941850"/>
                <a:gd name="connsiteX2" fmla="*/ 11550664 w 11550664"/>
                <a:gd name="connsiteY2" fmla="*/ 941850 h 941850"/>
                <a:gd name="connsiteX3" fmla="*/ 0 w 11550664"/>
                <a:gd name="connsiteY3" fmla="*/ 941850 h 941850"/>
                <a:gd name="connsiteX4" fmla="*/ 0 w 11550664"/>
                <a:gd name="connsiteY4" fmla="*/ 0 h 941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50664" h="941850">
                  <a:moveTo>
                    <a:pt x="0" y="0"/>
                  </a:moveTo>
                  <a:lnTo>
                    <a:pt x="11550664" y="0"/>
                  </a:lnTo>
                  <a:lnTo>
                    <a:pt x="11550664" y="941850"/>
                  </a:lnTo>
                  <a:lnTo>
                    <a:pt x="0" y="9418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CCFF"/>
            </a:solidFill>
            <a:scene3d>
              <a:camera prst="orthographicFront"/>
              <a:lightRig rig="threePt" dir="t">
                <a:rot lat="0" lon="0" rev="7500000"/>
              </a:lightRig>
            </a:scene3d>
            <a:sp3d z="152400" extrusionH="63500" prstMaterial="dkEdge">
              <a:bevelT w="135400" h="16350" prst="relaxedInset"/>
              <a:contourClr>
                <a:schemeClr val="bg1"/>
              </a:contourClr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96460" tIns="270764" rIns="896460" bIns="99568" numCol="1" spcCol="1270" anchor="t" anchorCtr="0">
              <a:noAutofit/>
            </a:bodyPr>
            <a:lstStyle/>
            <a:p>
              <a:pPr marL="114300" lvl="1" indent="-11430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ru-RU" sz="1400" kern="1200" dirty="0">
                  <a:solidFill>
                    <a:schemeClr val="accent2">
                      <a:lumMod val="50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пунктом 3 статьи 15 регламентируется право детей с ограниченными возможностями, нуждающихся в специальных педагогических подходах, на выделение дополнительные средства из государственного бюджета, гарантирующие получение ими образования на уровне установленных стандартов.</a:t>
              </a:r>
            </a:p>
          </p:txBody>
        </p:sp>
        <p:sp>
          <p:nvSpPr>
            <p:cNvPr id="12" name="Полилиния: фигура 11">
              <a:extLst>
                <a:ext uri="{FF2B5EF4-FFF2-40B4-BE49-F238E27FC236}">
                  <a16:creationId xmlns:a16="http://schemas.microsoft.com/office/drawing/2014/main" id="{B0BDD85A-30F8-4FAF-90DE-C79A1837856D}"/>
                </a:ext>
              </a:extLst>
            </p:cNvPr>
            <p:cNvSpPr/>
            <p:nvPr/>
          </p:nvSpPr>
          <p:spPr>
            <a:xfrm>
              <a:off x="993968" y="3115349"/>
              <a:ext cx="8085465" cy="383760"/>
            </a:xfrm>
            <a:custGeom>
              <a:avLst/>
              <a:gdLst>
                <a:gd name="connsiteX0" fmla="*/ 0 w 8085465"/>
                <a:gd name="connsiteY0" fmla="*/ 63961 h 383760"/>
                <a:gd name="connsiteX1" fmla="*/ 63961 w 8085465"/>
                <a:gd name="connsiteY1" fmla="*/ 0 h 383760"/>
                <a:gd name="connsiteX2" fmla="*/ 8021504 w 8085465"/>
                <a:gd name="connsiteY2" fmla="*/ 0 h 383760"/>
                <a:gd name="connsiteX3" fmla="*/ 8085465 w 8085465"/>
                <a:gd name="connsiteY3" fmla="*/ 63961 h 383760"/>
                <a:gd name="connsiteX4" fmla="*/ 8085465 w 8085465"/>
                <a:gd name="connsiteY4" fmla="*/ 319799 h 383760"/>
                <a:gd name="connsiteX5" fmla="*/ 8021504 w 8085465"/>
                <a:gd name="connsiteY5" fmla="*/ 383760 h 383760"/>
                <a:gd name="connsiteX6" fmla="*/ 63961 w 8085465"/>
                <a:gd name="connsiteY6" fmla="*/ 383760 h 383760"/>
                <a:gd name="connsiteX7" fmla="*/ 0 w 8085465"/>
                <a:gd name="connsiteY7" fmla="*/ 319799 h 383760"/>
                <a:gd name="connsiteX8" fmla="*/ 0 w 8085465"/>
                <a:gd name="connsiteY8" fmla="*/ 63961 h 383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085465" h="383760">
                  <a:moveTo>
                    <a:pt x="0" y="63961"/>
                  </a:moveTo>
                  <a:cubicBezTo>
                    <a:pt x="0" y="28636"/>
                    <a:pt x="28636" y="0"/>
                    <a:pt x="63961" y="0"/>
                  </a:cubicBezTo>
                  <a:lnTo>
                    <a:pt x="8021504" y="0"/>
                  </a:lnTo>
                  <a:cubicBezTo>
                    <a:pt x="8056829" y="0"/>
                    <a:pt x="8085465" y="28636"/>
                    <a:pt x="8085465" y="63961"/>
                  </a:cubicBezTo>
                  <a:lnTo>
                    <a:pt x="8085465" y="319799"/>
                  </a:lnTo>
                  <a:cubicBezTo>
                    <a:pt x="8085465" y="355124"/>
                    <a:pt x="8056829" y="383760"/>
                    <a:pt x="8021504" y="383760"/>
                  </a:cubicBezTo>
                  <a:lnTo>
                    <a:pt x="63961" y="383760"/>
                  </a:lnTo>
                  <a:cubicBezTo>
                    <a:pt x="28636" y="383760"/>
                    <a:pt x="0" y="355124"/>
                    <a:pt x="0" y="319799"/>
                  </a:cubicBezTo>
                  <a:lnTo>
                    <a:pt x="0" y="63961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4345" tIns="18734" rIns="324345" bIns="18734" numCol="1" spcCol="1270" anchor="ctr" anchorCtr="0">
              <a:noAutofit/>
            </a:bodyPr>
            <a:lstStyle/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400" b="1" kern="1200" dirty="0">
                  <a:solidFill>
                    <a:schemeClr val="accent2">
                      <a:lumMod val="50000"/>
                    </a:schemeClr>
                  </a:solidFill>
                </a:rPr>
                <a:t>О правах ребенка в Республике Казахстан</a:t>
              </a:r>
            </a:p>
          </p:txBody>
        </p:sp>
        <p:sp>
          <p:nvSpPr>
            <p:cNvPr id="13" name="Полилиния: фигура 12">
              <a:extLst>
                <a:ext uri="{FF2B5EF4-FFF2-40B4-BE49-F238E27FC236}">
                  <a16:creationId xmlns:a16="http://schemas.microsoft.com/office/drawing/2014/main" id="{CEE8188B-FCD2-4C4D-83EC-A758888258BB}"/>
                </a:ext>
              </a:extLst>
            </p:cNvPr>
            <p:cNvSpPr/>
            <p:nvPr/>
          </p:nvSpPr>
          <p:spPr>
            <a:xfrm>
              <a:off x="416435" y="4645821"/>
              <a:ext cx="11550664" cy="941850"/>
            </a:xfrm>
            <a:custGeom>
              <a:avLst/>
              <a:gdLst>
                <a:gd name="connsiteX0" fmla="*/ 0 w 11550664"/>
                <a:gd name="connsiteY0" fmla="*/ 0 h 941850"/>
                <a:gd name="connsiteX1" fmla="*/ 11550664 w 11550664"/>
                <a:gd name="connsiteY1" fmla="*/ 0 h 941850"/>
                <a:gd name="connsiteX2" fmla="*/ 11550664 w 11550664"/>
                <a:gd name="connsiteY2" fmla="*/ 941850 h 941850"/>
                <a:gd name="connsiteX3" fmla="*/ 0 w 11550664"/>
                <a:gd name="connsiteY3" fmla="*/ 941850 h 941850"/>
                <a:gd name="connsiteX4" fmla="*/ 0 w 11550664"/>
                <a:gd name="connsiteY4" fmla="*/ 0 h 941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50664" h="941850">
                  <a:moveTo>
                    <a:pt x="0" y="0"/>
                  </a:moveTo>
                  <a:lnTo>
                    <a:pt x="11550664" y="0"/>
                  </a:lnTo>
                  <a:lnTo>
                    <a:pt x="11550664" y="941850"/>
                  </a:lnTo>
                  <a:lnTo>
                    <a:pt x="0" y="9418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CCFF"/>
            </a:solidFill>
            <a:scene3d>
              <a:camera prst="orthographicFront"/>
              <a:lightRig rig="threePt" dir="t">
                <a:rot lat="0" lon="0" rev="7500000"/>
              </a:lightRig>
            </a:scene3d>
            <a:sp3d z="152400" extrusionH="63500" prstMaterial="dkEdge">
              <a:bevelT w="135400" h="16350" prst="relaxedInset"/>
              <a:contourClr>
                <a:schemeClr val="bg1"/>
              </a:contourClr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96460" tIns="270764" rIns="896460" bIns="99568" numCol="1" spcCol="1270" anchor="t" anchorCtr="0">
              <a:noAutofit/>
            </a:bodyPr>
            <a:lstStyle/>
            <a:p>
              <a:pPr marL="114300" lvl="1" indent="-11430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ru-RU" sz="1400" kern="1200" dirty="0">
                  <a:solidFill>
                    <a:schemeClr val="accent2">
                      <a:lumMod val="50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определяет формы и методы социальной, медико-педагогической коррекционной поддержки детей с ограниченными возможностями, направлен на создание эффективной системы помощи детям с недостатками в развитии, решение проблем, связанных с их воспитанием, обучением, трудовой и профессиональной подготовкой, профилактику детской инвалидности.</a:t>
              </a:r>
            </a:p>
          </p:txBody>
        </p:sp>
        <p:sp>
          <p:nvSpPr>
            <p:cNvPr id="14" name="Полилиния: фигура 13">
              <a:extLst>
                <a:ext uri="{FF2B5EF4-FFF2-40B4-BE49-F238E27FC236}">
                  <a16:creationId xmlns:a16="http://schemas.microsoft.com/office/drawing/2014/main" id="{3A00DE8F-3C17-4BBF-B3DC-C98EC205053B}"/>
                </a:ext>
              </a:extLst>
            </p:cNvPr>
            <p:cNvSpPr/>
            <p:nvPr/>
          </p:nvSpPr>
          <p:spPr>
            <a:xfrm>
              <a:off x="993968" y="4319279"/>
              <a:ext cx="8085465" cy="518421"/>
            </a:xfrm>
            <a:custGeom>
              <a:avLst/>
              <a:gdLst>
                <a:gd name="connsiteX0" fmla="*/ 0 w 8085465"/>
                <a:gd name="connsiteY0" fmla="*/ 86405 h 518421"/>
                <a:gd name="connsiteX1" fmla="*/ 86405 w 8085465"/>
                <a:gd name="connsiteY1" fmla="*/ 0 h 518421"/>
                <a:gd name="connsiteX2" fmla="*/ 7999060 w 8085465"/>
                <a:gd name="connsiteY2" fmla="*/ 0 h 518421"/>
                <a:gd name="connsiteX3" fmla="*/ 8085465 w 8085465"/>
                <a:gd name="connsiteY3" fmla="*/ 86405 h 518421"/>
                <a:gd name="connsiteX4" fmla="*/ 8085465 w 8085465"/>
                <a:gd name="connsiteY4" fmla="*/ 432016 h 518421"/>
                <a:gd name="connsiteX5" fmla="*/ 7999060 w 8085465"/>
                <a:gd name="connsiteY5" fmla="*/ 518421 h 518421"/>
                <a:gd name="connsiteX6" fmla="*/ 86405 w 8085465"/>
                <a:gd name="connsiteY6" fmla="*/ 518421 h 518421"/>
                <a:gd name="connsiteX7" fmla="*/ 0 w 8085465"/>
                <a:gd name="connsiteY7" fmla="*/ 432016 h 518421"/>
                <a:gd name="connsiteX8" fmla="*/ 0 w 8085465"/>
                <a:gd name="connsiteY8" fmla="*/ 86405 h 518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085465" h="518421">
                  <a:moveTo>
                    <a:pt x="0" y="86405"/>
                  </a:moveTo>
                  <a:cubicBezTo>
                    <a:pt x="0" y="38685"/>
                    <a:pt x="38685" y="0"/>
                    <a:pt x="86405" y="0"/>
                  </a:cubicBezTo>
                  <a:lnTo>
                    <a:pt x="7999060" y="0"/>
                  </a:lnTo>
                  <a:cubicBezTo>
                    <a:pt x="8046780" y="0"/>
                    <a:pt x="8085465" y="38685"/>
                    <a:pt x="8085465" y="86405"/>
                  </a:cubicBezTo>
                  <a:lnTo>
                    <a:pt x="8085465" y="432016"/>
                  </a:lnTo>
                  <a:cubicBezTo>
                    <a:pt x="8085465" y="479736"/>
                    <a:pt x="8046780" y="518421"/>
                    <a:pt x="7999060" y="518421"/>
                  </a:cubicBezTo>
                  <a:lnTo>
                    <a:pt x="86405" y="518421"/>
                  </a:lnTo>
                  <a:cubicBezTo>
                    <a:pt x="38685" y="518421"/>
                    <a:pt x="0" y="479736"/>
                    <a:pt x="0" y="432016"/>
                  </a:cubicBezTo>
                  <a:lnTo>
                    <a:pt x="0" y="86405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30918" tIns="25307" rIns="330918" bIns="25307" numCol="1" spcCol="1270" anchor="ctr" anchorCtr="0">
              <a:noAutofit/>
            </a:bodyPr>
            <a:lstStyle/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400" b="1" kern="1200" dirty="0">
                  <a:solidFill>
                    <a:schemeClr val="accent2">
                      <a:lumMod val="50000"/>
                    </a:schemeClr>
                  </a:solidFill>
                </a:rPr>
                <a:t>О социальной медико-педагогической и коррекционной поддержке детей с ограниченными возможностями</a:t>
              </a:r>
            </a:p>
          </p:txBody>
        </p:sp>
        <p:sp>
          <p:nvSpPr>
            <p:cNvPr id="15" name="Полилиния: фигура 14">
              <a:extLst>
                <a:ext uri="{FF2B5EF4-FFF2-40B4-BE49-F238E27FC236}">
                  <a16:creationId xmlns:a16="http://schemas.microsoft.com/office/drawing/2014/main" id="{D309659F-7E3A-47CA-9202-616CA3FC3110}"/>
                </a:ext>
              </a:extLst>
            </p:cNvPr>
            <p:cNvSpPr/>
            <p:nvPr/>
          </p:nvSpPr>
          <p:spPr>
            <a:xfrm>
              <a:off x="416435" y="5849751"/>
              <a:ext cx="11550664" cy="941850"/>
            </a:xfrm>
            <a:custGeom>
              <a:avLst/>
              <a:gdLst>
                <a:gd name="connsiteX0" fmla="*/ 0 w 11550664"/>
                <a:gd name="connsiteY0" fmla="*/ 0 h 941850"/>
                <a:gd name="connsiteX1" fmla="*/ 11550664 w 11550664"/>
                <a:gd name="connsiteY1" fmla="*/ 0 h 941850"/>
                <a:gd name="connsiteX2" fmla="*/ 11550664 w 11550664"/>
                <a:gd name="connsiteY2" fmla="*/ 941850 h 941850"/>
                <a:gd name="connsiteX3" fmla="*/ 0 w 11550664"/>
                <a:gd name="connsiteY3" fmla="*/ 941850 h 941850"/>
                <a:gd name="connsiteX4" fmla="*/ 0 w 11550664"/>
                <a:gd name="connsiteY4" fmla="*/ 0 h 941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50664" h="941850">
                  <a:moveTo>
                    <a:pt x="0" y="0"/>
                  </a:moveTo>
                  <a:lnTo>
                    <a:pt x="11550664" y="0"/>
                  </a:lnTo>
                  <a:lnTo>
                    <a:pt x="11550664" y="941850"/>
                  </a:lnTo>
                  <a:lnTo>
                    <a:pt x="0" y="9418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CCFF"/>
            </a:solidFill>
            <a:scene3d>
              <a:camera prst="orthographicFront"/>
              <a:lightRig rig="threePt" dir="t">
                <a:rot lat="0" lon="0" rev="7500000"/>
              </a:lightRig>
            </a:scene3d>
            <a:sp3d z="152400" extrusionH="63500" prstMaterial="dkEdge">
              <a:bevelT w="135400" h="16350" prst="relaxedInset"/>
              <a:contourClr>
                <a:schemeClr val="bg1"/>
              </a:contourClr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96460" tIns="270764" rIns="896460" bIns="99568" numCol="1" spcCol="1270" anchor="t" anchorCtr="0">
              <a:noAutofit/>
            </a:bodyPr>
            <a:lstStyle/>
            <a:p>
              <a:pPr marL="114300" lvl="1" indent="-11430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ru-RU" sz="1400" kern="1200" dirty="0">
                  <a:solidFill>
                    <a:schemeClr val="accent2">
                      <a:lumMod val="50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регулирует общественные отношения в области социальной защиты инвалидов в Республике Казахстан и определяет правовые, экономические и организационные условия обеспечения социальной защиты инвалидов, создания им равных возможностей для жизнедеятельности и интеграции в общество.</a:t>
              </a:r>
            </a:p>
          </p:txBody>
        </p:sp>
        <p:sp>
          <p:nvSpPr>
            <p:cNvPr id="16" name="Полилиния: фигура 15">
              <a:extLst>
                <a:ext uri="{FF2B5EF4-FFF2-40B4-BE49-F238E27FC236}">
                  <a16:creationId xmlns:a16="http://schemas.microsoft.com/office/drawing/2014/main" id="{EFA19EFA-7360-4572-8017-34671B1E9BAE}"/>
                </a:ext>
              </a:extLst>
            </p:cNvPr>
            <p:cNvSpPr/>
            <p:nvPr/>
          </p:nvSpPr>
          <p:spPr>
            <a:xfrm>
              <a:off x="993968" y="5657871"/>
              <a:ext cx="8085465" cy="383760"/>
            </a:xfrm>
            <a:custGeom>
              <a:avLst/>
              <a:gdLst>
                <a:gd name="connsiteX0" fmla="*/ 0 w 8085465"/>
                <a:gd name="connsiteY0" fmla="*/ 63961 h 383760"/>
                <a:gd name="connsiteX1" fmla="*/ 63961 w 8085465"/>
                <a:gd name="connsiteY1" fmla="*/ 0 h 383760"/>
                <a:gd name="connsiteX2" fmla="*/ 8021504 w 8085465"/>
                <a:gd name="connsiteY2" fmla="*/ 0 h 383760"/>
                <a:gd name="connsiteX3" fmla="*/ 8085465 w 8085465"/>
                <a:gd name="connsiteY3" fmla="*/ 63961 h 383760"/>
                <a:gd name="connsiteX4" fmla="*/ 8085465 w 8085465"/>
                <a:gd name="connsiteY4" fmla="*/ 319799 h 383760"/>
                <a:gd name="connsiteX5" fmla="*/ 8021504 w 8085465"/>
                <a:gd name="connsiteY5" fmla="*/ 383760 h 383760"/>
                <a:gd name="connsiteX6" fmla="*/ 63961 w 8085465"/>
                <a:gd name="connsiteY6" fmla="*/ 383760 h 383760"/>
                <a:gd name="connsiteX7" fmla="*/ 0 w 8085465"/>
                <a:gd name="connsiteY7" fmla="*/ 319799 h 383760"/>
                <a:gd name="connsiteX8" fmla="*/ 0 w 8085465"/>
                <a:gd name="connsiteY8" fmla="*/ 63961 h 383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085465" h="383760">
                  <a:moveTo>
                    <a:pt x="0" y="63961"/>
                  </a:moveTo>
                  <a:cubicBezTo>
                    <a:pt x="0" y="28636"/>
                    <a:pt x="28636" y="0"/>
                    <a:pt x="63961" y="0"/>
                  </a:cubicBezTo>
                  <a:lnTo>
                    <a:pt x="8021504" y="0"/>
                  </a:lnTo>
                  <a:cubicBezTo>
                    <a:pt x="8056829" y="0"/>
                    <a:pt x="8085465" y="28636"/>
                    <a:pt x="8085465" y="63961"/>
                  </a:cubicBezTo>
                  <a:lnTo>
                    <a:pt x="8085465" y="319799"/>
                  </a:lnTo>
                  <a:cubicBezTo>
                    <a:pt x="8085465" y="355124"/>
                    <a:pt x="8056829" y="383760"/>
                    <a:pt x="8021504" y="383760"/>
                  </a:cubicBezTo>
                  <a:lnTo>
                    <a:pt x="63961" y="383760"/>
                  </a:lnTo>
                  <a:cubicBezTo>
                    <a:pt x="28636" y="383760"/>
                    <a:pt x="0" y="355124"/>
                    <a:pt x="0" y="319799"/>
                  </a:cubicBezTo>
                  <a:lnTo>
                    <a:pt x="0" y="63961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4345" tIns="18734" rIns="324345" bIns="18734" numCol="1" spcCol="1270" anchor="ctr" anchorCtr="0">
              <a:noAutofit/>
            </a:bodyPr>
            <a:lstStyle/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400" b="1" kern="1200" dirty="0">
                  <a:solidFill>
                    <a:schemeClr val="accent2">
                      <a:lumMod val="50000"/>
                    </a:schemeClr>
                  </a:solidFill>
                </a:rPr>
                <a:t>О социальной защите инвалидов в РК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05584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98E2BAAB-8EA1-498D-B0DF-273176D41A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02968111"/>
              </p:ext>
            </p:extLst>
          </p:nvPr>
        </p:nvGraphicFramePr>
        <p:xfrm>
          <a:off x="152399" y="0"/>
          <a:ext cx="11887201" cy="66453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7672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D34D6FB2-D442-4E6A-82FD-46B3F637B6A1}"/>
              </a:ext>
            </a:extLst>
          </p:cNvPr>
          <p:cNvSpPr/>
          <p:nvPr/>
        </p:nvSpPr>
        <p:spPr>
          <a:xfrm>
            <a:off x="0" y="228600"/>
            <a:ext cx="12192000" cy="2069432"/>
          </a:xfrm>
          <a:prstGeom prst="roundRect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kk-KZ" b="1" kern="0" dirty="0">
                <a:solidFill>
                  <a:srgbClr val="002060"/>
                </a:solidFill>
                <a:latin typeface="Century Gothic" panose="020B0502020202020204" pitchFamily="34" charset="0"/>
              </a:rPr>
              <a:t>Государственный общеобязательный стандарт  образования</a:t>
            </a:r>
          </a:p>
          <a:p>
            <a:pPr algn="ctr" defTabSz="914400"/>
            <a:r>
              <a:rPr lang="kk-KZ" sz="1400" b="1" i="1" kern="0" dirty="0">
                <a:solidFill>
                  <a:srgbClr val="F79646">
                    <a:lumMod val="50000"/>
                  </a:srgbClr>
                </a:solidFill>
                <a:latin typeface="Century Gothic" panose="020B0502020202020204" pitchFamily="34" charset="0"/>
              </a:rPr>
              <a:t>(приказ МОН РК 604 от 30.10.2018 года)</a:t>
            </a:r>
          </a:p>
          <a:p>
            <a:pPr algn="ctr"/>
            <a:r>
              <a:rPr lang="ru-RU" kern="0" dirty="0">
                <a:solidFill>
                  <a:srgbClr val="002060"/>
                </a:solidFill>
                <a:latin typeface="Century Gothic" panose="020B0502020202020204" pitchFamily="34" charset="0"/>
              </a:rPr>
              <a:t>По нормативу в каждый класс могут быть интегрированы учащиеся с особыми образовательными потребностями  (2 ученика на каждый класс).</a:t>
            </a:r>
            <a:r>
              <a:rPr lang="kk-KZ" kern="0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endParaRPr lang="ru-RU" kern="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kern="0" dirty="0">
                <a:solidFill>
                  <a:srgbClr val="002060"/>
                </a:solidFill>
                <a:latin typeface="Century Gothic" panose="020B0502020202020204" pitchFamily="34" charset="0"/>
              </a:rPr>
              <a:t>С учетом индивидуальных особенностей детей внедрена система </a:t>
            </a:r>
          </a:p>
          <a:p>
            <a:pPr algn="ctr"/>
            <a:r>
              <a:rPr lang="ru-RU" kern="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критериального</a:t>
            </a:r>
            <a:r>
              <a:rPr lang="ru-RU" kern="0" dirty="0">
                <a:solidFill>
                  <a:srgbClr val="002060"/>
                </a:solidFill>
                <a:latin typeface="Century Gothic" panose="020B0502020202020204" pitchFamily="34" charset="0"/>
              </a:rPr>
              <a:t> оценивания учебных достижений учащихся.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18C8F8B-70B4-465D-9AC7-59796FCC5607}"/>
              </a:ext>
            </a:extLst>
          </p:cNvPr>
          <p:cNvSpPr/>
          <p:nvPr/>
        </p:nvSpPr>
        <p:spPr>
          <a:xfrm>
            <a:off x="304800" y="2622352"/>
            <a:ext cx="5657850" cy="3785652"/>
          </a:xfrm>
          <a:prstGeom prst="rect">
            <a:avLst/>
          </a:prstGeom>
          <a:solidFill>
            <a:srgbClr val="99CCFF"/>
          </a:solidFill>
          <a:ln>
            <a:solidFill>
              <a:srgbClr val="4F81BD"/>
            </a:solidFill>
          </a:ln>
        </p:spPr>
        <p:txBody>
          <a:bodyPr wrap="square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</a:rPr>
              <a:t>Для укрепления материально-технической базы организаций образования в рамках создания </a:t>
            </a:r>
            <a:r>
              <a:rPr kumimoji="0" lang="ru-RU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</a:rPr>
              <a:t>безбарьерной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</a:rPr>
              <a:t> среды Министерством разработаны и утверждены </a:t>
            </a:r>
            <a:r>
              <a:rPr kumimoji="0" lang="ru-RU" sz="1600" b="1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</a:rPr>
              <a:t>Нормы оснащения оборудованием 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</a:rPr>
              <a:t>и мебелью организаций образования, с учетом внедрения инклюзивного образования </a:t>
            </a:r>
            <a:r>
              <a:rPr kumimoji="0" lang="ru-RU" sz="1600" b="1" i="1" u="none" strike="noStrike" kern="0" cap="none" spc="0" normalizeH="0" baseline="0" noProof="0" dirty="0">
                <a:ln>
                  <a:noFill/>
                </a:ln>
                <a:solidFill>
                  <a:srgbClr val="F7964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</a:rPr>
              <a:t>(приказ МОН РК № 70 от 22.01. 2016 года). </a:t>
            </a:r>
            <a:endParaRPr kumimoji="0" lang="kk-KZ" sz="1600" b="1" i="1" u="none" strike="noStrike" kern="0" cap="none" spc="0" normalizeH="0" baseline="0" noProof="0" dirty="0">
              <a:ln>
                <a:noFill/>
              </a:ln>
              <a:solidFill>
                <a:srgbClr val="F79646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1" u="none" strike="noStrike" kern="0" cap="none" spc="0" normalizeH="0" baseline="0" noProof="0" dirty="0">
              <a:ln>
                <a:noFill/>
              </a:ln>
              <a:solidFill>
                <a:srgbClr val="F79646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1" u="none" strike="noStrike" kern="0" cap="none" spc="0" normalizeH="0" baseline="0" noProof="0" dirty="0">
                <a:ln>
                  <a:noFill/>
                </a:ln>
                <a:solidFill>
                  <a:srgbClr val="F7964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</a:rPr>
              <a:t>В соответствии с данным приказом организациям образования необходимо приобрести оборудование (</a:t>
            </a:r>
            <a:r>
              <a:rPr kumimoji="0" lang="ru-RU" sz="1600" b="1" i="1" u="none" strike="noStrike" kern="0" cap="none" spc="0" normalizeH="0" baseline="0" noProof="0" dirty="0" err="1">
                <a:ln>
                  <a:noFill/>
                </a:ln>
                <a:solidFill>
                  <a:srgbClr val="F7964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</a:rPr>
              <a:t>логотренажеры</a:t>
            </a:r>
            <a:r>
              <a:rPr kumimoji="0" lang="ru-RU" sz="1600" b="1" i="1" u="none" strike="noStrike" kern="0" cap="none" spc="0" normalizeH="0" baseline="0" noProof="0" dirty="0">
                <a:ln>
                  <a:noFill/>
                </a:ln>
                <a:solidFill>
                  <a:srgbClr val="F7964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</a:rPr>
              <a:t>, </a:t>
            </a:r>
            <a:r>
              <a:rPr kumimoji="0" lang="en-US" sz="1600" b="1" i="1" u="none" strike="noStrike" kern="0" cap="none" spc="0" normalizeH="0" baseline="0" noProof="0" dirty="0">
                <a:ln>
                  <a:noFill/>
                </a:ln>
                <a:solidFill>
                  <a:srgbClr val="F7964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</a:rPr>
              <a:t>FM-</a:t>
            </a:r>
            <a:r>
              <a:rPr kumimoji="0" lang="kk-KZ" sz="1600" b="1" i="1" u="none" strike="noStrike" kern="0" cap="none" spc="0" normalizeH="0" baseline="0" noProof="0" dirty="0">
                <a:ln>
                  <a:noFill/>
                </a:ln>
                <a:solidFill>
                  <a:srgbClr val="F7964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</a:rPr>
              <a:t>системы, тифлопринтеры и др.) для создания специальных условии при обучении детей с особыми образовательными потребностями в условиях инклюзивного образования.</a:t>
            </a:r>
            <a:r>
              <a:rPr kumimoji="0" lang="ru-RU" sz="1600" b="1" i="1" u="none" strike="noStrike" kern="0" cap="none" spc="0" normalizeH="0" baseline="0" noProof="0" dirty="0">
                <a:ln>
                  <a:noFill/>
                </a:ln>
                <a:solidFill>
                  <a:srgbClr val="F7964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0AFF5C0-2DCA-4C93-AD67-2ABAC84ECDCE}"/>
              </a:ext>
            </a:extLst>
          </p:cNvPr>
          <p:cNvSpPr/>
          <p:nvPr/>
        </p:nvSpPr>
        <p:spPr>
          <a:xfrm>
            <a:off x="6713802" y="2622352"/>
            <a:ext cx="5173398" cy="40318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</a:rPr>
              <a:t>Внесены изменения </a:t>
            </a:r>
            <a:r>
              <a:rPr kumimoji="0" lang="ru-RU" sz="1600" b="1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</a:rPr>
              <a:t>в Типовые правила проведения текущего контроля успеваемости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</a:rPr>
              <a:t>, промежуточной и итоговой аттестации обучающихся, утвержденного приказом Министра образования и науки Республики Казахстан  от 18 марта 2008 года </a:t>
            </a:r>
            <a:r>
              <a:rPr kumimoji="0" lang="ru-RU" sz="1600" b="1" i="1" u="sng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</a:rPr>
              <a:t>№125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</a:rPr>
              <a:t>, </a:t>
            </a:r>
          </a:p>
          <a:p>
            <a:pPr lvl="0" algn="ctr" defTabSz="914400">
              <a:defRPr/>
            </a:pPr>
            <a:r>
              <a:rPr kumimoji="0" lang="ru-RU" sz="1600" b="1" i="1" u="none" strike="noStrike" kern="0" cap="none" spc="0" normalizeH="0" baseline="0" noProof="0" dirty="0">
                <a:ln>
                  <a:noFill/>
                </a:ln>
                <a:solidFill>
                  <a:srgbClr val="F7964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</a:rPr>
              <a:t>в части аттестации обучающихся с особыми образовательными потребностями.</a:t>
            </a:r>
            <a:r>
              <a:rPr lang="ru-RU" sz="1600" kern="0" dirty="0">
                <a:solidFill>
                  <a:srgbClr val="002060"/>
                </a:solidFill>
                <a:latin typeface="Century Gothic" panose="020B0502020202020204" pitchFamily="34" charset="0"/>
              </a:rPr>
              <a:t> Разработаны </a:t>
            </a:r>
          </a:p>
          <a:p>
            <a:pPr lvl="0" algn="ctr" defTabSz="914400">
              <a:defRPr/>
            </a:pPr>
            <a:r>
              <a:rPr lang="ru-RU" sz="1600" b="1" i="1" kern="0" dirty="0">
                <a:solidFill>
                  <a:srgbClr val="002060"/>
                </a:solidFill>
                <a:latin typeface="Century Gothic" panose="020B0502020202020204" pitchFamily="34" charset="0"/>
              </a:rPr>
              <a:t>методические рекомендации по </a:t>
            </a:r>
            <a:r>
              <a:rPr lang="ru-RU" sz="1600" b="1" i="1" kern="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критериальной</a:t>
            </a:r>
            <a:r>
              <a:rPr lang="ru-RU" sz="1600" b="1" i="1" kern="0" dirty="0">
                <a:solidFill>
                  <a:srgbClr val="002060"/>
                </a:solidFill>
                <a:latin typeface="Century Gothic" panose="020B0502020202020204" pitchFamily="34" charset="0"/>
              </a:rPr>
              <a:t> системе </a:t>
            </a:r>
            <a:r>
              <a:rPr lang="ru-RU" sz="1600" kern="0" dirty="0">
                <a:solidFill>
                  <a:srgbClr val="002060"/>
                </a:solidFill>
                <a:latin typeface="Century Gothic" panose="020B0502020202020204" pitchFamily="34" charset="0"/>
              </a:rPr>
              <a:t>оценивания детей </a:t>
            </a:r>
          </a:p>
          <a:p>
            <a:pPr lvl="0" algn="ctr" defTabSz="914400">
              <a:defRPr/>
            </a:pPr>
            <a:r>
              <a:rPr lang="ru-RU" sz="1600" kern="0" dirty="0">
                <a:solidFill>
                  <a:srgbClr val="002060"/>
                </a:solidFill>
                <a:latin typeface="Century Gothic" panose="020B0502020202020204" pitchFamily="34" charset="0"/>
              </a:rPr>
              <a:t>с особыми образовательными потребностями и структуре</a:t>
            </a:r>
          </a:p>
          <a:p>
            <a:pPr lvl="0" algn="ctr" defTabSz="914400">
              <a:defRPr/>
            </a:pPr>
            <a:r>
              <a:rPr lang="ru-RU" sz="1600" b="1" i="1" kern="0" dirty="0">
                <a:solidFill>
                  <a:srgbClr val="F79646">
                    <a:lumMod val="50000"/>
                  </a:srgbClr>
                </a:solidFill>
                <a:latin typeface="Century Gothic" panose="020B0502020202020204" pitchFamily="34" charset="0"/>
              </a:rPr>
              <a:t>индивидуальных (адаптированных) учебных программ.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7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DCD596D-4304-40C4-805F-DABD77A02663}"/>
              </a:ext>
            </a:extLst>
          </p:cNvPr>
          <p:cNvSpPr/>
          <p:nvPr/>
        </p:nvSpPr>
        <p:spPr>
          <a:xfrm>
            <a:off x="200024" y="3177307"/>
            <a:ext cx="11791951" cy="34778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000" b="1" i="1" kern="0" dirty="0">
                <a:solidFill>
                  <a:srgbClr val="F79646">
                    <a:lumMod val="50000"/>
                  </a:srgbClr>
                </a:solidFill>
                <a:latin typeface="Century Gothic" panose="020B0502020202020204" pitchFamily="34" charset="0"/>
              </a:rPr>
              <a:t>в приказ </a:t>
            </a:r>
            <a:r>
              <a:rPr lang="ru-RU" sz="2000" b="1" i="1" kern="0" dirty="0" err="1">
                <a:solidFill>
                  <a:srgbClr val="F79646">
                    <a:lumMod val="50000"/>
                  </a:srgbClr>
                </a:solidFill>
                <a:latin typeface="Century Gothic" panose="020B0502020202020204" pitchFamily="34" charset="0"/>
              </a:rPr>
              <a:t>и.о</a:t>
            </a:r>
            <a:r>
              <a:rPr lang="ru-RU" sz="2000" b="1" i="1" kern="0" dirty="0">
                <a:solidFill>
                  <a:srgbClr val="F79646">
                    <a:lumMod val="50000"/>
                  </a:srgbClr>
                </a:solidFill>
                <a:latin typeface="Century Gothic" panose="020B0502020202020204" pitchFamily="34" charset="0"/>
              </a:rPr>
              <a:t>. Министра образования и науки Республики Казахстан от 16 мая 2008 года № 272 «Об утверждении типовых правил деятельности педагогического совета и порядка его избрания в организациях дошкольного воспитания и обучения, начального, основного среднего, среднего общего и дополнительного образования» </a:t>
            </a:r>
          </a:p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000" kern="0" dirty="0">
                <a:solidFill>
                  <a:srgbClr val="002060"/>
                </a:solidFill>
                <a:latin typeface="Century Gothic" panose="020B0502020202020204" pitchFamily="34" charset="0"/>
              </a:rPr>
              <a:t>в части увеличения перечня рассматриваемых вопросов педсовета по распределению учебной нагрузки, подготовки к аттестации, награждения и поощрения педагогов; перехода организации образования на обучение на трех языках; допуска, проведения промежуточной и итоговой аттестации обучающихся в форме </a:t>
            </a:r>
            <a:r>
              <a:rPr lang="ru-RU" sz="2000" kern="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экстернатного</a:t>
            </a:r>
            <a:r>
              <a:rPr lang="ru-RU" sz="2000" kern="0" dirty="0">
                <a:solidFill>
                  <a:srgbClr val="002060"/>
                </a:solidFill>
                <a:latin typeface="Century Gothic" panose="020B0502020202020204" pitchFamily="34" charset="0"/>
              </a:rPr>
              <a:t> обучения; </a:t>
            </a:r>
            <a:r>
              <a:rPr lang="ru-RU" sz="2000" b="1" kern="0" dirty="0">
                <a:solidFill>
                  <a:srgbClr val="002060"/>
                </a:solidFill>
                <a:latin typeface="Century Gothic" panose="020B0502020202020204" pitchFamily="34" charset="0"/>
              </a:rPr>
              <a:t>организации индивидуальной работы для обучающихся</a:t>
            </a:r>
            <a:r>
              <a:rPr lang="ru-RU" sz="2000" kern="0" dirty="0">
                <a:solidFill>
                  <a:srgbClr val="002060"/>
                </a:solidFill>
                <a:latin typeface="Century Gothic" panose="020B0502020202020204" pitchFamily="34" charset="0"/>
              </a:rPr>
              <a:t>, участвующих в интеллектуальных, научных, спортивных соревнованиях, музыкально-творческих конкурсах;</a:t>
            </a:r>
            <a:endParaRPr kumimoji="0" lang="kk-KZ" sz="1400" b="1" i="1" u="none" strike="noStrike" kern="0" cap="none" spc="0" normalizeH="0" baseline="0" noProof="0" dirty="0">
              <a:ln>
                <a:noFill/>
              </a:ln>
              <a:solidFill>
                <a:srgbClr val="F79646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46C9BC1-89B4-4514-A6AE-163A766C5D26}"/>
              </a:ext>
            </a:extLst>
          </p:cNvPr>
          <p:cNvSpPr/>
          <p:nvPr/>
        </p:nvSpPr>
        <p:spPr>
          <a:xfrm>
            <a:off x="200025" y="202818"/>
            <a:ext cx="11791950" cy="2862322"/>
          </a:xfrm>
          <a:prstGeom prst="rect">
            <a:avLst/>
          </a:prstGeom>
          <a:solidFill>
            <a:srgbClr val="99CCFF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kern="0" dirty="0">
                <a:solidFill>
                  <a:srgbClr val="002060"/>
                </a:solidFill>
                <a:latin typeface="Century Gothic" panose="020B0502020202020204" pitchFamily="34" charset="0"/>
              </a:rPr>
              <a:t>Право обучения детей с особыми образовательными потребностями по индивидуальным учебным программам регламентируются  Типовыми правилами  деятельности организации образования, утвержденные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1" u="none" strike="noStrike" kern="0" cap="none" spc="0" normalizeH="0" baseline="0" noProof="0" dirty="0">
                <a:ln>
                  <a:noFill/>
                </a:ln>
                <a:solidFill>
                  <a:srgbClr val="F7964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</a:rPr>
              <a:t>приказом Министра образования и науки РК  от 30 октября 2018 года  № 595.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b="1" i="1" kern="0" dirty="0">
              <a:solidFill>
                <a:srgbClr val="F7964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2000" kern="0" dirty="0">
                <a:solidFill>
                  <a:srgbClr val="002060"/>
                </a:solidFill>
                <a:latin typeface="Century Gothic" panose="020B0502020202020204" pitchFamily="34" charset="0"/>
              </a:rPr>
              <a:t>Например, дети с аутизмом могут посещать основные уроки инвариантного компонента, во время уроков, которые они не посещают, с ними могут проводиться занятия коррекционного компонента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2000" kern="0" dirty="0">
                <a:solidFill>
                  <a:srgbClr val="002060"/>
                </a:solidFill>
                <a:latin typeface="Century Gothic" panose="020B0502020202020204" pitchFamily="34" charset="0"/>
              </a:rPr>
              <a:t>(занятия с логопедом, дефектологом, психологом и др.)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6182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осылка">
  <a:themeElements>
    <a:clrScheme name="Посылка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Посылка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осылка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Рамка</Template>
  <TotalTime>347</TotalTime>
  <Words>899</Words>
  <Application>Microsoft Office PowerPoint</Application>
  <PresentationFormat>Широкоэкранный</PresentationFormat>
  <Paragraphs>73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15" baseType="lpstr">
      <vt:lpstr>Arial</vt:lpstr>
      <vt:lpstr>Calibri</vt:lpstr>
      <vt:lpstr>Century Gothic</vt:lpstr>
      <vt:lpstr>Corbel</vt:lpstr>
      <vt:lpstr>Courier New</vt:lpstr>
      <vt:lpstr>Gill Sans MT</vt:lpstr>
      <vt:lpstr>Times New Roman</vt:lpstr>
      <vt:lpstr>Тема Office</vt:lpstr>
      <vt:lpstr>Посылка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Айтжанова Ардак Куандыковна</dc:creator>
  <cp:lastModifiedBy>Айтжанова Ардак Куандыковна</cp:lastModifiedBy>
  <cp:revision>45</cp:revision>
  <dcterms:created xsi:type="dcterms:W3CDTF">2019-10-29T13:52:00Z</dcterms:created>
  <dcterms:modified xsi:type="dcterms:W3CDTF">2019-11-06T16:07:41Z</dcterms:modified>
</cp:coreProperties>
</file>