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3" r:id="rId4"/>
    <p:sldId id="259" r:id="rId5"/>
    <p:sldId id="275" r:id="rId6"/>
    <p:sldId id="268" r:id="rId7"/>
    <p:sldId id="269" r:id="rId8"/>
    <p:sldId id="270" r:id="rId9"/>
    <p:sldId id="271" r:id="rId10"/>
    <p:sldId id="274" r:id="rId11"/>
    <p:sldId id="272" r:id="rId12"/>
    <p:sldId id="277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B553"/>
    <a:srgbClr val="E9AC3F"/>
    <a:srgbClr val="F3D297"/>
    <a:srgbClr val="EBB24B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2" autoAdjust="0"/>
  </p:normalViewPr>
  <p:slideViewPr>
    <p:cSldViewPr>
      <p:cViewPr>
        <p:scale>
          <a:sx n="70" d="100"/>
          <a:sy n="70" d="100"/>
        </p:scale>
        <p:origin x="-18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/>
          <a:r>
            <a:rPr lang="kk-KZ" dirty="0" smtClean="0">
              <a:solidFill>
                <a:schemeClr val="bg1"/>
              </a:solidFill>
            </a:rPr>
            <a:t>ҚР Білім және ғылым министрлігі</a:t>
          </a:r>
          <a:endParaRPr lang="kk-KZ" dirty="0" smtClean="0">
            <a:solidFill>
              <a:schemeClr val="bg1"/>
            </a:solidFill>
          </a:endParaRPr>
        </a:p>
        <a:p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Ұлттық тестілеу</a:t>
          </a:r>
          <a:r>
            <a:rPr lang="ru-RU" dirty="0" smtClean="0"/>
            <a:t> </a:t>
          </a:r>
          <a:r>
            <a:rPr lang="ru-RU" dirty="0" err="1" smtClean="0"/>
            <a:t>орталығы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</a:rPr>
            <a:t>http</a:t>
          </a:r>
          <a:r>
            <a:rPr lang="en-US" dirty="0" smtClean="0">
              <a:solidFill>
                <a:srgbClr val="FFFF00"/>
              </a:solidFill>
            </a:rPr>
            <a:t>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ScaleX="11328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 custScaleX="109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E8CCB928-9DE4-408D-AB17-E7C485B41C6C}" type="presOf" srcId="{8FCC6302-3135-4CE6-9158-9B70F686B452}" destId="{73C00203-B480-4AAD-9E2A-F304B8ACAFA3}" srcOrd="0" destOrd="0" presId="urn:microsoft.com/office/officeart/2008/layout/VerticalCurvedList"/>
    <dgm:cxn modelId="{193A17AB-D4E6-4980-8D01-9DA1A7D291AE}" type="presOf" srcId="{CD38F7CE-7062-4452-B361-0347B5BCD5AE}" destId="{808B7DE4-1648-4820-B6B7-DA52C92F75AD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36E70C39-2994-440B-A152-F1B0096CACE4}" type="presOf" srcId="{2FB1DBCD-D498-4006-9A84-1014596CFBF6}" destId="{F2295C32-E33F-4461-9DCB-EDF07F6D8DB3}" srcOrd="0" destOrd="0" presId="urn:microsoft.com/office/officeart/2008/layout/VerticalCurvedList"/>
    <dgm:cxn modelId="{28FA3C33-BC9F-4B53-A4F9-BEDE98759D7F}" type="presOf" srcId="{E3973A33-2421-4A94-A291-CDC634713A51}" destId="{2B9DED5C-3032-4C13-AFF0-7DB25D4A1BDA}" srcOrd="0" destOrd="0" presId="urn:microsoft.com/office/officeart/2008/layout/VerticalCurvedList"/>
    <dgm:cxn modelId="{F8B43D81-DDD6-41CE-BB64-A19B457002AC}" type="presParOf" srcId="{73C00203-B480-4AAD-9E2A-F304B8ACAFA3}" destId="{4EB97354-62CB-499D-9CC6-E607C6B27B80}" srcOrd="0" destOrd="0" presId="urn:microsoft.com/office/officeart/2008/layout/VerticalCurvedList"/>
    <dgm:cxn modelId="{308948C7-B2FC-4FFE-B04B-6556CB27F074}" type="presParOf" srcId="{4EB97354-62CB-499D-9CC6-E607C6B27B80}" destId="{086FF48E-C28F-48CB-9D10-E0DFB21C36E8}" srcOrd="0" destOrd="0" presId="urn:microsoft.com/office/officeart/2008/layout/VerticalCurvedList"/>
    <dgm:cxn modelId="{1EFE5D2F-4CB8-4A83-85A0-007579809525}" type="presParOf" srcId="{086FF48E-C28F-48CB-9D10-E0DFB21C36E8}" destId="{F58888AA-C3A0-44DC-B62D-E45A337B7D27}" srcOrd="0" destOrd="0" presId="urn:microsoft.com/office/officeart/2008/layout/VerticalCurvedList"/>
    <dgm:cxn modelId="{4900EE98-F13E-4665-B9F4-0B20B160FA58}" type="presParOf" srcId="{086FF48E-C28F-48CB-9D10-E0DFB21C36E8}" destId="{F2295C32-E33F-4461-9DCB-EDF07F6D8DB3}" srcOrd="1" destOrd="0" presId="urn:microsoft.com/office/officeart/2008/layout/VerticalCurvedList"/>
    <dgm:cxn modelId="{A8ADDD76-9473-4327-95A7-73AB5A8E35E7}" type="presParOf" srcId="{086FF48E-C28F-48CB-9D10-E0DFB21C36E8}" destId="{6F1C1432-889E-47F5-B6BC-52C6B64BB40E}" srcOrd="2" destOrd="0" presId="urn:microsoft.com/office/officeart/2008/layout/VerticalCurvedList"/>
    <dgm:cxn modelId="{FA9755D4-F968-4740-8DA1-87956BDE950D}" type="presParOf" srcId="{086FF48E-C28F-48CB-9D10-E0DFB21C36E8}" destId="{46AE0239-B959-40BF-9574-89C4CA3A04F0}" srcOrd="3" destOrd="0" presId="urn:microsoft.com/office/officeart/2008/layout/VerticalCurvedList"/>
    <dgm:cxn modelId="{4525BE7B-7874-43D2-B0FF-0E15B2083C94}" type="presParOf" srcId="{4EB97354-62CB-499D-9CC6-E607C6B27B80}" destId="{2B9DED5C-3032-4C13-AFF0-7DB25D4A1BDA}" srcOrd="1" destOrd="0" presId="urn:microsoft.com/office/officeart/2008/layout/VerticalCurvedList"/>
    <dgm:cxn modelId="{6C96F16A-ED05-433E-9053-67AF86D8AE44}" type="presParOf" srcId="{4EB97354-62CB-499D-9CC6-E607C6B27B80}" destId="{20FF2362-EC5F-4AB5-A51E-E61875E1AE6B}" srcOrd="2" destOrd="0" presId="urn:microsoft.com/office/officeart/2008/layout/VerticalCurvedList"/>
    <dgm:cxn modelId="{EB3D3A6A-EED5-4183-B56B-465CCE4499EB}" type="presParOf" srcId="{20FF2362-EC5F-4AB5-A51E-E61875E1AE6B}" destId="{CB92C861-BC29-46EE-B315-2F691F3D2D4B}" srcOrd="0" destOrd="0" presId="urn:microsoft.com/office/officeart/2008/layout/VerticalCurvedList"/>
    <dgm:cxn modelId="{B471104A-345C-4BD9-8322-D630FDCF59AD}" type="presParOf" srcId="{4EB97354-62CB-499D-9CC6-E607C6B27B80}" destId="{808B7DE4-1648-4820-B6B7-DA52C92F75AD}" srcOrd="3" destOrd="0" presId="urn:microsoft.com/office/officeart/2008/layout/VerticalCurvedList"/>
    <dgm:cxn modelId="{546D8460-9DD2-47DA-B5F6-23A630FD818A}" type="presParOf" srcId="{4EB97354-62CB-499D-9CC6-E607C6B27B80}" destId="{5AF151F9-3A5E-4A1F-B9BB-6373A5097DA3}" srcOrd="4" destOrd="0" presId="urn:microsoft.com/office/officeart/2008/layout/VerticalCurvedList"/>
    <dgm:cxn modelId="{2A399CFC-18E9-4C4D-B72A-876623E6557B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X="-7571" custLinFactNeighborX="-100000" custLinFactNeighborY="102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40256" custLinFactNeighborY="-9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6198" custLinFactY="29012" custLinFactNeighborX="-100000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Y="-74838" custLinFactNeighborX="-5087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6973" custLinFactY="-100000" custLinFactNeighborX="100000" custLinFactNeighborY="-12079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974E53-646F-4817-8917-37EF49BE2D55}" type="pres">
      <dgm:prSet presAssocID="{EB943743-2582-4DE8-BC4F-37924C393DE2}" presName="textRect" presStyleLbl="revTx" presStyleIdx="2" presStyleCnt="4" custScaleX="215472" custLinFactY="-100000" custLinFactNeighborX="53785" custLinFactNeighborY="-134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X="10279" custLinFactNeighborX="100000" custLinFactNeighborY="-799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75B156-A7CE-4506-9444-7045546E7822}" type="pres">
      <dgm:prSet presAssocID="{EBE445D8-E75A-4137-B532-98D2A0FC3AB0}" presName="textRect" presStyleLbl="revTx" presStyleIdx="3" presStyleCnt="4" custScaleX="172794" custLinFactY="-102926" custLinFactNeighborX="-53877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AC40D-A368-4051-BF98-0E081312829A}" type="presOf" srcId="{BBCDB168-68D6-47E4-BD9C-A7EFA53B90ED}" destId="{1A81D881-B529-4590-8762-5F995AA815B3}" srcOrd="0" destOrd="0" presId="urn:microsoft.com/office/officeart/2005/8/layout/pList1#1"/>
    <dgm:cxn modelId="{30E20C86-2F79-4CC7-A07D-FAB7EAA02E32}" type="presOf" srcId="{EB943743-2582-4DE8-BC4F-37924C393DE2}" destId="{11974E53-646F-4817-8917-37EF49BE2D55}" srcOrd="0" destOrd="0" presId="urn:microsoft.com/office/officeart/2005/8/layout/pList1#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67192460-9CB7-4C70-A897-210906B01ADD}" type="presOf" srcId="{E061021D-D9D3-49B1-BBF6-3B82B830A086}" destId="{0DC3F1AA-288A-4076-9F6F-B8D0AFD3EAC8}" srcOrd="0" destOrd="0" presId="urn:microsoft.com/office/officeart/2005/8/layout/pList1#1"/>
    <dgm:cxn modelId="{22D2F8D4-0CCB-46D7-AD0F-60903B4A9F9A}" type="presOf" srcId="{3E527B34-10F3-47CF-8C90-1822FECDB3AA}" destId="{AB539A84-2E69-4970-BC42-4033BCA40F78}" srcOrd="0" destOrd="0" presId="urn:microsoft.com/office/officeart/2005/8/layout/pList1#1"/>
    <dgm:cxn modelId="{F628A14A-4470-4757-BDB5-B7AD3C802999}" type="presOf" srcId="{EBE445D8-E75A-4137-B532-98D2A0FC3AB0}" destId="{F075B156-A7CE-4506-9444-7045546E7822}" srcOrd="0" destOrd="0" presId="urn:microsoft.com/office/officeart/2005/8/layout/pList1#1"/>
    <dgm:cxn modelId="{1F14DE7F-7D2B-408D-9871-A032B9060ED8}" type="presOf" srcId="{CC0EADD5-DB5F-41B1-987A-A12F24066482}" destId="{31E1D1FF-3168-4E52-9D38-5BC5C36BC553}" srcOrd="0" destOrd="0" presId="urn:microsoft.com/office/officeart/2005/8/layout/pList1#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B5AF6346-A1F4-4912-B609-3FD0EE61B195}" type="presOf" srcId="{6F661F76-84DD-40BE-9466-860B061B4C1B}" destId="{417D350E-6144-4023-9190-1C5535130A80}" srcOrd="0" destOrd="0" presId="urn:microsoft.com/office/officeart/2005/8/layout/pList1#1"/>
    <dgm:cxn modelId="{04579698-C3F4-4D0B-97B8-3718AF0F3C2D}" type="presOf" srcId="{BBE0D702-E9F1-4A7B-8368-1B8E308546E6}" destId="{F844F5FA-A214-4D69-BD2E-296A619D80D0}" srcOrd="0" destOrd="0" presId="urn:microsoft.com/office/officeart/2005/8/layout/pList1#1"/>
    <dgm:cxn modelId="{3AF6245A-10E6-4C47-AF88-75C4504D0633}" type="presParOf" srcId="{AB539A84-2E69-4970-BC42-4033BCA40F78}" destId="{D8B99A63-2237-4B8C-B7FB-61C2E3D75AD2}" srcOrd="0" destOrd="0" presId="urn:microsoft.com/office/officeart/2005/8/layout/pList1#1"/>
    <dgm:cxn modelId="{5B50C73C-9693-482C-AED0-836008F5F3C8}" type="presParOf" srcId="{D8B99A63-2237-4B8C-B7FB-61C2E3D75AD2}" destId="{347A9FB5-B669-45E2-B0AC-995E290E7431}" srcOrd="0" destOrd="0" presId="urn:microsoft.com/office/officeart/2005/8/layout/pList1#1"/>
    <dgm:cxn modelId="{6383F33A-938C-436F-83AF-DB4A936A58AF}" type="presParOf" srcId="{D8B99A63-2237-4B8C-B7FB-61C2E3D75AD2}" destId="{0DC3F1AA-288A-4076-9F6F-B8D0AFD3EAC8}" srcOrd="1" destOrd="0" presId="urn:microsoft.com/office/officeart/2005/8/layout/pList1#1"/>
    <dgm:cxn modelId="{16D5EDE4-35EA-4E1E-B07A-CD30A0C257AE}" type="presParOf" srcId="{AB539A84-2E69-4970-BC42-4033BCA40F78}" destId="{F844F5FA-A214-4D69-BD2E-296A619D80D0}" srcOrd="1" destOrd="0" presId="urn:microsoft.com/office/officeart/2005/8/layout/pList1#1"/>
    <dgm:cxn modelId="{F7A131BA-3EDB-4D10-82C4-D82560EE6B39}" type="presParOf" srcId="{AB539A84-2E69-4970-BC42-4033BCA40F78}" destId="{A2B246E2-B2A5-4B72-8684-BB1AFFEB3155}" srcOrd="2" destOrd="0" presId="urn:microsoft.com/office/officeart/2005/8/layout/pList1#1"/>
    <dgm:cxn modelId="{26F1DBC7-8F40-4A4C-8FE2-8FDE1596C75A}" type="presParOf" srcId="{A2B246E2-B2A5-4B72-8684-BB1AFFEB3155}" destId="{58EE4375-82F2-48E3-8A56-8EAFE9363A0E}" srcOrd="0" destOrd="0" presId="urn:microsoft.com/office/officeart/2005/8/layout/pList1#1"/>
    <dgm:cxn modelId="{CE79467C-DD35-46CF-BDE5-369FD2336AB0}" type="presParOf" srcId="{A2B246E2-B2A5-4B72-8684-BB1AFFEB3155}" destId="{31E1D1FF-3168-4E52-9D38-5BC5C36BC553}" srcOrd="1" destOrd="0" presId="urn:microsoft.com/office/officeart/2005/8/layout/pList1#1"/>
    <dgm:cxn modelId="{E0DFB3E5-890D-4A81-8AAB-83074E93E7EB}" type="presParOf" srcId="{AB539A84-2E69-4970-BC42-4033BCA40F78}" destId="{417D350E-6144-4023-9190-1C5535130A80}" srcOrd="3" destOrd="0" presId="urn:microsoft.com/office/officeart/2005/8/layout/pList1#1"/>
    <dgm:cxn modelId="{A35493E7-0371-445A-851B-13A8D1F5CF4B}" type="presParOf" srcId="{AB539A84-2E69-4970-BC42-4033BCA40F78}" destId="{3224AA3A-0736-49E3-A36C-78F44843844E}" srcOrd="4" destOrd="0" presId="urn:microsoft.com/office/officeart/2005/8/layout/pList1#1"/>
    <dgm:cxn modelId="{934A9575-8D25-4B4C-9016-ADFD27157348}" type="presParOf" srcId="{3224AA3A-0736-49E3-A36C-78F44843844E}" destId="{31C44C52-2F94-41D0-A7D7-A59DE144B483}" srcOrd="0" destOrd="0" presId="urn:microsoft.com/office/officeart/2005/8/layout/pList1#1"/>
    <dgm:cxn modelId="{97F56180-7585-40B1-A2C5-A3AB606410E1}" type="presParOf" srcId="{3224AA3A-0736-49E3-A36C-78F44843844E}" destId="{11974E53-646F-4817-8917-37EF49BE2D55}" srcOrd="1" destOrd="0" presId="urn:microsoft.com/office/officeart/2005/8/layout/pList1#1"/>
    <dgm:cxn modelId="{EFA948BB-3741-465F-A729-425F987521A7}" type="presParOf" srcId="{AB539A84-2E69-4970-BC42-4033BCA40F78}" destId="{1A81D881-B529-4590-8762-5F995AA815B3}" srcOrd="5" destOrd="0" presId="urn:microsoft.com/office/officeart/2005/8/layout/pList1#1"/>
    <dgm:cxn modelId="{AC268DD1-D32B-481D-B695-5F976D1BDF77}" type="presParOf" srcId="{AB539A84-2E69-4970-BC42-4033BCA40F78}" destId="{F2495DFB-68CA-4A27-BAF3-6064BEF303A4}" srcOrd="6" destOrd="0" presId="urn:microsoft.com/office/officeart/2005/8/layout/pList1#1"/>
    <dgm:cxn modelId="{4CDD6615-E7E8-4EEE-B60C-C5B48A99B1B4}" type="presParOf" srcId="{F2495DFB-68CA-4A27-BAF3-6064BEF303A4}" destId="{4F46B714-825A-4A10-A2AE-DEBCB6F8E2FE}" srcOrd="0" destOrd="0" presId="urn:microsoft.com/office/officeart/2005/8/layout/pList1#1"/>
    <dgm:cxn modelId="{FE0CF18D-E57A-4050-B1B0-32E92717B6D4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95C32-E33F-4461-9DCB-EDF07F6D8DB3}">
      <dsp:nvSpPr>
        <dsp:cNvPr id="0" name=""/>
        <dsp:cNvSpPr/>
      </dsp:nvSpPr>
      <dsp:spPr>
        <a:xfrm>
          <a:off x="-5904007" y="-788200"/>
          <a:ext cx="6904994" cy="69049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DED5C-3032-4C13-AFF0-7DB25D4A1BDA}">
      <dsp:nvSpPr>
        <dsp:cNvPr id="0" name=""/>
        <dsp:cNvSpPr/>
      </dsp:nvSpPr>
      <dsp:spPr>
        <a:xfrm>
          <a:off x="544004" y="872533"/>
          <a:ext cx="3549924" cy="1465426"/>
        </a:xfrm>
        <a:prstGeom prst="rect">
          <a:avLst/>
        </a:prstGeom>
        <a:solidFill>
          <a:schemeClr val="accent5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6318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1"/>
              </a:solidFill>
            </a:rPr>
            <a:t>ҚР Білім және ғылым министрлігі</a:t>
          </a:r>
          <a:endParaRPr lang="kk-KZ" sz="1600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www.edu.gov.kz</a:t>
          </a:r>
          <a:r>
            <a:rPr lang="ru-RU" sz="1600" kern="1200" dirty="0" smtClean="0">
              <a:solidFill>
                <a:srgbClr val="FFFF00"/>
              </a:solidFill>
            </a:rPr>
            <a:t> 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544004" y="872533"/>
        <a:ext cx="3549924" cy="1465426"/>
      </dsp:txXfrm>
    </dsp:sp>
    <dsp:sp modelId="{CB92C861-BC29-46EE-B315-2F691F3D2D4B}">
      <dsp:nvSpPr>
        <dsp:cNvPr id="0" name=""/>
        <dsp:cNvSpPr/>
      </dsp:nvSpPr>
      <dsp:spPr>
        <a:xfrm>
          <a:off x="73783" y="806727"/>
          <a:ext cx="1440294" cy="15165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B7DE4-1648-4820-B6B7-DA52C92F75AD}">
      <dsp:nvSpPr>
        <dsp:cNvPr id="0" name=""/>
        <dsp:cNvSpPr/>
      </dsp:nvSpPr>
      <dsp:spPr>
        <a:xfrm>
          <a:off x="648073" y="3030858"/>
          <a:ext cx="3425392" cy="1465426"/>
        </a:xfrm>
        <a:prstGeom prst="rect">
          <a:avLst/>
        </a:prstGeom>
        <a:solidFill>
          <a:schemeClr val="accent5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6318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Ұлттық тестілеу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орталығы</a:t>
          </a:r>
          <a:r>
            <a:rPr lang="ru-RU" sz="1600" kern="1200" dirty="0" smtClean="0"/>
            <a:t> </a:t>
          </a:r>
          <a:r>
            <a:rPr lang="en-US" sz="1600" kern="1200" dirty="0" smtClean="0">
              <a:solidFill>
                <a:srgbClr val="FFFF00"/>
              </a:solidFill>
            </a:rPr>
            <a:t>http</a:t>
          </a:r>
          <a:r>
            <a:rPr lang="en-US" sz="1600" kern="1200" dirty="0" smtClean="0">
              <a:solidFill>
                <a:srgbClr val="FFFF00"/>
              </a:solidFill>
            </a:rPr>
            <a:t>://www.testcenter.kz</a:t>
          </a:r>
          <a:endParaRPr lang="ru-RU" sz="1600" kern="1200" dirty="0">
            <a:solidFill>
              <a:srgbClr val="FFFF00"/>
            </a:solidFill>
          </a:endParaRPr>
        </a:p>
      </dsp:txBody>
      <dsp:txXfrm>
        <a:off x="648073" y="3030858"/>
        <a:ext cx="3425392" cy="1465426"/>
      </dsp:txXfrm>
    </dsp:sp>
    <dsp:sp modelId="{47616E8E-EA5F-485F-A2E1-BA7416403221}">
      <dsp:nvSpPr>
        <dsp:cNvPr id="0" name=""/>
        <dsp:cNvSpPr/>
      </dsp:nvSpPr>
      <dsp:spPr>
        <a:xfrm>
          <a:off x="0" y="3168388"/>
          <a:ext cx="1489349" cy="13835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7A9FB5-B669-45E2-B0AC-995E290E7431}">
      <dsp:nvSpPr>
        <dsp:cNvPr id="0" name=""/>
        <dsp:cNvSpPr/>
      </dsp:nvSpPr>
      <dsp:spPr>
        <a:xfrm>
          <a:off x="216027" y="72010"/>
          <a:ext cx="798726" cy="76175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3F1AA-288A-4076-9F6F-B8D0AFD3EAC8}">
      <dsp:nvSpPr>
        <dsp:cNvPr id="0" name=""/>
        <dsp:cNvSpPr/>
      </dsp:nvSpPr>
      <dsp:spPr>
        <a:xfrm>
          <a:off x="1080119" y="360040"/>
          <a:ext cx="2030070" cy="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https://vk.com/testcenterkz</a:t>
          </a:r>
          <a:endParaRPr lang="ru-RU" sz="1200" kern="1200" dirty="0"/>
        </a:p>
      </dsp:txBody>
      <dsp:txXfrm>
        <a:off x="1080119" y="360040"/>
        <a:ext cx="2030070" cy="371375"/>
      </dsp:txXfrm>
    </dsp:sp>
    <dsp:sp modelId="{58EE4375-82F2-48E3-8A56-8EAFE9363A0E}">
      <dsp:nvSpPr>
        <dsp:cNvPr id="0" name=""/>
        <dsp:cNvSpPr/>
      </dsp:nvSpPr>
      <dsp:spPr>
        <a:xfrm>
          <a:off x="216027" y="2088234"/>
          <a:ext cx="826214" cy="774267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1D1FF-3168-4E52-9D38-5BC5C36BC553}">
      <dsp:nvSpPr>
        <dsp:cNvPr id="0" name=""/>
        <dsp:cNvSpPr/>
      </dsp:nvSpPr>
      <dsp:spPr>
        <a:xfrm>
          <a:off x="144014" y="1224138"/>
          <a:ext cx="2077858" cy="485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https://www.youtube.com/channel/UCzmZObVJTezesGyIEKw6h-Q</a:t>
          </a:r>
          <a:endParaRPr lang="ru-RU" sz="1200" kern="1200" dirty="0"/>
        </a:p>
      </dsp:txBody>
      <dsp:txXfrm>
        <a:off x="144014" y="1224138"/>
        <a:ext cx="2077858" cy="485338"/>
      </dsp:txXfrm>
    </dsp:sp>
    <dsp:sp modelId="{31C44C52-2F94-41D0-A7D7-A59DE144B483}">
      <dsp:nvSpPr>
        <dsp:cNvPr id="0" name=""/>
        <dsp:cNvSpPr/>
      </dsp:nvSpPr>
      <dsp:spPr>
        <a:xfrm>
          <a:off x="2376263" y="936102"/>
          <a:ext cx="773471" cy="74452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74E53-646F-4817-8917-37EF49BE2D55}">
      <dsp:nvSpPr>
        <dsp:cNvPr id="0" name=""/>
        <dsp:cNvSpPr/>
      </dsp:nvSpPr>
      <dsp:spPr>
        <a:xfrm>
          <a:off x="1152132" y="2304255"/>
          <a:ext cx="2156898" cy="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https://www.facebook.com/testcenterkz</a:t>
          </a:r>
          <a:endParaRPr lang="ru-RU" sz="1200" kern="1200" dirty="0"/>
        </a:p>
      </dsp:txBody>
      <dsp:txXfrm>
        <a:off x="1152132" y="2304255"/>
        <a:ext cx="2156898" cy="371375"/>
      </dsp:txXfrm>
    </dsp:sp>
    <dsp:sp modelId="{4F46B714-825A-4A10-A2AE-DEBCB6F8E2FE}">
      <dsp:nvSpPr>
        <dsp:cNvPr id="0" name=""/>
        <dsp:cNvSpPr/>
      </dsp:nvSpPr>
      <dsp:spPr>
        <a:xfrm>
          <a:off x="2448271" y="3096341"/>
          <a:ext cx="695642" cy="74606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5B156-A7CE-4506-9444-7045546E7822}">
      <dsp:nvSpPr>
        <dsp:cNvPr id="0" name=""/>
        <dsp:cNvSpPr/>
      </dsp:nvSpPr>
      <dsp:spPr>
        <a:xfrm>
          <a:off x="288029" y="3240360"/>
          <a:ext cx="1729686" cy="371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/https://instagram.com/testcenterkz</a:t>
          </a:r>
          <a:endParaRPr lang="ru-RU" sz="1200" kern="1200" dirty="0"/>
        </a:p>
      </dsp:txBody>
      <dsp:txXfrm>
        <a:off x="288029" y="3240360"/>
        <a:ext cx="1729686" cy="371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138F9-7C0C-44A6-BF2B-6A498AE87B6D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A414-BCCF-4713-A027-4DE945D89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88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93EEF-0906-4B00-BF40-82FD4F2EF346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83AFD-AE9D-4BC9-88D5-83E5AD88F8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23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770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744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22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502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39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65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92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3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36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93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83AFD-AE9D-4BC9-88D5-83E5AD88F8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12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45A8629-9EFD-4EB4-AE1E-85FFC8484A3A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C3619BF-1E28-438D-8827-7CFD88154F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testcenter.k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33992"/>
            <a:ext cx="6336704" cy="174154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kk-KZ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</a:p>
          <a:p>
            <a:pPr algn="ctr"/>
            <a:r>
              <a:rPr lang="kk-KZ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Білім және ғылым министрлігі</a:t>
            </a:r>
          </a:p>
          <a:p>
            <a:pPr algn="ctr"/>
            <a:r>
              <a:rPr lang="kk-KZ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Ұлттық тестілеу орталығы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6" y="620688"/>
            <a:ext cx="1538851" cy="108012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726799" y="2483275"/>
            <a:ext cx="6455961" cy="1092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Ұлттық бірыңғай тесттілеу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(ҰБТ)</a:t>
            </a:r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қаңтардан 20 қаңтар аралығында өтеді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81932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Нұр-Сұлтан қ.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598587"/>
            <a:ext cx="3024336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632520"/>
            <a:ext cx="2844316" cy="18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5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56176" y="2258364"/>
            <a:ext cx="2736304" cy="1597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929" y="2271977"/>
            <a:ext cx="54006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29" y="105273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арқылы ҰБТ-ға дайындық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29" y="908720"/>
            <a:ext cx="8496551" cy="46805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ҰБТ-ға дайындық үшін тестілеу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форматта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өтеді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1-блок: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Математикалық сауаттылық–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Оқу сауаттылығы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kk-KZ" sz="1900" dirty="0" smtClean="0">
                <a:latin typeface="Times New Roman" pitchFamily="18" charset="0"/>
                <a:cs typeface="Times New Roman" pitchFamily="18" charset="0"/>
              </a:rPr>
              <a:t>Қазақстан тарихы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20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Сынақ тесті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үміткердің ҰБТ-да қолданылатын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тапсырмаларымен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танысып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таңдаған пәндері бойынша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деңгейлерін тексеруге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мүмкіндігі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9712" y="2325401"/>
            <a:ext cx="282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2-блок: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err="1" smtClean="0"/>
              <a:t>Профильдік</a:t>
            </a:r>
            <a:r>
              <a:rPr lang="ru-RU" dirty="0" smtClean="0"/>
              <a:t> пән1 </a:t>
            </a:r>
            <a:r>
              <a:rPr lang="ru-RU" dirty="0"/>
              <a:t>– 30  </a:t>
            </a:r>
            <a:r>
              <a:rPr lang="ru-RU" dirty="0" err="1" smtClean="0"/>
              <a:t>тапсырма</a:t>
            </a:r>
            <a:endParaRPr lang="ru-RU" dirty="0" smtClean="0"/>
          </a:p>
          <a:p>
            <a:pPr fontAlgn="base"/>
            <a:r>
              <a:rPr lang="ru-RU" dirty="0" err="1" smtClean="0"/>
              <a:t>Профильдік</a:t>
            </a:r>
            <a:r>
              <a:rPr lang="ru-RU" dirty="0" smtClean="0"/>
              <a:t>  </a:t>
            </a:r>
            <a:r>
              <a:rPr lang="ru-RU" dirty="0" err="1" smtClean="0"/>
              <a:t>пән </a:t>
            </a:r>
            <a:r>
              <a:rPr lang="ru-RU" dirty="0"/>
              <a:t>2 – 30 </a:t>
            </a:r>
            <a:r>
              <a:rPr lang="ru-RU" dirty="0" smtClean="0"/>
              <a:t> </a:t>
            </a:r>
            <a:r>
              <a:rPr lang="ru-RU" dirty="0" err="1" smtClean="0"/>
              <a:t>тапсырма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16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ҰБТ-ға дайындық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052736"/>
            <a:ext cx="684076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Онлайн сынақ тестілеу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 тестілеу құны </a:t>
            </a:r>
            <a:r>
              <a:rPr lang="kk-KZ" sz="2000" dirty="0" smtClean="0">
                <a:latin typeface="Palatino Linotype" pitchFamily="18" charset="0"/>
              </a:rPr>
              <a:t>–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260 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kk-KZ" sz="2000" dirty="0" smtClean="0">
                <a:latin typeface="Palatino Linotype" pitchFamily="18" charset="0"/>
              </a:rPr>
              <a:t>Төлем жүргізу тәсілдері: </a:t>
            </a:r>
            <a:endParaRPr lang="kk-KZ" sz="2000" dirty="0">
              <a:latin typeface="Palatino Linotype" pitchFamily="18" charset="0"/>
            </a:endParaRPr>
          </a:p>
          <a:p>
            <a:pPr marL="0" lvl="0" indent="0">
              <a:buNone/>
            </a:pPr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kk-KZ" sz="2000" dirty="0" smtClean="0">
                <a:latin typeface="Palatino Linotype" pitchFamily="18" charset="0"/>
              </a:rPr>
              <a:t>Касса24 Терминалы</a:t>
            </a:r>
            <a:endParaRPr lang="kk-KZ" sz="2000" dirty="0" smtClean="0">
              <a:latin typeface="Palatino Linotype" pitchFamily="18" charset="0"/>
            </a:endParaRPr>
          </a:p>
          <a:p>
            <a:pPr marL="0" lvl="0" indent="0">
              <a:buNone/>
            </a:pPr>
            <a:r>
              <a:rPr lang="kk-KZ" sz="2000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Palatino Linotype" pitchFamily="18" charset="0"/>
                <a:cs typeface="Times New Roman" pitchFamily="18" charset="0"/>
              </a:rPr>
              <a:t>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кабинет»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веб-ұсыныс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kk-KZ" sz="12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Тіркелгіңізге тіркеліңіз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cabinet.testcenter.kz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сілтемесі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арқылы төлемді кез-келген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ыңғайлы тәсілмен жүзеге асырыңыз.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үшін қажет: Жеке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кабинетке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тіркелгеннен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тестілеудің қажетті түрін таңдаңыз;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батырмасын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шертіп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әрекеттің санын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көрсетіңіз; төлем парағындағы байланыс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мәліметтерін толтырып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төлем әдісін таңдаңыз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(Банк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картасы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err="1" smtClean="0">
                <a:latin typeface="Times New Roman" pitchFamily="18" charset="0"/>
                <a:cs typeface="Times New Roman" pitchFamily="18" charset="0"/>
              </a:rPr>
              <a:t>кассалар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24, </a:t>
            </a:r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WebMoney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kk-KZ" sz="10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lvl="0" indent="0" algn="ctr">
              <a:buNone/>
            </a:pPr>
            <a:r>
              <a:rPr lang="kk-KZ" sz="2000" dirty="0" smtClean="0">
                <a:latin typeface="Palatino Linotype" pitchFamily="18" charset="0"/>
              </a:rPr>
              <a:t>Екінші деңгейдегі банкттер</a:t>
            </a:r>
            <a:endParaRPr lang="ru-RU" sz="2000" dirty="0">
              <a:latin typeface="Palatino Linotype" pitchFamily="18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3" t="9260" r="11831" b="7143"/>
          <a:stretch/>
        </p:blipFill>
        <p:spPr>
          <a:xfrm>
            <a:off x="698322" y="1384376"/>
            <a:ext cx="983797" cy="775248"/>
          </a:xfrm>
          <a:prstGeom prst="rect">
            <a:avLst/>
          </a:prstGeom>
        </p:spPr>
      </p:pic>
      <p:pic>
        <p:nvPicPr>
          <p:cNvPr id="6" name="Picture 4" descr="C:\Users\a.khaidarova\Desktop\kassa-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73" y="2420888"/>
            <a:ext cx="1032266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0" y="5746491"/>
            <a:ext cx="979730" cy="88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5" t="26043" r="22325" b="23762"/>
          <a:stretch/>
        </p:blipFill>
        <p:spPr>
          <a:xfrm>
            <a:off x="624407" y="3953484"/>
            <a:ext cx="1032488" cy="6276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07" y="4725143"/>
            <a:ext cx="1032488" cy="7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8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37532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Оқу әдістемелік құрал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628800"/>
            <a:ext cx="1872208" cy="2880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1" y="1628800"/>
            <a:ext cx="1872208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274857"/>
            <a:ext cx="57606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913" algn="just">
              <a:tabLst>
                <a:tab pos="5922963" algn="l"/>
              </a:tabLst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ҰБТ-ға дайындық мақсатында келесі пәндер бойынша оқу-әдістемелік құралдар сатылымға шығарылды: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Математикалық сауаттылық;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Оқу сауаттылығы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История Казахстана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Қазақ тілі;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Орыс тілі;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Математика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77913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Физика;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География;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Биология;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Химия;</a:t>
            </a: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Шетел тілі;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77913" algn="just">
              <a:buFontTx/>
              <a:buChar char="-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Дүниежүзі тарихы.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Құны–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414 тенге  </a:t>
            </a:r>
          </a:p>
        </p:txBody>
      </p:sp>
    </p:spTree>
    <p:extLst>
      <p:ext uri="{BB962C8B-B14F-4D97-AF65-F5344CB8AC3E}">
        <p14:creationId xmlns:p14="http://schemas.microsoft.com/office/powerpoint/2010/main" xmlns="" val="335715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ҰБТ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қатысушыларына арналған ақпараттық және Интернет-ресурстар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5939313"/>
              </p:ext>
            </p:extLst>
          </p:nvPr>
        </p:nvGraphicFramePr>
        <p:xfrm>
          <a:off x="467544" y="1124744"/>
          <a:ext cx="4103687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768164918"/>
              </p:ext>
            </p:extLst>
          </p:nvPr>
        </p:nvGraphicFramePr>
        <p:xfrm>
          <a:off x="5148064" y="1556792"/>
          <a:ext cx="3384376" cy="473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1496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07973"/>
            <a:ext cx="7704856" cy="3528392"/>
          </a:xfrm>
        </p:spPr>
        <p:txBody>
          <a:bodyPr>
            <a:noAutofit/>
          </a:bodyPr>
          <a:lstStyle/>
          <a:p>
            <a:pPr marL="0" indent="0" algn="r"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Ұлттық бірыңғай тестілеу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(ҰБТ) -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 және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 оқу орнынан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ұйымдарына түсу үшін біліктілік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емтихандарының бір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ҚР «</a:t>
            </a:r>
            <a:r>
              <a:rPr lang="kk-KZ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беру туралы» Заңы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2852936"/>
            <a:ext cx="7416824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/>
            <a:endParaRPr lang="ru-RU" sz="2500" i="1" dirty="0"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916" y="692696"/>
            <a:ext cx="1656183" cy="11521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95736" y="853261"/>
            <a:ext cx="6552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ҰЛТТЫҚ ТЕСТІЛЕУ ОРТАЛЫҒЫ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Өтініш беру және тестілеудің </a:t>
            </a:r>
            <a:r>
              <a:rPr lang="kk-KZ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мерзімі </a:t>
            </a:r>
            <a:r>
              <a:rPr lang="kk-KZ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kk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kk-KZ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2808312" cy="33123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052736"/>
            <a:ext cx="8496944" cy="54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196752"/>
            <a:ext cx="4536504" cy="5040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1938" indent="-174625" algn="ctr" fontAlgn="ctr"/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Қаңтарда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ҰБТ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қатысады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61938" indent="-174625" algn="ctr" font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Орта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мектептердің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11 (12)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сынып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түлектері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ctr">
              <a:buFontTx/>
              <a:buChar char="-"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академиялық кезеңнің соңына дейін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ақылы негізде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күндізгі оқу түрінде ЖОО-ға қабылданған адамдар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ctr">
              <a:buFontTx/>
              <a:buChar char="-"/>
            </a:pP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Шығармашылық дайындықты қажет ететін және білім беру бағдарламаларының басқа топтарына ақылы негізде ауысқысы келетін білім беру бағдарламалары тобында оқитын 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студенттер.</a:t>
            </a:r>
            <a:endParaRPr 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73528" y="3618800"/>
            <a:ext cx="3528391" cy="187220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15-20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қаңтар аралығында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24792" y="1412775"/>
            <a:ext cx="3577127" cy="18298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5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Өтініш қабылдау: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– 15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желтоқсан аралығында</a:t>
            </a:r>
            <a:endParaRPr lang="ru-RU" sz="2400" b="1" i="0" u="none" strike="noStrike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8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5364088" y="1010681"/>
            <a:ext cx="720080" cy="316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40721" y="1052736"/>
            <a:ext cx="1039191" cy="316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i.ahmetova\Desktop\Презентация ЕНТ\шаблоны для презентации\reg_dog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813" y="369213"/>
            <a:ext cx="1568376" cy="143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180402" y="1790818"/>
            <a:ext cx="3784086" cy="4086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1" y="1797741"/>
            <a:ext cx="4827823" cy="4973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186" y="369936"/>
            <a:ext cx="5410944" cy="360040"/>
          </a:xfrm>
        </p:spPr>
        <p:txBody>
          <a:bodyPr>
            <a:noAutofit/>
          </a:bodyPr>
          <a:lstStyle/>
          <a:p>
            <a:r>
              <a:rPr lang="kk-KZ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ҰБТ-ға өтініш қабылдау орындары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166" y="1875279"/>
            <a:ext cx="4718168" cy="46500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Үлгі бойынша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өтініш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(ҰБТӨЕ беріледі)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Өлшемі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3x4 сантиметр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фотосурет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куәландыратын құжаттың көшірмесі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жасқа толмаған және жеке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куәландыратын құжаты жоқ туу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куәлік көшірмесін ұсынады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Өзі оқыған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ұйымынан анықтама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(2 дана);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Бұл жағдайда бір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данасы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оқушыда қалады.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Тестілеуге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қатысу үшін төлем туралы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түбіртек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Бұл тестілеу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ақылы негізде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64088" y="2276872"/>
            <a:ext cx="4975504" cy="3264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18011" y="733136"/>
            <a:ext cx="468052" cy="270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7335" y="693119"/>
            <a:ext cx="453284" cy="270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0721" y="968627"/>
            <a:ext cx="355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ҰБТӨЕ                             ЖОО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03848" y="1368737"/>
            <a:ext cx="0" cy="422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71699" y="1326682"/>
            <a:ext cx="13905" cy="422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Объект 2"/>
          <p:cNvSpPr txBox="1">
            <a:spLocks/>
          </p:cNvSpPr>
          <p:nvPr/>
        </p:nvSpPr>
        <p:spPr>
          <a:xfrm>
            <a:off x="5273888" y="1964668"/>
            <a:ext cx="3597113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Жеке басын куәландыратын құжат толтырылған өтініш нысаны;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Өлшемі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3x4 сантиметр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фотосурет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Жеке басын куәландыратын құжаттың көшірмесі;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Тестілеуде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қатысу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түбіртегі</a:t>
            </a:r>
            <a:r>
              <a:rPr lang="kk-KZ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8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8" t="5015" b="2212"/>
          <a:stretch/>
        </p:blipFill>
        <p:spPr>
          <a:xfrm>
            <a:off x="2162193" y="836712"/>
            <a:ext cx="6981807" cy="41357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ҰБТ-ға өтінішті қабылдау пункттері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4653136"/>
            <a:ext cx="5318693" cy="1985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3900" indent="-723900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ҰБТ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тапсыру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 өтініш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беру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пункттері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                         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ҰБТӨЕ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             </a:t>
            </a:r>
            <a:r>
              <a:rPr lang="kk-K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ЖОО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k-KZ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11 (12) </a:t>
            </a:r>
            <a:r>
              <a:rPr lang="ru-RU" i="1" dirty="0" err="1" smtClean="0">
                <a:solidFill>
                  <a:srgbClr val="002060"/>
                </a:solidFill>
              </a:rPr>
              <a:t>сынып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оқушылары тестілеуге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қатысу үшін  облыстағы жақын орналасқан  </a:t>
            </a:r>
            <a:r>
              <a:rPr lang="ru-RU" i="1" dirty="0" smtClean="0">
                <a:solidFill>
                  <a:srgbClr val="002060"/>
                </a:solidFill>
              </a:rPr>
              <a:t>ҰБТӨЕ  </a:t>
            </a:r>
            <a:r>
              <a:rPr lang="ru-RU" i="1" dirty="0" err="1" smtClean="0">
                <a:solidFill>
                  <a:srgbClr val="002060"/>
                </a:solidFill>
              </a:rPr>
              <a:t>өтініш бере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алады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9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Тестілеуге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төлеу туралы</a:t>
            </a:r>
            <a:endParaRPr lang="kk-KZ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232" y="1196752"/>
            <a:ext cx="6696744" cy="5589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Тестілеу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2242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Төлемді барлық кассаларда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төлеуге болады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екінші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деңгейдегі банктері</a:t>
            </a:r>
            <a:endParaRPr lang="kk-KZ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0" indent="0" algn="just" fontAlgn="base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Терминалдар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арқылы төлем жасауға рұқсат етіледі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«Қазақстан Халық Банкі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АҚ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Ұлттық тестілеу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орталығының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реквезиттері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ҚР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БжҒМ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Ұлттық тестілеу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РҒӘО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010011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Астана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Жеңіс даңғылы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БИН 000140001853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ИИК KZ536010111000001515</a:t>
            </a:r>
          </a:p>
          <a:p>
            <a:pPr marL="0" indent="0" fontAlgn="base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БИК HSBKKZKX КБЕ 16</a:t>
            </a:r>
          </a:p>
          <a:p>
            <a:pPr marL="0" indent="0"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03" t="9260" r="11831" b="7143"/>
          <a:stretch/>
        </p:blipFill>
        <p:spPr>
          <a:xfrm>
            <a:off x="1019079" y="980726"/>
            <a:ext cx="936104" cy="989891"/>
          </a:xfrm>
          <a:prstGeom prst="rect">
            <a:avLst/>
          </a:prstGeom>
        </p:spPr>
      </p:pic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369" y="2348880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14"/>
          <a:stretch/>
        </p:blipFill>
        <p:spPr>
          <a:xfrm>
            <a:off x="135901" y="3717032"/>
            <a:ext cx="1959429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6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65" y="332656"/>
            <a:ext cx="8229600" cy="7353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Тестілеу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пәндері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265" y="980727"/>
            <a:ext cx="3168352" cy="211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980728"/>
            <a:ext cx="5256584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профильдік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таңдау бойынша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•Математика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Физика </a:t>
            </a: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•Математика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География 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•Дүниежүзі тарихы+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 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•Биология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Химия </a:t>
            </a:r>
          </a:p>
          <a:p>
            <a:pPr marL="171450" indent="-171450"/>
            <a:r>
              <a:rPr lang="kk-K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•Химия+Физика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•Биология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География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Шетел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тілі+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Всемирная История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•Қазақ/Орыс тілі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•Қазақ/Орыс әдебиеті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•География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Шетел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•Дүниежүзі тарихы+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Адам.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•Қоғам.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67705"/>
            <a:ext cx="31683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пәндер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•Қазақстан тарихы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•Математикалық сауаттылық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•Оқу сауаттылығы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7" t="5138" r="11833" b="125"/>
          <a:stretch/>
        </p:blipFill>
        <p:spPr>
          <a:xfrm>
            <a:off x="671171" y="3284984"/>
            <a:ext cx="2307773" cy="30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0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96345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Тест тапсыру тілдері: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460940" cy="44157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kk-KZ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Ескерту: </a:t>
            </a:r>
            <a:r>
              <a:rPr lang="kk-KZ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оқуға түсушілер «ағылшын тілін» таңдағандар , </a:t>
            </a:r>
            <a:r>
              <a:rPr lang="kk-KZ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«Қазақстан тарихы» бойынша тест тапсыруды </a:t>
            </a:r>
            <a:r>
              <a:rPr lang="kk-KZ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 </a:t>
            </a:r>
            <a:r>
              <a:rPr lang="kk-KZ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немесе орыс тілдерінде өз қалауымен тапсырылады!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ҰБТ-да білім беру бағдарламаларының шығармашылық топтарын таңдайтындар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тапсыра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алады:</a:t>
            </a: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Екі пән (оқу сауаттылығы, Қазақстан тарихы);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Бес пәндер (оқу сауаттылығы, Қазақстан тарихы, математикалық сауаттылық және таңдау бойынша пәндер 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012160" y="764704"/>
            <a:ext cx="50405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63807" y="796324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27784" y="764704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403648" y="1221904"/>
            <a:ext cx="1656184" cy="406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 тілінде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35714" y="1221904"/>
            <a:ext cx="1888413" cy="406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/>
              <a:t>  </a:t>
            </a:r>
            <a:r>
              <a:rPr lang="kk-KZ" dirty="0" smtClean="0"/>
              <a:t>орыс тілінде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12160" y="1216990"/>
            <a:ext cx="2376264" cy="38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 smtClean="0"/>
              <a:t>Ағылшын тілінде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6134269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Тестілеу уақыты: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 </a:t>
            </a:r>
            <a:r>
              <a:rPr lang="kk-KZ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kk-KZ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сағат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минут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2594" y="5187458"/>
            <a:ext cx="1296144" cy="14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8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26" t="6250" r="28670" b="7638"/>
          <a:stretch/>
        </p:blipFill>
        <p:spPr>
          <a:xfrm>
            <a:off x="3277975" y="3694562"/>
            <a:ext cx="2540000" cy="31496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95536" y="1052737"/>
            <a:ext cx="3600400" cy="4824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 пән бойынша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үш міндетті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пәндер: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ұсынылған бесеуінің ішінен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 жауапты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таңдау арқылы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8719" y="386245"/>
            <a:ext cx="5170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ҰБТ ТЕСТТЕРІНІҢ ҚҰРЫЛЫМЫ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76056" y="847910"/>
            <a:ext cx="3744416" cy="5177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 пән бойынша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профильдік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пән: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ұсынылған бесеуінің ішінен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жауапты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таңдау арқылы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ұсынылған жиынтықтан бір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дұрыс жауап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таңдау арқылы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1912" y="6069355"/>
            <a:ext cx="29487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ұпай: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140 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Өту ұпайы: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42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858</TotalTime>
  <Words>796</Words>
  <Application>Microsoft Office PowerPoint</Application>
  <PresentationFormat>Экран (4:3)</PresentationFormat>
  <Paragraphs>158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Слайд 1</vt:lpstr>
      <vt:lpstr> Ұлттық бірыңғай тестілеу (ҰБТ) - жоғары және (немесе) жоғары оқу орнынан кейінгі білім беру ұйымдарына түсу үшін біліктілік емтихандарының бір түрі.    ҚР «Білім беру туралы» Заңы     </vt:lpstr>
      <vt:lpstr>Өтініш беру және тестілеудің мерзімі : </vt:lpstr>
      <vt:lpstr>   ҰБТ-ға өтініш қабылдау орындары</vt:lpstr>
      <vt:lpstr> ҰБТ-ға өтінішті қабылдау пункттері</vt:lpstr>
      <vt:lpstr>Тестілеуге төлеу туралы</vt:lpstr>
      <vt:lpstr>Тестілеу пәндері </vt:lpstr>
      <vt:lpstr>Тест тапсыру тілдері:  </vt:lpstr>
      <vt:lpstr>Слайд 9</vt:lpstr>
      <vt:lpstr>Онлайн тестілеу арқылы ҰБТ-ға дайындық   </vt:lpstr>
      <vt:lpstr>ҰБТ-ға дайындық</vt:lpstr>
      <vt:lpstr>Оқу әдістемелік құрал</vt:lpstr>
      <vt:lpstr>ҰБТ қатысушыларына арналған ақпараттық және Интернет-ресурстар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Айнур Ахметова</dc:creator>
  <cp:lastModifiedBy>1</cp:lastModifiedBy>
  <cp:revision>67</cp:revision>
  <cp:lastPrinted>2019-11-25T09:42:15Z</cp:lastPrinted>
  <dcterms:created xsi:type="dcterms:W3CDTF">2019-11-11T05:03:13Z</dcterms:created>
  <dcterms:modified xsi:type="dcterms:W3CDTF">2020-01-20T10:48:29Z</dcterms:modified>
</cp:coreProperties>
</file>