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5"/>
  </p:notesMasterIdLst>
  <p:handoutMasterIdLst>
    <p:handoutMasterId r:id="rId16"/>
  </p:handoutMasterIdLst>
  <p:sldIdLst>
    <p:sldId id="256" r:id="rId2"/>
    <p:sldId id="264" r:id="rId3"/>
    <p:sldId id="263" r:id="rId4"/>
    <p:sldId id="259" r:id="rId5"/>
    <p:sldId id="275" r:id="rId6"/>
    <p:sldId id="268" r:id="rId7"/>
    <p:sldId id="269" r:id="rId8"/>
    <p:sldId id="270" r:id="rId9"/>
    <p:sldId id="271" r:id="rId10"/>
    <p:sldId id="274" r:id="rId11"/>
    <p:sldId id="272" r:id="rId12"/>
    <p:sldId id="277" r:id="rId13"/>
    <p:sldId id="273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BB553"/>
    <a:srgbClr val="E9AC3F"/>
    <a:srgbClr val="F3D297"/>
    <a:srgbClr val="EBB24B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08" autoAdjust="0"/>
    <p:restoredTop sz="94662" autoAdjust="0"/>
  </p:normalViewPr>
  <p:slideViewPr>
    <p:cSldViewPr>
      <p:cViewPr>
        <p:scale>
          <a:sx n="70" d="100"/>
          <a:sy n="70" d="100"/>
        </p:scale>
        <p:origin x="-1566" y="-4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image" Target="../media/image21.png"/><Relationship Id="rId4" Type="http://schemas.openxmlformats.org/officeDocument/2006/relationships/image" Target="../media/image24.pn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image" Target="../media/image21.png"/><Relationship Id="rId4" Type="http://schemas.openxmlformats.org/officeDocument/2006/relationships/image" Target="../media/image2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FCC6302-3135-4CE6-9158-9B70F686B452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3973A33-2421-4A94-A291-CDC634713A51}">
      <dgm:prSet phldrT="[Текст]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pPr marL="0" indent="0"/>
          <a:r>
            <a:rPr lang="kk-KZ" dirty="0" smtClean="0">
              <a:solidFill>
                <a:schemeClr val="bg1"/>
              </a:solidFill>
            </a:rPr>
            <a:t>Министерство образования и науки РК</a:t>
          </a:r>
        </a:p>
        <a:p>
          <a:r>
            <a:rPr lang="en-US" dirty="0" smtClean="0">
              <a:solidFill>
                <a:srgbClr val="FFFF00"/>
              </a:solidFill>
            </a:rPr>
            <a:t>www.edu.gov.kz</a:t>
          </a:r>
          <a:r>
            <a:rPr lang="ru-RU" dirty="0" smtClean="0">
              <a:solidFill>
                <a:srgbClr val="FFFF00"/>
              </a:solidFill>
            </a:rPr>
            <a:t> </a:t>
          </a:r>
          <a:endParaRPr lang="ru-RU" dirty="0">
            <a:solidFill>
              <a:srgbClr val="FFFF00"/>
            </a:solidFill>
          </a:endParaRPr>
        </a:p>
      </dgm:t>
    </dgm:pt>
    <dgm:pt modelId="{F95AE977-B8B2-4B62-B311-4705446D2472}" type="parTrans" cxnId="{01D80AF9-4AF9-4BB4-A49F-C7900B2C2B25}">
      <dgm:prSet/>
      <dgm:spPr/>
      <dgm:t>
        <a:bodyPr/>
        <a:lstStyle/>
        <a:p>
          <a:endParaRPr lang="ru-RU"/>
        </a:p>
      </dgm:t>
    </dgm:pt>
    <dgm:pt modelId="{2FB1DBCD-D498-4006-9A84-1014596CFBF6}" type="sibTrans" cxnId="{01D80AF9-4AF9-4BB4-A49F-C7900B2C2B25}">
      <dgm:prSet/>
      <dgm:spPr/>
      <dgm:t>
        <a:bodyPr/>
        <a:lstStyle/>
        <a:p>
          <a:endParaRPr lang="ru-RU"/>
        </a:p>
      </dgm:t>
    </dgm:pt>
    <dgm:pt modelId="{CD38F7CE-7062-4452-B361-0347B5BCD5AE}">
      <dgm:prSet phldrT="[Текст]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dirty="0" smtClean="0"/>
            <a:t>Национальный центр тестирования </a:t>
          </a:r>
          <a:r>
            <a:rPr lang="en-US" dirty="0" smtClean="0">
              <a:solidFill>
                <a:srgbClr val="FFFF00"/>
              </a:solidFill>
            </a:rPr>
            <a:t>http://www.testcenter.kz</a:t>
          </a:r>
          <a:endParaRPr lang="ru-RU" dirty="0">
            <a:solidFill>
              <a:srgbClr val="FFFF00"/>
            </a:solidFill>
          </a:endParaRPr>
        </a:p>
      </dgm:t>
    </dgm:pt>
    <dgm:pt modelId="{2BABE7C1-4C41-4C17-99F2-DD315DC64B4B}" type="parTrans" cxnId="{3E7EF008-0BCA-410C-8805-E4558A633095}">
      <dgm:prSet/>
      <dgm:spPr/>
      <dgm:t>
        <a:bodyPr/>
        <a:lstStyle/>
        <a:p>
          <a:endParaRPr lang="ru-RU"/>
        </a:p>
      </dgm:t>
    </dgm:pt>
    <dgm:pt modelId="{8EA337D6-9C2C-427F-B309-7E3FCEF75687}" type="sibTrans" cxnId="{3E7EF008-0BCA-410C-8805-E4558A633095}">
      <dgm:prSet/>
      <dgm:spPr/>
      <dgm:t>
        <a:bodyPr/>
        <a:lstStyle/>
        <a:p>
          <a:endParaRPr lang="ru-RU"/>
        </a:p>
      </dgm:t>
    </dgm:pt>
    <dgm:pt modelId="{73C00203-B480-4AAD-9E2A-F304B8ACAFA3}" type="pres">
      <dgm:prSet presAssocID="{8FCC6302-3135-4CE6-9158-9B70F686B452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4EB97354-62CB-499D-9CC6-E607C6B27B80}" type="pres">
      <dgm:prSet presAssocID="{8FCC6302-3135-4CE6-9158-9B70F686B452}" presName="Name1" presStyleCnt="0"/>
      <dgm:spPr/>
    </dgm:pt>
    <dgm:pt modelId="{086FF48E-C28F-48CB-9D10-E0DFB21C36E8}" type="pres">
      <dgm:prSet presAssocID="{8FCC6302-3135-4CE6-9158-9B70F686B452}" presName="cycle" presStyleCnt="0"/>
      <dgm:spPr/>
    </dgm:pt>
    <dgm:pt modelId="{F58888AA-C3A0-44DC-B62D-E45A337B7D27}" type="pres">
      <dgm:prSet presAssocID="{8FCC6302-3135-4CE6-9158-9B70F686B452}" presName="srcNode" presStyleLbl="node1" presStyleIdx="0" presStyleCnt="2"/>
      <dgm:spPr/>
    </dgm:pt>
    <dgm:pt modelId="{F2295C32-E33F-4461-9DCB-EDF07F6D8DB3}" type="pres">
      <dgm:prSet presAssocID="{8FCC6302-3135-4CE6-9158-9B70F686B452}" presName="conn" presStyleLbl="parChTrans1D2" presStyleIdx="0" presStyleCnt="1"/>
      <dgm:spPr/>
      <dgm:t>
        <a:bodyPr/>
        <a:lstStyle/>
        <a:p>
          <a:endParaRPr lang="ru-RU"/>
        </a:p>
      </dgm:t>
    </dgm:pt>
    <dgm:pt modelId="{6F1C1432-889E-47F5-B6BC-52C6B64BB40E}" type="pres">
      <dgm:prSet presAssocID="{8FCC6302-3135-4CE6-9158-9B70F686B452}" presName="extraNode" presStyleLbl="node1" presStyleIdx="0" presStyleCnt="2"/>
      <dgm:spPr/>
    </dgm:pt>
    <dgm:pt modelId="{46AE0239-B959-40BF-9574-89C4CA3A04F0}" type="pres">
      <dgm:prSet presAssocID="{8FCC6302-3135-4CE6-9158-9B70F686B452}" presName="dstNode" presStyleLbl="node1" presStyleIdx="0" presStyleCnt="2"/>
      <dgm:spPr/>
    </dgm:pt>
    <dgm:pt modelId="{2B9DED5C-3032-4C13-AFF0-7DB25D4A1BDA}" type="pres">
      <dgm:prSet presAssocID="{E3973A33-2421-4A94-A291-CDC634713A51}" presName="text_1" presStyleLbl="node1" presStyleIdx="0" presStyleCnt="2" custScaleX="113283" custLinFactNeighborX="-1334" custLinFactNeighborY="274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FF2362-EC5F-4AB5-A51E-E61875E1AE6B}" type="pres">
      <dgm:prSet presAssocID="{E3973A33-2421-4A94-A291-CDC634713A51}" presName="accent_1" presStyleCnt="0"/>
      <dgm:spPr/>
    </dgm:pt>
    <dgm:pt modelId="{CB92C861-BC29-46EE-B315-2F691F3D2D4B}" type="pres">
      <dgm:prSet presAssocID="{E3973A33-2421-4A94-A291-CDC634713A51}" presName="accentRepeatNode" presStyleLbl="solidFgAcc1" presStyleIdx="0" presStyleCnt="2" custScaleX="78628" custScaleY="8279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808B7DE4-1648-4820-B6B7-DA52C92F75AD}" type="pres">
      <dgm:prSet presAssocID="{CD38F7CE-7062-4452-B361-0347B5BCD5AE}" presName="text_2" presStyleLbl="node1" presStyleIdx="1" presStyleCnt="2" custScaleX="1093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F151F9-3A5E-4A1F-B9BB-6373A5097DA3}" type="pres">
      <dgm:prSet presAssocID="{CD38F7CE-7062-4452-B361-0347B5BCD5AE}" presName="accent_2" presStyleCnt="0"/>
      <dgm:spPr/>
    </dgm:pt>
    <dgm:pt modelId="{47616E8E-EA5F-485F-A2E1-BA7416403221}" type="pres">
      <dgm:prSet presAssocID="{CD38F7CE-7062-4452-B361-0347B5BCD5AE}" presName="accentRepeatNode" presStyleLbl="solidFgAcc1" presStyleIdx="1" presStyleCnt="2" custAng="0" custScaleX="81306" custScaleY="75530" custLinFactNeighborX="-9665" custLinFactNeighborY="5273"/>
      <dgm:spPr>
        <a:blipFill rotWithShape="0">
          <a:blip xmlns:r="http://schemas.openxmlformats.org/officeDocument/2006/relationships" r:embed="rId2"/>
          <a:stretch>
            <a:fillRect/>
          </a:stretch>
        </a:blipFill>
        <a:ln>
          <a:solidFill>
            <a:schemeClr val="tx2">
              <a:lumMod val="60000"/>
              <a:lumOff val="40000"/>
            </a:schemeClr>
          </a:solidFill>
        </a:ln>
      </dgm:spPr>
      <dgm:t>
        <a:bodyPr/>
        <a:lstStyle/>
        <a:p>
          <a:endParaRPr lang="ru-RU"/>
        </a:p>
      </dgm:t>
    </dgm:pt>
  </dgm:ptLst>
  <dgm:cxnLst>
    <dgm:cxn modelId="{E8CCB928-9DE4-408D-AB17-E7C485B41C6C}" type="presOf" srcId="{8FCC6302-3135-4CE6-9158-9B70F686B452}" destId="{73C00203-B480-4AAD-9E2A-F304B8ACAFA3}" srcOrd="0" destOrd="0" presId="urn:microsoft.com/office/officeart/2008/layout/VerticalCurvedList"/>
    <dgm:cxn modelId="{3E7EF008-0BCA-410C-8805-E4558A633095}" srcId="{8FCC6302-3135-4CE6-9158-9B70F686B452}" destId="{CD38F7CE-7062-4452-B361-0347B5BCD5AE}" srcOrd="1" destOrd="0" parTransId="{2BABE7C1-4C41-4C17-99F2-DD315DC64B4B}" sibTransId="{8EA337D6-9C2C-427F-B309-7E3FCEF75687}"/>
    <dgm:cxn modelId="{28FA3C33-BC9F-4B53-A4F9-BEDE98759D7F}" type="presOf" srcId="{E3973A33-2421-4A94-A291-CDC634713A51}" destId="{2B9DED5C-3032-4C13-AFF0-7DB25D4A1BDA}" srcOrd="0" destOrd="0" presId="urn:microsoft.com/office/officeart/2008/layout/VerticalCurvedList"/>
    <dgm:cxn modelId="{36E70C39-2994-440B-A152-F1B0096CACE4}" type="presOf" srcId="{2FB1DBCD-D498-4006-9A84-1014596CFBF6}" destId="{F2295C32-E33F-4461-9DCB-EDF07F6D8DB3}" srcOrd="0" destOrd="0" presId="urn:microsoft.com/office/officeart/2008/layout/VerticalCurvedList"/>
    <dgm:cxn modelId="{01D80AF9-4AF9-4BB4-A49F-C7900B2C2B25}" srcId="{8FCC6302-3135-4CE6-9158-9B70F686B452}" destId="{E3973A33-2421-4A94-A291-CDC634713A51}" srcOrd="0" destOrd="0" parTransId="{F95AE977-B8B2-4B62-B311-4705446D2472}" sibTransId="{2FB1DBCD-D498-4006-9A84-1014596CFBF6}"/>
    <dgm:cxn modelId="{193A17AB-D4E6-4980-8D01-9DA1A7D291AE}" type="presOf" srcId="{CD38F7CE-7062-4452-B361-0347B5BCD5AE}" destId="{808B7DE4-1648-4820-B6B7-DA52C92F75AD}" srcOrd="0" destOrd="0" presId="urn:microsoft.com/office/officeart/2008/layout/VerticalCurvedList"/>
    <dgm:cxn modelId="{F8B43D81-DDD6-41CE-BB64-A19B457002AC}" type="presParOf" srcId="{73C00203-B480-4AAD-9E2A-F304B8ACAFA3}" destId="{4EB97354-62CB-499D-9CC6-E607C6B27B80}" srcOrd="0" destOrd="0" presId="urn:microsoft.com/office/officeart/2008/layout/VerticalCurvedList"/>
    <dgm:cxn modelId="{308948C7-B2FC-4FFE-B04B-6556CB27F074}" type="presParOf" srcId="{4EB97354-62CB-499D-9CC6-E607C6B27B80}" destId="{086FF48E-C28F-48CB-9D10-E0DFB21C36E8}" srcOrd="0" destOrd="0" presId="urn:microsoft.com/office/officeart/2008/layout/VerticalCurvedList"/>
    <dgm:cxn modelId="{1EFE5D2F-4CB8-4A83-85A0-007579809525}" type="presParOf" srcId="{086FF48E-C28F-48CB-9D10-E0DFB21C36E8}" destId="{F58888AA-C3A0-44DC-B62D-E45A337B7D27}" srcOrd="0" destOrd="0" presId="urn:microsoft.com/office/officeart/2008/layout/VerticalCurvedList"/>
    <dgm:cxn modelId="{4900EE98-F13E-4665-B9F4-0B20B160FA58}" type="presParOf" srcId="{086FF48E-C28F-48CB-9D10-E0DFB21C36E8}" destId="{F2295C32-E33F-4461-9DCB-EDF07F6D8DB3}" srcOrd="1" destOrd="0" presId="urn:microsoft.com/office/officeart/2008/layout/VerticalCurvedList"/>
    <dgm:cxn modelId="{A8ADDD76-9473-4327-95A7-73AB5A8E35E7}" type="presParOf" srcId="{086FF48E-C28F-48CB-9D10-E0DFB21C36E8}" destId="{6F1C1432-889E-47F5-B6BC-52C6B64BB40E}" srcOrd="2" destOrd="0" presId="urn:microsoft.com/office/officeart/2008/layout/VerticalCurvedList"/>
    <dgm:cxn modelId="{FA9755D4-F968-4740-8DA1-87956BDE950D}" type="presParOf" srcId="{086FF48E-C28F-48CB-9D10-E0DFB21C36E8}" destId="{46AE0239-B959-40BF-9574-89C4CA3A04F0}" srcOrd="3" destOrd="0" presId="urn:microsoft.com/office/officeart/2008/layout/VerticalCurvedList"/>
    <dgm:cxn modelId="{4525BE7B-7874-43D2-B0FF-0E15B2083C94}" type="presParOf" srcId="{4EB97354-62CB-499D-9CC6-E607C6B27B80}" destId="{2B9DED5C-3032-4C13-AFF0-7DB25D4A1BDA}" srcOrd="1" destOrd="0" presId="urn:microsoft.com/office/officeart/2008/layout/VerticalCurvedList"/>
    <dgm:cxn modelId="{6C96F16A-ED05-433E-9053-67AF86D8AE44}" type="presParOf" srcId="{4EB97354-62CB-499D-9CC6-E607C6B27B80}" destId="{20FF2362-EC5F-4AB5-A51E-E61875E1AE6B}" srcOrd="2" destOrd="0" presId="urn:microsoft.com/office/officeart/2008/layout/VerticalCurvedList"/>
    <dgm:cxn modelId="{EB3D3A6A-EED5-4183-B56B-465CCE4499EB}" type="presParOf" srcId="{20FF2362-EC5F-4AB5-A51E-E61875E1AE6B}" destId="{CB92C861-BC29-46EE-B315-2F691F3D2D4B}" srcOrd="0" destOrd="0" presId="urn:microsoft.com/office/officeart/2008/layout/VerticalCurvedList"/>
    <dgm:cxn modelId="{B471104A-345C-4BD9-8322-D630FDCF59AD}" type="presParOf" srcId="{4EB97354-62CB-499D-9CC6-E607C6B27B80}" destId="{808B7DE4-1648-4820-B6B7-DA52C92F75AD}" srcOrd="3" destOrd="0" presId="urn:microsoft.com/office/officeart/2008/layout/VerticalCurvedList"/>
    <dgm:cxn modelId="{546D8460-9DD2-47DA-B5F6-23A630FD818A}" type="presParOf" srcId="{4EB97354-62CB-499D-9CC6-E607C6B27B80}" destId="{5AF151F9-3A5E-4A1F-B9BB-6373A5097DA3}" srcOrd="4" destOrd="0" presId="urn:microsoft.com/office/officeart/2008/layout/VerticalCurvedList"/>
    <dgm:cxn modelId="{2A399CFC-18E9-4C4D-B72A-876623E6557B}" type="presParOf" srcId="{5AF151F9-3A5E-4A1F-B9BB-6373A5097DA3}" destId="{47616E8E-EA5F-485F-A2E1-BA741640322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E527B34-10F3-47CF-8C90-1822FECDB3AA}" type="doc">
      <dgm:prSet loTypeId="urn:microsoft.com/office/officeart/2005/8/layout/p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C0EADD5-DB5F-41B1-987A-A12F24066482}">
      <dgm:prSet phldrT="[Текст]" custT="1"/>
      <dgm:spPr/>
      <dgm:t>
        <a:bodyPr/>
        <a:lstStyle/>
        <a:p>
          <a:r>
            <a:rPr lang="en-US" sz="1200" dirty="0" smtClean="0"/>
            <a:t>https://www.youtube.com/channel/UCzmZObVJTezesGyIEKw6h-Q</a:t>
          </a:r>
          <a:endParaRPr lang="ru-RU" sz="1200" dirty="0"/>
        </a:p>
      </dgm:t>
    </dgm:pt>
    <dgm:pt modelId="{BF30DC0C-6899-4CE0-B1C4-EED7B22BBEBF}" type="parTrans" cxnId="{5EE6C493-73AB-457A-B713-81944731E141}">
      <dgm:prSet/>
      <dgm:spPr/>
      <dgm:t>
        <a:bodyPr/>
        <a:lstStyle/>
        <a:p>
          <a:endParaRPr lang="ru-RU"/>
        </a:p>
      </dgm:t>
    </dgm:pt>
    <dgm:pt modelId="{6F661F76-84DD-40BE-9466-860B061B4C1B}" type="sibTrans" cxnId="{5EE6C493-73AB-457A-B713-81944731E141}">
      <dgm:prSet/>
      <dgm:spPr/>
      <dgm:t>
        <a:bodyPr/>
        <a:lstStyle/>
        <a:p>
          <a:endParaRPr lang="ru-RU"/>
        </a:p>
      </dgm:t>
    </dgm:pt>
    <dgm:pt modelId="{EB943743-2582-4DE8-BC4F-37924C393DE2}">
      <dgm:prSet phldrT="[Текст]" custT="1"/>
      <dgm:spPr/>
      <dgm:t>
        <a:bodyPr/>
        <a:lstStyle/>
        <a:p>
          <a:r>
            <a:rPr lang="en-US" sz="1200" dirty="0" smtClean="0"/>
            <a:t>https://www.facebook.com/testcenterkz</a:t>
          </a:r>
          <a:endParaRPr lang="ru-RU" sz="1200" dirty="0"/>
        </a:p>
      </dgm:t>
    </dgm:pt>
    <dgm:pt modelId="{03C5BD19-BBB3-40EA-A965-BE4CF0DAE237}" type="parTrans" cxnId="{FB5A3883-F969-492A-96BC-A6EF078A6378}">
      <dgm:prSet/>
      <dgm:spPr/>
      <dgm:t>
        <a:bodyPr/>
        <a:lstStyle/>
        <a:p>
          <a:endParaRPr lang="ru-RU"/>
        </a:p>
      </dgm:t>
    </dgm:pt>
    <dgm:pt modelId="{BBCDB168-68D6-47E4-BD9C-A7EFA53B90ED}" type="sibTrans" cxnId="{FB5A3883-F969-492A-96BC-A6EF078A6378}">
      <dgm:prSet/>
      <dgm:spPr/>
      <dgm:t>
        <a:bodyPr/>
        <a:lstStyle/>
        <a:p>
          <a:endParaRPr lang="ru-RU"/>
        </a:p>
      </dgm:t>
    </dgm:pt>
    <dgm:pt modelId="{EBE445D8-E75A-4137-B532-98D2A0FC3AB0}">
      <dgm:prSet phldrT="[Текст]" custT="1"/>
      <dgm:spPr/>
      <dgm:t>
        <a:bodyPr/>
        <a:lstStyle/>
        <a:p>
          <a:r>
            <a:rPr lang="en-US" sz="1200" dirty="0" smtClean="0"/>
            <a:t>/https://instagram.com/testcenterkz</a:t>
          </a:r>
          <a:endParaRPr lang="ru-RU" sz="1200" dirty="0"/>
        </a:p>
      </dgm:t>
    </dgm:pt>
    <dgm:pt modelId="{BD3C4DEE-3CCC-4351-B5CD-20259082C7C2}" type="parTrans" cxnId="{CFBDB73D-2BF3-41EB-855D-7FEE1A057855}">
      <dgm:prSet/>
      <dgm:spPr/>
      <dgm:t>
        <a:bodyPr/>
        <a:lstStyle/>
        <a:p>
          <a:endParaRPr lang="ru-RU"/>
        </a:p>
      </dgm:t>
    </dgm:pt>
    <dgm:pt modelId="{A55C7981-9239-46AC-A261-5C2804C0BE05}" type="sibTrans" cxnId="{CFBDB73D-2BF3-41EB-855D-7FEE1A057855}">
      <dgm:prSet/>
      <dgm:spPr/>
      <dgm:t>
        <a:bodyPr/>
        <a:lstStyle/>
        <a:p>
          <a:endParaRPr lang="ru-RU"/>
        </a:p>
      </dgm:t>
    </dgm:pt>
    <dgm:pt modelId="{E061021D-D9D3-49B1-BBF6-3B82B830A086}">
      <dgm:prSet phldrT="[Текст]" custT="1"/>
      <dgm:spPr/>
      <dgm:t>
        <a:bodyPr/>
        <a:lstStyle/>
        <a:p>
          <a:r>
            <a:rPr lang="en-US" sz="1200" dirty="0" smtClean="0"/>
            <a:t>https://vk.com/testcenterkz</a:t>
          </a:r>
          <a:endParaRPr lang="ru-RU" sz="1200" dirty="0"/>
        </a:p>
      </dgm:t>
    </dgm:pt>
    <dgm:pt modelId="{BBE0D702-E9F1-4A7B-8368-1B8E308546E6}" type="sibTrans" cxnId="{6DCAF9E8-E8A1-41A3-8356-6B58EC58C6F4}">
      <dgm:prSet/>
      <dgm:spPr/>
      <dgm:t>
        <a:bodyPr/>
        <a:lstStyle/>
        <a:p>
          <a:endParaRPr lang="ru-RU"/>
        </a:p>
      </dgm:t>
    </dgm:pt>
    <dgm:pt modelId="{E9E5590D-E65F-4E30-BE67-D98D0F34E746}" type="parTrans" cxnId="{6DCAF9E8-E8A1-41A3-8356-6B58EC58C6F4}">
      <dgm:prSet/>
      <dgm:spPr/>
      <dgm:t>
        <a:bodyPr/>
        <a:lstStyle/>
        <a:p>
          <a:endParaRPr lang="ru-RU"/>
        </a:p>
      </dgm:t>
    </dgm:pt>
    <dgm:pt modelId="{AB539A84-2E69-4970-BC42-4033BCA40F78}" type="pres">
      <dgm:prSet presAssocID="{3E527B34-10F3-47CF-8C90-1822FECDB3A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8B99A63-2237-4B8C-B7FB-61C2E3D75AD2}" type="pres">
      <dgm:prSet presAssocID="{E061021D-D9D3-49B1-BBF6-3B82B830A086}" presName="compNode" presStyleCnt="0"/>
      <dgm:spPr/>
    </dgm:pt>
    <dgm:pt modelId="{347A9FB5-B669-45E2-B0AC-995E290E7431}" type="pres">
      <dgm:prSet presAssocID="{E061021D-D9D3-49B1-BBF6-3B82B830A086}" presName="pictRect" presStyleLbl="node1" presStyleIdx="0" presStyleCnt="4" custScaleX="79792" custScaleY="110448" custLinFactX="-7571" custLinFactNeighborX="-100000" custLinFactNeighborY="10261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0DC3F1AA-288A-4076-9F6F-B8D0AFD3EAC8}" type="pres">
      <dgm:prSet presAssocID="{E061021D-D9D3-49B1-BBF6-3B82B830A086}" presName="textRect" presStyleLbl="revTx" presStyleIdx="0" presStyleCnt="4" custScaleX="202802" custLinFactNeighborX="40256" custLinFactNeighborY="-988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44F5FA-A214-4D69-BD2E-296A619D80D0}" type="pres">
      <dgm:prSet presAssocID="{BBE0D702-E9F1-4A7B-8368-1B8E308546E6}" presName="sibTrans" presStyleLbl="sibTrans2D1" presStyleIdx="0" presStyleCnt="0"/>
      <dgm:spPr/>
      <dgm:t>
        <a:bodyPr/>
        <a:lstStyle/>
        <a:p>
          <a:endParaRPr lang="ru-RU"/>
        </a:p>
      </dgm:t>
    </dgm:pt>
    <dgm:pt modelId="{A2B246E2-B2A5-4B72-8684-BB1AFFEB3155}" type="pres">
      <dgm:prSet presAssocID="{CC0EADD5-DB5F-41B1-987A-A12F24066482}" presName="compNode" presStyleCnt="0"/>
      <dgm:spPr/>
    </dgm:pt>
    <dgm:pt modelId="{58EE4375-82F2-48E3-8A56-8EAFE9363A0E}" type="pres">
      <dgm:prSet presAssocID="{CC0EADD5-DB5F-41B1-987A-A12F24066482}" presName="pictRect" presStyleLbl="node1" presStyleIdx="1" presStyleCnt="4" custScaleX="82538" custScaleY="112262" custLinFactX="-6198" custLinFactY="29012" custLinFactNeighborX="-100000" custLinFactNeighborY="100000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31E1D1FF-3168-4E52-9D38-5BC5C36BC553}" type="pres">
      <dgm:prSet presAssocID="{CC0EADD5-DB5F-41B1-987A-A12F24066482}" presName="textRect" presStyleLbl="revTx" presStyleIdx="1" presStyleCnt="4" custScaleX="207576" custScaleY="130687" custLinFactY="-74838" custLinFactNeighborX="-50873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7D350E-6144-4023-9190-1C5535130A80}" type="pres">
      <dgm:prSet presAssocID="{6F661F76-84DD-40BE-9466-860B061B4C1B}" presName="sibTrans" presStyleLbl="sibTrans2D1" presStyleIdx="0" presStyleCnt="0"/>
      <dgm:spPr/>
      <dgm:t>
        <a:bodyPr/>
        <a:lstStyle/>
        <a:p>
          <a:endParaRPr lang="ru-RU"/>
        </a:p>
      </dgm:t>
    </dgm:pt>
    <dgm:pt modelId="{3224AA3A-0736-49E3-A36C-78F44843844E}" type="pres">
      <dgm:prSet presAssocID="{EB943743-2582-4DE8-BC4F-37924C393DE2}" presName="compNode" presStyleCnt="0"/>
      <dgm:spPr/>
    </dgm:pt>
    <dgm:pt modelId="{31C44C52-2F94-41D0-A7D7-A59DE144B483}" type="pres">
      <dgm:prSet presAssocID="{EB943743-2582-4DE8-BC4F-37924C393DE2}" presName="pictRect" presStyleLbl="node1" presStyleIdx="2" presStyleCnt="4" custScaleX="77269" custScaleY="107950" custLinFactX="6973" custLinFactY="-100000" custLinFactNeighborX="100000" custLinFactNeighborY="-120790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11974E53-646F-4817-8917-37EF49BE2D55}" type="pres">
      <dgm:prSet presAssocID="{EB943743-2582-4DE8-BC4F-37924C393DE2}" presName="textRect" presStyleLbl="revTx" presStyleIdx="2" presStyleCnt="4" custScaleX="215472" custLinFactY="-100000" custLinFactNeighborX="53785" custLinFactNeighborY="-1347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81D881-B529-4590-8762-5F995AA815B3}" type="pres">
      <dgm:prSet presAssocID="{BBCDB168-68D6-47E4-BD9C-A7EFA53B90ED}" presName="sibTrans" presStyleLbl="sibTrans2D1" presStyleIdx="0" presStyleCnt="0"/>
      <dgm:spPr/>
      <dgm:t>
        <a:bodyPr/>
        <a:lstStyle/>
        <a:p>
          <a:endParaRPr lang="ru-RU"/>
        </a:p>
      </dgm:t>
    </dgm:pt>
    <dgm:pt modelId="{F2495DFB-68CA-4A27-BAF3-6064BEF303A4}" type="pres">
      <dgm:prSet presAssocID="{EBE445D8-E75A-4137-B532-98D2A0FC3AB0}" presName="compNode" presStyleCnt="0"/>
      <dgm:spPr/>
    </dgm:pt>
    <dgm:pt modelId="{4F46B714-825A-4A10-A2AE-DEBCB6F8E2FE}" type="pres">
      <dgm:prSet presAssocID="{EBE445D8-E75A-4137-B532-98D2A0FC3AB0}" presName="pictRect" presStyleLbl="node1" presStyleIdx="3" presStyleCnt="4" custScaleX="69494" custScaleY="108173" custLinFactX="10279" custLinFactNeighborX="100000" custLinFactNeighborY="-79909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F075B156-A7CE-4506-9444-7045546E7822}" type="pres">
      <dgm:prSet presAssocID="{EBE445D8-E75A-4137-B532-98D2A0FC3AB0}" presName="textRect" presStyleLbl="revTx" presStyleIdx="3" presStyleCnt="4" custScaleX="172794" custLinFactY="-102926" custLinFactNeighborX="-53877" custLinFactNeighborY="-2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5AF6346-A1F4-4912-B609-3FD0EE61B195}" type="presOf" srcId="{6F661F76-84DD-40BE-9466-860B061B4C1B}" destId="{417D350E-6144-4023-9190-1C5535130A80}" srcOrd="0" destOrd="0" presId="urn:microsoft.com/office/officeart/2005/8/layout/pList1"/>
    <dgm:cxn modelId="{22D2F8D4-0CCB-46D7-AD0F-60903B4A9F9A}" type="presOf" srcId="{3E527B34-10F3-47CF-8C90-1822FECDB3AA}" destId="{AB539A84-2E69-4970-BC42-4033BCA40F78}" srcOrd="0" destOrd="0" presId="urn:microsoft.com/office/officeart/2005/8/layout/pList1"/>
    <dgm:cxn modelId="{04579698-C3F4-4D0B-97B8-3718AF0F3C2D}" type="presOf" srcId="{BBE0D702-E9F1-4A7B-8368-1B8E308546E6}" destId="{F844F5FA-A214-4D69-BD2E-296A619D80D0}" srcOrd="0" destOrd="0" presId="urn:microsoft.com/office/officeart/2005/8/layout/pList1"/>
    <dgm:cxn modelId="{CFBDB73D-2BF3-41EB-855D-7FEE1A057855}" srcId="{3E527B34-10F3-47CF-8C90-1822FECDB3AA}" destId="{EBE445D8-E75A-4137-B532-98D2A0FC3AB0}" srcOrd="3" destOrd="0" parTransId="{BD3C4DEE-3CCC-4351-B5CD-20259082C7C2}" sibTransId="{A55C7981-9239-46AC-A261-5C2804C0BE05}"/>
    <dgm:cxn modelId="{5EE6C493-73AB-457A-B713-81944731E141}" srcId="{3E527B34-10F3-47CF-8C90-1822FECDB3AA}" destId="{CC0EADD5-DB5F-41B1-987A-A12F24066482}" srcOrd="1" destOrd="0" parTransId="{BF30DC0C-6899-4CE0-B1C4-EED7B22BBEBF}" sibTransId="{6F661F76-84DD-40BE-9466-860B061B4C1B}"/>
    <dgm:cxn modelId="{6DCAF9E8-E8A1-41A3-8356-6B58EC58C6F4}" srcId="{3E527B34-10F3-47CF-8C90-1822FECDB3AA}" destId="{E061021D-D9D3-49B1-BBF6-3B82B830A086}" srcOrd="0" destOrd="0" parTransId="{E9E5590D-E65F-4E30-BE67-D98D0F34E746}" sibTransId="{BBE0D702-E9F1-4A7B-8368-1B8E308546E6}"/>
    <dgm:cxn modelId="{30E20C86-2F79-4CC7-A07D-FAB7EAA02E32}" type="presOf" srcId="{EB943743-2582-4DE8-BC4F-37924C393DE2}" destId="{11974E53-646F-4817-8917-37EF49BE2D55}" srcOrd="0" destOrd="0" presId="urn:microsoft.com/office/officeart/2005/8/layout/pList1"/>
    <dgm:cxn modelId="{FB5A3883-F969-492A-96BC-A6EF078A6378}" srcId="{3E527B34-10F3-47CF-8C90-1822FECDB3AA}" destId="{EB943743-2582-4DE8-BC4F-37924C393DE2}" srcOrd="2" destOrd="0" parTransId="{03C5BD19-BBB3-40EA-A965-BE4CF0DAE237}" sibTransId="{BBCDB168-68D6-47E4-BD9C-A7EFA53B90ED}"/>
    <dgm:cxn modelId="{0C0AC40D-A368-4051-BF98-0E081312829A}" type="presOf" srcId="{BBCDB168-68D6-47E4-BD9C-A7EFA53B90ED}" destId="{1A81D881-B529-4590-8762-5F995AA815B3}" srcOrd="0" destOrd="0" presId="urn:microsoft.com/office/officeart/2005/8/layout/pList1"/>
    <dgm:cxn modelId="{67192460-9CB7-4C70-A897-210906B01ADD}" type="presOf" srcId="{E061021D-D9D3-49B1-BBF6-3B82B830A086}" destId="{0DC3F1AA-288A-4076-9F6F-B8D0AFD3EAC8}" srcOrd="0" destOrd="0" presId="urn:microsoft.com/office/officeart/2005/8/layout/pList1"/>
    <dgm:cxn modelId="{1F14DE7F-7D2B-408D-9871-A032B9060ED8}" type="presOf" srcId="{CC0EADD5-DB5F-41B1-987A-A12F24066482}" destId="{31E1D1FF-3168-4E52-9D38-5BC5C36BC553}" srcOrd="0" destOrd="0" presId="urn:microsoft.com/office/officeart/2005/8/layout/pList1"/>
    <dgm:cxn modelId="{F628A14A-4470-4757-BDB5-B7AD3C802999}" type="presOf" srcId="{EBE445D8-E75A-4137-B532-98D2A0FC3AB0}" destId="{F075B156-A7CE-4506-9444-7045546E7822}" srcOrd="0" destOrd="0" presId="urn:microsoft.com/office/officeart/2005/8/layout/pList1"/>
    <dgm:cxn modelId="{3AF6245A-10E6-4C47-AF88-75C4504D0633}" type="presParOf" srcId="{AB539A84-2E69-4970-BC42-4033BCA40F78}" destId="{D8B99A63-2237-4B8C-B7FB-61C2E3D75AD2}" srcOrd="0" destOrd="0" presId="urn:microsoft.com/office/officeart/2005/8/layout/pList1"/>
    <dgm:cxn modelId="{5B50C73C-9693-482C-AED0-836008F5F3C8}" type="presParOf" srcId="{D8B99A63-2237-4B8C-B7FB-61C2E3D75AD2}" destId="{347A9FB5-B669-45E2-B0AC-995E290E7431}" srcOrd="0" destOrd="0" presId="urn:microsoft.com/office/officeart/2005/8/layout/pList1"/>
    <dgm:cxn modelId="{6383F33A-938C-436F-83AF-DB4A936A58AF}" type="presParOf" srcId="{D8B99A63-2237-4B8C-B7FB-61C2E3D75AD2}" destId="{0DC3F1AA-288A-4076-9F6F-B8D0AFD3EAC8}" srcOrd="1" destOrd="0" presId="urn:microsoft.com/office/officeart/2005/8/layout/pList1"/>
    <dgm:cxn modelId="{16D5EDE4-35EA-4E1E-B07A-CD30A0C257AE}" type="presParOf" srcId="{AB539A84-2E69-4970-BC42-4033BCA40F78}" destId="{F844F5FA-A214-4D69-BD2E-296A619D80D0}" srcOrd="1" destOrd="0" presId="urn:microsoft.com/office/officeart/2005/8/layout/pList1"/>
    <dgm:cxn modelId="{F7A131BA-3EDB-4D10-82C4-D82560EE6B39}" type="presParOf" srcId="{AB539A84-2E69-4970-BC42-4033BCA40F78}" destId="{A2B246E2-B2A5-4B72-8684-BB1AFFEB3155}" srcOrd="2" destOrd="0" presId="urn:microsoft.com/office/officeart/2005/8/layout/pList1"/>
    <dgm:cxn modelId="{26F1DBC7-8F40-4A4C-8FE2-8FDE1596C75A}" type="presParOf" srcId="{A2B246E2-B2A5-4B72-8684-BB1AFFEB3155}" destId="{58EE4375-82F2-48E3-8A56-8EAFE9363A0E}" srcOrd="0" destOrd="0" presId="urn:microsoft.com/office/officeart/2005/8/layout/pList1"/>
    <dgm:cxn modelId="{CE79467C-DD35-46CF-BDE5-369FD2336AB0}" type="presParOf" srcId="{A2B246E2-B2A5-4B72-8684-BB1AFFEB3155}" destId="{31E1D1FF-3168-4E52-9D38-5BC5C36BC553}" srcOrd="1" destOrd="0" presId="urn:microsoft.com/office/officeart/2005/8/layout/pList1"/>
    <dgm:cxn modelId="{E0DFB3E5-890D-4A81-8AAB-83074E93E7EB}" type="presParOf" srcId="{AB539A84-2E69-4970-BC42-4033BCA40F78}" destId="{417D350E-6144-4023-9190-1C5535130A80}" srcOrd="3" destOrd="0" presId="urn:microsoft.com/office/officeart/2005/8/layout/pList1"/>
    <dgm:cxn modelId="{A35493E7-0371-445A-851B-13A8D1F5CF4B}" type="presParOf" srcId="{AB539A84-2E69-4970-BC42-4033BCA40F78}" destId="{3224AA3A-0736-49E3-A36C-78F44843844E}" srcOrd="4" destOrd="0" presId="urn:microsoft.com/office/officeart/2005/8/layout/pList1"/>
    <dgm:cxn modelId="{934A9575-8D25-4B4C-9016-ADFD27157348}" type="presParOf" srcId="{3224AA3A-0736-49E3-A36C-78F44843844E}" destId="{31C44C52-2F94-41D0-A7D7-A59DE144B483}" srcOrd="0" destOrd="0" presId="urn:microsoft.com/office/officeart/2005/8/layout/pList1"/>
    <dgm:cxn modelId="{97F56180-7585-40B1-A2C5-A3AB606410E1}" type="presParOf" srcId="{3224AA3A-0736-49E3-A36C-78F44843844E}" destId="{11974E53-646F-4817-8917-37EF49BE2D55}" srcOrd="1" destOrd="0" presId="urn:microsoft.com/office/officeart/2005/8/layout/pList1"/>
    <dgm:cxn modelId="{EFA948BB-3741-465F-A729-425F987521A7}" type="presParOf" srcId="{AB539A84-2E69-4970-BC42-4033BCA40F78}" destId="{1A81D881-B529-4590-8762-5F995AA815B3}" srcOrd="5" destOrd="0" presId="urn:microsoft.com/office/officeart/2005/8/layout/pList1"/>
    <dgm:cxn modelId="{AC268DD1-D32B-481D-B695-5F976D1BDF77}" type="presParOf" srcId="{AB539A84-2E69-4970-BC42-4033BCA40F78}" destId="{F2495DFB-68CA-4A27-BAF3-6064BEF303A4}" srcOrd="6" destOrd="0" presId="urn:microsoft.com/office/officeart/2005/8/layout/pList1"/>
    <dgm:cxn modelId="{4CDD6615-E7E8-4EEE-B60C-C5B48A99B1B4}" type="presParOf" srcId="{F2495DFB-68CA-4A27-BAF3-6064BEF303A4}" destId="{4F46B714-825A-4A10-A2AE-DEBCB6F8E2FE}" srcOrd="0" destOrd="0" presId="urn:microsoft.com/office/officeart/2005/8/layout/pList1"/>
    <dgm:cxn modelId="{FE0CF18D-E57A-4050-B1B0-32E92717B6D4}" type="presParOf" srcId="{F2495DFB-68CA-4A27-BAF3-6064BEF303A4}" destId="{F075B156-A7CE-4506-9444-7045546E7822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295C32-E33F-4461-9DCB-EDF07F6D8DB3}">
      <dsp:nvSpPr>
        <dsp:cNvPr id="0" name=""/>
        <dsp:cNvSpPr/>
      </dsp:nvSpPr>
      <dsp:spPr>
        <a:xfrm>
          <a:off x="-5904007" y="-788200"/>
          <a:ext cx="6904994" cy="6904994"/>
        </a:xfrm>
        <a:prstGeom prst="blockArc">
          <a:avLst>
            <a:gd name="adj1" fmla="val 18900000"/>
            <a:gd name="adj2" fmla="val 2700000"/>
            <a:gd name="adj3" fmla="val 313"/>
          </a:avLst>
        </a:prstGeom>
        <a:noFill/>
        <a:ln w="264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9DED5C-3032-4C13-AFF0-7DB25D4A1BDA}">
      <dsp:nvSpPr>
        <dsp:cNvPr id="0" name=""/>
        <dsp:cNvSpPr/>
      </dsp:nvSpPr>
      <dsp:spPr>
        <a:xfrm>
          <a:off x="544004" y="872533"/>
          <a:ext cx="3549924" cy="1465426"/>
        </a:xfrm>
        <a:prstGeom prst="rect">
          <a:avLst/>
        </a:prstGeom>
        <a:solidFill>
          <a:schemeClr val="accent5"/>
        </a:solidFill>
        <a:ln w="44450" cap="flat" cmpd="sng" algn="ctr">
          <a:solidFill>
            <a:schemeClr val="lt1"/>
          </a:solidFill>
          <a:prstDash val="solid"/>
        </a:ln>
        <a:effectLst/>
      </dsp:spPr>
      <dsp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dsp:style>
      <dsp:txBody>
        <a:bodyPr spcFirstLastPara="0" vert="horz" wrap="square" lIns="1163182" tIns="40640" rIns="40640" bIns="4064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600" kern="1200" dirty="0" smtClean="0">
              <a:solidFill>
                <a:schemeClr val="bg1"/>
              </a:solidFill>
            </a:rPr>
            <a:t>Министерство образования и науки РК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rgbClr val="FFFF00"/>
              </a:solidFill>
            </a:rPr>
            <a:t>www.edu.gov.kz</a:t>
          </a:r>
          <a:r>
            <a:rPr lang="ru-RU" sz="1600" kern="1200" dirty="0" smtClean="0">
              <a:solidFill>
                <a:srgbClr val="FFFF00"/>
              </a:solidFill>
            </a:rPr>
            <a:t> </a:t>
          </a:r>
          <a:endParaRPr lang="ru-RU" sz="1600" kern="1200" dirty="0">
            <a:solidFill>
              <a:srgbClr val="FFFF00"/>
            </a:solidFill>
          </a:endParaRPr>
        </a:p>
      </dsp:txBody>
      <dsp:txXfrm>
        <a:off x="544004" y="872533"/>
        <a:ext cx="3549924" cy="1465426"/>
      </dsp:txXfrm>
    </dsp:sp>
    <dsp:sp modelId="{CB92C861-BC29-46EE-B315-2F691F3D2D4B}">
      <dsp:nvSpPr>
        <dsp:cNvPr id="0" name=""/>
        <dsp:cNvSpPr/>
      </dsp:nvSpPr>
      <dsp:spPr>
        <a:xfrm>
          <a:off x="73783" y="806727"/>
          <a:ext cx="1440294" cy="1516588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64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08B7DE4-1648-4820-B6B7-DA52C92F75AD}">
      <dsp:nvSpPr>
        <dsp:cNvPr id="0" name=""/>
        <dsp:cNvSpPr/>
      </dsp:nvSpPr>
      <dsp:spPr>
        <a:xfrm>
          <a:off x="648073" y="3030858"/>
          <a:ext cx="3425392" cy="1465426"/>
        </a:xfrm>
        <a:prstGeom prst="rect">
          <a:avLst/>
        </a:prstGeom>
        <a:solidFill>
          <a:schemeClr val="accent5"/>
        </a:solidFill>
        <a:ln w="44450" cap="flat" cmpd="sng" algn="ctr">
          <a:solidFill>
            <a:schemeClr val="lt1"/>
          </a:solidFill>
          <a:prstDash val="solid"/>
        </a:ln>
        <a:effectLst/>
      </dsp:spPr>
      <dsp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dsp:style>
      <dsp:txBody>
        <a:bodyPr spcFirstLastPara="0" vert="horz" wrap="square" lIns="1163182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Национальный центр тестирования </a:t>
          </a:r>
          <a:r>
            <a:rPr lang="en-US" sz="1600" kern="1200" dirty="0" smtClean="0">
              <a:solidFill>
                <a:srgbClr val="FFFF00"/>
              </a:solidFill>
            </a:rPr>
            <a:t>http://www.testcenter.kz</a:t>
          </a:r>
          <a:endParaRPr lang="ru-RU" sz="1600" kern="1200" dirty="0">
            <a:solidFill>
              <a:srgbClr val="FFFF00"/>
            </a:solidFill>
          </a:endParaRPr>
        </a:p>
      </dsp:txBody>
      <dsp:txXfrm>
        <a:off x="648073" y="3030858"/>
        <a:ext cx="3425392" cy="1465426"/>
      </dsp:txXfrm>
    </dsp:sp>
    <dsp:sp modelId="{47616E8E-EA5F-485F-A2E1-BA7416403221}">
      <dsp:nvSpPr>
        <dsp:cNvPr id="0" name=""/>
        <dsp:cNvSpPr/>
      </dsp:nvSpPr>
      <dsp:spPr>
        <a:xfrm>
          <a:off x="0" y="3168388"/>
          <a:ext cx="1489349" cy="1383545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6425" cap="flat" cmpd="sng" algn="ctr">
          <a:solidFill>
            <a:schemeClr val="tx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7A9FB5-B669-45E2-B0AC-995E290E7431}">
      <dsp:nvSpPr>
        <dsp:cNvPr id="0" name=""/>
        <dsp:cNvSpPr/>
      </dsp:nvSpPr>
      <dsp:spPr>
        <a:xfrm>
          <a:off x="216027" y="72010"/>
          <a:ext cx="798726" cy="761756"/>
        </a:xfrm>
        <a:prstGeom prst="round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C3F1AA-288A-4076-9F6F-B8D0AFD3EAC8}">
      <dsp:nvSpPr>
        <dsp:cNvPr id="0" name=""/>
        <dsp:cNvSpPr/>
      </dsp:nvSpPr>
      <dsp:spPr>
        <a:xfrm>
          <a:off x="1080119" y="360040"/>
          <a:ext cx="2030070" cy="3713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0" numCol="1" spcCol="1270" anchor="t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https://vk.com/testcenterkz</a:t>
          </a:r>
          <a:endParaRPr lang="ru-RU" sz="1200" kern="1200" dirty="0"/>
        </a:p>
      </dsp:txBody>
      <dsp:txXfrm>
        <a:off x="1080119" y="360040"/>
        <a:ext cx="2030070" cy="371375"/>
      </dsp:txXfrm>
    </dsp:sp>
    <dsp:sp modelId="{58EE4375-82F2-48E3-8A56-8EAFE9363A0E}">
      <dsp:nvSpPr>
        <dsp:cNvPr id="0" name=""/>
        <dsp:cNvSpPr/>
      </dsp:nvSpPr>
      <dsp:spPr>
        <a:xfrm>
          <a:off x="216027" y="2088234"/>
          <a:ext cx="826214" cy="774267"/>
        </a:xfrm>
        <a:prstGeom prst="round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1E1D1FF-3168-4E52-9D38-5BC5C36BC553}">
      <dsp:nvSpPr>
        <dsp:cNvPr id="0" name=""/>
        <dsp:cNvSpPr/>
      </dsp:nvSpPr>
      <dsp:spPr>
        <a:xfrm>
          <a:off x="144014" y="1224138"/>
          <a:ext cx="2077858" cy="4853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0" numCol="1" spcCol="1270" anchor="t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https://www.youtube.com/channel/UCzmZObVJTezesGyIEKw6h-Q</a:t>
          </a:r>
          <a:endParaRPr lang="ru-RU" sz="1200" kern="1200" dirty="0"/>
        </a:p>
      </dsp:txBody>
      <dsp:txXfrm>
        <a:off x="144014" y="1224138"/>
        <a:ext cx="2077858" cy="485338"/>
      </dsp:txXfrm>
    </dsp:sp>
    <dsp:sp modelId="{31C44C52-2F94-41D0-A7D7-A59DE144B483}">
      <dsp:nvSpPr>
        <dsp:cNvPr id="0" name=""/>
        <dsp:cNvSpPr/>
      </dsp:nvSpPr>
      <dsp:spPr>
        <a:xfrm>
          <a:off x="2376263" y="936102"/>
          <a:ext cx="773471" cy="744527"/>
        </a:xfrm>
        <a:prstGeom prst="roundRect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974E53-646F-4817-8917-37EF49BE2D55}">
      <dsp:nvSpPr>
        <dsp:cNvPr id="0" name=""/>
        <dsp:cNvSpPr/>
      </dsp:nvSpPr>
      <dsp:spPr>
        <a:xfrm>
          <a:off x="1152132" y="2304255"/>
          <a:ext cx="2156898" cy="3713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0" numCol="1" spcCol="1270" anchor="t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https://www.facebook.com/testcenterkz</a:t>
          </a:r>
          <a:endParaRPr lang="ru-RU" sz="1200" kern="1200" dirty="0"/>
        </a:p>
      </dsp:txBody>
      <dsp:txXfrm>
        <a:off x="1152132" y="2304255"/>
        <a:ext cx="2156898" cy="371375"/>
      </dsp:txXfrm>
    </dsp:sp>
    <dsp:sp modelId="{4F46B714-825A-4A10-A2AE-DEBCB6F8E2FE}">
      <dsp:nvSpPr>
        <dsp:cNvPr id="0" name=""/>
        <dsp:cNvSpPr/>
      </dsp:nvSpPr>
      <dsp:spPr>
        <a:xfrm>
          <a:off x="2448271" y="3096341"/>
          <a:ext cx="695642" cy="746065"/>
        </a:xfrm>
        <a:prstGeom prst="roundRect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75B156-A7CE-4506-9444-7045546E7822}">
      <dsp:nvSpPr>
        <dsp:cNvPr id="0" name=""/>
        <dsp:cNvSpPr/>
      </dsp:nvSpPr>
      <dsp:spPr>
        <a:xfrm>
          <a:off x="288029" y="3240360"/>
          <a:ext cx="1729686" cy="3713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0" numCol="1" spcCol="1270" anchor="t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/https://instagram.com/testcenterkz</a:t>
          </a:r>
          <a:endParaRPr lang="ru-RU" sz="1200" kern="1200" dirty="0"/>
        </a:p>
      </dsp:txBody>
      <dsp:txXfrm>
        <a:off x="288029" y="3240360"/>
        <a:ext cx="1729686" cy="3713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3138F9-7C0C-44A6-BF2B-6A498AE87B6D}" type="datetimeFigureOut">
              <a:rPr lang="ru-RU" smtClean="0"/>
              <a:t>28.11.2019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B4A414-BCCF-4713-A027-4DE945D894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48818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493EEF-0906-4B00-BF40-82FD4F2EF346}" type="datetimeFigureOut">
              <a:rPr lang="ru-RU" smtClean="0"/>
              <a:t>28.11.2019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E83AFD-AE9D-4BC9-88D5-83E5AD88F8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12353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E83AFD-AE9D-4BC9-88D5-83E5AD88F882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27703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E83AFD-AE9D-4BC9-88D5-83E5AD88F882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87440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E83AFD-AE9D-4BC9-88D5-83E5AD88F882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82231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E83AFD-AE9D-4BC9-88D5-83E5AD88F882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35026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E83AFD-AE9D-4BC9-88D5-83E5AD88F882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93965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E83AFD-AE9D-4BC9-88D5-83E5AD88F882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36556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E83AFD-AE9D-4BC9-88D5-83E5AD88F882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29227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E83AFD-AE9D-4BC9-88D5-83E5AD88F882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0368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E83AFD-AE9D-4BC9-88D5-83E5AD88F882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73635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E83AFD-AE9D-4BC9-88D5-83E5AD88F882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09363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E83AFD-AE9D-4BC9-88D5-83E5AD88F882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0126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A8629-9EFD-4EB4-AE1E-85FFC8484A3A}" type="datetimeFigureOut">
              <a:rPr lang="ru-RU" smtClean="0"/>
              <a:t>28.11.2019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619BF-1E28-438D-8827-7CFD88154FF5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A8629-9EFD-4EB4-AE1E-85FFC8484A3A}" type="datetimeFigureOut">
              <a:rPr lang="ru-RU" smtClean="0"/>
              <a:t>28.11.2019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619BF-1E28-438D-8827-7CFD88154FF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A8629-9EFD-4EB4-AE1E-85FFC8484A3A}" type="datetimeFigureOut">
              <a:rPr lang="ru-RU" smtClean="0"/>
              <a:t>28.11.2019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619BF-1E28-438D-8827-7CFD88154FF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A8629-9EFD-4EB4-AE1E-85FFC8484A3A}" type="datetimeFigureOut">
              <a:rPr lang="ru-RU" smtClean="0"/>
              <a:t>28.11.2019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619BF-1E28-438D-8827-7CFD88154FF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A8629-9EFD-4EB4-AE1E-85FFC8484A3A}" type="datetimeFigureOut">
              <a:rPr lang="ru-RU" smtClean="0"/>
              <a:t>28.11.2019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619BF-1E28-438D-8827-7CFD88154FF5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A8629-9EFD-4EB4-AE1E-85FFC8484A3A}" type="datetimeFigureOut">
              <a:rPr lang="ru-RU" smtClean="0"/>
              <a:t>28.11.2019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619BF-1E28-438D-8827-7CFD88154FF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A8629-9EFD-4EB4-AE1E-85FFC8484A3A}" type="datetimeFigureOut">
              <a:rPr lang="ru-RU" smtClean="0"/>
              <a:t>28.11.2019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619BF-1E28-438D-8827-7CFD88154FF5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A8629-9EFD-4EB4-AE1E-85FFC8484A3A}" type="datetimeFigureOut">
              <a:rPr lang="ru-RU" smtClean="0"/>
              <a:t>28.11.2019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619BF-1E28-438D-8827-7CFD88154FF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A8629-9EFD-4EB4-AE1E-85FFC8484A3A}" type="datetimeFigureOut">
              <a:rPr lang="ru-RU" smtClean="0"/>
              <a:t>28.11.2019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619BF-1E28-438D-8827-7CFD88154FF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A8629-9EFD-4EB4-AE1E-85FFC8484A3A}" type="datetimeFigureOut">
              <a:rPr lang="ru-RU" smtClean="0"/>
              <a:t>28.11.2019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619BF-1E28-438D-8827-7CFD88154FF5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A8629-9EFD-4EB4-AE1E-85FFC8484A3A}" type="datetimeFigureOut">
              <a:rPr lang="ru-RU" smtClean="0"/>
              <a:t>28.11.2019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619BF-1E28-438D-8827-7CFD88154FF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545A8629-9EFD-4EB4-AE1E-85FFC8484A3A}" type="datetimeFigureOut">
              <a:rPr lang="ru-RU" smtClean="0"/>
              <a:t>28.11.2019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DC3619BF-1E28-438D-8827-7CFD88154FF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hyperlink" Target="https://cabinet.testcenter.kz/#/login" TargetMode="External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14.png"/><Relationship Id="rId4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cabinet.testcenter.kz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23728" y="433992"/>
            <a:ext cx="6336704" cy="1741543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kk-KZ" sz="3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Министерство образования и науки Республики Казахстан</a:t>
            </a:r>
            <a:br>
              <a:rPr lang="kk-KZ" sz="3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3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Национальный центр тестирования  </a:t>
            </a:r>
            <a:r>
              <a:rPr lang="ru-RU" b="1" dirty="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u-RU" b="1" dirty="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rPr>
            </a:b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6" y="620688"/>
            <a:ext cx="1538851" cy="1080120"/>
          </a:xfrm>
          <a:prstGeom prst="rect">
            <a:avLst/>
          </a:prstGeom>
        </p:spPr>
      </p:pic>
      <p:sp>
        <p:nvSpPr>
          <p:cNvPr id="6" name="Подзаголовок 2"/>
          <p:cNvSpPr txBox="1">
            <a:spLocks/>
          </p:cNvSpPr>
          <p:nvPr/>
        </p:nvSpPr>
        <p:spPr>
          <a:xfrm>
            <a:off x="1726799" y="2483275"/>
            <a:ext cx="6455961" cy="1092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k-KZ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Единое национальное тестирование (ЕНТ</a:t>
            </a:r>
            <a:r>
              <a:rPr lang="kk-KZ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ctr"/>
            <a:r>
              <a:rPr lang="kk-KZ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kk-KZ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удет проводиться с 15 по 20 января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91880" y="5819328"/>
            <a:ext cx="28803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 fontAlgn="base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г.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Нур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-Султан </a:t>
            </a:r>
          </a:p>
          <a:p>
            <a:pPr algn="ctr" fontAlgn="base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2019 г.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3598587"/>
            <a:ext cx="3024336" cy="187220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3632520"/>
            <a:ext cx="2844316" cy="1838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515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6156176" y="2258364"/>
            <a:ext cx="2736304" cy="159778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95929" y="2271977"/>
            <a:ext cx="5400600" cy="158417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929" y="1052736"/>
            <a:ext cx="8229600" cy="57606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dirty="0">
                <a:latin typeface="Times New Roman" pitchFamily="18" charset="0"/>
                <a:cs typeface="Times New Roman" pitchFamily="18" charset="0"/>
              </a:rPr>
              <a:t>Подготовка к ЕНТ через пробное </a:t>
            </a:r>
            <a:r>
              <a:rPr lang="ru-RU" sz="2700" dirty="0" err="1">
                <a:latin typeface="Times New Roman" pitchFamily="18" charset="0"/>
                <a:cs typeface="Times New Roman" pitchFamily="18" charset="0"/>
              </a:rPr>
              <a:t>online</a:t>
            </a: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> тестирование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929" y="908720"/>
            <a:ext cx="8496551" cy="4680520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endParaRPr lang="ru-RU" sz="2200" b="1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 fontAlgn="base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Тестирование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для подготовки к ЕНТ 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будет проводиться в следующем формате:</a:t>
            </a:r>
            <a:endParaRPr lang="ru-RU" sz="20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fontAlgn="base">
              <a:buNone/>
            </a:pPr>
            <a:endParaRPr lang="ru-RU" sz="20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fontAlgn="base">
              <a:buNone/>
            </a:pPr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1-блок:    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 fontAlgn="base">
              <a:buNone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Математическая грамотность – 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20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заданий</a:t>
            </a:r>
            <a:endParaRPr lang="ru-RU" sz="1900" dirty="0">
              <a:latin typeface="Times New Roman" pitchFamily="18" charset="0"/>
              <a:cs typeface="Times New Roman" pitchFamily="18" charset="0"/>
            </a:endParaRPr>
          </a:p>
          <a:p>
            <a:pPr marL="0" indent="0" fontAlgn="base">
              <a:buNone/>
            </a:pPr>
            <a:r>
              <a:rPr lang="kk-KZ" sz="1900" dirty="0">
                <a:latin typeface="Times New Roman" pitchFamily="18" charset="0"/>
                <a:cs typeface="Times New Roman" pitchFamily="18" charset="0"/>
              </a:rPr>
              <a:t>Грамотность </a:t>
            </a:r>
            <a:r>
              <a:rPr lang="kk-KZ" sz="1900" dirty="0" smtClean="0">
                <a:latin typeface="Times New Roman" pitchFamily="18" charset="0"/>
                <a:cs typeface="Times New Roman" pitchFamily="18" charset="0"/>
              </a:rPr>
              <a:t>чтения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20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заданий</a:t>
            </a:r>
            <a:endParaRPr lang="ru-RU" sz="1900" dirty="0">
              <a:latin typeface="Times New Roman" pitchFamily="18" charset="0"/>
              <a:cs typeface="Times New Roman" pitchFamily="18" charset="0"/>
            </a:endParaRPr>
          </a:p>
          <a:p>
            <a:pPr marL="0" indent="0" fontAlgn="base">
              <a:buNone/>
            </a:pPr>
            <a:r>
              <a:rPr lang="kk-KZ" sz="1900" dirty="0">
                <a:latin typeface="Times New Roman" pitchFamily="18" charset="0"/>
                <a:cs typeface="Times New Roman" pitchFamily="18" charset="0"/>
              </a:rPr>
              <a:t>История </a:t>
            </a:r>
            <a:r>
              <a:rPr lang="kk-KZ" sz="1900" dirty="0" smtClean="0">
                <a:latin typeface="Times New Roman" pitchFamily="18" charset="0"/>
                <a:cs typeface="Times New Roman" pitchFamily="18" charset="0"/>
              </a:rPr>
              <a:t>Казахстана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– 20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заданий</a:t>
            </a:r>
            <a:endParaRPr lang="ru-RU" sz="19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 fontAlgn="base"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 fontAlgn="base"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 fontAlgn="base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проведении пробного тестирования поступающий имеет возможность ознакомиться с тестовыми заданиями, используемыми на ЕНТ и проверить уровень своих знаний по выбранным предметам.</a:t>
            </a:r>
          </a:p>
          <a:p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209712" y="2325401"/>
            <a:ext cx="28267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b="1" u="sng" dirty="0">
                <a:latin typeface="Times New Roman" pitchFamily="18" charset="0"/>
                <a:cs typeface="Times New Roman" pitchFamily="18" charset="0"/>
              </a:rPr>
              <a:t>2-блок: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fontAlgn="base"/>
            <a:r>
              <a:rPr lang="ru-RU" dirty="0"/>
              <a:t>Профильный предмет 1 – 30  </a:t>
            </a:r>
            <a:r>
              <a:rPr lang="ru-RU" dirty="0" smtClean="0"/>
              <a:t>заданий</a:t>
            </a:r>
          </a:p>
          <a:p>
            <a:pPr fontAlgn="base"/>
            <a:r>
              <a:rPr lang="ru-RU" dirty="0"/>
              <a:t>Профильный предмет 2 – 30 </a:t>
            </a:r>
            <a:r>
              <a:rPr lang="ru-RU" dirty="0" smtClean="0"/>
              <a:t> </a:t>
            </a:r>
            <a:r>
              <a:rPr lang="ru-RU" dirty="0"/>
              <a:t>заданий</a:t>
            </a:r>
          </a:p>
        </p:txBody>
      </p:sp>
    </p:spTree>
    <p:extLst>
      <p:ext uri="{BB962C8B-B14F-4D97-AF65-F5344CB8AC3E}">
        <p14:creationId xmlns:p14="http://schemas.microsoft.com/office/powerpoint/2010/main" val="3631672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519336"/>
          </a:xfrm>
        </p:spPr>
        <p:txBody>
          <a:bodyPr>
            <a:noAutofit/>
          </a:bodyPr>
          <a:lstStyle/>
          <a:p>
            <a:pPr algn="ctr"/>
            <a:r>
              <a:rPr lang="kk-KZ" sz="2400" b="1" dirty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Подготовка к ЕНТ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latin typeface="Palatino Linotype" pitchFamily="18" charset="0"/>
              <a:ea typeface="Times New Roman"/>
              <a:cs typeface="Times New Roman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79712" y="1052736"/>
            <a:ext cx="6840760" cy="56166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kk-KZ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Пробное онлайн тестирование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buNone/>
            </a:pPr>
            <a:r>
              <a:rPr lang="kk-KZ" sz="20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Стоимость 1 тестирования </a:t>
            </a:r>
            <a:r>
              <a:rPr lang="kk-KZ" sz="2000" dirty="0" smtClean="0">
                <a:latin typeface="Palatino Linotype" pitchFamily="18" charset="0"/>
              </a:rPr>
              <a:t>–</a:t>
            </a:r>
            <a:r>
              <a:rPr lang="kk-KZ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260 теңге</a:t>
            </a:r>
            <a:endParaRPr lang="ru-RU" sz="2000" dirty="0" smtClean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ctr">
              <a:buNone/>
            </a:pPr>
            <a:endParaRPr lang="ru-RU" sz="2000" dirty="0" smtClean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kk-KZ" sz="20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</a:t>
            </a:r>
            <a:r>
              <a:rPr lang="kk-KZ" sz="2000" dirty="0">
                <a:latin typeface="Palatino Linotype" pitchFamily="18" charset="0"/>
              </a:rPr>
              <a:t>Способы оплаты: </a:t>
            </a:r>
          </a:p>
          <a:p>
            <a:pPr marL="0" lvl="0" indent="0">
              <a:buNone/>
            </a:pPr>
            <a:r>
              <a:rPr lang="kk-KZ" sz="20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</a:t>
            </a:r>
            <a:r>
              <a:rPr lang="kk-KZ" sz="2000" dirty="0">
                <a:latin typeface="Palatino Linotype" pitchFamily="18" charset="0"/>
              </a:rPr>
              <a:t>Терминалы </a:t>
            </a:r>
            <a:r>
              <a:rPr lang="kk-KZ" sz="2000" dirty="0" smtClean="0">
                <a:latin typeface="Palatino Linotype" pitchFamily="18" charset="0"/>
              </a:rPr>
              <a:t>Касса24</a:t>
            </a:r>
          </a:p>
          <a:p>
            <a:pPr marL="0" lvl="0" indent="0">
              <a:buNone/>
            </a:pPr>
            <a:r>
              <a:rPr lang="kk-KZ" sz="2000" dirty="0">
                <a:latin typeface="Palatino Linotype" pitchFamily="18" charset="0"/>
                <a:cs typeface="Times New Roman" pitchFamily="18" charset="0"/>
              </a:rPr>
              <a:t> </a:t>
            </a:r>
            <a:r>
              <a:rPr lang="kk-KZ" sz="2000" dirty="0" smtClean="0">
                <a:latin typeface="Palatino Linotype" pitchFamily="18" charset="0"/>
                <a:cs typeface="Times New Roman" pitchFamily="18" charset="0"/>
              </a:rPr>
              <a:t>           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«Личный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кабинет» веб-приложение</a:t>
            </a:r>
          </a:p>
          <a:p>
            <a:pPr marL="0" lvl="0" indent="0" algn="ctr">
              <a:buNone/>
            </a:pPr>
            <a:endParaRPr lang="kk-KZ" sz="1200" dirty="0" smtClean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 fontAlgn="base">
              <a:buNone/>
            </a:pPr>
            <a:r>
              <a:rPr lang="ru-RU" sz="1900" b="1" i="1" dirty="0" smtClean="0">
                <a:latin typeface="Times New Roman" pitchFamily="18" charset="0"/>
                <a:cs typeface="Times New Roman" pitchFamily="18" charset="0"/>
              </a:rPr>
              <a:t>      Зарегистрироваться </a:t>
            </a:r>
            <a:r>
              <a:rPr lang="ru-RU" sz="1900" b="1" i="1" dirty="0">
                <a:latin typeface="Times New Roman" pitchFamily="18" charset="0"/>
                <a:cs typeface="Times New Roman" pitchFamily="18" charset="0"/>
              </a:rPr>
              <a:t>в личном кабинете по ссылке</a:t>
            </a:r>
            <a:r>
              <a:rPr lang="ru-RU" sz="1900" b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900" b="1" dirty="0">
                <a:latin typeface="Times New Roman" pitchFamily="18" charset="0"/>
                <a:cs typeface="Times New Roman" pitchFamily="18" charset="0"/>
                <a:hlinkClick r:id="rId3"/>
              </a:rPr>
              <a:t>cabinet.testcenter.kz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 и совершать оплату любым удобным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способом. Для 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этого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необходимо: после 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регистрации в Личном кабинете выбрать нужный вид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тестирования; нажать 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на кнопку «Купить» и указать количество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попыток; на 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странице оплаты заполнить контактные данные и выбрать способ оплаты (Банковская карта, Личная касса 24, </a:t>
            </a:r>
            <a:r>
              <a:rPr lang="ru-RU" sz="1900" dirty="0" err="1">
                <a:latin typeface="Times New Roman" pitchFamily="18" charset="0"/>
                <a:cs typeface="Times New Roman" pitchFamily="18" charset="0"/>
              </a:rPr>
              <a:t>WebMoney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marL="0" lvl="0" indent="0">
              <a:buNone/>
            </a:pPr>
            <a:r>
              <a:rPr lang="kk-KZ" sz="105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</a:t>
            </a:r>
          </a:p>
          <a:p>
            <a:pPr marL="0" lvl="0" indent="0" algn="ctr">
              <a:buNone/>
            </a:pPr>
            <a:r>
              <a:rPr lang="kk-KZ" sz="2000" dirty="0" smtClean="0">
                <a:latin typeface="Palatino Linotype" pitchFamily="18" charset="0"/>
              </a:rPr>
              <a:t>Банки </a:t>
            </a:r>
            <a:r>
              <a:rPr lang="kk-KZ" sz="2000" dirty="0">
                <a:latin typeface="Palatino Linotype" pitchFamily="18" charset="0"/>
              </a:rPr>
              <a:t>второго уровня</a:t>
            </a:r>
            <a:endParaRPr lang="ru-RU" sz="2000" dirty="0">
              <a:latin typeface="Palatino Linotype" pitchFamily="18" charset="0"/>
            </a:endParaRPr>
          </a:p>
          <a:p>
            <a:pPr marL="0" lvl="0" indent="0" algn="ctr">
              <a:buNone/>
            </a:pPr>
            <a:endParaRPr lang="ru-RU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03" t="9260" r="11831" b="7143"/>
          <a:stretch/>
        </p:blipFill>
        <p:spPr>
          <a:xfrm>
            <a:off x="698322" y="1384376"/>
            <a:ext cx="983797" cy="775248"/>
          </a:xfrm>
          <a:prstGeom prst="rect">
            <a:avLst/>
          </a:prstGeom>
        </p:spPr>
      </p:pic>
      <p:pic>
        <p:nvPicPr>
          <p:cNvPr id="6" name="Picture 4" descr="C:\Users\a.khaidarova\Desktop\kassa-24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073" y="2420888"/>
            <a:ext cx="1032266" cy="864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a.khaidarova\Desktop\2311_image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420" y="5746491"/>
            <a:ext cx="979730" cy="882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25" t="26043" r="22325" b="23762"/>
          <a:stretch/>
        </p:blipFill>
        <p:spPr>
          <a:xfrm>
            <a:off x="624407" y="3953484"/>
            <a:ext cx="1032488" cy="62764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407" y="4725143"/>
            <a:ext cx="1032488" cy="729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857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548680"/>
            <a:ext cx="8229600" cy="375320"/>
          </a:xfrm>
        </p:spPr>
        <p:txBody>
          <a:bodyPr>
            <a:normAutofit fontScale="90000"/>
          </a:bodyPr>
          <a:lstStyle/>
          <a:p>
            <a:pPr algn="ctr"/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Учебно-методическое пособие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628800"/>
            <a:ext cx="1872208" cy="288032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1" y="1628800"/>
            <a:ext cx="1872208" cy="280831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43608" y="1274857"/>
            <a:ext cx="576064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77913" algn="just">
              <a:tabLst>
                <a:tab pos="5922963" algn="l"/>
              </a:tabLst>
            </a:pP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      Для подготовки к ЕНТ в продажу вышли учебно-методические пособия по предметам: </a:t>
            </a:r>
          </a:p>
          <a:p>
            <a:pPr marL="1077913" algn="just">
              <a:buFontTx/>
              <a:buChar char="-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Математическая грамотность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1077913" algn="just">
              <a:buFontTx/>
              <a:buChar char="-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Грамотность чтения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1077913" algn="just">
              <a:buFontTx/>
              <a:buChar char="-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История Казахстана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1077913" algn="just">
              <a:buFontTx/>
              <a:buChar char="-"/>
            </a:pP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 Казахский язык;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1077913" algn="just">
              <a:buFontTx/>
              <a:buChar char="-"/>
            </a:pP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 Русский язык;</a:t>
            </a:r>
            <a:endParaRPr lang="kk-KZ" sz="2000" dirty="0">
              <a:latin typeface="Times New Roman" pitchFamily="18" charset="0"/>
              <a:cs typeface="Times New Roman" pitchFamily="18" charset="0"/>
            </a:endParaRPr>
          </a:p>
          <a:p>
            <a:pPr marL="1077913" algn="just">
              <a:buFontTx/>
              <a:buChar char="-"/>
            </a:pP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 Математика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1077913" algn="just">
              <a:buFontTx/>
              <a:buChar char="-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Физика;</a:t>
            </a:r>
          </a:p>
          <a:p>
            <a:pPr marL="1077913" algn="just">
              <a:buFontTx/>
              <a:buChar char="-"/>
            </a:pP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 География;</a:t>
            </a:r>
          </a:p>
          <a:p>
            <a:pPr marL="1077913" algn="just">
              <a:buFontTx/>
              <a:buChar char="-"/>
            </a:pP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 Биология;</a:t>
            </a:r>
          </a:p>
          <a:p>
            <a:pPr marL="1077913" algn="just">
              <a:buFontTx/>
              <a:buChar char="-"/>
            </a:pP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 Химия;</a:t>
            </a:r>
          </a:p>
          <a:p>
            <a:pPr marL="1077913" algn="just">
              <a:buFontTx/>
              <a:buChar char="-"/>
            </a:pP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 Иностранные языки;</a:t>
            </a:r>
          </a:p>
          <a:p>
            <a:pPr marL="1077913" algn="just">
              <a:buFontTx/>
              <a:buChar char="-"/>
            </a:pP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 Всемирная история.</a:t>
            </a:r>
          </a:p>
          <a:p>
            <a:pPr algn="just"/>
            <a:endParaRPr lang="kk-KZ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Стоимость книжки – 414 тенге  </a:t>
            </a:r>
          </a:p>
        </p:txBody>
      </p:sp>
    </p:spTree>
    <p:extLst>
      <p:ext uri="{BB962C8B-B14F-4D97-AF65-F5344CB8AC3E}">
        <p14:creationId xmlns:p14="http://schemas.microsoft.com/office/powerpoint/2010/main" val="33571506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16632"/>
            <a:ext cx="8229600" cy="1224136"/>
          </a:xfrm>
        </p:spPr>
        <p:txBody>
          <a:bodyPr>
            <a:normAutofit/>
          </a:bodyPr>
          <a:lstStyle/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Информации и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интернет-ресурсы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для участников ЕНТ</a:t>
            </a: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55939313"/>
              </p:ext>
            </p:extLst>
          </p:nvPr>
        </p:nvGraphicFramePr>
        <p:xfrm>
          <a:off x="467544" y="1124744"/>
          <a:ext cx="4103687" cy="53285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768164918"/>
              </p:ext>
            </p:extLst>
          </p:nvPr>
        </p:nvGraphicFramePr>
        <p:xfrm>
          <a:off x="5148064" y="1556792"/>
          <a:ext cx="3384376" cy="47379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149676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307973"/>
            <a:ext cx="7704856" cy="3528392"/>
          </a:xfrm>
        </p:spPr>
        <p:txBody>
          <a:bodyPr>
            <a:noAutofit/>
          </a:bodyPr>
          <a:lstStyle/>
          <a:p>
            <a:pPr marL="0" indent="0" algn="just" fontAlgn="base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Единое 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национальное тестирование (ЕНТ) 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одна из форм отборочных экзаменов для поступления в организаций высшего и (или) послевузовского образования.</a:t>
            </a:r>
            <a:b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4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</a:t>
            </a:r>
            <a:r>
              <a:rPr lang="kk-KZ" sz="2400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Закон </a:t>
            </a:r>
            <a:r>
              <a:rPr lang="kk-KZ" sz="2400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РК «Об образовании»</a:t>
            </a:r>
            <a:r>
              <a:rPr lang="ru-RU" sz="2400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043608" y="2852936"/>
            <a:ext cx="7416824" cy="29523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 spc="-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fontAlgn="base"/>
            <a:endParaRPr lang="ru-RU" sz="2500" i="1" dirty="0">
              <a:latin typeface="Times New Roman" pitchFamily="18" charset="0"/>
              <a:cs typeface="Times New Roman" pitchFamily="18" charset="0"/>
            </a:endParaRPr>
          </a:p>
          <a:p>
            <a:pPr algn="r" fontAlgn="base"/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916" y="692696"/>
            <a:ext cx="1656183" cy="115212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2195736" y="853261"/>
            <a:ext cx="655272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НАЦИОНАЛЬНЫЙ ЦЕНТР ТЕСТИРОВАНИЯ</a:t>
            </a:r>
            <a:endParaRPr lang="ru-RU" sz="22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0058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095400"/>
          </a:xfrm>
        </p:spPr>
        <p:txBody>
          <a:bodyPr>
            <a:normAutofit fontScale="90000"/>
          </a:bodyPr>
          <a:lstStyle/>
          <a:p>
            <a:pPr algn="ctr"/>
            <a:r>
              <a:rPr lang="kk-KZ" sz="27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Сроки приёма заявлений и тестирования:</a:t>
            </a:r>
            <a:r>
              <a:rPr lang="kk-KZ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/>
            </a:r>
            <a:br>
              <a:rPr lang="kk-KZ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1772816"/>
            <a:ext cx="2808312" cy="3312368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23528" y="1052736"/>
            <a:ext cx="8496944" cy="540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39552" y="1196752"/>
            <a:ext cx="4536504" cy="504056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61938" indent="-174625" algn="ctr" fontAlgn="ctr"/>
            <a:r>
              <a:rPr lang="ru-RU" sz="2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 </a:t>
            </a:r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январе </a:t>
            </a:r>
            <a:r>
              <a:rPr lang="ru-RU" sz="2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на </a:t>
            </a:r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ЕНТ </a:t>
            </a:r>
            <a:r>
              <a:rPr lang="ru-RU" sz="2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примут участие</a:t>
            </a:r>
          </a:p>
          <a:p>
            <a:pPr marL="261938" indent="-174625" algn="just" fontAlgn="ctr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Обучающиеся выпускных 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11(12) классов средних 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школ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sz="20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 fontAlgn="ctr">
              <a:buFontTx/>
              <a:buChar char="-"/>
            </a:pP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ица, зачисленные в ВУЗы по очной форме обучения на платной основе до завершения первого академического периода;</a:t>
            </a:r>
          </a:p>
          <a:p>
            <a:pPr marL="285750" indent="-285750" algn="just" fontAlgn="ctr">
              <a:buFontTx/>
              <a:buChar char="-"/>
            </a:pPr>
            <a:r>
              <a:rPr lang="kk-KZ" sz="2000" i="1" dirty="0" smtClean="0">
                <a:latin typeface="Times New Roman" pitchFamily="18" charset="0"/>
                <a:cs typeface="Times New Roman" pitchFamily="18" charset="0"/>
              </a:rPr>
              <a:t>Обучающиеся ВУЗов по группе  образовательных программ, требующие творческой подготовки, и желающие перевестись на другие группы образовательных программ на платной основе</a:t>
            </a:r>
            <a:endParaRPr lang="ru-RU" sz="2000" b="1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5173528" y="3618800"/>
            <a:ext cx="3528391" cy="1872208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Тестирование:</a:t>
            </a:r>
          </a:p>
          <a:p>
            <a:pPr algn="ctr"/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15 по 20 января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5124792" y="1412775"/>
            <a:ext cx="3577127" cy="1829865"/>
          </a:xfrm>
          <a:prstGeom prst="ellipse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15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Приём заявлений: </a:t>
            </a:r>
          </a:p>
          <a:p>
            <a:pPr algn="ctr"/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2400" u="none" strike="noStrike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 по 15 декабря</a:t>
            </a:r>
            <a:endParaRPr lang="ru-RU" sz="2400" b="1" i="0" u="none" strike="noStrike" dirty="0" smtClean="0"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endParaRPr lang="ru-RU" sz="15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5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7831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Скругленный прямоугольник 29"/>
          <p:cNvSpPr/>
          <p:nvPr/>
        </p:nvSpPr>
        <p:spPr>
          <a:xfrm>
            <a:off x="5364088" y="1010681"/>
            <a:ext cx="720080" cy="31600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2740721" y="1052736"/>
            <a:ext cx="1039191" cy="31600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ai.ahmetova\Desktop\Презентация ЕНТ\шаблоны для презентации\reg_dog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813" y="369213"/>
            <a:ext cx="1568376" cy="1439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Скругленный прямоугольник 27"/>
          <p:cNvSpPr/>
          <p:nvPr/>
        </p:nvSpPr>
        <p:spPr>
          <a:xfrm>
            <a:off x="5180402" y="1790818"/>
            <a:ext cx="3784086" cy="40864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179511" y="1797741"/>
            <a:ext cx="4827823" cy="497319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48186" y="369936"/>
            <a:ext cx="5410944" cy="360040"/>
          </a:xfrm>
        </p:spPr>
        <p:txBody>
          <a:bodyPr>
            <a:noAutofit/>
          </a:bodyPr>
          <a:lstStyle/>
          <a:p>
            <a:r>
              <a:rPr lang="kk-KZ" sz="2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Места приёма заявлений на ЕНТ</a:t>
            </a:r>
            <a:endParaRPr lang="ru-RU" sz="2400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9166" y="1875279"/>
            <a:ext cx="4718168" cy="465006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1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) Заявление по форме </a:t>
            </a:r>
            <a:r>
              <a:rPr lang="kk-KZ" sz="18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выдается</a:t>
            </a:r>
            <a:r>
              <a:rPr lang="kk-KZ" sz="1800" dirty="0">
                <a:latin typeface="Times New Roman" pitchFamily="18" charset="0"/>
                <a:cs typeface="Times New Roman" pitchFamily="18" charset="0"/>
              </a:rPr>
              <a:t> в ППЕНТ)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) Две фотокарточки размером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3x4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сантиметра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3) Копия документа, удостоверяющего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личность; 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этом не достигшие шестнадцати лет и не имеющие документ, удостоверяющий личность, представляет копию свидетельства о рождении.</a:t>
            </a:r>
          </a:p>
          <a:p>
            <a:pPr marL="0" indent="0"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) Справка с организации среднего образования, в которой он обучается (в 2-х экземплярах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); </a:t>
            </a:r>
          </a:p>
          <a:p>
            <a:pPr marL="0" indent="0" algn="just">
              <a:buNone/>
            </a:pP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этом один экземпляр остается у обучающегося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5) Квитанция об оплате за участие в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тестировании. </a:t>
            </a:r>
            <a:r>
              <a:rPr lang="kk-KZ" sz="1800" i="1" dirty="0" smtClean="0">
                <a:latin typeface="Times New Roman" pitchFamily="18" charset="0"/>
                <a:cs typeface="Times New Roman" pitchFamily="18" charset="0"/>
              </a:rPr>
              <a:t>Данное </a:t>
            </a:r>
            <a:r>
              <a:rPr lang="kk-KZ" sz="1800" i="1" dirty="0">
                <a:latin typeface="Times New Roman" pitchFamily="18" charset="0"/>
                <a:cs typeface="Times New Roman" pitchFamily="18" charset="0"/>
              </a:rPr>
              <a:t>тестирование проводится на платной основе.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kk-KZ" sz="1400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5364088" y="2276872"/>
            <a:ext cx="4975504" cy="32640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itchFamily="34" charset="0"/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 flipH="1">
            <a:off x="3218011" y="733136"/>
            <a:ext cx="468052" cy="27037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5007335" y="693119"/>
            <a:ext cx="453284" cy="27037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740721" y="968627"/>
            <a:ext cx="33434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ППЕНТ                             ВУЗ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>
            <a:off x="3203848" y="1368737"/>
            <a:ext cx="0" cy="42208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5771699" y="1326682"/>
            <a:ext cx="13905" cy="42208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3" name="Объект 2"/>
          <p:cNvSpPr txBox="1">
            <a:spLocks/>
          </p:cNvSpPr>
          <p:nvPr/>
        </p:nvSpPr>
        <p:spPr>
          <a:xfrm>
            <a:off x="5273888" y="1964668"/>
            <a:ext cx="3597113" cy="38884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1) Заявление по форме, заполненное по документу, удостоверяющему личность;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Две фотокарточки размером 3x4 сантиметра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3) Копия документа, 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удостоверяющего 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личность;</a:t>
            </a:r>
          </a:p>
          <a:p>
            <a:pPr marL="0" indent="0" algn="just">
              <a:buNone/>
            </a:pP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Квитанция об оплате за участие в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тестировании</a:t>
            </a:r>
            <a:r>
              <a:rPr lang="kk-KZ" sz="2000" i="1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kk-KZ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Font typeface="Arial" pitchFamily="34" charset="0"/>
              <a:buNone/>
            </a:pPr>
            <a:endParaRPr lang="ru-RU" sz="2000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Font typeface="Arial" pitchFamily="34" charset="0"/>
              <a:buNone/>
            </a:pPr>
            <a:r>
              <a:rPr lang="ru-RU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1891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8" t="5015" b="2212"/>
          <a:stretch/>
        </p:blipFill>
        <p:spPr>
          <a:xfrm>
            <a:off x="2162193" y="836712"/>
            <a:ext cx="6981807" cy="413575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288032"/>
          </a:xfrm>
        </p:spPr>
        <p:txBody>
          <a:bodyPr>
            <a:normAutofit fontScale="90000"/>
          </a:bodyPr>
          <a:lstStyle/>
          <a:p>
            <a:pPr algn="ctr"/>
            <a:r>
              <a:rPr lang="kk-KZ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/>
            </a:r>
            <a:br>
              <a:rPr lang="kk-KZ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kk-KZ" sz="27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Пункты при</a:t>
            </a:r>
            <a:r>
              <a:rPr lang="ru-RU" sz="27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е</a:t>
            </a:r>
            <a:r>
              <a:rPr lang="kk-KZ" sz="27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ма заявлений </a:t>
            </a:r>
            <a:r>
              <a:rPr lang="kk-KZ" sz="27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на </a:t>
            </a:r>
            <a:r>
              <a:rPr lang="kk-KZ" sz="27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ЕНТ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51520" y="4653136"/>
            <a:ext cx="5318693" cy="198501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23900" indent="-723900"/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Пункты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приёма заявлений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проведения ЕНТ: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        </a:t>
            </a:r>
            <a:r>
              <a:rPr lang="kk-KZ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ППЕНТ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154             </a:t>
            </a:r>
            <a:r>
              <a:rPr lang="kk-KZ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ВУЗ</a:t>
            </a:r>
            <a:r>
              <a:rPr lang="kk-KZ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kk-KZ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115 </a:t>
            </a:r>
            <a:endParaRPr lang="ru-RU" b="1" dirty="0" smtClean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i="1" dirty="0" smtClean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i="1" dirty="0">
                <a:solidFill>
                  <a:srgbClr val="002060"/>
                </a:solidFill>
              </a:rPr>
              <a:t>Обучающиеся 11(12) классов для подачи заявления и прохождения тестирования могут выбрать близлежащий ППЕНТ внутри области.</a:t>
            </a:r>
          </a:p>
          <a:p>
            <a:endParaRPr lang="ru-RU" b="1" i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9947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229600" cy="99060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Об оплате за тестирование</a:t>
            </a:r>
            <a:endParaRPr lang="kk-KZ" sz="2400" b="1" dirty="0">
              <a:solidFill>
                <a:schemeClr val="accent1">
                  <a:lumMod val="75000"/>
                </a:schemeClr>
              </a:solidFill>
              <a:latin typeface="Palatino Linotype" pitchFamily="18" charset="0"/>
              <a:ea typeface="Times New Roman"/>
              <a:cs typeface="Times New Roman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22232" y="1196752"/>
            <a:ext cx="6696744" cy="558924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Стоимость 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тестирования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2242 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тенге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kk-KZ" dirty="0" smtClean="0"/>
          </a:p>
          <a:p>
            <a:pPr marL="0" indent="0">
              <a:buNone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Оплату можно произвести во всех кассах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банков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второго уровня Республики Казахстан</a:t>
            </a:r>
          </a:p>
          <a:p>
            <a:pPr marL="0" lvl="0" indent="0" algn="just">
              <a:buNone/>
            </a:pPr>
            <a:endParaRPr lang="kk-KZ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  <a:hlinkClick r:id="rId3"/>
            </a:endParaRPr>
          </a:p>
          <a:p>
            <a:pPr marL="0" indent="0" algn="just" fontAlgn="base">
              <a:buNone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Также допускается оплата через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терминалы </a:t>
            </a:r>
          </a:p>
          <a:p>
            <a:pPr marL="0" indent="0" algn="just" fontAlgn="base">
              <a:buNone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АО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Народный Банк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Казахстана»</a:t>
            </a:r>
          </a:p>
          <a:p>
            <a:pPr marL="0" indent="0" algn="just" fontAlgn="base">
              <a:buNone/>
            </a:pPr>
            <a:endParaRPr lang="ru-RU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 fontAlgn="base">
              <a:buNone/>
            </a:pP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Реквизиты 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Национального центра 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тестирования: 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fontAlgn="base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 fontAlgn="base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РГКП «Национальный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центр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тестирования»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МОН РК</a:t>
            </a:r>
          </a:p>
          <a:p>
            <a:pPr marL="0" indent="0" fontAlgn="base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010011 г. Астана, Пр. Победы, 60</a:t>
            </a:r>
          </a:p>
          <a:p>
            <a:pPr marL="0" indent="0" fontAlgn="base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БИН 000140001853</a:t>
            </a:r>
          </a:p>
          <a:p>
            <a:pPr marL="0" indent="0" fontAlgn="base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ИИК KZ536010111000001515</a:t>
            </a:r>
          </a:p>
          <a:p>
            <a:pPr marL="0" indent="0" fontAlgn="base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БИК HSBKKZKX КБЕ 16</a:t>
            </a:r>
          </a:p>
          <a:p>
            <a:pPr marL="0" indent="0">
              <a:buNone/>
            </a:pPr>
            <a:endParaRPr lang="ru-RU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03" t="9260" r="11831" b="7143"/>
          <a:stretch/>
        </p:blipFill>
        <p:spPr>
          <a:xfrm>
            <a:off x="1019079" y="980726"/>
            <a:ext cx="936104" cy="989891"/>
          </a:xfrm>
          <a:prstGeom prst="rect">
            <a:avLst/>
          </a:prstGeom>
        </p:spPr>
      </p:pic>
      <p:pic>
        <p:nvPicPr>
          <p:cNvPr id="7" name="Picture 3" descr="C:\Users\a.khaidarova\Desktop\2311_image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369" y="2348880"/>
            <a:ext cx="964930" cy="869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714"/>
          <a:stretch/>
        </p:blipFill>
        <p:spPr>
          <a:xfrm>
            <a:off x="135901" y="3717032"/>
            <a:ext cx="1959429" cy="2749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687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265" y="332656"/>
            <a:ext cx="8229600" cy="735360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Предметы тестирования</a:t>
            </a:r>
            <a:r>
              <a:rPr lang="kk-KZ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/>
            </a:r>
            <a:br>
              <a:rPr lang="kk-KZ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endParaRPr lang="ru-RU" sz="2400" b="1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23265" y="980727"/>
            <a:ext cx="3168352" cy="211294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779912" y="980728"/>
            <a:ext cx="5256584" cy="57606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2500" lnSpcReduction="20000"/>
          </a:bodyPr>
          <a:lstStyle/>
          <a:p>
            <a:r>
              <a:rPr lang="ru-RU" b="1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2 профильных предмета (по выбору</a:t>
            </a:r>
            <a:r>
              <a:rPr lang="ru-RU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):</a:t>
            </a:r>
            <a:endParaRPr lang="ru-RU" b="1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171450" indent="-171450"/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•Математика 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+ Физика </a:t>
            </a:r>
          </a:p>
          <a:p>
            <a:pPr marL="171450" indent="-171450"/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•Математика 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+ География  </a:t>
            </a:r>
            <a:endParaRPr lang="en-US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171450" indent="-171450"/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•Всемирная 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История + География  </a:t>
            </a:r>
            <a:endParaRPr lang="en-US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171450" indent="-171450"/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•Биология 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+ Химия </a:t>
            </a:r>
          </a:p>
          <a:p>
            <a:pPr marL="171450" indent="-171450"/>
            <a:r>
              <a:rPr lang="kk-KZ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•Химия+Физика</a:t>
            </a:r>
            <a:endParaRPr lang="en-US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171450" indent="-171450"/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•Биология 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+ География </a:t>
            </a:r>
            <a:endParaRPr lang="en-US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171450" indent="-171450"/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•Иностранный 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язык + Всемирная История </a:t>
            </a:r>
            <a:endParaRPr lang="en-US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171450" indent="-171450"/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•Казахский/Русский 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язык + 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•Казахская/Русская 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литература </a:t>
            </a:r>
            <a:endParaRPr lang="en-US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171450" indent="-171450"/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•География 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+ Иностранный язык </a:t>
            </a:r>
          </a:p>
          <a:p>
            <a:pPr marL="171450" indent="-171450"/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•Всемирная 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История + Человек. 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•Общество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. Право</a:t>
            </a:r>
          </a:p>
          <a:p>
            <a:pPr algn="just"/>
            <a:endParaRPr lang="ru-RU" sz="2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1067705"/>
            <a:ext cx="316835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3 обязательных предмета:</a:t>
            </a:r>
          </a:p>
          <a:p>
            <a:r>
              <a:rPr lang="kk-KZ" sz="20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•История </a:t>
            </a:r>
            <a:r>
              <a:rPr lang="kk-KZ" sz="20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Казахстан</a:t>
            </a:r>
            <a:endParaRPr lang="ru-RU" sz="2000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•Математическая </a:t>
            </a:r>
            <a:r>
              <a:rPr lang="ru-RU" sz="20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грамотность</a:t>
            </a:r>
          </a:p>
          <a:p>
            <a:r>
              <a:rPr lang="kk-KZ" sz="20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•Грамотность </a:t>
            </a:r>
            <a:r>
              <a:rPr lang="kk-KZ" sz="20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чтения</a:t>
            </a:r>
            <a:endParaRPr lang="ru-RU" sz="2000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67" t="5138" r="11833" b="125"/>
          <a:stretch/>
        </p:blipFill>
        <p:spPr>
          <a:xfrm>
            <a:off x="671171" y="3284984"/>
            <a:ext cx="2307773" cy="3077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099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96345"/>
          </a:xfrm>
        </p:spPr>
        <p:txBody>
          <a:bodyPr>
            <a:noAutofit/>
          </a:bodyPr>
          <a:lstStyle/>
          <a:p>
            <a:pPr algn="ctr"/>
            <a:r>
              <a:rPr lang="kk-KZ" sz="2400" b="1" dirty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Язык сдачи тестирования: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/>
            </a:r>
            <a:b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</a:b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/>
            </a:r>
            <a:b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772816"/>
            <a:ext cx="8460940" cy="441570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kk-KZ" sz="20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Примечание</a:t>
            </a:r>
            <a:r>
              <a:rPr lang="kk-KZ" sz="20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поступающие, выбравшие сдачу 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тестирования 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на «английском» языке, «Историю Казахстана» сдают на казахском или русском языке по желанию!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kk-KZ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       Выбравшие </a:t>
            </a: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творческие </a:t>
            </a:r>
            <a:r>
              <a:rPr lang="ru-RU" sz="2000" b="1" dirty="0">
                <a:latin typeface="Times New Roman" pitchFamily="18" charset="0"/>
                <a:ea typeface="Times New Roman"/>
                <a:cs typeface="Times New Roman" pitchFamily="18" charset="0"/>
              </a:rPr>
              <a:t>группы образовательных программ</a:t>
            </a:r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на ЕНТ могут сдать:</a:t>
            </a:r>
          </a:p>
          <a:p>
            <a:pPr marL="0" indent="0" algn="just">
              <a:buNone/>
            </a:pP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- два предмета (грамотность чтения, История Казахстана);</a:t>
            </a:r>
          </a:p>
          <a:p>
            <a:pPr marL="0" indent="0" algn="just">
              <a:buNone/>
            </a:pP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- пять 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предметов (грамотность чтения, История Казахстана, математическая грамотность и два предмета по выбору).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000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6012160" y="764704"/>
            <a:ext cx="504056" cy="36004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4663807" y="796324"/>
            <a:ext cx="0" cy="36004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H="1">
            <a:off x="2627784" y="764704"/>
            <a:ext cx="432048" cy="36004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Скругленный прямоугольник 17"/>
          <p:cNvSpPr/>
          <p:nvPr/>
        </p:nvSpPr>
        <p:spPr>
          <a:xfrm>
            <a:off x="1403648" y="1221904"/>
            <a:ext cx="1656184" cy="4068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 казахском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3835715" y="1221904"/>
            <a:ext cx="1656184" cy="4068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dirty="0" smtClean="0"/>
              <a:t>  На </a:t>
            </a:r>
            <a:r>
              <a:rPr lang="kk-KZ" dirty="0"/>
              <a:t>русском</a:t>
            </a:r>
            <a:endParaRPr lang="ru-RU" dirty="0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012160" y="1216990"/>
            <a:ext cx="1935823" cy="3840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dirty="0" smtClean="0"/>
              <a:t>  На </a:t>
            </a:r>
            <a:r>
              <a:rPr lang="kk-KZ" dirty="0"/>
              <a:t>английском</a:t>
            </a:r>
            <a:endParaRPr lang="ru-RU" dirty="0"/>
          </a:p>
        </p:txBody>
      </p:sp>
      <p:sp>
        <p:nvSpPr>
          <p:cNvPr id="23" name="TextBox 22"/>
          <p:cNvSpPr txBox="1"/>
          <p:nvPr/>
        </p:nvSpPr>
        <p:spPr>
          <a:xfrm>
            <a:off x="1763688" y="6134269"/>
            <a:ext cx="60486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400" b="1" dirty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Время </a:t>
            </a:r>
            <a:r>
              <a:rPr lang="kk-KZ" sz="2400" b="1" dirty="0" smtClean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тестирования: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 </a:t>
            </a:r>
            <a:r>
              <a:rPr lang="kk-KZ" sz="21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часа </a:t>
            </a:r>
            <a:r>
              <a:rPr lang="kk-KZ" sz="21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 минут</a:t>
            </a:r>
            <a:endParaRPr lang="ru-RU" sz="21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2594" y="5187458"/>
            <a:ext cx="1296144" cy="1408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856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26" t="6250" r="28670" b="7638"/>
          <a:stretch/>
        </p:blipFill>
        <p:spPr>
          <a:xfrm>
            <a:off x="3277975" y="3694562"/>
            <a:ext cx="2540000" cy="3149600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395536" y="1052737"/>
            <a:ext cx="3600400" cy="482453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 каждому предмету трех обязательных предметов:</a:t>
            </a:r>
          </a:p>
          <a:p>
            <a:pPr algn="ctr"/>
            <a:endParaRPr lang="ru-RU" b="1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 </a:t>
            </a:r>
            <a:r>
              <a:rPr lang="ru-RU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заданий</a:t>
            </a:r>
            <a:endParaRPr lang="ru-RU" sz="20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выбором </a:t>
            </a:r>
          </a:p>
          <a:p>
            <a:pPr algn="ctr"/>
            <a:r>
              <a:rPr lang="ru-RU" sz="20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1-го правильного ответа из пяти предложенных</a:t>
            </a:r>
          </a:p>
          <a:p>
            <a:pPr algn="ctr"/>
            <a:endParaRPr lang="ru-RU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468719" y="386245"/>
            <a:ext cx="415851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400" b="1" dirty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СТРУКТУРА ТЕСТОВ ЕНТ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latin typeface="Palatino Linotype" pitchFamily="18" charset="0"/>
              <a:ea typeface="Times New Roman"/>
              <a:cs typeface="Times New Roman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5076056" y="847910"/>
            <a:ext cx="3744416" cy="517701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 каждому предмету двух профильных предметов :</a:t>
            </a:r>
          </a:p>
          <a:p>
            <a:endParaRPr lang="ru-RU" dirty="0" smtClean="0">
              <a:solidFill>
                <a:schemeClr val="tx1"/>
              </a:solidFill>
            </a:endParaRPr>
          </a:p>
          <a:p>
            <a:pPr algn="ctr"/>
            <a:r>
              <a:rPr lang="ru-RU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 заданий</a:t>
            </a:r>
            <a:endParaRPr lang="ru-RU" sz="20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выбором </a:t>
            </a:r>
          </a:p>
          <a:p>
            <a:pPr algn="ctr"/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1-го правильного ответа из пяти предложенных</a:t>
            </a:r>
          </a:p>
          <a:p>
            <a:endParaRPr lang="ru-RU" dirty="0" smtClean="0">
              <a:solidFill>
                <a:schemeClr val="tx1"/>
              </a:solidFill>
            </a:endParaRPr>
          </a:p>
          <a:p>
            <a:pPr algn="ctr"/>
            <a:r>
              <a:rPr lang="ru-RU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 заданий</a:t>
            </a:r>
            <a:endParaRPr lang="ru-RU" sz="20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выбором одного или нескольких правильных ответов из множества предложенных</a:t>
            </a:r>
          </a:p>
          <a:p>
            <a:endParaRPr lang="ru-RU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871912" y="6069355"/>
            <a:ext cx="3245953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Максимальный балл: 140 </a:t>
            </a:r>
          </a:p>
          <a:p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Проходной балл: 50 </a:t>
            </a: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4242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сность">
  <a:themeElements>
    <a:clrScheme name="Ясность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Ясность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819</TotalTime>
  <Words>656</Words>
  <Application>Microsoft Office PowerPoint</Application>
  <PresentationFormat>Экран (4:3)</PresentationFormat>
  <Paragraphs>162</Paragraphs>
  <Slides>13</Slides>
  <Notes>11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Ясность</vt:lpstr>
      <vt:lpstr>Презентация PowerPoint</vt:lpstr>
      <vt:lpstr>           Единое национальное тестирование (ЕНТ) – одна из форм отборочных экзаменов для поступления в организаций высшего и (или) послевузовского образования.                                                                Закон РК «Об образовании»    </vt:lpstr>
      <vt:lpstr>Сроки приёма заявлений и тестирования: </vt:lpstr>
      <vt:lpstr>   Места приёма заявлений на ЕНТ</vt:lpstr>
      <vt:lpstr> Пункты приема заявлений на ЕНТ</vt:lpstr>
      <vt:lpstr>Об оплате за тестирование</vt:lpstr>
      <vt:lpstr>Предметы тестирования </vt:lpstr>
      <vt:lpstr>Язык сдачи тестирования:  </vt:lpstr>
      <vt:lpstr>Презентация PowerPoint</vt:lpstr>
      <vt:lpstr>Подготовка к ЕНТ через пробное online тестирование  </vt:lpstr>
      <vt:lpstr>Подготовка к ЕНТ</vt:lpstr>
      <vt:lpstr>Учебно-методическое пособие</vt:lpstr>
      <vt:lpstr>Информации и интернет-ресурсы для участников ЕНТ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Айнур Ахметова</dc:creator>
  <cp:lastModifiedBy>Элеонора Полатова</cp:lastModifiedBy>
  <cp:revision>63</cp:revision>
  <cp:lastPrinted>2019-11-25T09:42:15Z</cp:lastPrinted>
  <dcterms:created xsi:type="dcterms:W3CDTF">2019-11-11T05:03:13Z</dcterms:created>
  <dcterms:modified xsi:type="dcterms:W3CDTF">2019-11-28T09:04:56Z</dcterms:modified>
</cp:coreProperties>
</file>