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744" r:id="rId2"/>
    <p:sldMasterId id="2147483756" r:id="rId3"/>
    <p:sldMasterId id="2147483768" r:id="rId4"/>
    <p:sldMasterId id="2147483780" r:id="rId5"/>
    <p:sldMasterId id="2147483792" r:id="rId6"/>
    <p:sldMasterId id="2147483804" r:id="rId7"/>
    <p:sldMasterId id="2147483816" r:id="rId8"/>
  </p:sld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4" r:id="rId16"/>
    <p:sldId id="266" r:id="rId17"/>
    <p:sldId id="267" r:id="rId18"/>
    <p:sldId id="268" r:id="rId19"/>
    <p:sldId id="269" r:id="rId20"/>
    <p:sldId id="270" r:id="rId21"/>
    <p:sldId id="280" r:id="rId22"/>
    <p:sldId id="271" r:id="rId23"/>
    <p:sldId id="272" r:id="rId24"/>
    <p:sldId id="273" r:id="rId25"/>
    <p:sldId id="274" r:id="rId26"/>
    <p:sldId id="275" r:id="rId27"/>
    <p:sldId id="276" r:id="rId28"/>
    <p:sldId id="282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77" r:id="rId37"/>
    <p:sldId id="281" r:id="rId38"/>
    <p:sldId id="279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69" autoAdjust="0"/>
  </p:normalViewPr>
  <p:slideViewPr>
    <p:cSldViewPr>
      <p:cViewPr>
        <p:scale>
          <a:sx n="90" d="100"/>
          <a:sy n="90" d="100"/>
        </p:scale>
        <p:origin x="-99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1131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2038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1459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4230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3027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811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5903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458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88954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75869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2687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3603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70517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42297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6219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279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1686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56558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66746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0485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83180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09034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pandia.ru/text/category/metodicheskie_rekomendatcii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Педке</a:t>
            </a:r>
            <a:r>
              <a:rPr lang="kk-KZ" dirty="0" smtClean="0"/>
              <a:t>ңес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8930" y="3717032"/>
            <a:ext cx="5107366" cy="648072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2050" name="Picture 2" descr="C:\Users\1111\Desktop\неделя емц\clipart_of_15195_s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05810"/>
            <a:ext cx="3898837" cy="2143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3613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10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2204864"/>
            <a:ext cx="4601633" cy="34512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202573"/>
            <a:ext cx="3600400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91080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mConfetti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548680"/>
            <a:ext cx="8092421" cy="5577483"/>
          </a:xfrm>
        </p:spPr>
        <p:txBody>
          <a:bodyPr>
            <a:normAutofit/>
          </a:bodyPr>
          <a:lstStyle/>
          <a:p>
            <a:pPr algn="ctr"/>
            <a:endParaRPr lang="en-US" sz="4800" dirty="0" smtClean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ctr"/>
            <a:endParaRPr lang="en-US" sz="48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ctr"/>
            <a:endParaRPr lang="en-US" sz="4800" dirty="0" smtClean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0" indent="0" algn="ctr">
              <a:buNone/>
            </a:pPr>
            <a:r>
              <a:rPr lang="ru-RU" sz="48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ru-RU" sz="4800" dirty="0" err="1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Көптілдікті</a:t>
            </a:r>
            <a:r>
              <a:rPr lang="ru-RU" sz="48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ru-RU" sz="4800" dirty="0" err="1" smtClean="0">
                <a:latin typeface="Segoe UI Light" panose="020B0502040204020203" pitchFamily="34" charset="0"/>
                <a:cs typeface="Segoe UI Light" panose="020B0502040204020203" pitchFamily="34" charset="0"/>
              </a:rPr>
              <a:t>үйренудегі</a:t>
            </a:r>
            <a:r>
              <a:rPr lang="ru-RU" sz="48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ru-RU" sz="4800" dirty="0" err="1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мектептегі</a:t>
            </a:r>
            <a:r>
              <a:rPr lang="ru-RU" sz="48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ru-RU" sz="4800" dirty="0" err="1" smtClean="0">
                <a:latin typeface="Segoe UI Light" panose="020B0502040204020203" pitchFamily="34" charset="0"/>
                <a:cs typeface="Segoe UI Light" panose="020B0502040204020203" pitchFamily="34" charset="0"/>
              </a:rPr>
              <a:t>қиындықтар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929044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1" y="1772817"/>
            <a:ext cx="8640960" cy="3456384"/>
          </a:xfrm>
        </p:spPr>
        <p:txBody>
          <a:bodyPr>
            <a:normAutofit/>
          </a:bodyPr>
          <a:lstStyle/>
          <a:p>
            <a:r>
              <a:rPr lang="ru-RU" sz="3600" dirty="0" smtClean="0"/>
              <a:t>1Тілді </a:t>
            </a:r>
            <a:r>
              <a:rPr lang="ru-RU" sz="3600" dirty="0" err="1" smtClean="0"/>
              <a:t>үйретуде</a:t>
            </a:r>
            <a:r>
              <a:rPr lang="ru-RU" sz="3600" dirty="0" smtClean="0"/>
              <a:t> </a:t>
            </a:r>
            <a:r>
              <a:rPr lang="ru-RU" sz="3600" dirty="0" err="1" smtClean="0"/>
              <a:t>дыбыстардың</a:t>
            </a:r>
            <a:r>
              <a:rPr lang="ru-RU" sz="3600" dirty="0" smtClean="0"/>
              <a:t> </a:t>
            </a:r>
            <a:r>
              <a:rPr lang="ru-RU" sz="3600" dirty="0" err="1" smtClean="0"/>
              <a:t>айтылуын</a:t>
            </a:r>
            <a:r>
              <a:rPr lang="ru-RU" sz="3600" dirty="0" smtClean="0"/>
              <a:t> </a:t>
            </a:r>
            <a:r>
              <a:rPr lang="ru-RU" sz="3600" dirty="0" err="1" smtClean="0"/>
              <a:t>ажырату</a:t>
            </a:r>
            <a:r>
              <a:rPr lang="ru-RU" sz="3600" dirty="0" smtClean="0"/>
              <a:t>.</a:t>
            </a:r>
            <a:r>
              <a:rPr lang="ru-RU" sz="3600" dirty="0"/>
              <a:t/>
            </a:r>
            <a:br>
              <a:rPr lang="ru-RU" sz="3600" dirty="0"/>
            </a:br>
            <a:endParaRPr lang="en-US" sz="3600" dirty="0" smtClean="0"/>
          </a:p>
          <a:p>
            <a:r>
              <a:rPr lang="ru-RU" sz="3600" dirty="0" smtClean="0"/>
              <a:t>2. </a:t>
            </a:r>
            <a:r>
              <a:rPr lang="ru-RU" sz="3600" dirty="0" err="1" smtClean="0"/>
              <a:t>Үш</a:t>
            </a:r>
            <a:r>
              <a:rPr lang="ru-RU" sz="3600" dirty="0" smtClean="0"/>
              <a:t> </a:t>
            </a:r>
            <a:r>
              <a:rPr lang="ru-RU" sz="3600" dirty="0" err="1" smtClean="0"/>
              <a:t>тілді</a:t>
            </a:r>
            <a:r>
              <a:rPr lang="ru-RU" sz="3600" dirty="0" smtClean="0"/>
              <a:t> </a:t>
            </a:r>
            <a:r>
              <a:rPr lang="ru-RU" sz="3600" dirty="0" err="1" smtClean="0"/>
              <a:t>үйренудегі</a:t>
            </a:r>
            <a:r>
              <a:rPr lang="ru-RU" sz="3600" dirty="0" smtClean="0"/>
              <a:t> </a:t>
            </a:r>
            <a:r>
              <a:rPr lang="ru-RU" sz="3600" dirty="0" err="1" smtClean="0"/>
              <a:t>қиындықтар</a:t>
            </a:r>
            <a:r>
              <a:rPr lang="ru-RU" sz="3600" dirty="0" smtClean="0"/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066701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3" y="1484784"/>
            <a:ext cx="7740848" cy="4641379"/>
          </a:xfrm>
        </p:spPr>
        <p:txBody>
          <a:bodyPr>
            <a:normAutofit/>
          </a:bodyPr>
          <a:lstStyle/>
          <a:p>
            <a:endParaRPr lang="en-US" sz="3600" dirty="0" smtClean="0"/>
          </a:p>
          <a:p>
            <a:r>
              <a:rPr lang="ru-RU" sz="3600" dirty="0" smtClean="0"/>
              <a:t>1</a:t>
            </a:r>
            <a:r>
              <a:rPr lang="ru-RU" sz="3600" dirty="0"/>
              <a:t>. </a:t>
            </a:r>
            <a:r>
              <a:rPr lang="ru-RU" sz="3600" dirty="0" err="1" smtClean="0"/>
              <a:t>Сауатты</a:t>
            </a:r>
            <a:r>
              <a:rPr lang="ru-RU" sz="3600" dirty="0" smtClean="0"/>
              <a:t> </a:t>
            </a:r>
            <a:r>
              <a:rPr lang="ru-RU" sz="3600" dirty="0" err="1" smtClean="0"/>
              <a:t>оқу</a:t>
            </a:r>
            <a:r>
              <a:rPr lang="ru-RU" sz="3600" dirty="0" smtClean="0"/>
              <a:t> , </a:t>
            </a:r>
            <a:r>
              <a:rPr lang="ru-RU" sz="3600" dirty="0" err="1" smtClean="0"/>
              <a:t>мазмұндау</a:t>
            </a:r>
            <a:r>
              <a:rPr lang="ru-RU" sz="3600" dirty="0" smtClean="0"/>
              <a:t>.</a:t>
            </a:r>
            <a:r>
              <a:rPr lang="ru-RU" sz="3600" dirty="0"/>
              <a:t/>
            </a:r>
            <a:br>
              <a:rPr lang="ru-RU" sz="3600" dirty="0"/>
            </a:br>
            <a:endParaRPr lang="en-US" sz="3600" dirty="0" smtClean="0"/>
          </a:p>
          <a:p>
            <a:endParaRPr lang="en-US" sz="3600" dirty="0"/>
          </a:p>
          <a:p>
            <a:r>
              <a:rPr lang="ru-RU" sz="3600" dirty="0" smtClean="0"/>
              <a:t>2.Мұғалімнің </a:t>
            </a:r>
            <a:r>
              <a:rPr lang="ru-RU" sz="3600" dirty="0" err="1" smtClean="0"/>
              <a:t>тілдік</a:t>
            </a:r>
            <a:r>
              <a:rPr lang="ru-RU" sz="3600" dirty="0" smtClean="0"/>
              <a:t> </a:t>
            </a:r>
            <a:r>
              <a:rPr lang="ru-RU" sz="3600" dirty="0" err="1" smtClean="0"/>
              <a:t>дайындығы</a:t>
            </a:r>
            <a:r>
              <a:rPr lang="ru-RU" sz="3600" dirty="0" smtClean="0"/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71845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62000" y="548680"/>
            <a:ext cx="6781800" cy="1296144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Қиындықты</a:t>
            </a:r>
            <a:r>
              <a:rPr lang="ru-RU" dirty="0" smtClean="0"/>
              <a:t> </a:t>
            </a:r>
            <a:r>
              <a:rPr lang="ru-RU" dirty="0" err="1" smtClean="0"/>
              <a:t>шешу</a:t>
            </a:r>
            <a:r>
              <a:rPr lang="ru-RU" dirty="0" smtClean="0"/>
              <a:t> </a:t>
            </a:r>
            <a:r>
              <a:rPr lang="ru-RU" dirty="0" err="1" smtClean="0"/>
              <a:t>жолдары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Қысқа</a:t>
            </a:r>
            <a:r>
              <a:rPr lang="ru-RU" dirty="0" smtClean="0"/>
              <a:t> </a:t>
            </a:r>
            <a:r>
              <a:rPr lang="ru-RU" dirty="0" err="1" smtClean="0"/>
              <a:t>мерзімді</a:t>
            </a:r>
            <a:r>
              <a:rPr lang="ru-RU" dirty="0" smtClean="0"/>
              <a:t> </a:t>
            </a:r>
            <a:r>
              <a:rPr lang="ru-RU" dirty="0" err="1" smtClean="0"/>
              <a:t>сабақ</a:t>
            </a:r>
            <a:r>
              <a:rPr lang="ru-RU" dirty="0" smtClean="0"/>
              <a:t> </a:t>
            </a:r>
            <a:r>
              <a:rPr lang="ru-RU" dirty="0" err="1" smtClean="0"/>
              <a:t>жоспарына</a:t>
            </a:r>
            <a:r>
              <a:rPr lang="ru-RU" dirty="0" smtClean="0"/>
              <a:t> фонетика, </a:t>
            </a:r>
            <a:r>
              <a:rPr lang="ru-RU" dirty="0" err="1" smtClean="0"/>
              <a:t>синтаксисті</a:t>
            </a:r>
            <a:r>
              <a:rPr lang="ru-RU" dirty="0" smtClean="0"/>
              <a:t> </a:t>
            </a:r>
            <a:r>
              <a:rPr lang="ru-RU" dirty="0" err="1" smtClean="0"/>
              <a:t>қайталауға</a:t>
            </a:r>
            <a:r>
              <a:rPr lang="ru-RU" dirty="0" smtClean="0"/>
              <a:t> </a:t>
            </a:r>
            <a:r>
              <a:rPr lang="ru-RU" dirty="0" err="1" smtClean="0"/>
              <a:t>арналған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тіл</a:t>
            </a:r>
            <a:r>
              <a:rPr lang="ru-RU" dirty="0" smtClean="0"/>
              <a:t> </a:t>
            </a:r>
            <a:r>
              <a:rPr lang="ru-RU" dirty="0" err="1" smtClean="0"/>
              <a:t>байлықтарын</a:t>
            </a:r>
            <a:r>
              <a:rPr lang="ru-RU" dirty="0" smtClean="0"/>
              <a:t> </a:t>
            </a:r>
            <a:r>
              <a:rPr lang="ru-RU" dirty="0" err="1" smtClean="0"/>
              <a:t>арттыратын</a:t>
            </a:r>
            <a:r>
              <a:rPr lang="ru-RU" dirty="0" smtClean="0"/>
              <a:t> </a:t>
            </a:r>
            <a:r>
              <a:rPr lang="ru-RU" dirty="0" err="1" smtClean="0"/>
              <a:t>жаттығулар</a:t>
            </a:r>
            <a:r>
              <a:rPr lang="ru-RU" dirty="0" smtClean="0"/>
              <a:t> </a:t>
            </a:r>
            <a:r>
              <a:rPr lang="ru-RU" dirty="0" err="1" smtClean="0"/>
              <a:t>енгізу</a:t>
            </a:r>
            <a:r>
              <a:rPr lang="ru-RU" dirty="0"/>
              <a:t>.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472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338328"/>
            <a:ext cx="8219256" cy="2154568"/>
          </a:xfrm>
        </p:spPr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Ағылшын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тілін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оқытудағы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оқушыларға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қиындық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туғызатын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тақырыптар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оны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шешу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жолдары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564904"/>
            <a:ext cx="7620000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773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5" y="188640"/>
            <a:ext cx="8172896" cy="5937523"/>
          </a:xfrm>
        </p:spPr>
        <p:txBody>
          <a:bodyPr>
            <a:normAutofit lnSpcReduction="10000"/>
          </a:bodyPr>
          <a:lstStyle/>
          <a:p>
            <a:endParaRPr lang="en-US" b="1" dirty="0" smtClean="0"/>
          </a:p>
          <a:p>
            <a:endParaRPr lang="en-US" b="1" dirty="0"/>
          </a:p>
          <a:p>
            <a:pPr marL="137160" indent="0">
              <a:buNone/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Ағылшын тілінде сөйлеуге қабілеті жоқ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Ағылшын тілін түсінбейді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Ағылшын тіліндегі сөздерді есте сақтамау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Ағылшын тілінде ойлау қабілеті төмен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2276872"/>
            <a:ext cx="1499622" cy="385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737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916832"/>
            <a:ext cx="8496943" cy="4209331"/>
          </a:xfrm>
        </p:spPr>
        <p:txBody>
          <a:bodyPr>
            <a:normAutofit fontScale="92500" lnSpcReduction="10000"/>
          </a:bodyPr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Ағылшын тілінде сөйлеуге қабілеті жоқ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Шешім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20 %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80 %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практикалық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Ауызша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сөйлем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құрап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білуге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дағдылану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Ағылшын тілінде айтылған сөзді түсінбеу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Шешім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Ағылшын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(диалог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сериал , фильм</a:t>
            </a:r>
            <a:r>
              <a:rPr lang="ru-RU" dirty="0" smtClean="0">
                <a:solidFill>
                  <a:srgbClr val="000000"/>
                </a:solidFill>
                <a:latin typeface="OpenSansRegular"/>
              </a:rPr>
              <a:t>) </a:t>
            </a:r>
            <a:r>
              <a:rPr lang="ru-RU" dirty="0" err="1" smtClean="0">
                <a:solidFill>
                  <a:srgbClr val="000000"/>
                </a:solidFill>
                <a:latin typeface="OpenSansRegular"/>
              </a:rPr>
              <a:t>көп</a:t>
            </a:r>
            <a:r>
              <a:rPr lang="ru-RU" dirty="0" smtClean="0">
                <a:solidFill>
                  <a:srgbClr val="000000"/>
                </a:solidFill>
                <a:latin typeface="OpenSansRegular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OpenSansRegular"/>
              </a:rPr>
              <a:t>көріп</a:t>
            </a:r>
            <a:r>
              <a:rPr lang="ru-RU" dirty="0" smtClean="0">
                <a:solidFill>
                  <a:srgbClr val="000000"/>
                </a:solidFill>
                <a:latin typeface="OpenSansRegular"/>
              </a:rPr>
              <a:t>, </a:t>
            </a:r>
            <a:r>
              <a:rPr lang="ru-RU" dirty="0" err="1" smtClean="0">
                <a:solidFill>
                  <a:srgbClr val="000000"/>
                </a:solidFill>
                <a:latin typeface="OpenSansRegular"/>
              </a:rPr>
              <a:t>тыңдау</a:t>
            </a:r>
            <a:r>
              <a:rPr lang="ru-RU" dirty="0" smtClean="0">
                <a:solidFill>
                  <a:srgbClr val="000000"/>
                </a:solidFill>
                <a:latin typeface="OpenSansRegular"/>
              </a:rPr>
              <a:t>.</a:t>
            </a:r>
            <a:endParaRPr lang="ru-RU" dirty="0">
              <a:solidFill>
                <a:srgbClr val="000000"/>
              </a:solidFill>
              <a:latin typeface="OpenSansRegular"/>
            </a:endParaRPr>
          </a:p>
          <a:p>
            <a:pPr marL="457200" indent="-457200"/>
            <a:r>
              <a:rPr lang="kk-KZ" b="1" dirty="0" smtClean="0"/>
              <a:t>Ағылшын тіліндегі сөздерді есте сақтамау</a:t>
            </a:r>
            <a:endParaRPr lang="ru-RU" b="1" dirty="0"/>
          </a:p>
          <a:p>
            <a:pPr marL="0" indent="0">
              <a:buNone/>
            </a:pPr>
            <a:r>
              <a:rPr lang="ru-RU" b="1" dirty="0" err="1" smtClean="0"/>
              <a:t>Шешім</a:t>
            </a:r>
            <a:r>
              <a:rPr lang="ru-RU" b="1" dirty="0" smtClean="0"/>
              <a:t>: </a:t>
            </a:r>
            <a:r>
              <a:rPr lang="ru-RU" dirty="0" err="1" smtClean="0"/>
              <a:t>берілген</a:t>
            </a:r>
            <a:r>
              <a:rPr lang="ru-RU" dirty="0" smtClean="0"/>
              <a:t> </a:t>
            </a:r>
            <a:r>
              <a:rPr lang="ru-RU" dirty="0" err="1" smtClean="0"/>
              <a:t>сөздерге</a:t>
            </a:r>
            <a:r>
              <a:rPr lang="ru-RU" dirty="0" smtClean="0"/>
              <a:t> </a:t>
            </a:r>
            <a:r>
              <a:rPr lang="ru-RU" dirty="0" err="1" smtClean="0"/>
              <a:t>сөйлем</a:t>
            </a:r>
            <a:r>
              <a:rPr lang="ru-RU" dirty="0" smtClean="0"/>
              <a:t> </a:t>
            </a:r>
            <a:r>
              <a:rPr lang="ru-RU" dirty="0" err="1" smtClean="0"/>
              <a:t>құрап</a:t>
            </a:r>
            <a:r>
              <a:rPr lang="ru-RU" dirty="0" smtClean="0"/>
              <a:t>,  </a:t>
            </a:r>
            <a:r>
              <a:rPr lang="ru-RU" dirty="0" err="1" smtClean="0"/>
              <a:t>қолдана</a:t>
            </a:r>
            <a:r>
              <a:rPr lang="ru-RU" dirty="0" smtClean="0"/>
              <a:t> </a:t>
            </a:r>
            <a:r>
              <a:rPr lang="ru-RU" dirty="0" err="1" smtClean="0"/>
              <a:t>білу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b="1" dirty="0"/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Басты қиындықтар және оны шешу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007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1700808"/>
            <a:ext cx="8291264" cy="2448272"/>
          </a:xfrm>
        </p:spPr>
        <p:txBody>
          <a:bodyPr>
            <a:normAutofit/>
          </a:bodyPr>
          <a:lstStyle/>
          <a:p>
            <a:r>
              <a:rPr lang="ru-RU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Көптілдіктегі</a:t>
            </a:r>
            <a:r>
              <a:rPr lang="ru-RU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қиындықтар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 descr="C:\Users\1111\Desktop\неделя емц\6818_9f0e88e8a3d7e71428ff6b238e462b60.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616" y="3429000"/>
            <a:ext cx="4286250" cy="320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6762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60648"/>
            <a:ext cx="8352927" cy="5865515"/>
          </a:xfrm>
        </p:spPr>
        <p:txBody>
          <a:bodyPr/>
          <a:lstStyle/>
          <a:p>
            <a:pPr>
              <a:buNone/>
            </a:pPr>
            <a:endParaRPr lang="en-US" i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buNone/>
            </a:pPr>
            <a:endParaRPr lang="en-US" i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buNone/>
            </a:pPr>
            <a:endParaRPr lang="en-US" i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buNone/>
            </a:pPr>
            <a:r>
              <a:rPr lang="en-US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Кейбір</a:t>
            </a:r>
            <a:r>
              <a:rPr lang="ru-RU" sz="32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пән</a:t>
            </a:r>
            <a:r>
              <a:rPr lang="ru-RU" sz="32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мұғалімдерінің</a:t>
            </a:r>
            <a:r>
              <a:rPr lang="ru-RU" sz="32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көптілдікті</a:t>
            </a:r>
            <a:r>
              <a:rPr lang="ru-RU" sz="32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меңгермеуі</a:t>
            </a:r>
            <a:endParaRPr lang="en-US" sz="3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Ағылшын</a:t>
            </a:r>
            <a:r>
              <a:rPr lang="ru-RU" sz="32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тіліндегі</a:t>
            </a:r>
            <a:r>
              <a:rPr lang="ru-RU" sz="32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сөздердің</a:t>
            </a:r>
            <a:r>
              <a:rPr lang="ru-RU" sz="32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дыбысталуын</a:t>
            </a:r>
            <a:r>
              <a:rPr lang="ru-RU" sz="32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білмеу</a:t>
            </a:r>
            <a:r>
              <a:rPr lang="ru-RU" sz="32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Көптеген</a:t>
            </a:r>
            <a:r>
              <a:rPr lang="ru-RU" sz="32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оқушылардың</a:t>
            </a:r>
            <a:r>
              <a:rPr lang="ru-RU" sz="32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сөз</a:t>
            </a:r>
            <a:r>
              <a:rPr lang="ru-RU" sz="32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таптрын</a:t>
            </a:r>
            <a:r>
              <a:rPr lang="ru-RU" sz="32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білмеуі</a:t>
            </a:r>
            <a:r>
              <a:rPr lang="ru-RU" sz="32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1111\Desktop\неделя емц\Без назван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04664"/>
            <a:ext cx="1656184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946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5" cy="4497363"/>
          </a:xfrm>
        </p:spPr>
        <p:txBody>
          <a:bodyPr>
            <a:normAutofit/>
          </a:bodyPr>
          <a:lstStyle/>
          <a:p>
            <a:r>
              <a:rPr lang="ru-MO" b="1" dirty="0" err="1">
                <a:solidFill>
                  <a:srgbClr val="FF0000"/>
                </a:solidFill>
              </a:rPr>
              <a:t>Тақырыбы</a:t>
            </a:r>
            <a:r>
              <a:rPr lang="ru-MO" b="1" dirty="0">
                <a:solidFill>
                  <a:srgbClr val="FF0000"/>
                </a:solidFill>
              </a:rPr>
              <a:t>: « </a:t>
            </a:r>
            <a:r>
              <a:rPr lang="kk-KZ" b="1" dirty="0">
                <a:solidFill>
                  <a:srgbClr val="FF0000"/>
                </a:solidFill>
              </a:rPr>
              <a:t>Көптілділік, заманауи білім берудің басымдықтарының бірі ретінде: қазіргі күйі мен келешегі.»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kk-KZ" b="1" dirty="0"/>
              <a:t> </a:t>
            </a:r>
            <a:endParaRPr lang="ru-RU" dirty="0"/>
          </a:p>
          <a:p>
            <a:r>
              <a:rPr lang="ru-RU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Полиязычие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 как один из приоритетов современного образования: состояние и перспективы.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ru-RU" dirty="0"/>
              <a:t> </a:t>
            </a:r>
          </a:p>
          <a:p>
            <a:r>
              <a:rPr lang="en-US" b="1" dirty="0">
                <a:solidFill>
                  <a:srgbClr val="FFC000"/>
                </a:solidFill>
              </a:rPr>
              <a:t>Multilingual education as one of the priorities of modern education: situation and perspectives.</a:t>
            </a:r>
            <a:endParaRPr lang="ru-RU" dirty="0">
              <a:solidFill>
                <a:srgbClr val="FFC000"/>
              </a:solidFill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9725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46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628800"/>
            <a:ext cx="7588365" cy="4497363"/>
          </a:xfrm>
        </p:spPr>
        <p:txBody>
          <a:bodyPr/>
          <a:lstStyle/>
          <a:p>
            <a:endParaRPr lang="en-US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Сөздікте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үшінші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баған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транскрипция </a:t>
            </a:r>
            <a:r>
              <a:rPr lang="ru-RU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терминін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еңгізу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4 </a:t>
            </a:r>
            <a:r>
              <a:rPr lang="ru-RU" i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тоқсанда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қазақ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тілі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және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орыс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тілі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сабақтарында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сөз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таптарын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қайталату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Мәселені</a:t>
            </a:r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шешу</a:t>
            </a:r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жолдары</a:t>
            </a:r>
            <a:r>
              <a:rPr lang="ru-RU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59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3"/>
            <a:ext cx="8856984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9833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4763"/>
            <a:ext cx="9126537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404664"/>
            <a:ext cx="7408333" cy="5721499"/>
          </a:xfrm>
        </p:spPr>
        <p:txBody>
          <a:bodyPr/>
          <a:lstStyle/>
          <a:p>
            <a:r>
              <a:rPr lang="kk-KZ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Мақсаты:</a:t>
            </a:r>
          </a:p>
          <a:p>
            <a:pPr>
              <a:buFont typeface="Wingdings" pitchFamily="2" charset="2"/>
              <a:buChar char="v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Елбасымыздың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үштілділік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жоспарын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іске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асыру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мақсатында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тілге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сүйіспеншіліктерін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арттыру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ағылшын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тілдерін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жетік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білуге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баулу. </a:t>
            </a:r>
          </a:p>
          <a:p>
            <a:pPr>
              <a:buFont typeface="Wingdings" pitchFamily="2" charset="2"/>
              <a:buChar char="v"/>
            </a:pPr>
            <a:r>
              <a:rPr lang="kk-KZ" dirty="0"/>
              <a:t>Қазақ тіліне деген ынтасын жандандырып және орыс,ағылшын  тілдерін  білу, тіл - біздің ертеңіміз, тіршілігіміз, өміріміз екенін түсіндіру </a:t>
            </a:r>
          </a:p>
          <a:p>
            <a:pPr>
              <a:buFont typeface="Wingdings" pitchFamily="2" charset="2"/>
              <a:buChar char="v"/>
            </a:pPr>
            <a:r>
              <a:rPr lang="ru-RU" dirty="0" err="1"/>
              <a:t>Сөздік</a:t>
            </a:r>
            <a:r>
              <a:rPr lang="ru-RU" dirty="0"/>
              <a:t> </a:t>
            </a:r>
            <a:r>
              <a:rPr lang="ru-RU" dirty="0" err="1"/>
              <a:t>қорын</a:t>
            </a:r>
            <a:r>
              <a:rPr lang="ru-RU" dirty="0"/>
              <a:t>, </a:t>
            </a:r>
            <a:r>
              <a:rPr lang="ru-RU" dirty="0" err="1"/>
              <a:t>сөйлеу</a:t>
            </a:r>
            <a:r>
              <a:rPr lang="ru-RU" dirty="0"/>
              <a:t> </a:t>
            </a:r>
            <a:r>
              <a:rPr lang="ru-RU" dirty="0" err="1"/>
              <a:t>қабілеттерін</a:t>
            </a:r>
            <a:r>
              <a:rPr lang="ru-RU" dirty="0"/>
              <a:t> </a:t>
            </a:r>
            <a:r>
              <a:rPr lang="ru-RU" dirty="0" err="1"/>
              <a:t>дамыту</a:t>
            </a:r>
            <a:r>
              <a:rPr lang="ru-RU" dirty="0"/>
              <a:t>. </a:t>
            </a:r>
          </a:p>
          <a:p>
            <a:pPr>
              <a:buFont typeface="Wingdings" pitchFamily="2" charset="2"/>
              <a:buChar char="v"/>
            </a:pPr>
            <a:r>
              <a:rPr lang="ru-RU" dirty="0" err="1"/>
              <a:t>Оқушыларда</a:t>
            </a:r>
            <a:r>
              <a:rPr lang="ru-RU" dirty="0"/>
              <a:t>  </a:t>
            </a:r>
            <a:r>
              <a:rPr lang="ru-RU" dirty="0" err="1"/>
              <a:t>тілге</a:t>
            </a:r>
            <a:r>
              <a:rPr lang="ru-RU" dirty="0"/>
              <a:t> 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құрметті</a:t>
            </a:r>
            <a:r>
              <a:rPr lang="ru-RU" dirty="0"/>
              <a:t> </a:t>
            </a:r>
            <a:r>
              <a:rPr lang="ru-RU" dirty="0" err="1"/>
              <a:t>бойларыңа</a:t>
            </a:r>
            <a:r>
              <a:rPr lang="ru-RU" dirty="0"/>
              <a:t> </a:t>
            </a:r>
            <a:r>
              <a:rPr lang="ru-RU" dirty="0" err="1"/>
              <a:t>сіңіруге</a:t>
            </a:r>
            <a:r>
              <a:rPr lang="ru-RU" dirty="0"/>
              <a:t> </a:t>
            </a:r>
            <a:r>
              <a:rPr lang="ru-RU" dirty="0" err="1"/>
              <a:t>тәрбиелеу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17306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nachalo4ka.ru/wp-content/uploads/2014/05/FON-LETO-PREV%60YU-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5" y="27676"/>
            <a:ext cx="9123133" cy="6842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5952140" y="4573106"/>
            <a:ext cx="1656184" cy="1332148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Түрлі- түсті суреттер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381208" y="682990"/>
            <a:ext cx="1584176" cy="1332148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Аудио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kk-KZ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тыңдау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608820" y="764704"/>
            <a:ext cx="1512168" cy="1250434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Ойын   арқылы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7236296" y="2492896"/>
            <a:ext cx="1706488" cy="1224136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Қайталау,  жаттау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608820" y="4581128"/>
            <a:ext cx="1512168" cy="1224136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Кестелер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25860" y="2644914"/>
            <a:ext cx="1725860" cy="1224136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Видео</a:t>
            </a:r>
          </a:p>
          <a:p>
            <a:pPr algn="ctr"/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роликтер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2775238" y="2644914"/>
            <a:ext cx="3977560" cy="1728192"/>
          </a:xfrm>
          <a:prstGeom prst="horizontalScroll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Ағылшын тілін үйретудің басты тәсілдері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5666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340768"/>
            <a:ext cx="7408333" cy="4785395"/>
          </a:xfrm>
        </p:spPr>
        <p:txBody>
          <a:bodyPr>
            <a:normAutofit/>
          </a:bodyPr>
          <a:lstStyle/>
          <a:p>
            <a:pPr marL="274320" indent="-274320">
              <a:buClr>
                <a:srgbClr val="31B6FD"/>
              </a:buClr>
              <a:buSzPct val="100000"/>
              <a:buFont typeface="Symbol" pitchFamily="18" charset="2"/>
              <a:buChar char=""/>
            </a:pPr>
            <a:r>
              <a:rPr lang="ru-MO" b="1" dirty="0" err="1" smtClean="0">
                <a:solidFill>
                  <a:srgbClr val="FF0000"/>
                </a:solidFill>
              </a:rPr>
              <a:t>Тақырыбы</a:t>
            </a:r>
            <a:r>
              <a:rPr lang="ru-MO" b="1" dirty="0">
                <a:solidFill>
                  <a:srgbClr val="FF0000"/>
                </a:solidFill>
              </a:rPr>
              <a:t>: « </a:t>
            </a:r>
            <a:r>
              <a:rPr lang="kk-KZ" b="1" dirty="0">
                <a:solidFill>
                  <a:srgbClr val="FF0000"/>
                </a:solidFill>
              </a:rPr>
              <a:t>Көптілділік, заманауи білім берудің басымдықтарының бірі ретінде: қазіргі күйі мен келешегі.»</a:t>
            </a:r>
            <a:endParaRPr lang="ru-RU" dirty="0">
              <a:solidFill>
                <a:srgbClr val="FF0000"/>
              </a:solidFill>
            </a:endParaRPr>
          </a:p>
          <a:p>
            <a:pPr marL="274320" lvl="0" indent="-274320">
              <a:buClr>
                <a:srgbClr val="31B6FD"/>
              </a:buClr>
              <a:buSzPct val="100000"/>
              <a:buFont typeface="Symbol" pitchFamily="18" charset="2"/>
              <a:buChar char=""/>
            </a:pPr>
            <a:endParaRPr lang="ru-RU" sz="2400" dirty="0">
              <a:solidFill>
                <a:srgbClr val="FF0000"/>
              </a:solidFill>
              <a:latin typeface="Candara"/>
            </a:endParaRPr>
          </a:p>
          <a:p>
            <a:endParaRPr lang="ru-RU" dirty="0">
              <a:solidFill>
                <a:srgbClr val="FF0000"/>
              </a:solidFill>
            </a:endParaRPr>
          </a:p>
          <a:p>
            <a:pPr marL="274320" lvl="0" indent="-274320">
              <a:buClr>
                <a:srgbClr val="31B6FD"/>
              </a:buClr>
              <a:buSzPct val="100000"/>
              <a:buFont typeface="Symbol" pitchFamily="18" charset="2"/>
              <a:buChar char=""/>
            </a:pPr>
            <a:endParaRPr lang="ru-RU" sz="2400" dirty="0">
              <a:solidFill>
                <a:srgbClr val="FF0000"/>
              </a:solidFill>
              <a:latin typeface="Candara"/>
            </a:endParaRP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64918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Көптілдікті</a:t>
            </a:r>
            <a:r>
              <a:rPr lang="ru-RU" dirty="0" smtClean="0"/>
              <a:t> </a:t>
            </a:r>
            <a:r>
              <a:rPr lang="ru-RU" dirty="0" err="1" smtClean="0"/>
              <a:t>үйретудегі</a:t>
            </a:r>
            <a:r>
              <a:rPr lang="ru-RU" dirty="0" smtClean="0"/>
              <a:t> </a:t>
            </a:r>
            <a:r>
              <a:rPr lang="ru-RU" dirty="0" err="1" smtClean="0"/>
              <a:t>қағида</a:t>
            </a:r>
            <a:r>
              <a:rPr lang="ru-RU" dirty="0" smtClean="0"/>
              <a:t> </a:t>
            </a:r>
            <a:r>
              <a:rPr lang="ru-RU" dirty="0" err="1" smtClean="0"/>
              <a:t>жүйесі</a:t>
            </a:r>
            <a:r>
              <a:rPr lang="ru-RU" dirty="0" smtClean="0"/>
              <a:t>: </a:t>
            </a:r>
            <a:r>
              <a:rPr lang="ru-RU" dirty="0" err="1" smtClean="0"/>
              <a:t>қазақ</a:t>
            </a:r>
            <a:r>
              <a:rPr lang="ru-RU" dirty="0" smtClean="0"/>
              <a:t> </a:t>
            </a:r>
            <a:r>
              <a:rPr lang="ru-RU" dirty="0" err="1" smtClean="0"/>
              <a:t>тілі-орыс</a:t>
            </a:r>
            <a:r>
              <a:rPr lang="ru-RU" dirty="0" smtClean="0"/>
              <a:t> </a:t>
            </a:r>
            <a:r>
              <a:rPr lang="ru-RU" dirty="0" err="1" smtClean="0"/>
              <a:t>тілі</a:t>
            </a:r>
            <a:r>
              <a:rPr lang="ru-RU" dirty="0" smtClean="0"/>
              <a:t> </a:t>
            </a:r>
            <a:r>
              <a:rPr lang="ru-RU" dirty="0"/>
              <a:t>–</a:t>
            </a:r>
            <a:r>
              <a:rPr lang="ru-RU" dirty="0" err="1" smtClean="0"/>
              <a:t>ағылшын</a:t>
            </a:r>
            <a:r>
              <a:rPr lang="ru-RU" dirty="0" smtClean="0"/>
              <a:t> </a:t>
            </a:r>
            <a:r>
              <a:rPr lang="ru-RU" dirty="0" err="1" smtClean="0"/>
              <a:t>тілі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 err="1" smtClean="0"/>
              <a:t>Бастауыш</a:t>
            </a:r>
            <a:r>
              <a:rPr lang="ru-RU" dirty="0" smtClean="0"/>
              <a:t> </a:t>
            </a:r>
            <a:r>
              <a:rPr lang="ru-RU" dirty="0" err="1" smtClean="0"/>
              <a:t>мектептерде</a:t>
            </a:r>
            <a:r>
              <a:rPr lang="ru-RU" dirty="0" smtClean="0"/>
              <a:t> </a:t>
            </a:r>
            <a:r>
              <a:rPr lang="ru-RU" dirty="0" err="1" smtClean="0"/>
              <a:t>үштілді</a:t>
            </a:r>
            <a:r>
              <a:rPr lang="ru-RU" dirty="0" smtClean="0"/>
              <a:t> </a:t>
            </a:r>
            <a:r>
              <a:rPr lang="ru-RU" dirty="0" err="1" smtClean="0"/>
              <a:t>оқыту</a:t>
            </a:r>
            <a:r>
              <a:rPr lang="ru-RU" dirty="0" smtClean="0"/>
              <a:t> </a:t>
            </a:r>
            <a:r>
              <a:rPr lang="ru-RU" dirty="0" err="1" smtClean="0"/>
              <a:t>жаратылыстану,дүниетану</a:t>
            </a:r>
            <a:r>
              <a:rPr lang="ru-RU" dirty="0" smtClean="0"/>
              <a:t> </a:t>
            </a:r>
            <a:r>
              <a:rPr lang="ru-RU" dirty="0" err="1" smtClean="0"/>
              <a:t>пәндерінен</a:t>
            </a:r>
            <a:r>
              <a:rPr lang="ru-RU" dirty="0" smtClean="0"/>
              <a:t> 1 </a:t>
            </a:r>
            <a:r>
              <a:rPr lang="ru-RU" dirty="0" err="1" smtClean="0"/>
              <a:t>сыныптан</a:t>
            </a:r>
            <a:r>
              <a:rPr lang="ru-RU" dirty="0" smtClean="0"/>
              <a:t> </a:t>
            </a:r>
            <a:r>
              <a:rPr lang="ru-RU" dirty="0" err="1" smtClean="0"/>
              <a:t>бастап</a:t>
            </a:r>
            <a:r>
              <a:rPr lang="ru-RU" dirty="0" smtClean="0"/>
              <a:t>  </a:t>
            </a:r>
            <a:r>
              <a:rPr lang="ru-RU" dirty="0" err="1" smtClean="0"/>
              <a:t>қатар</a:t>
            </a:r>
            <a:r>
              <a:rPr lang="ru-RU" dirty="0" smtClean="0"/>
              <a:t> </a:t>
            </a:r>
            <a:r>
              <a:rPr lang="ru-RU" dirty="0" err="1" smtClean="0"/>
              <a:t>өткізіледі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67736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Сабақ</a:t>
            </a:r>
            <a:r>
              <a:rPr lang="ru-RU" dirty="0" smtClean="0"/>
              <a:t> </a:t>
            </a:r>
            <a:r>
              <a:rPr lang="ru-RU" dirty="0" err="1" smtClean="0"/>
              <a:t>бойы</a:t>
            </a:r>
            <a:r>
              <a:rPr lang="ru-RU" dirty="0" smtClean="0"/>
              <a:t> </a:t>
            </a:r>
            <a:r>
              <a:rPr lang="ru-RU" dirty="0" err="1" smtClean="0"/>
              <a:t>оқушыларға</a:t>
            </a:r>
            <a:r>
              <a:rPr lang="ru-RU" dirty="0" smtClean="0"/>
              <a:t> </a:t>
            </a:r>
            <a:r>
              <a:rPr lang="ru-RU" dirty="0" err="1" smtClean="0"/>
              <a:t>сөздердің</a:t>
            </a:r>
            <a:r>
              <a:rPr lang="ru-RU" dirty="0" smtClean="0"/>
              <a:t> ,</a:t>
            </a:r>
            <a:r>
              <a:rPr lang="ru-RU" dirty="0" err="1" smtClean="0"/>
              <a:t>сөз</a:t>
            </a:r>
            <a:r>
              <a:rPr lang="ru-RU" dirty="0" smtClean="0"/>
              <a:t> </a:t>
            </a:r>
            <a:r>
              <a:rPr lang="ru-RU" dirty="0" err="1" smtClean="0"/>
              <a:t>тіркесінің</a:t>
            </a:r>
            <a:r>
              <a:rPr lang="ru-RU" dirty="0" smtClean="0"/>
              <a:t> </a:t>
            </a:r>
            <a:r>
              <a:rPr lang="ru-RU" dirty="0" err="1" smtClean="0"/>
              <a:t>қазақша</a:t>
            </a:r>
            <a:r>
              <a:rPr lang="ru-RU" dirty="0" smtClean="0"/>
              <a:t>, </a:t>
            </a:r>
            <a:r>
              <a:rPr lang="ru-RU" dirty="0" err="1" smtClean="0"/>
              <a:t>ағылшынша</a:t>
            </a:r>
            <a:r>
              <a:rPr lang="ru-RU" dirty="0" smtClean="0"/>
              <a:t> </a:t>
            </a:r>
            <a:r>
              <a:rPr lang="ru-RU" dirty="0" err="1" smtClean="0"/>
              <a:t>аудармасы</a:t>
            </a:r>
            <a:r>
              <a:rPr lang="ru-RU" dirty="0" smtClean="0"/>
              <a:t> </a:t>
            </a:r>
            <a:r>
              <a:rPr lang="ru-RU" dirty="0" err="1" smtClean="0"/>
              <a:t>қайталанып</a:t>
            </a:r>
            <a:r>
              <a:rPr lang="ru-RU" dirty="0" smtClean="0"/>
              <a:t> </a:t>
            </a:r>
            <a:r>
              <a:rPr lang="ru-RU" dirty="0" err="1" smtClean="0"/>
              <a:t>отырады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091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 </a:t>
            </a:r>
            <a:r>
              <a:rPr lang="ru-RU" b="1" dirty="0" err="1" smtClean="0"/>
              <a:t>Бастауыш</a:t>
            </a:r>
            <a:r>
              <a:rPr lang="ru-RU" b="1" dirty="0" smtClean="0"/>
              <a:t> </a:t>
            </a:r>
            <a:r>
              <a:rPr lang="ru-RU" b="1" dirty="0" err="1" smtClean="0"/>
              <a:t>сынып</a:t>
            </a:r>
            <a:r>
              <a:rPr lang="ru-RU" b="1" dirty="0" smtClean="0"/>
              <a:t> </a:t>
            </a:r>
            <a:r>
              <a:rPr lang="ru-RU" b="1" dirty="0" err="1" smtClean="0"/>
              <a:t>мұғалімдерінің мәселелері</a:t>
            </a:r>
            <a:r>
              <a:rPr lang="kk-KZ" dirty="0" smtClean="0"/>
              <a:t> :</a:t>
            </a:r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r>
              <a:rPr lang="kk-KZ" dirty="0" smtClean="0"/>
              <a:t>Пед.кадрлардың қазақ тілі және ағылшын тілінде  біліктіліктерін  арттыру қажет.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46593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b="1" dirty="0" err="1" smtClean="0"/>
              <a:t>Шешу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жолдары</a:t>
            </a:r>
            <a:r>
              <a:rPr lang="ru-RU" sz="4000" b="1" dirty="0"/>
              <a:t/>
            </a:r>
            <a:br>
              <a:rPr lang="ru-RU" sz="4000" b="1" dirty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dirty="0" err="1" smtClean="0"/>
              <a:t>Мектеп</a:t>
            </a:r>
            <a:r>
              <a:rPr lang="ru-RU" dirty="0" smtClean="0"/>
              <a:t> </a:t>
            </a:r>
            <a:r>
              <a:rPr lang="ru-RU" dirty="0" err="1" smtClean="0"/>
              <a:t>ішінде</a:t>
            </a:r>
            <a:r>
              <a:rPr lang="ru-RU" dirty="0" smtClean="0"/>
              <a:t> </a:t>
            </a:r>
            <a:r>
              <a:rPr lang="ru-RU" dirty="0" err="1" smtClean="0"/>
              <a:t>мұғалімдерге ағылшын тілінде</a:t>
            </a:r>
            <a:r>
              <a:rPr lang="ru-RU" dirty="0" smtClean="0"/>
              <a:t> </a:t>
            </a:r>
            <a:r>
              <a:rPr lang="ru-RU" dirty="0" err="1" smtClean="0"/>
              <a:t>оқуға үйренетін </a:t>
            </a:r>
            <a:r>
              <a:rPr lang="ru-RU" dirty="0" smtClean="0"/>
              <a:t>курс </a:t>
            </a:r>
            <a:r>
              <a:rPr lang="ru-RU" dirty="0" err="1" smtClean="0"/>
              <a:t>ашу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17237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Сауалнама</a:t>
            </a:r>
            <a:r>
              <a:rPr lang="ru-RU" dirty="0" smtClean="0"/>
              <a:t>  </a:t>
            </a:r>
            <a:r>
              <a:rPr lang="ru-RU" dirty="0" err="1" smtClean="0"/>
              <a:t>орыс</a:t>
            </a:r>
            <a:r>
              <a:rPr lang="ru-RU" dirty="0" smtClean="0"/>
              <a:t> </a:t>
            </a:r>
            <a:r>
              <a:rPr lang="ru-RU" dirty="0" err="1" smtClean="0"/>
              <a:t>тілі</a:t>
            </a:r>
            <a:r>
              <a:rPr lang="ru-RU" dirty="0" smtClean="0"/>
              <a:t> </a:t>
            </a:r>
            <a:r>
              <a:rPr lang="ru-RU" dirty="0" err="1" smtClean="0"/>
              <a:t>,ағылшын тілін</a:t>
            </a:r>
            <a:r>
              <a:rPr lang="ru-RU" dirty="0" smtClean="0"/>
              <a:t> </a:t>
            </a:r>
            <a:r>
              <a:rPr lang="ru-RU" dirty="0" err="1" smtClean="0"/>
              <a:t>тереңдетіп оқытылатын  </a:t>
            </a:r>
            <a:r>
              <a:rPr lang="ru-RU" dirty="0" smtClean="0"/>
              <a:t>35 </a:t>
            </a:r>
            <a:r>
              <a:rPr lang="ru-RU" dirty="0" err="1" smtClean="0"/>
              <a:t>оқушыдан  алынды</a:t>
            </a:r>
            <a:r>
              <a:rPr lang="ru-RU" dirty="0" smtClean="0"/>
              <a:t> (5А , 8А,8Б) .</a:t>
            </a:r>
            <a:endParaRPr lang="ru-RU" dirty="0"/>
          </a:p>
          <a:p>
            <a:r>
              <a:rPr lang="ru-RU" dirty="0" smtClean="0"/>
              <a:t>фонетика, морфология </a:t>
            </a:r>
            <a:r>
              <a:rPr lang="ru-RU" dirty="0" err="1" smtClean="0"/>
              <a:t>және </a:t>
            </a:r>
            <a:r>
              <a:rPr lang="ru-RU" dirty="0" smtClean="0"/>
              <a:t>синтаксис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сұрақтар алынды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smtClean="0"/>
              <a:t> </a:t>
            </a:r>
            <a:r>
              <a:rPr lang="ru-RU" dirty="0" err="1" smtClean="0"/>
              <a:t>Жауаптардың қорытындысы бойынша</a:t>
            </a:r>
            <a:r>
              <a:rPr lang="ru-RU" dirty="0" smtClean="0"/>
              <a:t>:</a:t>
            </a:r>
          </a:p>
          <a:p>
            <a:r>
              <a:rPr lang="ru-RU" dirty="0" smtClean="0"/>
              <a:t> 1  </a:t>
            </a:r>
            <a:r>
              <a:rPr lang="ru-RU" dirty="0" err="1" smtClean="0"/>
              <a:t>орын</a:t>
            </a:r>
            <a:r>
              <a:rPr lang="ru-RU" dirty="0" smtClean="0"/>
              <a:t> </a:t>
            </a:r>
            <a:r>
              <a:rPr lang="ru-RU" dirty="0"/>
              <a:t>– 5А</a:t>
            </a:r>
          </a:p>
          <a:p>
            <a:r>
              <a:rPr lang="ru-RU" dirty="0"/>
              <a:t>2 </a:t>
            </a:r>
            <a:r>
              <a:rPr lang="ru-RU" dirty="0" err="1" smtClean="0"/>
              <a:t>орын</a:t>
            </a:r>
            <a:r>
              <a:rPr lang="ru-RU" dirty="0" smtClean="0"/>
              <a:t> </a:t>
            </a:r>
            <a:r>
              <a:rPr lang="ru-RU" dirty="0"/>
              <a:t>-8Б</a:t>
            </a:r>
          </a:p>
          <a:p>
            <a:r>
              <a:rPr lang="ru-RU" dirty="0"/>
              <a:t>3 </a:t>
            </a:r>
            <a:r>
              <a:rPr lang="ru-RU" dirty="0" err="1" smtClean="0"/>
              <a:t>орын</a:t>
            </a:r>
            <a:r>
              <a:rPr lang="ru-RU" dirty="0" smtClean="0"/>
              <a:t> </a:t>
            </a:r>
            <a:r>
              <a:rPr lang="ru-RU" dirty="0"/>
              <a:t>– 8А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dirty="0"/>
              <a:t>5А, 8А, </a:t>
            </a:r>
            <a:r>
              <a:rPr lang="ru-RU" dirty="0" smtClean="0"/>
              <a:t>8Б </a:t>
            </a:r>
            <a:r>
              <a:rPr lang="ru-RU" dirty="0" err="1" smtClean="0"/>
              <a:t>сыныптары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сауалнама</a:t>
            </a:r>
            <a:r>
              <a:rPr lang="ru-RU" dirty="0" smtClean="0"/>
              <a:t> </a:t>
            </a:r>
            <a:r>
              <a:rPr lang="ru-RU" dirty="0" err="1" smtClean="0"/>
              <a:t>қорытындысы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692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404664"/>
            <a:ext cx="7408333" cy="5721499"/>
          </a:xfrm>
        </p:spPr>
        <p:txBody>
          <a:bodyPr>
            <a:normAutofit fontScale="85000" lnSpcReduction="20000"/>
          </a:bodyPr>
          <a:lstStyle/>
          <a:p>
            <a:r>
              <a:rPr lang="kk-KZ" b="1" dirty="0">
                <a:solidFill>
                  <a:srgbClr val="FF0000"/>
                </a:solidFill>
              </a:rPr>
              <a:t>« Қазақстан бүкіл әлемде  жоғары білімді, халқы үш тілді:  қазақ тілі –мемлекеттік тіл; орыс тілі – халықаралық қарым – қатынас тілі; ағылшын тілі -  жаһандық экономикадағы интеграция тілін жақсы меңерген ел болып қабылдануы тиіс»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kk-KZ" b="1" dirty="0">
                <a:solidFill>
                  <a:srgbClr val="FF0000"/>
                </a:solidFill>
              </a:rPr>
              <a:t>Н.Ә. Назарбаев  « Жаңа әлемдегі жаңа Қазақстан»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kk-KZ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 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«Казахстан должен  восприниматься во  всем мире как </a:t>
            </a:r>
            <a:b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высокообразованная страна, население которой пользуется тремя языками: казахский язык — государственный, русский язык как язык межнационального общения и английский язык — язык  успешной интеграции в глобальную экономику».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Н.А. Назарбаев «Новый Казахстан в новом мире»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ru-RU" b="1" dirty="0"/>
              <a:t> </a:t>
            </a:r>
            <a:endParaRPr lang="ru-RU" dirty="0"/>
          </a:p>
          <a:p>
            <a:r>
              <a:rPr lang="en-US" b="1" dirty="0">
                <a:solidFill>
                  <a:srgbClr val="FFC000"/>
                </a:solidFill>
              </a:rPr>
              <a:t>“Kazakhstan  should be  perceived in  the world as a highly educated  country whose population uses three languages: Kazakh is the state language, Russian is the language of international communication and English is the language of successful integration into the global economy. ”   </a:t>
            </a:r>
            <a:endParaRPr lang="ru-RU" dirty="0">
              <a:solidFill>
                <a:srgbClr val="FFC000"/>
              </a:solidFill>
            </a:endParaRPr>
          </a:p>
          <a:p>
            <a:r>
              <a:rPr lang="en-US" b="1" dirty="0">
                <a:solidFill>
                  <a:srgbClr val="FFC000"/>
                </a:solidFill>
              </a:rPr>
              <a:t>N A. </a:t>
            </a:r>
            <a:r>
              <a:rPr lang="en-US" b="1" dirty="0" err="1">
                <a:solidFill>
                  <a:srgbClr val="FFC000"/>
                </a:solidFill>
              </a:rPr>
              <a:t>Nazarbayev</a:t>
            </a:r>
            <a:r>
              <a:rPr lang="en-US" b="1" dirty="0">
                <a:solidFill>
                  <a:srgbClr val="FFC000"/>
                </a:solidFill>
              </a:rPr>
              <a:t> "New Kazakhstan in the new world"</a:t>
            </a:r>
            <a:endParaRPr lang="ru-RU" dirty="0">
              <a:solidFill>
                <a:srgbClr val="FFC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34532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548680"/>
            <a:ext cx="7408333" cy="5577483"/>
          </a:xfrm>
        </p:spPr>
        <p:txBody>
          <a:bodyPr>
            <a:normAutofit/>
          </a:bodyPr>
          <a:lstStyle/>
          <a:p>
            <a:r>
              <a:rPr lang="ru-RU" b="1" dirty="0"/>
              <a:t>1 </a:t>
            </a:r>
            <a:r>
              <a:rPr lang="ru-RU" b="1" dirty="0" err="1" smtClean="0"/>
              <a:t>үштілділік оқытуды әрі қарай жалғастыру</a:t>
            </a:r>
            <a:r>
              <a:rPr lang="ru-RU" b="1" dirty="0" smtClean="0"/>
              <a:t>;</a:t>
            </a:r>
            <a:endParaRPr lang="ru-RU" dirty="0"/>
          </a:p>
          <a:p>
            <a:r>
              <a:rPr lang="ru-RU" b="1" dirty="0"/>
              <a:t>2 </a:t>
            </a:r>
            <a:r>
              <a:rPr lang="ru-RU" b="1" dirty="0" err="1" smtClean="0"/>
              <a:t>үштілдікті меңгеру мақсатында өз бетімен</a:t>
            </a:r>
            <a:r>
              <a:rPr lang="ru-RU" b="1" dirty="0" smtClean="0"/>
              <a:t> </a:t>
            </a:r>
            <a:r>
              <a:rPr lang="ru-RU" b="1" dirty="0" err="1" smtClean="0"/>
              <a:t>ізденіп</a:t>
            </a:r>
            <a:r>
              <a:rPr lang="ru-RU" b="1" dirty="0" smtClean="0"/>
              <a:t>, </a:t>
            </a:r>
            <a:r>
              <a:rPr lang="ru-RU" b="1" dirty="0" err="1" smtClean="0"/>
              <a:t>оқу</a:t>
            </a:r>
            <a:r>
              <a:rPr lang="ru-RU" b="1" dirty="0" smtClean="0"/>
              <a:t>;</a:t>
            </a:r>
            <a:endParaRPr lang="ru-RU" dirty="0"/>
          </a:p>
          <a:p>
            <a:r>
              <a:rPr lang="ru-RU" b="1" dirty="0"/>
              <a:t>3 </a:t>
            </a:r>
            <a:r>
              <a:rPr lang="ru-RU" b="1" dirty="0" err="1" smtClean="0"/>
              <a:t>үштілділікті оқыту сапасын</a:t>
            </a:r>
            <a:r>
              <a:rPr lang="ru-RU" b="1" dirty="0" smtClean="0"/>
              <a:t> </a:t>
            </a:r>
            <a:r>
              <a:rPr lang="ru-RU" b="1" dirty="0" err="1" smtClean="0"/>
              <a:t>арттыру</a:t>
            </a:r>
            <a:r>
              <a:rPr lang="ru-RU" b="1" dirty="0" smtClean="0"/>
              <a:t>;</a:t>
            </a:r>
            <a:endParaRPr lang="ru-RU" dirty="0"/>
          </a:p>
          <a:p>
            <a:r>
              <a:rPr lang="ru-RU" b="1" dirty="0"/>
              <a:t>4 </a:t>
            </a:r>
            <a:r>
              <a:rPr lang="ru-RU" b="1" dirty="0" err="1" smtClean="0"/>
              <a:t>үш тілде</a:t>
            </a:r>
            <a:r>
              <a:rPr lang="ru-RU" b="1" dirty="0" smtClean="0"/>
              <a:t> </a:t>
            </a:r>
            <a:r>
              <a:rPr lang="ru-RU" b="1" dirty="0" err="1" smtClean="0"/>
              <a:t>көптеген іс</a:t>
            </a:r>
            <a:r>
              <a:rPr lang="ru-RU" b="1" dirty="0" smtClean="0"/>
              <a:t> </a:t>
            </a:r>
            <a:r>
              <a:rPr lang="ru-RU" b="1" dirty="0" err="1" smtClean="0"/>
              <a:t>шаралар</a:t>
            </a:r>
            <a:r>
              <a:rPr lang="ru-RU" b="1" dirty="0" smtClean="0"/>
              <a:t> </a:t>
            </a:r>
            <a:r>
              <a:rPr lang="ru-RU" b="1" dirty="0" err="1" smtClean="0"/>
              <a:t>ұйымдастыру</a:t>
            </a:r>
            <a:r>
              <a:rPr lang="ru-RU" b="1" dirty="0" smtClean="0"/>
              <a:t>;</a:t>
            </a:r>
            <a:endParaRPr lang="ru-RU" dirty="0"/>
          </a:p>
          <a:p>
            <a:r>
              <a:rPr lang="ru-RU" b="1" dirty="0"/>
              <a:t>5 </a:t>
            </a:r>
            <a:r>
              <a:rPr lang="ru-RU" b="1" dirty="0" err="1" smtClean="0"/>
              <a:t>жыл</a:t>
            </a:r>
            <a:r>
              <a:rPr lang="ru-RU" b="1" dirty="0" smtClean="0"/>
              <a:t> </a:t>
            </a:r>
            <a:r>
              <a:rPr lang="ru-RU" b="1" dirty="0" err="1" smtClean="0"/>
              <a:t>сайын</a:t>
            </a:r>
            <a:r>
              <a:rPr lang="ru-RU" b="1" dirty="0" smtClean="0"/>
              <a:t> </a:t>
            </a:r>
            <a:r>
              <a:rPr lang="ru-RU" b="1" dirty="0" err="1" smtClean="0"/>
              <a:t>үштілділік аптасын</a:t>
            </a:r>
            <a:r>
              <a:rPr lang="ru-RU" b="1" dirty="0" smtClean="0"/>
              <a:t> </a:t>
            </a:r>
            <a:r>
              <a:rPr lang="ru-RU" b="1" dirty="0" err="1" smtClean="0"/>
              <a:t>ұйымдастырып</a:t>
            </a:r>
            <a:r>
              <a:rPr lang="ru-RU" b="1" dirty="0" smtClean="0"/>
              <a:t>,</a:t>
            </a:r>
            <a:r>
              <a:rPr lang="ru-RU" b="1" dirty="0" err="1" smtClean="0"/>
              <a:t>өткізу</a:t>
            </a:r>
            <a:r>
              <a:rPr lang="ru-RU" b="1" dirty="0" smtClean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7493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620688"/>
            <a:ext cx="7408333" cy="5505475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ru-MO" dirty="0" err="1" smtClean="0">
                <a:solidFill>
                  <a:srgbClr val="FF0000"/>
                </a:solidFill>
              </a:rPr>
              <a:t>Сау</a:t>
            </a:r>
            <a:r>
              <a:rPr lang="ru-MO" dirty="0" smtClean="0">
                <a:solidFill>
                  <a:srgbClr val="FF0000"/>
                </a:solidFill>
              </a:rPr>
              <a:t> </a:t>
            </a:r>
            <a:r>
              <a:rPr lang="ru-MO" dirty="0" err="1">
                <a:solidFill>
                  <a:srgbClr val="FF0000"/>
                </a:solidFill>
              </a:rPr>
              <a:t>болыңыздар</a:t>
            </a:r>
            <a:r>
              <a:rPr lang="ru-MO" dirty="0">
                <a:solidFill>
                  <a:srgbClr val="FF0000"/>
                </a:solidFill>
              </a:rPr>
              <a:t>! </a:t>
            </a:r>
            <a:r>
              <a:rPr lang="kk-KZ" dirty="0">
                <a:solidFill>
                  <a:srgbClr val="FF0000"/>
                </a:solidFill>
              </a:rPr>
              <a:t>Демалыстарыңыз жақсы өтсін</a:t>
            </a:r>
            <a:r>
              <a:rPr lang="ru-MO" dirty="0">
                <a:solidFill>
                  <a:srgbClr val="FF0000"/>
                </a:solidFill>
              </a:rPr>
              <a:t>!       </a:t>
            </a:r>
            <a:endParaRPr lang="ru-RU" dirty="0">
              <a:solidFill>
                <a:srgbClr val="FF0000"/>
              </a:solidFill>
            </a:endParaRPr>
          </a:p>
          <a:p>
            <a:endParaRPr lang="en-US" dirty="0" smtClean="0"/>
          </a:p>
          <a:p>
            <a:r>
              <a:rPr lang="ru-RU" dirty="0" smtClean="0"/>
              <a:t>До </a:t>
            </a:r>
            <a:r>
              <a:rPr lang="ru-RU" dirty="0"/>
              <a:t>свидания, коллега. Хороших Вам выходных</a:t>
            </a:r>
          </a:p>
          <a:p>
            <a:endParaRPr lang="en-US" dirty="0" smtClean="0"/>
          </a:p>
          <a:p>
            <a:r>
              <a:rPr lang="en-US" dirty="0">
                <a:solidFill>
                  <a:srgbClr val="FFC000"/>
                </a:solidFill>
              </a:rPr>
              <a:t>Good – bye, my dear </a:t>
            </a:r>
            <a:r>
              <a:rPr lang="en-US" dirty="0" smtClean="0">
                <a:solidFill>
                  <a:srgbClr val="FFC000"/>
                </a:solidFill>
              </a:rPr>
              <a:t>colleague.</a:t>
            </a:r>
            <a:r>
              <a:rPr lang="ru-RU" dirty="0" smtClean="0">
                <a:solidFill>
                  <a:srgbClr val="FFC000"/>
                </a:solidFill>
              </a:rPr>
              <a:t> </a:t>
            </a:r>
            <a:r>
              <a:rPr lang="en-US" dirty="0" smtClean="0">
                <a:solidFill>
                  <a:srgbClr val="FFC000"/>
                </a:solidFill>
              </a:rPr>
              <a:t>Have </a:t>
            </a:r>
            <a:r>
              <a:rPr lang="en-US" dirty="0">
                <a:solidFill>
                  <a:srgbClr val="FFC000"/>
                </a:solidFill>
              </a:rPr>
              <a:t>a nice weekend</a:t>
            </a:r>
            <a:r>
              <a:rPr lang="ru-RU" dirty="0">
                <a:solidFill>
                  <a:srgbClr val="FFC000"/>
                </a:solidFill>
              </a:rPr>
              <a:t>!</a:t>
            </a:r>
          </a:p>
          <a:p>
            <a:endParaRPr lang="ru-RU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306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1700808"/>
            <a:ext cx="8136904" cy="1872208"/>
          </a:xfrm>
        </p:spPr>
        <p:txBody>
          <a:bodyPr>
            <a:normAutofit fontScale="70000" lnSpcReduction="20000"/>
          </a:bodyPr>
          <a:lstStyle/>
          <a:p>
            <a:r>
              <a:rPr lang="kk-KZ" b="1" dirty="0">
                <a:solidFill>
                  <a:srgbClr val="FF0000"/>
                </a:solidFill>
              </a:rPr>
              <a:t>Мақсаты:</a:t>
            </a:r>
            <a:endParaRPr lang="ru-RU" dirty="0">
              <a:solidFill>
                <a:srgbClr val="FF0000"/>
              </a:solidFill>
            </a:endParaRPr>
          </a:p>
          <a:p>
            <a:pPr lvl="0"/>
            <a:r>
              <a:rPr lang="kk-KZ" b="1" dirty="0">
                <a:solidFill>
                  <a:srgbClr val="FF0000"/>
                </a:solidFill>
              </a:rPr>
              <a:t>Үштілді білім беруді дамытуды жалғастыру;</a:t>
            </a:r>
            <a:endParaRPr lang="ru-RU" dirty="0">
              <a:solidFill>
                <a:srgbClr val="FF0000"/>
              </a:solidFill>
            </a:endParaRPr>
          </a:p>
          <a:p>
            <a:pPr lvl="0"/>
            <a:r>
              <a:rPr lang="kk-KZ" b="1" dirty="0">
                <a:solidFill>
                  <a:srgbClr val="FF0000"/>
                </a:solidFill>
              </a:rPr>
              <a:t>Мәселенің ағымдағы жай –күйін және болашақ перспективаларын қарастыру.</a:t>
            </a:r>
            <a:endParaRPr lang="ru-RU" dirty="0">
              <a:solidFill>
                <a:srgbClr val="FF0000"/>
              </a:solidFill>
            </a:endParaRPr>
          </a:p>
          <a:p>
            <a:pPr lvl="0"/>
            <a:r>
              <a:rPr lang="kk-KZ" b="1" dirty="0">
                <a:solidFill>
                  <a:srgbClr val="FF0000"/>
                </a:solidFill>
              </a:rPr>
              <a:t> Мектеп түлектеріне сапалы білім беру үшін оқытушылардың жұмысына жәрдемдесу.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kk-KZ" b="1" dirty="0"/>
              <a:t> 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3284983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 продолжить развитие трёхъязычного образования;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 рассмотреть текущее состояние вопроса и перспективы на будущее;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3 содействовать работе педагогов по качественной подготовке выпускников школы для комфортного продолжения образования.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4869160"/>
            <a:ext cx="76683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1 to continue the development of trilingual education;</a:t>
            </a:r>
            <a:endParaRPr lang="ru-RU" dirty="0">
              <a:solidFill>
                <a:srgbClr val="FFC000"/>
              </a:solidFill>
            </a:endParaRPr>
          </a:p>
          <a:p>
            <a:r>
              <a:rPr lang="en-US" b="1" dirty="0">
                <a:solidFill>
                  <a:srgbClr val="FFC000"/>
                </a:solidFill>
              </a:rPr>
              <a:t>2 to consider the current state of the issue and future prospects;</a:t>
            </a:r>
            <a:endParaRPr lang="ru-RU" dirty="0">
              <a:solidFill>
                <a:srgbClr val="FFC000"/>
              </a:solidFill>
            </a:endParaRPr>
          </a:p>
          <a:p>
            <a:r>
              <a:rPr lang="en-US" b="1" dirty="0">
                <a:solidFill>
                  <a:srgbClr val="FFC000"/>
                </a:solidFill>
              </a:rPr>
              <a:t>3 to promote the work of teachers in the quality training of graduates of the school for a comfortable continuation of education.</a:t>
            </a:r>
            <a:endParaRPr lang="ru-RU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1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87624" y="692696"/>
            <a:ext cx="7092776" cy="5433467"/>
          </a:xfrm>
        </p:spPr>
        <p:txBody>
          <a:bodyPr>
            <a:normAutofit/>
          </a:bodyPr>
          <a:lstStyle/>
          <a:p>
            <a:endParaRPr lang="kk-KZ" dirty="0" smtClean="0"/>
          </a:p>
          <a:p>
            <a:endParaRPr lang="kk-KZ" dirty="0"/>
          </a:p>
          <a:p>
            <a:r>
              <a:rPr lang="kk-KZ" dirty="0" smtClean="0">
                <a:solidFill>
                  <a:srgbClr val="FF0000"/>
                </a:solidFill>
              </a:rPr>
              <a:t>Қайырлы </a:t>
            </a:r>
            <a:r>
              <a:rPr lang="kk-KZ" dirty="0">
                <a:solidFill>
                  <a:srgbClr val="FF0000"/>
                </a:solidFill>
              </a:rPr>
              <a:t>таң, әріптестер</a:t>
            </a:r>
            <a:r>
              <a:rPr lang="ru-MO" dirty="0">
                <a:solidFill>
                  <a:srgbClr val="FF0000"/>
                </a:solidFill>
              </a:rPr>
              <a:t>! </a:t>
            </a:r>
            <a:r>
              <a:rPr lang="ru-MO" dirty="0" err="1">
                <a:solidFill>
                  <a:srgbClr val="FF0000"/>
                </a:solidFill>
              </a:rPr>
              <a:t>Күніңізге</a:t>
            </a:r>
            <a:r>
              <a:rPr lang="ru-MO" dirty="0">
                <a:solidFill>
                  <a:srgbClr val="FF0000"/>
                </a:solidFill>
              </a:rPr>
              <a:t> </a:t>
            </a:r>
            <a:r>
              <a:rPr lang="ru-MO" dirty="0" err="1">
                <a:solidFill>
                  <a:srgbClr val="FF0000"/>
                </a:solidFill>
              </a:rPr>
              <a:t>сәттілік</a:t>
            </a:r>
            <a:r>
              <a:rPr lang="ru-MO" dirty="0">
                <a:solidFill>
                  <a:srgbClr val="FF0000"/>
                </a:solidFill>
              </a:rPr>
              <a:t> </a:t>
            </a:r>
            <a:r>
              <a:rPr lang="ru-MO" dirty="0" err="1">
                <a:solidFill>
                  <a:srgbClr val="FF0000"/>
                </a:solidFill>
              </a:rPr>
              <a:t>тілеймін</a:t>
            </a:r>
            <a:r>
              <a:rPr lang="ru-MO" dirty="0">
                <a:solidFill>
                  <a:srgbClr val="FF0000"/>
                </a:solidFill>
              </a:rPr>
              <a:t>!             </a:t>
            </a:r>
            <a:endParaRPr lang="ru-RU" dirty="0">
              <a:solidFill>
                <a:srgbClr val="FF0000"/>
              </a:solidFill>
            </a:endParaRPr>
          </a:p>
          <a:p>
            <a:endParaRPr lang="ru-RU" dirty="0" smtClean="0"/>
          </a:p>
          <a:p>
            <a:r>
              <a:rPr lang="ru-RU" dirty="0" smtClean="0"/>
              <a:t>Доброе </a:t>
            </a:r>
            <a:r>
              <a:rPr lang="ru-RU" dirty="0"/>
              <a:t>утро, коллега. Приятного Вам дня.</a:t>
            </a:r>
          </a:p>
          <a:p>
            <a:endParaRPr lang="ru-RU" dirty="0" smtClean="0"/>
          </a:p>
          <a:p>
            <a:r>
              <a:rPr lang="en-US" dirty="0" smtClean="0">
                <a:solidFill>
                  <a:srgbClr val="FFC000"/>
                </a:solidFill>
              </a:rPr>
              <a:t>Good </a:t>
            </a:r>
            <a:r>
              <a:rPr lang="en-US" dirty="0">
                <a:solidFill>
                  <a:srgbClr val="FFC000"/>
                </a:solidFill>
              </a:rPr>
              <a:t>morning my, dear colleague</a:t>
            </a:r>
            <a:r>
              <a:rPr lang="en-US" dirty="0" smtClean="0">
                <a:solidFill>
                  <a:srgbClr val="FFC000"/>
                </a:solidFill>
              </a:rPr>
              <a:t>. </a:t>
            </a:r>
            <a:r>
              <a:rPr lang="en-US" dirty="0">
                <a:solidFill>
                  <a:srgbClr val="FFC000"/>
                </a:solidFill>
              </a:rPr>
              <a:t>Have a nice day!</a:t>
            </a:r>
            <a:endParaRPr lang="ru-RU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77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7" y="332656"/>
            <a:ext cx="8424936" cy="5793507"/>
          </a:xfrm>
        </p:spPr>
        <p:txBody>
          <a:bodyPr>
            <a:normAutofit fontScale="85000" lnSpcReduction="10000"/>
          </a:bodyPr>
          <a:lstStyle/>
          <a:p>
            <a:pPr marL="0" indent="0" fontAlgn="base">
              <a:buNone/>
            </a:pPr>
            <a:r>
              <a:rPr lang="ru-RU" i="1" dirty="0"/>
              <a:t>Проект решения педагогического совета:</a:t>
            </a:r>
            <a:endParaRPr lang="ru-RU" dirty="0"/>
          </a:p>
          <a:p>
            <a:pPr fontAlgn="base"/>
            <a:r>
              <a:rPr lang="ru-RU" dirty="0" smtClean="0"/>
              <a:t> </a:t>
            </a:r>
            <a:r>
              <a:rPr lang="ru-RU" dirty="0">
                <a:solidFill>
                  <a:srgbClr val="0070C0"/>
                </a:solidFill>
              </a:rPr>
              <a:t>Классным руководителям использовать </a:t>
            </a:r>
            <a:r>
              <a:rPr lang="ru-RU" dirty="0">
                <a:solidFill>
                  <a:srgbClr val="0070C0"/>
                </a:solidFill>
                <a:hlinkClick r:id="rId2" tooltip="Методические рекомендации"/>
              </a:rPr>
              <a:t>методические рекомендации</a:t>
            </a:r>
            <a:r>
              <a:rPr lang="ru-RU" dirty="0">
                <a:solidFill>
                  <a:srgbClr val="0070C0"/>
                </a:solidFill>
              </a:rPr>
              <a:t> по взаимодействию семьи и школы в работе с родителями, оформленные в единую памятку.</a:t>
            </a:r>
          </a:p>
          <a:p>
            <a:pPr fontAlgn="base"/>
            <a:r>
              <a:rPr lang="ru-RU" dirty="0" smtClean="0">
                <a:solidFill>
                  <a:srgbClr val="0070C0"/>
                </a:solidFill>
              </a:rPr>
              <a:t>Классным </a:t>
            </a:r>
            <a:r>
              <a:rPr lang="ru-RU" dirty="0">
                <a:solidFill>
                  <a:srgbClr val="0070C0"/>
                </a:solidFill>
              </a:rPr>
              <a:t>руководителям при определении тематики родительских собраний учитывать мнение родителей и чаще использовать нетрадиционные формы.</a:t>
            </a:r>
          </a:p>
          <a:p>
            <a:pPr fontAlgn="base"/>
            <a:r>
              <a:rPr lang="ru-RU" dirty="0" smtClean="0">
                <a:solidFill>
                  <a:srgbClr val="0070C0"/>
                </a:solidFill>
              </a:rPr>
              <a:t>Для </a:t>
            </a:r>
            <a:r>
              <a:rPr lang="ru-RU" dirty="0">
                <a:solidFill>
                  <a:srgbClr val="0070C0"/>
                </a:solidFill>
              </a:rPr>
              <a:t>организации более тесного взаимодействия семьи и школы организовать Дни открытых дверей.</a:t>
            </a:r>
          </a:p>
          <a:p>
            <a:pPr fontAlgn="base"/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Продолжить знакомство с существующими в сегодняшней педагогике подходами и концепциями воспитания, определяющими взаимодействие семьи и школы.</a:t>
            </a:r>
          </a:p>
          <a:p>
            <a:pPr fontAlgn="base"/>
            <a:r>
              <a:rPr lang="ru-RU" dirty="0" smtClean="0">
                <a:solidFill>
                  <a:srgbClr val="0070C0"/>
                </a:solidFill>
              </a:rPr>
              <a:t>Привлекать </a:t>
            </a:r>
            <a:r>
              <a:rPr lang="ru-RU" dirty="0">
                <a:solidFill>
                  <a:srgbClr val="0070C0"/>
                </a:solidFill>
              </a:rPr>
              <a:t>родителей к совместной работе по различным направлениям (совместные праздники, приглашение на выставки работ учащихся, совместное оформление стенгазет и т. д.).</a:t>
            </a:r>
          </a:p>
          <a:p>
            <a:pPr fontAlgn="base"/>
            <a:r>
              <a:rPr lang="ru-RU" dirty="0" smtClean="0">
                <a:solidFill>
                  <a:srgbClr val="0070C0"/>
                </a:solidFill>
              </a:rPr>
              <a:t>Провести </a:t>
            </a:r>
            <a:r>
              <a:rPr lang="ru-RU" dirty="0">
                <a:solidFill>
                  <a:srgbClr val="0070C0"/>
                </a:solidFill>
              </a:rPr>
              <a:t>в конце учебного года анкетирование родителей учащихся “Удовлетворенность учебным процессом и внеклассной деятельностью”.</a:t>
            </a:r>
          </a:p>
          <a:p>
            <a:pPr fontAlgn="base"/>
            <a:r>
              <a:rPr lang="ru-RU" dirty="0" smtClean="0">
                <a:solidFill>
                  <a:srgbClr val="0070C0"/>
                </a:solidFill>
              </a:rPr>
              <a:t>В </a:t>
            </a:r>
            <a:r>
              <a:rPr lang="ru-RU" dirty="0">
                <a:solidFill>
                  <a:srgbClr val="0070C0"/>
                </a:solidFill>
              </a:rPr>
              <a:t>школьном сайте ввести рубрику «Семья и школа»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647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404664"/>
            <a:ext cx="7876397" cy="5721499"/>
          </a:xfrm>
        </p:spPr>
        <p:txBody>
          <a:bodyPr/>
          <a:lstStyle/>
          <a:p>
            <a:endParaRPr lang="en-US" b="1" dirty="0" smtClean="0"/>
          </a:p>
          <a:p>
            <a:r>
              <a:rPr lang="ru-MO" b="1" dirty="0" err="1" smtClean="0">
                <a:solidFill>
                  <a:srgbClr val="FF0000"/>
                </a:solidFill>
              </a:rPr>
              <a:t>Тақырыбы</a:t>
            </a:r>
            <a:r>
              <a:rPr lang="ru-MO" b="1" dirty="0">
                <a:solidFill>
                  <a:srgbClr val="FF0000"/>
                </a:solidFill>
              </a:rPr>
              <a:t>: « </a:t>
            </a:r>
            <a:r>
              <a:rPr lang="kk-KZ" b="1" dirty="0">
                <a:solidFill>
                  <a:srgbClr val="FF0000"/>
                </a:solidFill>
              </a:rPr>
              <a:t>Көптілділік, заманауи білім берудің басымдықтарының бірі ретінде: қазіргі күйі мен келешегі.»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kk-KZ" b="1" dirty="0"/>
              <a:t> </a:t>
            </a:r>
            <a:endParaRPr lang="en-US" b="1" dirty="0" smtClean="0"/>
          </a:p>
          <a:p>
            <a:endParaRPr lang="ru-RU" dirty="0"/>
          </a:p>
          <a:p>
            <a:r>
              <a:rPr lang="ru-RU" b="1" dirty="0" err="1"/>
              <a:t>Полиязычие</a:t>
            </a:r>
            <a:r>
              <a:rPr lang="ru-RU" b="1" dirty="0"/>
              <a:t>,  как один из приоритетов современного образования: состояние и перспективы.</a:t>
            </a:r>
            <a:endParaRPr lang="ru-RU" dirty="0"/>
          </a:p>
          <a:p>
            <a:endParaRPr lang="en-US" dirty="0" smtClean="0"/>
          </a:p>
          <a:p>
            <a:r>
              <a:rPr lang="ru-RU" dirty="0"/>
              <a:t> </a:t>
            </a:r>
          </a:p>
          <a:p>
            <a:r>
              <a:rPr lang="en-US" b="1" dirty="0">
                <a:solidFill>
                  <a:srgbClr val="FFC000"/>
                </a:solidFill>
              </a:rPr>
              <a:t>Multilingual education as one of the priorities of modern education: situation and perspectives</a:t>
            </a:r>
            <a:r>
              <a:rPr lang="en-US" b="1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523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1" y="332656"/>
            <a:ext cx="8712968" cy="5793507"/>
          </a:xfrm>
        </p:spPr>
        <p:txBody>
          <a:bodyPr>
            <a:normAutofit/>
          </a:bodyPr>
          <a:lstStyle/>
          <a:p>
            <a:r>
              <a:rPr lang="ru-RU" b="1" dirty="0"/>
              <a:t>Б</a:t>
            </a:r>
            <a:r>
              <a:rPr lang="ru-RU" b="1" dirty="0">
                <a:solidFill>
                  <a:srgbClr val="FF0000"/>
                </a:solidFill>
              </a:rPr>
              <a:t>) </a:t>
            </a:r>
            <a:r>
              <a:rPr lang="ru-RU" b="1" dirty="0" err="1" smtClean="0">
                <a:solidFill>
                  <a:srgbClr val="FF0000"/>
                </a:solidFill>
              </a:rPr>
              <a:t>Проблемы,что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>
                <a:solidFill>
                  <a:srgbClr val="FF0000"/>
                </a:solidFill>
              </a:rPr>
              <a:t>сделано. (формы работы, и т. д.)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Как видно из предложенной таблицы, в нашей школе организована работа по внедрению </a:t>
            </a:r>
            <a:r>
              <a:rPr lang="ru-RU" dirty="0" err="1"/>
              <a:t>полиязычного</a:t>
            </a:r>
            <a:r>
              <a:rPr lang="ru-RU" dirty="0"/>
              <a:t> образования. Однако, проблемы есть. Главные из них: почти полное  отсутствие специально подготовленных кадров и учебных пособий высокого уровня. С другой стороны, по велению времени и запросу государства </a:t>
            </a:r>
            <a:r>
              <a:rPr lang="en-US" dirty="0"/>
              <a:t>c</a:t>
            </a:r>
            <a:r>
              <a:rPr lang="ru-RU" dirty="0" err="1"/>
              <a:t>ейчас</a:t>
            </a:r>
            <a:r>
              <a:rPr lang="ru-RU" dirty="0"/>
              <a:t> многие учащиеся уже пользуются учебниками, в которые включены слова на 3 языках по любому предмету и по любой теме. Это означает, что казахский и английский языки для каждого учителя и каждого ученика. И здесь, очень многое зависит от уровня образованности учителя, его ответственности, самообразования, заинтересованности и т. п. </a:t>
            </a:r>
          </a:p>
        </p:txBody>
      </p:sp>
    </p:spTree>
    <p:extLst>
      <p:ext uri="{BB962C8B-B14F-4D97-AF65-F5344CB8AC3E}">
        <p14:creationId xmlns:p14="http://schemas.microsoft.com/office/powerpoint/2010/main" val="1313529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2054" y="401926"/>
            <a:ext cx="6858000" cy="2387600"/>
          </a:xfrm>
        </p:spPr>
        <p:txBody>
          <a:bodyPr>
            <a:normAutofit/>
          </a:bodyPr>
          <a:lstStyle/>
          <a:p>
            <a:r>
              <a:rPr lang="kk-KZ" dirty="0" smtClean="0"/>
              <a:t> Көптілділіктің білім саласында  кездесетін  қиындықтары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2054" y="2789526"/>
            <a:ext cx="6858000" cy="2440566"/>
          </a:xfrm>
        </p:spPr>
        <p:txBody>
          <a:bodyPr/>
          <a:lstStyle/>
          <a:p>
            <a:pPr marL="457200" indent="-457200" algn="just">
              <a:buAutoNum type="arabicPeriod"/>
            </a:pPr>
            <a:r>
              <a:rPr lang="kk-KZ" dirty="0" smtClean="0"/>
              <a:t>Дыбыстық ерекшеліктер</a:t>
            </a:r>
            <a:r>
              <a:rPr lang="ru-RU" dirty="0" smtClean="0"/>
              <a:t> (</a:t>
            </a:r>
            <a:r>
              <a:rPr lang="ru-RU" dirty="0" err="1" smtClean="0"/>
              <a:t>айтылуы</a:t>
            </a:r>
            <a:r>
              <a:rPr lang="ru-RU" dirty="0" smtClean="0"/>
              <a:t> мен </a:t>
            </a:r>
            <a:r>
              <a:rPr lang="ru-RU" dirty="0" err="1" smtClean="0"/>
              <a:t>жазылуы</a:t>
            </a:r>
            <a:r>
              <a:rPr lang="ru-RU" dirty="0" smtClean="0"/>
              <a:t>)</a:t>
            </a:r>
            <a:r>
              <a:rPr lang="kk-KZ" dirty="0" smtClean="0"/>
              <a:t> </a:t>
            </a:r>
          </a:p>
          <a:p>
            <a:pPr marL="457200" indent="-457200" algn="just">
              <a:buAutoNum type="arabicPeriod"/>
            </a:pPr>
            <a:r>
              <a:rPr lang="kk-KZ" dirty="0"/>
              <a:t> </a:t>
            </a:r>
            <a:r>
              <a:rPr lang="kk-KZ" dirty="0" smtClean="0"/>
              <a:t>Сөз тіркесі мен сөздерді байланыстыру  тәсілі</a:t>
            </a:r>
          </a:p>
          <a:p>
            <a:pPr marL="457200" indent="-457200" algn="just">
              <a:buAutoNum type="arabicPeriod"/>
            </a:pPr>
            <a:r>
              <a:rPr lang="kk-KZ" dirty="0" smtClean="0"/>
              <a:t>Дұрыс сөйлем құрау ( орфографиялық және орфоэпиялық)</a:t>
            </a:r>
          </a:p>
          <a:p>
            <a:pPr algn="just"/>
            <a:endParaRPr lang="kk-KZ" dirty="0" smtClean="0"/>
          </a:p>
        </p:txBody>
      </p:sp>
    </p:spTree>
    <p:extLst>
      <p:ext uri="{BB962C8B-B14F-4D97-AF65-F5344CB8AC3E}">
        <p14:creationId xmlns:p14="http://schemas.microsoft.com/office/powerpoint/2010/main" val="214363804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Office Theme 2">
      <a:dk1>
        <a:srgbClr val="000000"/>
      </a:dk1>
      <a:lt1>
        <a:srgbClr val="E8C567"/>
      </a:lt1>
      <a:dk2>
        <a:srgbClr val="2B5502"/>
      </a:dk2>
      <a:lt2>
        <a:srgbClr val="777777"/>
      </a:lt2>
      <a:accent1>
        <a:srgbClr val="909082"/>
      </a:accent1>
      <a:accent2>
        <a:srgbClr val="809EA8"/>
      </a:accent2>
      <a:accent3>
        <a:srgbClr val="F2DFB8"/>
      </a:accent3>
      <a:accent4>
        <a:srgbClr val="000000"/>
      </a:accent4>
      <a:accent5>
        <a:srgbClr val="C6C6C1"/>
      </a:accent5>
      <a:accent6>
        <a:srgbClr val="738F98"/>
      </a:accent6>
      <a:hlink>
        <a:srgbClr val="FFCC66"/>
      </a:hlink>
      <a:folHlink>
        <a:srgbClr val="E9DCB9"/>
      </a:folHlink>
    </a:clrScheme>
    <a:fontScheme name="Тема Office">
      <a:majorFont>
        <a:latin typeface="Palatino Linotype"/>
        <a:ea typeface=""/>
        <a:cs typeface=""/>
      </a:majorFont>
      <a:minorFont>
        <a:latin typeface="Palatino Linotype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E8C567"/>
        </a:lt1>
        <a:dk2>
          <a:srgbClr val="2B5502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2DFB8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E8C567"/>
        </a:lt1>
        <a:dk2>
          <a:srgbClr val="2B5502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F2DFB8"/>
        </a:accent3>
        <a:accent4>
          <a:srgbClr val="000000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Тема Office">
  <a:themeElements>
    <a:clrScheme name="Office Theme 2">
      <a:dk1>
        <a:srgbClr val="000000"/>
      </a:dk1>
      <a:lt1>
        <a:srgbClr val="E8C567"/>
      </a:lt1>
      <a:dk2>
        <a:srgbClr val="2B5502"/>
      </a:dk2>
      <a:lt2>
        <a:srgbClr val="777777"/>
      </a:lt2>
      <a:accent1>
        <a:srgbClr val="909082"/>
      </a:accent1>
      <a:accent2>
        <a:srgbClr val="809EA8"/>
      </a:accent2>
      <a:accent3>
        <a:srgbClr val="F2DFB8"/>
      </a:accent3>
      <a:accent4>
        <a:srgbClr val="000000"/>
      </a:accent4>
      <a:accent5>
        <a:srgbClr val="C6C6C1"/>
      </a:accent5>
      <a:accent6>
        <a:srgbClr val="738F98"/>
      </a:accent6>
      <a:hlink>
        <a:srgbClr val="FFCC66"/>
      </a:hlink>
      <a:folHlink>
        <a:srgbClr val="E9DCB9"/>
      </a:folHlink>
    </a:clrScheme>
    <a:fontScheme name="Тема Office">
      <a:majorFont>
        <a:latin typeface="Palatino Linotype"/>
        <a:ea typeface=""/>
        <a:cs typeface=""/>
      </a:majorFont>
      <a:minorFont>
        <a:latin typeface="Palatino Linotype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E8C567"/>
        </a:lt1>
        <a:dk2>
          <a:srgbClr val="2B5502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2DFB8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E8C567"/>
        </a:lt1>
        <a:dk2>
          <a:srgbClr val="2B5502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F2DFB8"/>
        </a:accent3>
        <a:accent4>
          <a:srgbClr val="000000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454</TotalTime>
  <Words>912</Words>
  <Application>Microsoft Office PowerPoint</Application>
  <PresentationFormat>Экран (4:3)</PresentationFormat>
  <Paragraphs>144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8</vt:i4>
      </vt:variant>
      <vt:variant>
        <vt:lpstr>Заголовки слайдов</vt:lpstr>
      </vt:variant>
      <vt:variant>
        <vt:i4>31</vt:i4>
      </vt:variant>
    </vt:vector>
  </HeadingPairs>
  <TitlesOfParts>
    <vt:vector size="39" baseType="lpstr">
      <vt:lpstr>Волна</vt:lpstr>
      <vt:lpstr>Апекс</vt:lpstr>
      <vt:lpstr>1_Апекс</vt:lpstr>
      <vt:lpstr>Тема Office</vt:lpstr>
      <vt:lpstr>1_Тема Office</vt:lpstr>
      <vt:lpstr>NewsPrint</vt:lpstr>
      <vt:lpstr>1_NewsPrint</vt:lpstr>
      <vt:lpstr>Трек</vt:lpstr>
      <vt:lpstr>Педкеңес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Көптілділіктің білім саласында  кездесетін  қиындықтары</vt:lpstr>
      <vt:lpstr>Презентация PowerPoint</vt:lpstr>
      <vt:lpstr>Презентация PowerPoint</vt:lpstr>
      <vt:lpstr>Презентация PowerPoint</vt:lpstr>
      <vt:lpstr>Презентация PowerPoint</vt:lpstr>
      <vt:lpstr>Қиындықты шешу жолдары:</vt:lpstr>
      <vt:lpstr>Ағылшын тілін оқытудағы оқушыларға қиындық туғызатын тақырыптар және оны шешу жолдары</vt:lpstr>
      <vt:lpstr>Презентация PowerPoint</vt:lpstr>
      <vt:lpstr>Басты қиындықтар және оны шешу</vt:lpstr>
      <vt:lpstr>Көптілдіктегі қиындықтар. </vt:lpstr>
      <vt:lpstr>Презентация PowerPoint</vt:lpstr>
      <vt:lpstr>Мәселені шешу жолдары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5А, 8А, 8Б сыныптары бойынша сауалнама қорытындысы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Педсовет</dc:title>
  <dc:creator>1111</dc:creator>
  <cp:lastModifiedBy>Азамат</cp:lastModifiedBy>
  <cp:revision>28</cp:revision>
  <dcterms:created xsi:type="dcterms:W3CDTF">2019-02-28T08:45:01Z</dcterms:created>
  <dcterms:modified xsi:type="dcterms:W3CDTF">2020-01-20T18:37:03Z</dcterms:modified>
</cp:coreProperties>
</file>