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6" r:id="rId17"/>
    <p:sldId id="267" r:id="rId18"/>
    <p:sldId id="268" r:id="rId19"/>
    <p:sldId id="269" r:id="rId20"/>
    <p:sldId id="270" r:id="rId21"/>
    <p:sldId id="280" r:id="rId22"/>
    <p:sldId id="271" r:id="rId23"/>
    <p:sldId id="272" r:id="rId24"/>
    <p:sldId id="273" r:id="rId25"/>
    <p:sldId id="274" r:id="rId26"/>
    <p:sldId id="275" r:id="rId27"/>
    <p:sldId id="276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77" r:id="rId37"/>
    <p:sldId id="281" r:id="rId38"/>
    <p:sldId id="27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13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03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45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23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02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9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8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58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68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60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05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2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21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7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6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65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67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4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31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90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metodicheskie_rekomendatci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Педке</a:t>
            </a:r>
            <a:r>
              <a:rPr lang="kk-KZ" dirty="0" smtClean="0"/>
              <a:t>ңес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8930" y="3717032"/>
            <a:ext cx="5107366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1111\Desktop\неделя емц\clipart_of_15195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810"/>
            <a:ext cx="3898837" cy="21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601633" cy="345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2573"/>
            <a:ext cx="36004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0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8092421" cy="5577483"/>
          </a:xfrm>
        </p:spPr>
        <p:txBody>
          <a:bodyPr>
            <a:normAutofit/>
          </a:bodyPr>
          <a:lstStyle/>
          <a:p>
            <a:pPr algn="ctr"/>
            <a:endParaRPr lang="en-US" sz="4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4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Көптілдікті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үйренудегі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мектептегі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қиындықтар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290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7"/>
            <a:ext cx="8640960" cy="34563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1Тілді </a:t>
            </a:r>
            <a:r>
              <a:rPr lang="ru-RU" sz="3600" dirty="0" err="1" smtClean="0"/>
              <a:t>үйретуде</a:t>
            </a:r>
            <a:r>
              <a:rPr lang="ru-RU" sz="3600" dirty="0" smtClean="0"/>
              <a:t> </a:t>
            </a:r>
            <a:r>
              <a:rPr lang="ru-RU" sz="3600" dirty="0" err="1" smtClean="0"/>
              <a:t>дыбыстардың</a:t>
            </a:r>
            <a:r>
              <a:rPr lang="ru-RU" sz="3600" dirty="0" smtClean="0"/>
              <a:t> </a:t>
            </a:r>
            <a:r>
              <a:rPr lang="ru-RU" sz="3600" dirty="0" err="1" smtClean="0"/>
              <a:t>айтылуын</a:t>
            </a:r>
            <a:r>
              <a:rPr lang="ru-RU" sz="3600" dirty="0" smtClean="0"/>
              <a:t> </a:t>
            </a:r>
            <a:r>
              <a:rPr lang="ru-RU" sz="3600" dirty="0" err="1" smtClean="0"/>
              <a:t>ажырату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dirty="0" smtClean="0"/>
          </a:p>
          <a:p>
            <a:r>
              <a:rPr lang="ru-RU" sz="3600" dirty="0" smtClean="0"/>
              <a:t>2. </a:t>
            </a:r>
            <a:r>
              <a:rPr lang="ru-RU" sz="3600" dirty="0" err="1" smtClean="0"/>
              <a:t>Үш</a:t>
            </a:r>
            <a:r>
              <a:rPr lang="ru-RU" sz="3600" dirty="0" smtClean="0"/>
              <a:t> </a:t>
            </a:r>
            <a:r>
              <a:rPr lang="ru-RU" sz="3600" dirty="0" err="1" smtClean="0"/>
              <a:t>тілді</a:t>
            </a:r>
            <a:r>
              <a:rPr lang="ru-RU" sz="3600" dirty="0" smtClean="0"/>
              <a:t> </a:t>
            </a:r>
            <a:r>
              <a:rPr lang="ru-RU" sz="3600" dirty="0" err="1" smtClean="0"/>
              <a:t>үйренудегі</a:t>
            </a:r>
            <a:r>
              <a:rPr lang="ru-RU" sz="3600" dirty="0" smtClean="0"/>
              <a:t> </a:t>
            </a:r>
            <a:r>
              <a:rPr lang="ru-RU" sz="3600" dirty="0" err="1" smtClean="0"/>
              <a:t>қиындықтар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6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484784"/>
            <a:ext cx="7740848" cy="4641379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ru-RU" sz="3600" dirty="0" smtClean="0"/>
              <a:t>1</a:t>
            </a:r>
            <a:r>
              <a:rPr lang="ru-RU" sz="3600" dirty="0"/>
              <a:t>. </a:t>
            </a:r>
            <a:r>
              <a:rPr lang="ru-RU" sz="3600" dirty="0" err="1" smtClean="0"/>
              <a:t>Сауатты</a:t>
            </a:r>
            <a:r>
              <a:rPr lang="ru-RU" sz="3600" dirty="0" smtClean="0"/>
              <a:t> </a:t>
            </a:r>
            <a:r>
              <a:rPr lang="ru-RU" sz="3600" dirty="0" err="1" smtClean="0"/>
              <a:t>оқу</a:t>
            </a:r>
            <a:r>
              <a:rPr lang="ru-RU" sz="3600" dirty="0" smtClean="0"/>
              <a:t> , </a:t>
            </a:r>
            <a:r>
              <a:rPr lang="ru-RU" sz="3600" dirty="0" err="1" smtClean="0"/>
              <a:t>мазмұндау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dirty="0" smtClean="0"/>
          </a:p>
          <a:p>
            <a:endParaRPr lang="en-US" sz="3600" dirty="0"/>
          </a:p>
          <a:p>
            <a:r>
              <a:rPr lang="ru-RU" sz="3600" dirty="0" smtClean="0"/>
              <a:t>2.Мұғалімнің </a:t>
            </a:r>
            <a:r>
              <a:rPr lang="ru-RU" sz="3600" dirty="0" err="1" smtClean="0"/>
              <a:t>тілдік</a:t>
            </a:r>
            <a:r>
              <a:rPr lang="ru-RU" sz="3600" dirty="0" smtClean="0"/>
              <a:t> </a:t>
            </a:r>
            <a:r>
              <a:rPr lang="ru-RU" sz="3600" dirty="0" err="1" smtClean="0"/>
              <a:t>дайындығы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84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129614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Қиындықты</a:t>
            </a:r>
            <a:r>
              <a:rPr lang="ru-RU" dirty="0" smtClean="0"/>
              <a:t> </a:t>
            </a:r>
            <a:r>
              <a:rPr lang="ru-RU" dirty="0" err="1" smtClean="0"/>
              <a:t>шешу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Қысқа</a:t>
            </a:r>
            <a:r>
              <a:rPr lang="ru-RU" dirty="0" smtClean="0"/>
              <a:t> </a:t>
            </a:r>
            <a:r>
              <a:rPr lang="ru-RU" dirty="0" err="1" smtClean="0"/>
              <a:t>мерзімді</a:t>
            </a:r>
            <a:r>
              <a:rPr lang="ru-RU" dirty="0" smtClean="0"/>
              <a:t> </a:t>
            </a:r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жоспарына</a:t>
            </a:r>
            <a:r>
              <a:rPr lang="ru-RU" dirty="0" smtClean="0"/>
              <a:t> фонетика, </a:t>
            </a:r>
            <a:r>
              <a:rPr lang="ru-RU" dirty="0" err="1" smtClean="0"/>
              <a:t>синтаксисті</a:t>
            </a:r>
            <a:r>
              <a:rPr lang="ru-RU" dirty="0" smtClean="0"/>
              <a:t> </a:t>
            </a:r>
            <a:r>
              <a:rPr lang="ru-RU" dirty="0" err="1" smtClean="0"/>
              <a:t>қайталауға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байлықтарын</a:t>
            </a:r>
            <a:r>
              <a:rPr lang="ru-RU" dirty="0" smtClean="0"/>
              <a:t> </a:t>
            </a:r>
            <a:r>
              <a:rPr lang="ru-RU" dirty="0" err="1" smtClean="0"/>
              <a:t>арттыратын</a:t>
            </a:r>
            <a:r>
              <a:rPr lang="ru-RU" dirty="0" smtClean="0"/>
              <a:t> </a:t>
            </a:r>
            <a:r>
              <a:rPr lang="ru-RU" dirty="0" err="1" smtClean="0"/>
              <a:t>жаттығулар</a:t>
            </a:r>
            <a:r>
              <a:rPr lang="ru-RU" dirty="0" smtClean="0"/>
              <a:t> </a:t>
            </a:r>
            <a:r>
              <a:rPr lang="ru-RU" dirty="0" err="1" smtClean="0"/>
              <a:t>енгізу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15456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оқытудағы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туғызатын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7620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88640"/>
            <a:ext cx="8172896" cy="5937523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13716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сөйлеуге қабілеті жоқ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 түсінбейді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Ағылшын тіліндегі сөздерді есте сақтамау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ойлау қабілеті төмен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499622" cy="38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3" cy="4209331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сөйлеуге қабілеті жоқ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айтылған сөзді түсінбеу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(диалог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сериал , фильм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latin typeface="OpenSansRegular"/>
              </a:rPr>
              <a:t>көп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SansRegular"/>
              </a:rPr>
              <a:t>көріп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SansRegular"/>
              </a:rPr>
              <a:t>тыңдау</a:t>
            </a:r>
            <a:r>
              <a:rPr lang="ru-RU" dirty="0" smtClean="0">
                <a:solidFill>
                  <a:srgbClr val="000000"/>
                </a:solidFill>
                <a:latin typeface="OpenSansRegular"/>
              </a:rPr>
              <a:t>.</a:t>
            </a:r>
            <a:endParaRPr lang="ru-RU" dirty="0">
              <a:solidFill>
                <a:srgbClr val="000000"/>
              </a:solidFill>
              <a:latin typeface="OpenSansRegular"/>
            </a:endParaRPr>
          </a:p>
          <a:p>
            <a:pPr marL="457200" indent="-457200"/>
            <a:r>
              <a:rPr lang="kk-KZ" b="1" dirty="0" smtClean="0"/>
              <a:t>Ағылшын тіліндегі сөздерді есте сақтамау</a:t>
            </a:r>
            <a:endParaRPr lang="ru-RU" b="1" dirty="0"/>
          </a:p>
          <a:p>
            <a:pPr marL="0" indent="0">
              <a:buNone/>
            </a:pPr>
            <a:r>
              <a:rPr lang="ru-RU" b="1" dirty="0" err="1" smtClean="0"/>
              <a:t>Шешім</a:t>
            </a:r>
            <a:r>
              <a:rPr lang="ru-RU" b="1" dirty="0" smtClean="0"/>
              <a:t>: </a:t>
            </a:r>
            <a:r>
              <a:rPr lang="ru-RU" dirty="0" err="1" smtClean="0"/>
              <a:t>берілген</a:t>
            </a:r>
            <a:r>
              <a:rPr lang="ru-RU" dirty="0" smtClean="0"/>
              <a:t> </a:t>
            </a:r>
            <a:r>
              <a:rPr lang="ru-RU" dirty="0" err="1" smtClean="0"/>
              <a:t>сөздерге</a:t>
            </a:r>
            <a:r>
              <a:rPr lang="ru-RU" dirty="0" smtClean="0"/>
              <a:t> </a:t>
            </a:r>
            <a:r>
              <a:rPr lang="ru-RU" dirty="0" err="1" smtClean="0"/>
              <a:t>сөйлем</a:t>
            </a:r>
            <a:r>
              <a:rPr lang="ru-RU" dirty="0" smtClean="0"/>
              <a:t> </a:t>
            </a:r>
            <a:r>
              <a:rPr lang="ru-RU" dirty="0" err="1" smtClean="0"/>
              <a:t>құрап</a:t>
            </a:r>
            <a:r>
              <a:rPr lang="ru-RU" dirty="0" smtClean="0"/>
              <a:t>,  </a:t>
            </a:r>
            <a:r>
              <a:rPr lang="ru-RU" dirty="0" err="1" smtClean="0"/>
              <a:t>қолдана</a:t>
            </a:r>
            <a:r>
              <a:rPr lang="ru-RU" dirty="0" smtClean="0"/>
              <a:t> </a:t>
            </a:r>
            <a:r>
              <a:rPr lang="ru-RU" dirty="0" err="1" smtClean="0"/>
              <a:t>білу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Басты қиындықтар және оны шешу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91264" cy="244827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Көптілдіктегі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қиындықтар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1111\Desktop\неделя емц\6818_9f0e88e8a3d7e71428ff6b238e462b6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6" y="3429000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352927" cy="5865515"/>
          </a:xfrm>
        </p:spPr>
        <p:txBody>
          <a:bodyPr/>
          <a:lstStyle/>
          <a:p>
            <a:pPr>
              <a:buNone/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мұғалімдерінің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көптілдікті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меңгермеуі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Ағылшын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тіліндегі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сөздердің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дыбысталуын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білмеу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Көптеген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таптрын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білмеуі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11\Desktop\неделя емц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561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497363"/>
          </a:xfrm>
        </p:spPr>
        <p:txBody>
          <a:bodyPr>
            <a:normAutofit/>
          </a:bodyPr>
          <a:lstStyle/>
          <a:p>
            <a:r>
              <a:rPr lang="ru-MO" b="1" dirty="0" err="1">
                <a:solidFill>
                  <a:srgbClr val="FF0000"/>
                </a:solidFill>
              </a:rPr>
              <a:t>Тақырыбы</a:t>
            </a:r>
            <a:r>
              <a:rPr lang="ru-MO" b="1" dirty="0">
                <a:solidFill>
                  <a:srgbClr val="FF0000"/>
                </a:solidFill>
              </a:rPr>
              <a:t>: « </a:t>
            </a:r>
            <a:r>
              <a:rPr lang="kk-KZ" b="1" dirty="0">
                <a:solidFill>
                  <a:srgbClr val="FF0000"/>
                </a:solidFill>
              </a:rPr>
              <a:t>Көптілділік, заманауи білім берудің басымдықтарының бірі ретінде: қазіргі күйі мен келешегі.»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/>
              <a:t> </a:t>
            </a:r>
            <a:endParaRPr lang="ru-RU" dirty="0"/>
          </a:p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Полиязычие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как один из приоритетов современного образования: состояние и перспективы.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en-US" b="1" dirty="0">
                <a:solidFill>
                  <a:srgbClr val="FFC000"/>
                </a:solidFill>
              </a:rPr>
              <a:t>Multilingual education as one of the priorities of modern education: situation and perspectives.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7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588365" cy="4497363"/>
          </a:xfrm>
        </p:spPr>
        <p:txBody>
          <a:bodyPr/>
          <a:lstStyle/>
          <a:p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Сөздікте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транскрипция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терминін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еңгізу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тоқсанда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қазақ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тілі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орыс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тілі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сабақтарында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сөз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таптарын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қайталату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63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Елбасымыздың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үштілділік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баулу. </a:t>
            </a:r>
          </a:p>
          <a:p>
            <a:pPr>
              <a:buFont typeface="Wingdings" pitchFamily="2" charset="2"/>
              <a:buChar char="v"/>
            </a:pPr>
            <a:r>
              <a:rPr lang="kk-KZ" dirty="0"/>
              <a:t>Қазақ тіліне деген ынтасын жандандырып және орыс,ағылшын  тілдерін  білу, тіл - біздің ертеңіміз, тіршілігіміз, өміріміз екенін түсіндіру 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Сөздік</a:t>
            </a:r>
            <a:r>
              <a:rPr lang="ru-RU" dirty="0"/>
              <a:t> </a:t>
            </a:r>
            <a:r>
              <a:rPr lang="ru-RU" dirty="0" err="1"/>
              <a:t>қорын</a:t>
            </a:r>
            <a:r>
              <a:rPr lang="ru-RU" dirty="0"/>
              <a:t>, </a:t>
            </a:r>
            <a:r>
              <a:rPr lang="ru-RU" dirty="0" err="1"/>
              <a:t>сөйлеу</a:t>
            </a:r>
            <a:r>
              <a:rPr lang="ru-RU" dirty="0"/>
              <a:t> </a:t>
            </a:r>
            <a:r>
              <a:rPr lang="ru-RU" dirty="0" err="1"/>
              <a:t>қабілеттерін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. 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Оқушыларда</a:t>
            </a:r>
            <a:r>
              <a:rPr lang="ru-RU" dirty="0"/>
              <a:t>  </a:t>
            </a:r>
            <a:r>
              <a:rPr lang="ru-RU" dirty="0" err="1"/>
              <a:t>тілге</a:t>
            </a:r>
            <a:r>
              <a:rPr lang="ru-RU" dirty="0"/>
              <a:t> 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құрметті</a:t>
            </a:r>
            <a:r>
              <a:rPr lang="ru-RU" dirty="0"/>
              <a:t> </a:t>
            </a:r>
            <a:r>
              <a:rPr lang="ru-RU" dirty="0" err="1"/>
              <a:t>бойларыңа</a:t>
            </a:r>
            <a:r>
              <a:rPr lang="ru-RU" dirty="0"/>
              <a:t> </a:t>
            </a:r>
            <a:r>
              <a:rPr lang="ru-RU" dirty="0" err="1"/>
              <a:t>сіңіруге</a:t>
            </a:r>
            <a:r>
              <a:rPr lang="ru-RU" dirty="0"/>
              <a:t> </a:t>
            </a:r>
            <a:r>
              <a:rPr lang="ru-RU" dirty="0" err="1"/>
              <a:t>тәрбиелеу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73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FON-LETO-PREV%60YU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" y="27676"/>
            <a:ext cx="9123133" cy="6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952140" y="4573106"/>
            <a:ext cx="1656184" cy="13321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Түрлі- түсті суреттер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81208" y="682990"/>
            <a:ext cx="1584176" cy="13321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тыңдау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8820" y="764704"/>
            <a:ext cx="1512168" cy="12504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   арқылы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36296" y="2492896"/>
            <a:ext cx="1706488" cy="12241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Қайталау,  жаттау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08820" y="4581128"/>
            <a:ext cx="1512168" cy="12241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Кестелер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5860" y="2644914"/>
            <a:ext cx="1725860" cy="12241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</a:t>
            </a: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роликтер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75238" y="2644914"/>
            <a:ext cx="3977560" cy="1728192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Ағылшын тілін үйретудің басты тәсілдері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6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marL="27432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MO" b="1" dirty="0" err="1" smtClean="0">
                <a:solidFill>
                  <a:srgbClr val="FF0000"/>
                </a:solidFill>
              </a:rPr>
              <a:t>Тақырыбы</a:t>
            </a:r>
            <a:r>
              <a:rPr lang="ru-MO" b="1" dirty="0">
                <a:solidFill>
                  <a:srgbClr val="FF0000"/>
                </a:solidFill>
              </a:rPr>
              <a:t>: « </a:t>
            </a:r>
            <a:r>
              <a:rPr lang="kk-KZ" b="1" dirty="0">
                <a:solidFill>
                  <a:srgbClr val="FF0000"/>
                </a:solidFill>
              </a:rPr>
              <a:t>Көптілділік, заманауи білім берудің басымдықтарының бірі ретінде: қазіргі күйі мен келешегі.»</a:t>
            </a:r>
            <a:endParaRPr lang="ru-RU" dirty="0">
              <a:solidFill>
                <a:srgbClr val="FF0000"/>
              </a:solidFill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FF0000"/>
              </a:solidFill>
              <a:latin typeface="Candara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FF0000"/>
              </a:solidFill>
              <a:latin typeface="Candara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9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Көптілдікті</a:t>
            </a:r>
            <a:r>
              <a:rPr lang="ru-RU" dirty="0" smtClean="0"/>
              <a:t> </a:t>
            </a:r>
            <a:r>
              <a:rPr lang="ru-RU" dirty="0" err="1" smtClean="0"/>
              <a:t>үйретудегі</a:t>
            </a:r>
            <a:r>
              <a:rPr lang="ru-RU" dirty="0" smtClean="0"/>
              <a:t> </a:t>
            </a:r>
            <a:r>
              <a:rPr lang="ru-RU" dirty="0" err="1" smtClean="0"/>
              <a:t>қағида</a:t>
            </a:r>
            <a:r>
              <a:rPr lang="ru-RU" dirty="0" smtClean="0"/>
              <a:t> </a:t>
            </a:r>
            <a:r>
              <a:rPr lang="ru-RU" dirty="0" err="1" smtClean="0"/>
              <a:t>жүйесі</a:t>
            </a:r>
            <a:r>
              <a:rPr lang="ru-RU" dirty="0" smtClean="0"/>
              <a:t>: </a:t>
            </a:r>
            <a:r>
              <a:rPr lang="ru-RU" dirty="0" err="1" smtClean="0"/>
              <a:t>қазақ</a:t>
            </a:r>
            <a:r>
              <a:rPr lang="ru-RU" dirty="0" smtClean="0"/>
              <a:t> </a:t>
            </a:r>
            <a:r>
              <a:rPr lang="ru-RU" dirty="0" err="1" smtClean="0"/>
              <a:t>тілі-орыс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ru-RU" dirty="0" err="1" smtClean="0"/>
              <a:t>ағылшын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Бастауыш</a:t>
            </a:r>
            <a:r>
              <a:rPr lang="ru-RU" dirty="0" smtClean="0"/>
              <a:t> </a:t>
            </a:r>
            <a:r>
              <a:rPr lang="ru-RU" dirty="0" err="1" smtClean="0"/>
              <a:t>мектептерде</a:t>
            </a:r>
            <a:r>
              <a:rPr lang="ru-RU" dirty="0" smtClean="0"/>
              <a:t> </a:t>
            </a:r>
            <a:r>
              <a:rPr lang="ru-RU" dirty="0" err="1" smtClean="0"/>
              <a:t>үштілді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жаратылыстану,дүниетану</a:t>
            </a:r>
            <a:r>
              <a:rPr lang="ru-RU" dirty="0" smtClean="0"/>
              <a:t> </a:t>
            </a:r>
            <a:r>
              <a:rPr lang="ru-RU" dirty="0" err="1" smtClean="0"/>
              <a:t>пәндерінен</a:t>
            </a:r>
            <a:r>
              <a:rPr lang="ru-RU" dirty="0" smtClean="0"/>
              <a:t> 1 </a:t>
            </a:r>
            <a:r>
              <a:rPr lang="ru-RU" dirty="0" err="1" smtClean="0"/>
              <a:t>сыныптан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 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өткізіледі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77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бойы</a:t>
            </a:r>
            <a:r>
              <a:rPr lang="ru-RU" dirty="0" smtClean="0"/>
              <a:t> </a:t>
            </a:r>
            <a:r>
              <a:rPr lang="ru-RU" dirty="0" err="1" smtClean="0"/>
              <a:t>оқушыларға</a:t>
            </a:r>
            <a:r>
              <a:rPr lang="ru-RU" dirty="0" smtClean="0"/>
              <a:t> </a:t>
            </a:r>
            <a:r>
              <a:rPr lang="ru-RU" dirty="0" err="1" smtClean="0"/>
              <a:t>сөздердің</a:t>
            </a:r>
            <a:r>
              <a:rPr lang="ru-RU" dirty="0" smtClean="0"/>
              <a:t> ,</a:t>
            </a:r>
            <a:r>
              <a:rPr lang="ru-RU" dirty="0" err="1" smtClean="0"/>
              <a:t>сөз</a:t>
            </a:r>
            <a:r>
              <a:rPr lang="ru-RU" dirty="0" smtClean="0"/>
              <a:t> </a:t>
            </a:r>
            <a:r>
              <a:rPr lang="ru-RU" dirty="0" err="1" smtClean="0"/>
              <a:t>тіркесінің</a:t>
            </a:r>
            <a:r>
              <a:rPr lang="ru-RU" dirty="0" smtClean="0"/>
              <a:t> </a:t>
            </a:r>
            <a:r>
              <a:rPr lang="ru-RU" dirty="0" err="1" smtClean="0"/>
              <a:t>қазақша</a:t>
            </a:r>
            <a:r>
              <a:rPr lang="ru-RU" dirty="0" smtClean="0"/>
              <a:t>, </a:t>
            </a:r>
            <a:r>
              <a:rPr lang="ru-RU" dirty="0" err="1" smtClean="0"/>
              <a:t>ағылшынша</a:t>
            </a:r>
            <a:r>
              <a:rPr lang="ru-RU" dirty="0" smtClean="0"/>
              <a:t> </a:t>
            </a:r>
            <a:r>
              <a:rPr lang="ru-RU" dirty="0" err="1" smtClean="0"/>
              <a:t>аудармасы</a:t>
            </a:r>
            <a:r>
              <a:rPr lang="ru-RU" dirty="0" smtClean="0"/>
              <a:t> </a:t>
            </a:r>
            <a:r>
              <a:rPr lang="ru-RU" dirty="0" err="1" smtClean="0"/>
              <a:t>қайталанып</a:t>
            </a:r>
            <a:r>
              <a:rPr lang="ru-RU" dirty="0" smtClean="0"/>
              <a:t> </a:t>
            </a:r>
            <a:r>
              <a:rPr lang="ru-RU" dirty="0" err="1" smtClean="0"/>
              <a:t>отырады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Бастауыш</a:t>
            </a:r>
            <a:r>
              <a:rPr lang="ru-RU" b="1" dirty="0" smtClean="0"/>
              <a:t> </a:t>
            </a:r>
            <a:r>
              <a:rPr lang="ru-RU" b="1" dirty="0" err="1" smtClean="0"/>
              <a:t>сынып</a:t>
            </a:r>
            <a:r>
              <a:rPr lang="ru-RU" b="1" dirty="0" smtClean="0"/>
              <a:t> </a:t>
            </a:r>
            <a:r>
              <a:rPr lang="ru-RU" b="1" dirty="0" err="1" smtClean="0"/>
              <a:t>мұғалімдерінің мәселелері</a:t>
            </a:r>
            <a:r>
              <a:rPr lang="kk-KZ" dirty="0" smtClean="0"/>
              <a:t> :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Пед.кадрлардың қазақ тілі және ағылшын тілінде  біліктіліктерін  арттыру қажет.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59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err="1" smtClean="0"/>
              <a:t>Шешу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жолдары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ішінде</a:t>
            </a:r>
            <a:r>
              <a:rPr lang="ru-RU" dirty="0" smtClean="0"/>
              <a:t> </a:t>
            </a:r>
            <a:r>
              <a:rPr lang="ru-RU" dirty="0" err="1" smtClean="0"/>
              <a:t>мұғалімдерге ағылшын тілінде</a:t>
            </a:r>
            <a:r>
              <a:rPr lang="ru-RU" dirty="0" smtClean="0"/>
              <a:t> </a:t>
            </a:r>
            <a:r>
              <a:rPr lang="ru-RU" dirty="0" err="1" smtClean="0"/>
              <a:t>оқуға үйренетін </a:t>
            </a:r>
            <a:r>
              <a:rPr lang="ru-RU" dirty="0" smtClean="0"/>
              <a:t>курс </a:t>
            </a:r>
            <a:r>
              <a:rPr lang="ru-RU" dirty="0" err="1" smtClean="0"/>
              <a:t>ашу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23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Сауалнама</a:t>
            </a:r>
            <a:r>
              <a:rPr lang="ru-RU" dirty="0" smtClean="0"/>
              <a:t>  </a:t>
            </a:r>
            <a:r>
              <a:rPr lang="ru-RU" dirty="0" err="1" smtClean="0"/>
              <a:t>орыс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,ағылшын тілін</a:t>
            </a:r>
            <a:r>
              <a:rPr lang="ru-RU" dirty="0" smtClean="0"/>
              <a:t> </a:t>
            </a:r>
            <a:r>
              <a:rPr lang="ru-RU" dirty="0" err="1" smtClean="0"/>
              <a:t>тереңдетіп оқытылатын  </a:t>
            </a:r>
            <a:r>
              <a:rPr lang="ru-RU" dirty="0" smtClean="0"/>
              <a:t>35 </a:t>
            </a:r>
            <a:r>
              <a:rPr lang="ru-RU" dirty="0" err="1" smtClean="0"/>
              <a:t>оқушыдан  алынды</a:t>
            </a:r>
            <a:r>
              <a:rPr lang="ru-RU" dirty="0" smtClean="0"/>
              <a:t> (5А , 8А,8Б) .</a:t>
            </a:r>
            <a:endParaRPr lang="ru-RU" dirty="0"/>
          </a:p>
          <a:p>
            <a:r>
              <a:rPr lang="ru-RU" dirty="0" smtClean="0"/>
              <a:t>фонетика, морфология </a:t>
            </a:r>
            <a:r>
              <a:rPr lang="ru-RU" dirty="0" err="1" smtClean="0"/>
              <a:t>және </a:t>
            </a:r>
            <a:r>
              <a:rPr lang="ru-RU" dirty="0" smtClean="0"/>
              <a:t>синтаксис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сұрақтар алынды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Жауаптардың қорытындысы бойынша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1 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/>
              <a:t>– 5А</a:t>
            </a:r>
          </a:p>
          <a:p>
            <a:r>
              <a:rPr lang="ru-RU" dirty="0"/>
              <a:t>2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/>
              <a:t>-8Б</a:t>
            </a:r>
          </a:p>
          <a:p>
            <a:r>
              <a:rPr lang="ru-RU" dirty="0"/>
              <a:t>3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/>
              <a:t>– 8А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5А, 8А, </a:t>
            </a:r>
            <a:r>
              <a:rPr lang="ru-RU" dirty="0" smtClean="0"/>
              <a:t>8Б </a:t>
            </a:r>
            <a:r>
              <a:rPr lang="ru-RU" dirty="0" err="1" smtClean="0"/>
              <a:t>сыныптары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қорытындысы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9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 fontScale="85000" lnSpcReduction="2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« Қазақстан бүкіл әлемде  жоғары білімді, халқы үш тілді:  қазақ тілі –мемлекеттік тіл; орыс тілі – халықаралық қарым – қатынас тілі; ағылшын тілі -  жаһандық экономикадағы интеграция тілін жақсы меңерген ел болып қабылдануы тиіс»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Н.Ә. Назарбаев  « Жаңа әлемдегі жаңа Қазақстан»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«Казахстан должен  восприниматься во  всем мире как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высокообразованная страна, население которой пользуется тремя языками: казахский язык — государственный, русский язык как язык межнационального общения и английский язык — язык  успешной интеграции в глобальную экономику».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Н.А. Назарбаев «Новый Казахстан в новом мире»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en-US" b="1" dirty="0">
                <a:solidFill>
                  <a:srgbClr val="FFC000"/>
                </a:solidFill>
              </a:rPr>
              <a:t>“Kazakhstan  should be  perceived in  the world as a highly educated  country whose population uses three languages: Kazakh is the state language, Russian is the language of international communication and English is the language of successful integration into the global economy. ”   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N A. </a:t>
            </a:r>
            <a:r>
              <a:rPr lang="en-US" b="1" dirty="0" err="1">
                <a:solidFill>
                  <a:srgbClr val="FFC000"/>
                </a:solidFill>
              </a:rPr>
              <a:t>Nazarbayev</a:t>
            </a:r>
            <a:r>
              <a:rPr lang="en-US" b="1" dirty="0">
                <a:solidFill>
                  <a:srgbClr val="FFC000"/>
                </a:solidFill>
              </a:rPr>
              <a:t> "New Kazakhstan in the new world"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53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r>
              <a:rPr lang="ru-RU" b="1" dirty="0"/>
              <a:t>1 </a:t>
            </a:r>
            <a:r>
              <a:rPr lang="ru-RU" b="1" dirty="0" err="1" smtClean="0"/>
              <a:t>үштілділік оқытуды әрі қарай жалғастыру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2 </a:t>
            </a:r>
            <a:r>
              <a:rPr lang="ru-RU" b="1" dirty="0" err="1" smtClean="0"/>
              <a:t>үштілдікті меңгеру мақсатында өз бетімен</a:t>
            </a:r>
            <a:r>
              <a:rPr lang="ru-RU" b="1" dirty="0" smtClean="0"/>
              <a:t> </a:t>
            </a:r>
            <a:r>
              <a:rPr lang="ru-RU" b="1" dirty="0" err="1" smtClean="0"/>
              <a:t>ізденіп</a:t>
            </a:r>
            <a:r>
              <a:rPr lang="ru-RU" b="1" dirty="0" smtClean="0"/>
              <a:t>, </a:t>
            </a:r>
            <a:r>
              <a:rPr lang="ru-RU" b="1" dirty="0" err="1" smtClean="0"/>
              <a:t>оқу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3 </a:t>
            </a:r>
            <a:r>
              <a:rPr lang="ru-RU" b="1" dirty="0" err="1" smtClean="0"/>
              <a:t>үштілділікті оқыту сапасын</a:t>
            </a:r>
            <a:r>
              <a:rPr lang="ru-RU" b="1" dirty="0" smtClean="0"/>
              <a:t> </a:t>
            </a:r>
            <a:r>
              <a:rPr lang="ru-RU" b="1" dirty="0" err="1" smtClean="0"/>
              <a:t>арттыру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4 </a:t>
            </a:r>
            <a:r>
              <a:rPr lang="ru-RU" b="1" dirty="0" err="1" smtClean="0"/>
              <a:t>үш тілде</a:t>
            </a:r>
            <a:r>
              <a:rPr lang="ru-RU" b="1" dirty="0" smtClean="0"/>
              <a:t> </a:t>
            </a:r>
            <a:r>
              <a:rPr lang="ru-RU" b="1" dirty="0" err="1" smtClean="0"/>
              <a:t>көптеген іс</a:t>
            </a:r>
            <a:r>
              <a:rPr lang="ru-RU" b="1" dirty="0" smtClean="0"/>
              <a:t> </a:t>
            </a:r>
            <a:r>
              <a:rPr lang="ru-RU" b="1" dirty="0" err="1" smtClean="0"/>
              <a:t>шаралар</a:t>
            </a:r>
            <a:r>
              <a:rPr lang="ru-RU" b="1" dirty="0" smtClean="0"/>
              <a:t> </a:t>
            </a:r>
            <a:r>
              <a:rPr lang="ru-RU" b="1" dirty="0" err="1" smtClean="0"/>
              <a:t>ұйымдастыру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5 </a:t>
            </a:r>
            <a:r>
              <a:rPr lang="ru-RU" b="1" dirty="0" err="1" smtClean="0"/>
              <a:t>жыл</a:t>
            </a:r>
            <a:r>
              <a:rPr lang="ru-RU" b="1" dirty="0" smtClean="0"/>
              <a:t> </a:t>
            </a:r>
            <a:r>
              <a:rPr lang="ru-RU" b="1" dirty="0" err="1" smtClean="0"/>
              <a:t>сайын</a:t>
            </a:r>
            <a:r>
              <a:rPr lang="ru-RU" b="1" dirty="0" smtClean="0"/>
              <a:t> </a:t>
            </a:r>
            <a:r>
              <a:rPr lang="ru-RU" b="1" dirty="0" err="1" smtClean="0"/>
              <a:t>үштілділік аптасын</a:t>
            </a:r>
            <a:r>
              <a:rPr lang="ru-RU" b="1" dirty="0" smtClean="0"/>
              <a:t> </a:t>
            </a:r>
            <a:r>
              <a:rPr lang="ru-RU" b="1" dirty="0" err="1" smtClean="0"/>
              <a:t>ұйымдастырып</a:t>
            </a:r>
            <a:r>
              <a:rPr lang="ru-RU" b="1" dirty="0" smtClean="0"/>
              <a:t>,</a:t>
            </a:r>
            <a:r>
              <a:rPr lang="ru-RU" b="1" dirty="0" err="1" smtClean="0"/>
              <a:t>өткізу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9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MO" dirty="0" err="1" smtClean="0">
                <a:solidFill>
                  <a:srgbClr val="FF0000"/>
                </a:solidFill>
              </a:rPr>
              <a:t>Сау</a:t>
            </a:r>
            <a:r>
              <a:rPr lang="ru-MO" dirty="0" smtClean="0">
                <a:solidFill>
                  <a:srgbClr val="FF0000"/>
                </a:solidFill>
              </a:rPr>
              <a:t> </a:t>
            </a:r>
            <a:r>
              <a:rPr lang="ru-MO" dirty="0" err="1">
                <a:solidFill>
                  <a:srgbClr val="FF0000"/>
                </a:solidFill>
              </a:rPr>
              <a:t>болыңыздар</a:t>
            </a:r>
            <a:r>
              <a:rPr lang="ru-MO" dirty="0">
                <a:solidFill>
                  <a:srgbClr val="FF0000"/>
                </a:solidFill>
              </a:rPr>
              <a:t>! </a:t>
            </a:r>
            <a:r>
              <a:rPr lang="kk-KZ" dirty="0">
                <a:solidFill>
                  <a:srgbClr val="FF0000"/>
                </a:solidFill>
              </a:rPr>
              <a:t>Демалыстарыңыз жақсы өтсін</a:t>
            </a:r>
            <a:r>
              <a:rPr lang="ru-MO" dirty="0">
                <a:solidFill>
                  <a:srgbClr val="FF0000"/>
                </a:solidFill>
              </a:rPr>
              <a:t>!       </a:t>
            </a:r>
            <a:endParaRPr lang="ru-RU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ru-RU" dirty="0" smtClean="0"/>
              <a:t>До </a:t>
            </a:r>
            <a:r>
              <a:rPr lang="ru-RU" dirty="0"/>
              <a:t>свидания, коллега. Хороших Вам выходных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Good – bye, my dear </a:t>
            </a:r>
            <a:r>
              <a:rPr lang="en-US" dirty="0" smtClean="0">
                <a:solidFill>
                  <a:srgbClr val="FFC000"/>
                </a:solidFill>
              </a:rPr>
              <a:t>colleague.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Have </a:t>
            </a:r>
            <a:r>
              <a:rPr lang="en-US" dirty="0">
                <a:solidFill>
                  <a:srgbClr val="FFC000"/>
                </a:solidFill>
              </a:rPr>
              <a:t>a nice weekend</a:t>
            </a:r>
            <a:r>
              <a:rPr lang="ru-RU" dirty="0">
                <a:solidFill>
                  <a:srgbClr val="FFC000"/>
                </a:solidFill>
              </a:rPr>
              <a:t>!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1872208"/>
          </a:xfrm>
        </p:spPr>
        <p:txBody>
          <a:bodyPr>
            <a:normAutofit fontScale="70000" lnSpcReduction="20000"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Мақсаты: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kk-KZ" b="1" dirty="0">
                <a:solidFill>
                  <a:srgbClr val="FF0000"/>
                </a:solidFill>
              </a:rPr>
              <a:t>Үштілді білім беруді дамытуды жалғастыру;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kk-KZ" b="1" dirty="0">
                <a:solidFill>
                  <a:srgbClr val="FF0000"/>
                </a:solidFill>
              </a:rPr>
              <a:t>Мәселенің ағымдағы жай –күйін және болашақ перспективаларын қарастыру.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kk-KZ" b="1" dirty="0">
                <a:solidFill>
                  <a:srgbClr val="FF0000"/>
                </a:solidFill>
              </a:rPr>
              <a:t> Мектеп түлектеріне сапалы білім беру үшін оқытушылардың жұмысына жәрдемдесу.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8498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продолжить развитие трёхъязычного образования;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рассмотреть текущее состояние вопроса и перспективы на будущее;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содействовать работе педагогов по качественной подготовке выпускников школы для комфортного продолжения образования.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60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 to continue the development of trilingual education;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2 to consider the current state of the issue and future prospects;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3 to promote the work of teachers in the quality training of graduates of the school for a comfortable continuation of education.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692696"/>
            <a:ext cx="7092776" cy="5433467"/>
          </a:xfrm>
        </p:spPr>
        <p:txBody>
          <a:bodyPr>
            <a:normAutofit/>
          </a:bodyPr>
          <a:lstStyle/>
          <a:p>
            <a:endParaRPr lang="kk-KZ" dirty="0" smtClean="0"/>
          </a:p>
          <a:p>
            <a:endParaRPr lang="kk-KZ" dirty="0"/>
          </a:p>
          <a:p>
            <a:r>
              <a:rPr lang="kk-KZ" dirty="0" smtClean="0">
                <a:solidFill>
                  <a:srgbClr val="FF0000"/>
                </a:solidFill>
              </a:rPr>
              <a:t>Қайырлы </a:t>
            </a:r>
            <a:r>
              <a:rPr lang="kk-KZ" dirty="0">
                <a:solidFill>
                  <a:srgbClr val="FF0000"/>
                </a:solidFill>
              </a:rPr>
              <a:t>таң, әріптестер</a:t>
            </a:r>
            <a:r>
              <a:rPr lang="ru-MO" dirty="0">
                <a:solidFill>
                  <a:srgbClr val="FF0000"/>
                </a:solidFill>
              </a:rPr>
              <a:t>! </a:t>
            </a:r>
            <a:r>
              <a:rPr lang="ru-MO" dirty="0" err="1">
                <a:solidFill>
                  <a:srgbClr val="FF0000"/>
                </a:solidFill>
              </a:rPr>
              <a:t>Күніңізге</a:t>
            </a:r>
            <a:r>
              <a:rPr lang="ru-MO" dirty="0">
                <a:solidFill>
                  <a:srgbClr val="FF0000"/>
                </a:solidFill>
              </a:rPr>
              <a:t> </a:t>
            </a:r>
            <a:r>
              <a:rPr lang="ru-MO" dirty="0" err="1">
                <a:solidFill>
                  <a:srgbClr val="FF0000"/>
                </a:solidFill>
              </a:rPr>
              <a:t>сәттілік</a:t>
            </a:r>
            <a:r>
              <a:rPr lang="ru-MO" dirty="0">
                <a:solidFill>
                  <a:srgbClr val="FF0000"/>
                </a:solidFill>
              </a:rPr>
              <a:t> </a:t>
            </a:r>
            <a:r>
              <a:rPr lang="ru-MO" dirty="0" err="1">
                <a:solidFill>
                  <a:srgbClr val="FF0000"/>
                </a:solidFill>
              </a:rPr>
              <a:t>тілеймін</a:t>
            </a:r>
            <a:r>
              <a:rPr lang="ru-MO" dirty="0">
                <a:solidFill>
                  <a:srgbClr val="FF0000"/>
                </a:solidFill>
              </a:rPr>
              <a:t>!            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Доброе </a:t>
            </a:r>
            <a:r>
              <a:rPr lang="ru-RU" dirty="0"/>
              <a:t>утро, коллега. Приятного Вам дня.</a:t>
            </a:r>
          </a:p>
          <a:p>
            <a:endParaRPr lang="ru-RU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Good </a:t>
            </a:r>
            <a:r>
              <a:rPr lang="en-US" dirty="0">
                <a:solidFill>
                  <a:srgbClr val="FFC000"/>
                </a:solidFill>
              </a:rPr>
              <a:t>morning my, dear colleague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>
                <a:solidFill>
                  <a:srgbClr val="FFC000"/>
                </a:solidFill>
              </a:rPr>
              <a:t>Have a nice day!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332656"/>
            <a:ext cx="8424936" cy="5793507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i="1" dirty="0"/>
              <a:t>Проект решения педагогического совета:</a:t>
            </a:r>
            <a:endParaRPr lang="ru-RU" dirty="0"/>
          </a:p>
          <a:p>
            <a:pPr fontAlgn="base"/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Классным руководителям использовать </a:t>
            </a:r>
            <a:r>
              <a:rPr lang="ru-RU" dirty="0">
                <a:solidFill>
                  <a:srgbClr val="0070C0"/>
                </a:solidFill>
                <a:hlinkClick r:id="rId2" tooltip="Методические рекомендации"/>
              </a:rPr>
              <a:t>методические рекомендации</a:t>
            </a:r>
            <a:r>
              <a:rPr lang="ru-RU" dirty="0">
                <a:solidFill>
                  <a:srgbClr val="0070C0"/>
                </a:solidFill>
              </a:rPr>
              <a:t> по взаимодействию семьи и школы в работе с родителями, оформленные в единую памятку.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Классным </a:t>
            </a:r>
            <a:r>
              <a:rPr lang="ru-RU" dirty="0">
                <a:solidFill>
                  <a:srgbClr val="0070C0"/>
                </a:solidFill>
              </a:rPr>
              <a:t>руководителям при определении тематики родительских собраний учитывать мнение родителей и чаще использовать нетрадиционные формы.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>
                <a:solidFill>
                  <a:srgbClr val="0070C0"/>
                </a:solidFill>
              </a:rPr>
              <a:t>организации более тесного взаимодействия семьи и школы организовать Дни открытых дверей.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Продолжить знакомство с существующими в сегодняшней педагогике подходами и концепциями воспитания, определяющими взаимодействие семьи и школы.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Привлекать </a:t>
            </a:r>
            <a:r>
              <a:rPr lang="ru-RU" dirty="0">
                <a:solidFill>
                  <a:srgbClr val="0070C0"/>
                </a:solidFill>
              </a:rPr>
              <a:t>родителей к совместной работе по различным направлениям (совместные праздники, приглашение на выставки работ учащихся, совместное оформление стенгазет и т. д.).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Провести </a:t>
            </a:r>
            <a:r>
              <a:rPr lang="ru-RU" dirty="0">
                <a:solidFill>
                  <a:srgbClr val="0070C0"/>
                </a:solidFill>
              </a:rPr>
              <a:t>в конце учебного года анкетирование родителей учащихся “Удовлетворенность учебным процессом и внеклассной деятельностью”.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школьном сайте ввести рубрику «Семья и школа»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4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876397" cy="5721499"/>
          </a:xfrm>
        </p:spPr>
        <p:txBody>
          <a:bodyPr/>
          <a:lstStyle/>
          <a:p>
            <a:endParaRPr lang="en-US" b="1" dirty="0" smtClean="0"/>
          </a:p>
          <a:p>
            <a:r>
              <a:rPr lang="ru-MO" b="1" dirty="0" err="1" smtClean="0">
                <a:solidFill>
                  <a:srgbClr val="FF0000"/>
                </a:solidFill>
              </a:rPr>
              <a:t>Тақырыбы</a:t>
            </a:r>
            <a:r>
              <a:rPr lang="ru-MO" b="1" dirty="0">
                <a:solidFill>
                  <a:srgbClr val="FF0000"/>
                </a:solidFill>
              </a:rPr>
              <a:t>: « </a:t>
            </a:r>
            <a:r>
              <a:rPr lang="kk-KZ" b="1" dirty="0">
                <a:solidFill>
                  <a:srgbClr val="FF0000"/>
                </a:solidFill>
              </a:rPr>
              <a:t>Көптілділік, заманауи білім берудің басымдықтарының бірі ретінде: қазіргі күйі мен келешегі.»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/>
              <a:t> </a:t>
            </a:r>
            <a:endParaRPr lang="en-US" b="1" dirty="0" smtClean="0"/>
          </a:p>
          <a:p>
            <a:endParaRPr lang="ru-RU" dirty="0"/>
          </a:p>
          <a:p>
            <a:r>
              <a:rPr lang="ru-RU" b="1" dirty="0" err="1"/>
              <a:t>Полиязычие</a:t>
            </a:r>
            <a:r>
              <a:rPr lang="ru-RU" b="1" dirty="0"/>
              <a:t>,  как один из приоритетов современного образования: состояние и перспективы.</a:t>
            </a:r>
            <a:endParaRPr lang="ru-RU" dirty="0"/>
          </a:p>
          <a:p>
            <a:endParaRPr lang="en-US" dirty="0" smtClean="0"/>
          </a:p>
          <a:p>
            <a:r>
              <a:rPr lang="ru-RU" dirty="0"/>
              <a:t> </a:t>
            </a:r>
          </a:p>
          <a:p>
            <a:r>
              <a:rPr lang="en-US" b="1" dirty="0">
                <a:solidFill>
                  <a:srgbClr val="FFC000"/>
                </a:solidFill>
              </a:rPr>
              <a:t>Multilingual education as one of the priorities of modern education: situation and perspectives</a:t>
            </a:r>
            <a:r>
              <a:rPr lang="en-US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2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332656"/>
            <a:ext cx="8712968" cy="5793507"/>
          </a:xfrm>
        </p:spPr>
        <p:txBody>
          <a:bodyPr>
            <a:normAutofit/>
          </a:bodyPr>
          <a:lstStyle/>
          <a:p>
            <a:r>
              <a:rPr lang="ru-RU" b="1" dirty="0"/>
              <a:t>Б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Проблемы,что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сделано. (формы работы, и т. д.)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Как видно из предложенной таблицы, в нашей школе организована работа по внедрению </a:t>
            </a:r>
            <a:r>
              <a:rPr lang="ru-RU" dirty="0" err="1"/>
              <a:t>полиязычного</a:t>
            </a:r>
            <a:r>
              <a:rPr lang="ru-RU" dirty="0"/>
              <a:t> образования. Однако, проблемы есть. Главные из них: почти полное  отсутствие специально подготовленных кадров и учебных пособий высокого уровня. С другой стороны, по велению времени и запросу государства </a:t>
            </a:r>
            <a:r>
              <a:rPr lang="en-US" dirty="0"/>
              <a:t>c</a:t>
            </a:r>
            <a:r>
              <a:rPr lang="ru-RU" dirty="0" err="1"/>
              <a:t>ейчас</a:t>
            </a:r>
            <a:r>
              <a:rPr lang="ru-RU" dirty="0"/>
              <a:t> многие учащиеся уже пользуются учебниками, в которые включены слова на 3 языках по любому предмету и по любой теме. Это означает, что казахский и английский языки для каждого учителя и каждого ученика. И здесь, очень многое зависит от уровня образованности учителя, его ответственности, самообразования, заинтересованности и т. п. </a:t>
            </a:r>
          </a:p>
        </p:txBody>
      </p:sp>
    </p:spTree>
    <p:extLst>
      <p:ext uri="{BB962C8B-B14F-4D97-AF65-F5344CB8AC3E}">
        <p14:creationId xmlns:p14="http://schemas.microsoft.com/office/powerpoint/2010/main" val="13135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054" y="401926"/>
            <a:ext cx="6858000" cy="2387600"/>
          </a:xfrm>
        </p:spPr>
        <p:txBody>
          <a:bodyPr>
            <a:normAutofit/>
          </a:bodyPr>
          <a:lstStyle/>
          <a:p>
            <a:r>
              <a:rPr lang="kk-KZ" dirty="0" smtClean="0"/>
              <a:t> Көптілділіктің білім саласында  кездесетін  қиындықтары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054" y="2789526"/>
            <a:ext cx="6858000" cy="2440566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kk-KZ" dirty="0" smtClean="0"/>
              <a:t>Дыбыстық ерекшеліктер</a:t>
            </a:r>
            <a:r>
              <a:rPr lang="ru-RU" dirty="0" smtClean="0"/>
              <a:t> (</a:t>
            </a:r>
            <a:r>
              <a:rPr lang="ru-RU" dirty="0" err="1" smtClean="0"/>
              <a:t>айтылуы</a:t>
            </a:r>
            <a:r>
              <a:rPr lang="ru-RU" dirty="0" smtClean="0"/>
              <a:t> мен </a:t>
            </a:r>
            <a:r>
              <a:rPr lang="ru-RU" dirty="0" err="1" smtClean="0"/>
              <a:t>жазылуы</a:t>
            </a:r>
            <a:r>
              <a:rPr lang="ru-RU" dirty="0" smtClean="0"/>
              <a:t>)</a:t>
            </a:r>
            <a:r>
              <a:rPr lang="kk-KZ" dirty="0" smtClean="0"/>
              <a:t> </a:t>
            </a:r>
          </a:p>
          <a:p>
            <a:pPr marL="457200" indent="-457200" algn="just">
              <a:buAutoNum type="arabicPeriod"/>
            </a:pPr>
            <a:r>
              <a:rPr lang="kk-KZ" dirty="0"/>
              <a:t> </a:t>
            </a:r>
            <a:r>
              <a:rPr lang="kk-KZ" dirty="0" smtClean="0"/>
              <a:t>Сөз тіркесі мен сөздерді байланыстыру  тәсілі</a:t>
            </a:r>
          </a:p>
          <a:p>
            <a:pPr marL="457200" indent="-457200" algn="just">
              <a:buAutoNum type="arabicPeriod"/>
            </a:pPr>
            <a:r>
              <a:rPr lang="kk-KZ" dirty="0" smtClean="0"/>
              <a:t>Дұрыс сөйлем құрау ( орфографиялық және орфоэпиялық)</a:t>
            </a:r>
          </a:p>
          <a:p>
            <a:pPr algn="just"/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143638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454</TotalTime>
  <Words>912</Words>
  <Application>Microsoft Office PowerPoint</Application>
  <PresentationFormat>Экран (4:3)</PresentationFormat>
  <Paragraphs>144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Волна</vt:lpstr>
      <vt:lpstr>Апекс</vt:lpstr>
      <vt:lpstr>1_Апекс</vt:lpstr>
      <vt:lpstr>Тема Office</vt:lpstr>
      <vt:lpstr>1_Тема Office</vt:lpstr>
      <vt:lpstr>NewsPrint</vt:lpstr>
      <vt:lpstr>1_NewsPrint</vt:lpstr>
      <vt:lpstr>Трек</vt:lpstr>
      <vt:lpstr>Педкеңес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Көптілділіктің білім саласында  кездесетін  қиындықтары</vt:lpstr>
      <vt:lpstr>Презентация PowerPoint</vt:lpstr>
      <vt:lpstr>Презентация PowerPoint</vt:lpstr>
      <vt:lpstr>Презентация PowerPoint</vt:lpstr>
      <vt:lpstr>Презентация PowerPoint</vt:lpstr>
      <vt:lpstr>Қиындықты шешу жолдары:</vt:lpstr>
      <vt:lpstr>Ағылшын тілін оқытудағы оқушыларға қиындық туғызатын тақырыптар және оны шешу жолдары</vt:lpstr>
      <vt:lpstr>Презентация PowerPoint</vt:lpstr>
      <vt:lpstr>Басты қиындықтар және оны шешу</vt:lpstr>
      <vt:lpstr>Көптілдіктегі қиындықтар. </vt:lpstr>
      <vt:lpstr>Презентация PowerPoint</vt:lpstr>
      <vt:lpstr>Мәселені шешу жолдары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5А, 8А, 8Б сыныптары бойынша сауалнама қорытындысы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creator>1111</dc:creator>
  <cp:lastModifiedBy>Азамат</cp:lastModifiedBy>
  <cp:revision>28</cp:revision>
  <dcterms:created xsi:type="dcterms:W3CDTF">2019-02-28T08:45:01Z</dcterms:created>
  <dcterms:modified xsi:type="dcterms:W3CDTF">2020-01-20T18:37:03Z</dcterms:modified>
</cp:coreProperties>
</file>