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sldIdLst>
    <p:sldId id="299" r:id="rId4"/>
    <p:sldId id="285" r:id="rId5"/>
    <p:sldId id="261" r:id="rId6"/>
    <p:sldId id="288" r:id="rId7"/>
    <p:sldId id="303" r:id="rId8"/>
    <p:sldId id="302" r:id="rId9"/>
    <p:sldId id="305" r:id="rId10"/>
    <p:sldId id="304" r:id="rId11"/>
    <p:sldId id="300" r:id="rId12"/>
    <p:sldId id="271" r:id="rId13"/>
    <p:sldId id="308" r:id="rId14"/>
    <p:sldId id="309" r:id="rId15"/>
    <p:sldId id="279" r:id="rId16"/>
    <p:sldId id="272" r:id="rId17"/>
    <p:sldId id="277" r:id="rId18"/>
    <p:sldId id="287" r:id="rId19"/>
    <p:sldId id="262" r:id="rId20"/>
  </p:sldIdLst>
  <p:sldSz cx="9144000" cy="5143500" type="screen16x9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28" autoAdjust="0"/>
  </p:normalViewPr>
  <p:slideViewPr>
    <p:cSldViewPr>
      <p:cViewPr>
        <p:scale>
          <a:sx n="100" d="100"/>
          <a:sy n="100" d="100"/>
        </p:scale>
        <p:origin x="-582" y="114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>
        <a:xfrm>
          <a:off x="502069" y="40547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Министерство образования и науки Республики Казахстан</a:t>
          </a:r>
          <a:r>
            <a:rPr lang="ru-RU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www.edu.gov.kz</a:t>
          </a:r>
          <a:r>
            <a:rPr lang="ru-RU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>
        <a:xfrm>
          <a:off x="-4332410" y="-666528"/>
          <a:ext cx="5176826" cy="5176826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4DB8B9C-732E-4DF5-BE13-7F82E3DB22F9}">
      <dgm:prSet phldrT="[Текст]"/>
      <dgm:spPr>
        <a:xfrm>
          <a:off x="827054" y="1537508"/>
          <a:ext cx="3134526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i="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Комитет по контролю в сфере образования и науки</a:t>
          </a:r>
          <a:r>
            <a:rPr lang="en-US" b="1" i="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</a:t>
          </a:r>
          <a:r>
            <a:rPr lang="en-US" b="1" i="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http://control.edu.gov.kz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>
        <a:xfrm>
          <a:off x="547612" y="269063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www.testcenter.kz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 custLinFactNeighborX="3450" custLinFactNeighborY="439"/>
      <dgm:spPr>
        <a:xfrm>
          <a:off x="67141" y="288282"/>
          <a:ext cx="960942" cy="960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 custLinFactNeighborX="-631" custLinFactNeighborY="5833"/>
      <dgm:spPr>
        <a:xfrm>
          <a:off x="346583" y="1441413"/>
          <a:ext cx="960942" cy="96094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xfrm>
          <a:off x="0" y="2684267"/>
          <a:ext cx="1017330" cy="8828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212745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18E43B5A-EC54-4424-AEA4-3B123D09DADF}" type="presOf" srcId="{2FB1DBCD-D498-4006-9A84-1014596CFBF6}" destId="{F2295C32-E33F-4461-9DCB-EDF07F6D8DB3}" srcOrd="0" destOrd="0" presId="urn:microsoft.com/office/officeart/2008/layout/VerticalCurvedList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0EA50C1A-A49B-4F7A-AD65-C23B9D27EAC1}" type="presOf" srcId="{8FCC6302-3135-4CE6-9158-9B70F686B452}" destId="{73C00203-B480-4AAD-9E2A-F304B8ACAFA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25C8998C-9B72-4833-86CA-C5B1DAC5243A}" type="presOf" srcId="{E4DB8B9C-732E-4DF5-BE13-7F82E3DB22F9}" destId="{3EA32ACD-017E-40DA-8198-0263CDE1C318}" srcOrd="0" destOrd="0" presId="urn:microsoft.com/office/officeart/2008/layout/VerticalCurvedList"/>
    <dgm:cxn modelId="{9970AD9C-EFEA-430F-BEB2-03AA46FB5BF0}" type="presOf" srcId="{E3973A33-2421-4A94-A291-CDC634713A51}" destId="{2B9DED5C-3032-4C13-AFF0-7DB25D4A1BDA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7D59CC54-7F0C-48ED-A9F2-A60B733B58B7}" type="presOf" srcId="{CD38F7CE-7062-4452-B361-0347B5BCD5AE}" destId="{54E0F152-BB2B-4876-9440-7DAE6F4C3DAE}" srcOrd="0" destOrd="0" presId="urn:microsoft.com/office/officeart/2008/layout/VerticalCurvedList"/>
    <dgm:cxn modelId="{C2DA4A7D-D252-48B4-BF80-2D140980FA2C}" type="presParOf" srcId="{73C00203-B480-4AAD-9E2A-F304B8ACAFA3}" destId="{4EB97354-62CB-499D-9CC6-E607C6B27B80}" srcOrd="0" destOrd="0" presId="urn:microsoft.com/office/officeart/2008/layout/VerticalCurvedList"/>
    <dgm:cxn modelId="{CE7CEA3D-D07C-4624-A8CA-B28B8C481159}" type="presParOf" srcId="{4EB97354-62CB-499D-9CC6-E607C6B27B80}" destId="{086FF48E-C28F-48CB-9D10-E0DFB21C36E8}" srcOrd="0" destOrd="0" presId="urn:microsoft.com/office/officeart/2008/layout/VerticalCurvedList"/>
    <dgm:cxn modelId="{6ED099A1-3783-43B5-BFF0-8AE6F013E700}" type="presParOf" srcId="{086FF48E-C28F-48CB-9D10-E0DFB21C36E8}" destId="{F58888AA-C3A0-44DC-B62D-E45A337B7D27}" srcOrd="0" destOrd="0" presId="urn:microsoft.com/office/officeart/2008/layout/VerticalCurvedList"/>
    <dgm:cxn modelId="{0636A134-E2BF-49DE-9486-D7438382495E}" type="presParOf" srcId="{086FF48E-C28F-48CB-9D10-E0DFB21C36E8}" destId="{F2295C32-E33F-4461-9DCB-EDF07F6D8DB3}" srcOrd="1" destOrd="0" presId="urn:microsoft.com/office/officeart/2008/layout/VerticalCurvedList"/>
    <dgm:cxn modelId="{8D4BACD2-233D-4A63-9180-6D38966083B1}" type="presParOf" srcId="{086FF48E-C28F-48CB-9D10-E0DFB21C36E8}" destId="{6F1C1432-889E-47F5-B6BC-52C6B64BB40E}" srcOrd="2" destOrd="0" presId="urn:microsoft.com/office/officeart/2008/layout/VerticalCurvedList"/>
    <dgm:cxn modelId="{7F2571DC-F475-46E1-A552-C1BD04626AA8}" type="presParOf" srcId="{086FF48E-C28F-48CB-9D10-E0DFB21C36E8}" destId="{46AE0239-B959-40BF-9574-89C4CA3A04F0}" srcOrd="3" destOrd="0" presId="urn:microsoft.com/office/officeart/2008/layout/VerticalCurvedList"/>
    <dgm:cxn modelId="{DCA89BB0-6A78-417E-BABB-D38331734B8E}" type="presParOf" srcId="{4EB97354-62CB-499D-9CC6-E607C6B27B80}" destId="{2B9DED5C-3032-4C13-AFF0-7DB25D4A1BDA}" srcOrd="1" destOrd="0" presId="urn:microsoft.com/office/officeart/2008/layout/VerticalCurvedList"/>
    <dgm:cxn modelId="{C09B6F19-7F75-4B8C-B8E0-5B10F57F9140}" type="presParOf" srcId="{4EB97354-62CB-499D-9CC6-E607C6B27B80}" destId="{20FF2362-EC5F-4AB5-A51E-E61875E1AE6B}" srcOrd="2" destOrd="0" presId="urn:microsoft.com/office/officeart/2008/layout/VerticalCurvedList"/>
    <dgm:cxn modelId="{8D75BEF4-95FE-401E-B0E7-28E7BEF1E5A5}" type="presParOf" srcId="{20FF2362-EC5F-4AB5-A51E-E61875E1AE6B}" destId="{CB92C861-BC29-46EE-B315-2F691F3D2D4B}" srcOrd="0" destOrd="0" presId="urn:microsoft.com/office/officeart/2008/layout/VerticalCurvedList"/>
    <dgm:cxn modelId="{CA822379-38BD-43FE-9EA1-CFD496B5CDBA}" type="presParOf" srcId="{4EB97354-62CB-499D-9CC6-E607C6B27B80}" destId="{3EA32ACD-017E-40DA-8198-0263CDE1C318}" srcOrd="3" destOrd="0" presId="urn:microsoft.com/office/officeart/2008/layout/VerticalCurvedList"/>
    <dgm:cxn modelId="{AE3BA55D-3E36-49E1-8270-A53BAF0BE3A9}" type="presParOf" srcId="{4EB97354-62CB-499D-9CC6-E607C6B27B80}" destId="{C2BE13C6-7A1C-42DF-98E4-C2C44F43634A}" srcOrd="4" destOrd="0" presId="urn:microsoft.com/office/officeart/2008/layout/VerticalCurvedList"/>
    <dgm:cxn modelId="{ED57CA40-3B28-4EE9-9DF5-00D539392DB5}" type="presParOf" srcId="{C2BE13C6-7A1C-42DF-98E4-C2C44F43634A}" destId="{8B578487-38CF-4443-9139-BBDBD276CA9B}" srcOrd="0" destOrd="0" presId="urn:microsoft.com/office/officeart/2008/layout/VerticalCurvedList"/>
    <dgm:cxn modelId="{DA1CADCC-6951-4B6F-815A-FABB77D7CBA7}" type="presParOf" srcId="{4EB97354-62CB-499D-9CC6-E607C6B27B80}" destId="{54E0F152-BB2B-4876-9440-7DAE6F4C3DAE}" srcOrd="5" destOrd="0" presId="urn:microsoft.com/office/officeart/2008/layout/VerticalCurvedList"/>
    <dgm:cxn modelId="{717F267D-2270-4764-9A3A-E265C74E8726}" type="presParOf" srcId="{4EB97354-62CB-499D-9CC6-E607C6B27B80}" destId="{883E3A34-F222-41D0-878F-CF7BF2814E54}" srcOrd="6" destOrd="0" presId="urn:microsoft.com/office/officeart/2008/layout/VerticalCurvedList"/>
    <dgm:cxn modelId="{BDA9AC18-7943-483B-8FC4-A0FBE186E634}" type="presParOf" srcId="{883E3A34-F222-41D0-878F-CF7BF2814E54}" destId="{47616E8E-EA5F-485F-A2E1-BA7416403221}" srcOrd="0" destOrd="0" presId="urn:microsoft.com/office/officeart/2008/layout/VerticalCurvedList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>
        <a:xfrm>
          <a:off x="3421" y="94584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https://vk.com/testcenterkz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>
        <a:xfrm>
          <a:off x="1989623" y="856462"/>
          <a:ext cx="2255427" cy="5268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https://www.youtube.com/channel/UCzmZObVJTezesGyIEKw6h-Q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>
        <a:xfrm>
          <a:off x="0" y="227386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https://www.facebook.com/testcenterkz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>
        <a:xfrm>
          <a:off x="2053426" y="2274281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/https://instagram.com/testcenterkz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xfrm>
          <a:off x="283230" y="111803"/>
          <a:ext cx="866983" cy="8268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xfrm>
          <a:off x="307289" y="1418904"/>
          <a:ext cx="896820" cy="84043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xfrm>
          <a:off x="2690693" y="111804"/>
          <a:ext cx="839570" cy="80815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369" custLinFactNeighborY="6046"/>
      <dgm:spPr>
        <a:xfrm>
          <a:off x="2761512" y="1457150"/>
          <a:ext cx="755090" cy="80982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3A423B7E-3C6F-46FA-9C98-F05576BF34C7}" type="presOf" srcId="{BBCDB168-68D6-47E4-BD9C-A7EFA53B90ED}" destId="{1A81D881-B529-4590-8762-5F995AA815B3}" srcOrd="0" destOrd="0" presId="urn:microsoft.com/office/officeart/2005/8/layout/pList1#1"/>
    <dgm:cxn modelId="{2589FC01-31FF-4BEA-B569-A7883AC9ED25}" type="presOf" srcId="{CC0EADD5-DB5F-41B1-987A-A12F24066482}" destId="{31E1D1FF-3168-4E52-9D38-5BC5C36BC553}" srcOrd="0" destOrd="0" presId="urn:microsoft.com/office/officeart/2005/8/layout/pList1#1"/>
    <dgm:cxn modelId="{D7C0C927-FA14-4ACF-B585-B716A2105B60}" type="presOf" srcId="{BBE0D702-E9F1-4A7B-8368-1B8E308546E6}" destId="{F844F5FA-A214-4D69-BD2E-296A619D80D0}" srcOrd="0" destOrd="0" presId="urn:microsoft.com/office/officeart/2005/8/layout/pList1#1"/>
    <dgm:cxn modelId="{EE5AA635-F845-4B8F-B105-29C75E048BF1}" type="presOf" srcId="{E061021D-D9D3-49B1-BBF6-3B82B830A086}" destId="{0DC3F1AA-288A-4076-9F6F-B8D0AFD3EAC8}" srcOrd="0" destOrd="0" presId="urn:microsoft.com/office/officeart/2005/8/layout/pList1#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D1B27BCC-AB3D-490A-90A6-D90945B4592B}" type="presOf" srcId="{EBE445D8-E75A-4137-B532-98D2A0FC3AB0}" destId="{F075B156-A7CE-4506-9444-7045546E7822}" srcOrd="0" destOrd="0" presId="urn:microsoft.com/office/officeart/2005/8/layout/pList1#1"/>
    <dgm:cxn modelId="{9175116C-9248-4DA0-98AE-6B836F0433D8}" type="presOf" srcId="{6F661F76-84DD-40BE-9466-860B061B4C1B}" destId="{417D350E-6144-4023-9190-1C5535130A80}" srcOrd="0" destOrd="0" presId="urn:microsoft.com/office/officeart/2005/8/layout/pList1#1"/>
    <dgm:cxn modelId="{A6B24E22-C73B-41AE-877D-455379210B75}" type="presOf" srcId="{3E527B34-10F3-47CF-8C90-1822FECDB3AA}" destId="{AB539A84-2E69-4970-BC42-4033BCA40F78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ED4754C4-27D5-48D5-B220-1C669FCD5B2F}" type="presOf" srcId="{EB943743-2582-4DE8-BC4F-37924C393DE2}" destId="{11974E53-646F-4817-8917-37EF49BE2D55}" srcOrd="0" destOrd="0" presId="urn:microsoft.com/office/officeart/2005/8/layout/pList1#1"/>
    <dgm:cxn modelId="{0100E19B-C783-48DF-8A28-22B129984EED}" type="presParOf" srcId="{AB539A84-2E69-4970-BC42-4033BCA40F78}" destId="{D8B99A63-2237-4B8C-B7FB-61C2E3D75AD2}" srcOrd="0" destOrd="0" presId="urn:microsoft.com/office/officeart/2005/8/layout/pList1#1"/>
    <dgm:cxn modelId="{72B0F301-45EA-4065-AE00-1C5815104769}" type="presParOf" srcId="{D8B99A63-2237-4B8C-B7FB-61C2E3D75AD2}" destId="{347A9FB5-B669-45E2-B0AC-995E290E7431}" srcOrd="0" destOrd="0" presId="urn:microsoft.com/office/officeart/2005/8/layout/pList1#1"/>
    <dgm:cxn modelId="{45294E54-4404-4592-8618-69D283556A4D}" type="presParOf" srcId="{D8B99A63-2237-4B8C-B7FB-61C2E3D75AD2}" destId="{0DC3F1AA-288A-4076-9F6F-B8D0AFD3EAC8}" srcOrd="1" destOrd="0" presId="urn:microsoft.com/office/officeart/2005/8/layout/pList1#1"/>
    <dgm:cxn modelId="{3FC741DA-224C-4659-9C45-A069ED0922D3}" type="presParOf" srcId="{AB539A84-2E69-4970-BC42-4033BCA40F78}" destId="{F844F5FA-A214-4D69-BD2E-296A619D80D0}" srcOrd="1" destOrd="0" presId="urn:microsoft.com/office/officeart/2005/8/layout/pList1#1"/>
    <dgm:cxn modelId="{FEC43CDE-2EDC-4589-8E3D-48C5868C98E0}" type="presParOf" srcId="{AB539A84-2E69-4970-BC42-4033BCA40F78}" destId="{A2B246E2-B2A5-4B72-8684-BB1AFFEB3155}" srcOrd="2" destOrd="0" presId="urn:microsoft.com/office/officeart/2005/8/layout/pList1#1"/>
    <dgm:cxn modelId="{D5ACB2B3-D470-4404-9F05-291D2EF5F4ED}" type="presParOf" srcId="{A2B246E2-B2A5-4B72-8684-BB1AFFEB3155}" destId="{58EE4375-82F2-48E3-8A56-8EAFE9363A0E}" srcOrd="0" destOrd="0" presId="urn:microsoft.com/office/officeart/2005/8/layout/pList1#1"/>
    <dgm:cxn modelId="{9BBED074-35B2-4FEC-B734-C8EEB12A14B6}" type="presParOf" srcId="{A2B246E2-B2A5-4B72-8684-BB1AFFEB3155}" destId="{31E1D1FF-3168-4E52-9D38-5BC5C36BC553}" srcOrd="1" destOrd="0" presId="urn:microsoft.com/office/officeart/2005/8/layout/pList1#1"/>
    <dgm:cxn modelId="{6089BEFD-D6E9-4B3C-B606-6ECCB02A68A6}" type="presParOf" srcId="{AB539A84-2E69-4970-BC42-4033BCA40F78}" destId="{417D350E-6144-4023-9190-1C5535130A80}" srcOrd="3" destOrd="0" presId="urn:microsoft.com/office/officeart/2005/8/layout/pList1#1"/>
    <dgm:cxn modelId="{34263629-92A7-43EB-9B11-BCB80D29A7C8}" type="presParOf" srcId="{AB539A84-2E69-4970-BC42-4033BCA40F78}" destId="{3224AA3A-0736-49E3-A36C-78F44843844E}" srcOrd="4" destOrd="0" presId="urn:microsoft.com/office/officeart/2005/8/layout/pList1#1"/>
    <dgm:cxn modelId="{657D3FB3-1A4F-47E1-AC0E-8533E0DE7F3B}" type="presParOf" srcId="{3224AA3A-0736-49E3-A36C-78F44843844E}" destId="{31C44C52-2F94-41D0-A7D7-A59DE144B483}" srcOrd="0" destOrd="0" presId="urn:microsoft.com/office/officeart/2005/8/layout/pList1#1"/>
    <dgm:cxn modelId="{4A06E26B-DE5C-414D-B510-C0954A8ECF54}" type="presParOf" srcId="{3224AA3A-0736-49E3-A36C-78F44843844E}" destId="{11974E53-646F-4817-8917-37EF49BE2D55}" srcOrd="1" destOrd="0" presId="urn:microsoft.com/office/officeart/2005/8/layout/pList1#1"/>
    <dgm:cxn modelId="{BD390D5A-15FB-4EDF-B5DD-C4940A438AEA}" type="presParOf" srcId="{AB539A84-2E69-4970-BC42-4033BCA40F78}" destId="{1A81D881-B529-4590-8762-5F995AA815B3}" srcOrd="5" destOrd="0" presId="urn:microsoft.com/office/officeart/2005/8/layout/pList1#1"/>
    <dgm:cxn modelId="{DA772D98-07B0-4F24-B6F8-F4034675E002}" type="presParOf" srcId="{AB539A84-2E69-4970-BC42-4033BCA40F78}" destId="{F2495DFB-68CA-4A27-BAF3-6064BEF303A4}" srcOrd="6" destOrd="0" presId="urn:microsoft.com/office/officeart/2005/8/layout/pList1#1"/>
    <dgm:cxn modelId="{1247B45A-147A-46B5-BDB9-0C4C33B0195A}" type="presParOf" srcId="{F2495DFB-68CA-4A27-BAF3-6064BEF303A4}" destId="{4F46B714-825A-4A10-A2AE-DEBCB6F8E2FE}" srcOrd="0" destOrd="0" presId="urn:microsoft.com/office/officeart/2005/8/layout/pList1#1"/>
    <dgm:cxn modelId="{11C3138E-B691-464C-91A8-EA5AB675FC48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4BDA4-E17F-4D00-8C07-791AA99850C6}" type="datetimeFigureOut">
              <a:rPr lang="ru-RU" smtClean="0"/>
              <a:pPr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060B-45DC-4931-8C9E-998D5F522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5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2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260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86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5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05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4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xmlns="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001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1" y="163701"/>
            <a:ext cx="7302957" cy="785818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ea typeface="+mj-ea"/>
                <a:cs typeface="+mj-cs"/>
              </a:rPr>
              <a:t>Материалы для организации информационно-разъяснительной работы по подготовке к проведению внешней оценки учебных достижений в организациях общего среднего образования в РК 2019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63638"/>
            <a:ext cx="8424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внешней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достижений в организациях общего среднего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1" y="4371950"/>
            <a:ext cx="170752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latinLnBrk="0">
              <a:lnSpc>
                <a:spcPct val="90000"/>
              </a:lnSpc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Астана -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2019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0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Оценивание </a:t>
            </a: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тестовых заданий с одним или несколькими </a:t>
            </a: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правильными ответами   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(для  9х классов по второму предмету,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для 11х классов по второму и третьему предмету)</a:t>
            </a:r>
            <a: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</a:br>
            <a:endParaRPr lang="ru-RU" sz="2200" dirty="0">
              <a:solidFill>
                <a:prstClr val="black"/>
              </a:solidFill>
              <a:latin typeface="Trebuchet MS"/>
              <a:cs typeface="+mn-cs"/>
            </a:endParaRP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7"/>
            <a:ext cx="947114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43608" y="1203598"/>
            <a:ext cx="7732990" cy="675325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      </a:t>
            </a: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</a:t>
            </a:r>
            <a:r>
              <a:rPr kumimoji="0" lang="kk-KZ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в тестовом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заданий один правильный ответ 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тестируемый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его верно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то получает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два балла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32" name="Picture 2" descr="C:\Users\a.khaidarova\Desktop\Новый точечный рисунок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95686"/>
            <a:ext cx="4832796" cy="577049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  <a:ex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701430" y="2665608"/>
            <a:ext cx="8315325" cy="50405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lvl="0" algn="ctr" latinLnBrk="0"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заданий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один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правильный ответ и тестируемый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 его верно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,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но закрасил еще один неправильный ответ, то </a:t>
            </a:r>
            <a:r>
              <a:rPr lang="ru-RU" sz="1400" kern="0" dirty="0" smtClean="0">
                <a:solidFill>
                  <a:sysClr val="windowText" lastClr="000000"/>
                </a:solidFill>
                <a:latin typeface="Trebuchet MS"/>
                <a:cs typeface="Times New Roman" pitchFamily="18" charset="0"/>
              </a:rPr>
              <a:t>получает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один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балл.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34" name="Picture 3" descr="C:\Users\a.khaidarova\Desktop\р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301" y="3249624"/>
            <a:ext cx="4879247" cy="66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99842" y="4011910"/>
            <a:ext cx="8316913" cy="415651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В остальных случаях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ноль баллов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1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Оценивание </a:t>
            </a: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тестовых заданий с одним или несколькими </a:t>
            </a: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правильными ответами   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(для  9х классов по второму предмету,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для 11х классов по второму и третьему предмету)</a:t>
            </a: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6" y="1315357"/>
            <a:ext cx="983315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1043608" y="1238286"/>
            <a:ext cx="7797772" cy="54137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заданий два правильных ответа и тестируемый закрасил все 2 ответа верно, то получает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два балла</a:t>
            </a:r>
            <a:r>
              <a:rPr kumimoji="0" lang="kk-KZ" sz="5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13" name="Picture 2" descr="C:\Users\a.khaidarova\Desktop\прап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6574" y="1779662"/>
            <a:ext cx="3463618" cy="44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99891" y="2348251"/>
            <a:ext cx="8203630" cy="57606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заданий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два правильных ответа и тестируемый 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 только 1 ответ верно или закрасил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1 ответ верно и 1 ответ неверно или закрасил все 2 ответа верно и закрасил один неправильный ответ,                 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то получает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один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балл.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15" name="Picture 3" descr="C:\Users\a.khaidarova\Desktop\аррап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801" y="2983898"/>
            <a:ext cx="3546554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.khaidarova\Desktop\пв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83898"/>
            <a:ext cx="3599955" cy="45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.khaidarova\Desktop\прв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078" y="3570610"/>
            <a:ext cx="3456384" cy="46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85529" y="4168823"/>
            <a:ext cx="8269908" cy="306860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В остальных случаях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ноль баллов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93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r>
              <a:rPr lang="kk-KZ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Оценивание </a:t>
            </a: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тестовых заданий с одним или несколькими </a:t>
            </a:r>
          </a:p>
          <a:p>
            <a:pPr lvl="0" latinLnBrk="0">
              <a:spcBef>
                <a:spcPts val="0"/>
              </a:spcBef>
            </a:pPr>
            <a:r>
              <a:rPr lang="kk-KZ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anose="02020603050405020304" pitchFamily="18" charset="0"/>
              </a:rPr>
              <a:t>правильными ответами   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(для  9х классов по второму предмету,</a:t>
            </a:r>
          </a:p>
          <a:p>
            <a:pPr lvl="0" latinLnBrk="0">
              <a:spcBef>
                <a:spcPts val="0"/>
              </a:spcBef>
            </a:pPr>
            <a:r>
              <a:rPr lang="kk-KZ" sz="1600" b="1" i="1" dirty="0" smtClean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для </a:t>
            </a: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11х классов по </a:t>
            </a:r>
            <a:r>
              <a:rPr lang="kk-KZ" sz="1600" b="1" i="1" dirty="0" smtClean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второму и третьему </a:t>
            </a:r>
            <a:r>
              <a:rPr lang="kk-KZ" sz="1600" b="1" i="1" dirty="0">
                <a:solidFill>
                  <a:prstClr val="black"/>
                </a:solidFill>
                <a:latin typeface="Trebuchet MS"/>
                <a:cs typeface="Times New Roman" panose="02020603050405020304" pitchFamily="18" charset="0"/>
              </a:rPr>
              <a:t>предмету)</a:t>
            </a:r>
            <a: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Trebuchet MS"/>
                <a:cs typeface="+mn-cs"/>
              </a:rPr>
            </a:br>
            <a:endParaRPr lang="ru-RU" sz="2200" dirty="0">
              <a:solidFill>
                <a:prstClr val="black"/>
              </a:solidFill>
              <a:latin typeface="Trebuchet MS"/>
              <a:cs typeface="+mn-cs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  <a:p>
            <a:pPr lvl="0" latinLnBrk="0">
              <a:spcBef>
                <a:spcPts val="0"/>
              </a:spcBef>
            </a:pPr>
            <a:endParaRPr lang="en-US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15361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Infographic Designed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flipH="1" flipV="1">
            <a:off x="24485" y="1315356"/>
            <a:ext cx="987785" cy="367365"/>
          </a:xfrm>
          <a:custGeom>
            <a:avLst/>
            <a:gdLst/>
            <a:ahLst/>
            <a:cxnLst/>
            <a:rect l="l" t="t" r="r" b="b"/>
            <a:pathLst>
              <a:path w="4312380" h="894796">
                <a:moveTo>
                  <a:pt x="4312380" y="117603"/>
                </a:moveTo>
                <a:lnTo>
                  <a:pt x="4140261" y="777193"/>
                </a:lnTo>
                <a:lnTo>
                  <a:pt x="497381" y="777193"/>
                </a:lnTo>
                <a:lnTo>
                  <a:pt x="497381" y="894796"/>
                </a:lnTo>
                <a:lnTo>
                  <a:pt x="0" y="447398"/>
                </a:lnTo>
                <a:lnTo>
                  <a:pt x="497381" y="0"/>
                </a:lnTo>
                <a:lnTo>
                  <a:pt x="497381" y="1176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Содержимое 4"/>
          <p:cNvSpPr txBox="1">
            <a:spLocks/>
          </p:cNvSpPr>
          <p:nvPr/>
        </p:nvSpPr>
        <p:spPr>
          <a:xfrm>
            <a:off x="1061869" y="1275606"/>
            <a:ext cx="7794241" cy="504057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r>
              <a:rPr kumimoji="0" lang="kk-KZ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                                                                     </a:t>
            </a:r>
            <a:r>
              <a:rPr kumimoji="0" lang="kk-KZ" sz="1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 </a:t>
            </a: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заданий три правильных ответа и тестируемый закрасил все 3 ответа верно, то получает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два балла</a:t>
            </a:r>
            <a:r>
              <a:rPr kumimoji="0" lang="kk-KZ" sz="5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.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kk-KZ" sz="1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22" name="Picture 2" descr="C:\Users\a.khaidarova\Desktop\апавя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779" y="1832284"/>
            <a:ext cx="3624681" cy="45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637177" y="2385874"/>
            <a:ext cx="8381843" cy="651691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ysClr val="windowText" lastClr="000000">
                <a:shade val="75000"/>
                <a:satMod val="125000"/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Если в тестовом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заданий три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правильных ответа и тестируемый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только 2 ответа верно или закрасил 2 ответа верно и закрасил один неправильный ответ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или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закрасил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все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3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ответа верно и закрасил один неправильный ответ,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то получает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один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балл.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Times New Roman" pitchFamily="18" charset="0"/>
              </a:rPr>
              <a:t>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Times New Roman" pitchFamily="18" charset="0"/>
            </a:endParaRPr>
          </a:p>
        </p:txBody>
      </p:sp>
      <p:pic>
        <p:nvPicPr>
          <p:cNvPr id="25" name="Picture 3" descr="C:\Users\a.khaidarova\Desktop\епы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130" y="3126191"/>
            <a:ext cx="3179995" cy="41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.khaidarova\Desktop\прчап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857" y="3126191"/>
            <a:ext cx="3200897" cy="40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.khaidarova\Desktop\апрвап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935" y="3628147"/>
            <a:ext cx="3254371" cy="41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83568" y="4279838"/>
            <a:ext cx="8381843" cy="3136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В остальных случаях – </a:t>
            </a:r>
            <a:r>
              <a:rPr lang="ru-RU" sz="1400" b="1" dirty="0" smtClean="0">
                <a:solidFill>
                  <a:schemeClr val="tx1"/>
                </a:solidFill>
                <a:cs typeface="Times New Roman" pitchFamily="18" charset="0"/>
              </a:rPr>
              <a:t>ноль баллов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85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7504" y="51470"/>
            <a:ext cx="1224136" cy="122413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Block Arc 14"/>
          <p:cNvSpPr/>
          <p:nvPr/>
        </p:nvSpPr>
        <p:spPr>
          <a:xfrm rot="16200000">
            <a:off x="460125" y="403920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607060"/>
            <a:ext cx="3384376" cy="25488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pic>
      <p:sp>
        <p:nvSpPr>
          <p:cNvPr id="14" name="AutoShape 7"/>
          <p:cNvSpPr txBox="1">
            <a:spLocks noChangeArrowheads="1"/>
          </p:cNvSpPr>
          <p:nvPr/>
        </p:nvSpPr>
        <p:spPr>
          <a:xfrm>
            <a:off x="1403648" y="152400"/>
            <a:ext cx="7455202" cy="54714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Пробное </a:t>
            </a: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онлайн пробное тестирование ВОУД СО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498" y="1203598"/>
            <a:ext cx="4208478" cy="1368152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Пробное тестирование – процедура, проводимая в целях оказания методической помощи, информирования  о технологии тестирования, правильного закрашивания листа ответа, в целом подготовки учащихся к тестированию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494" y="2571749"/>
            <a:ext cx="4316490" cy="1512169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ct val="0"/>
              </a:spcBef>
              <a:tabLst>
                <a:tab pos="3857625" algn="l"/>
              </a:tabLst>
            </a:pPr>
            <a:endParaRPr lang="ru-RU" sz="1300" b="1" dirty="0" smtClean="0"/>
          </a:p>
          <a:p>
            <a:pPr algn="ctr">
              <a:spcBef>
                <a:spcPct val="0"/>
              </a:spcBef>
              <a:tabLst>
                <a:tab pos="3857625" algn="l"/>
              </a:tabLst>
            </a:pPr>
            <a:r>
              <a:rPr lang="ru-RU" sz="1300" b="1" dirty="0" smtClean="0"/>
              <a:t>● </a:t>
            </a:r>
            <a:r>
              <a:rPr lang="ru-RU" sz="1300" b="1" dirty="0"/>
              <a:t>Пробное тестирование в режиме </a:t>
            </a:r>
            <a:r>
              <a:rPr lang="ru-RU" sz="1300" b="1" dirty="0" err="1" smtClean="0"/>
              <a:t>on-line</a:t>
            </a:r>
            <a:r>
              <a:rPr lang="ru-RU" sz="1300" b="1" dirty="0" smtClean="0"/>
              <a:t>          проводится  </a:t>
            </a:r>
            <a:r>
              <a:rPr lang="ru-RU" sz="1300" b="1" dirty="0"/>
              <a:t>для учащихся </a:t>
            </a:r>
            <a:r>
              <a:rPr lang="ru-RU" sz="1300" b="1" dirty="0" smtClean="0"/>
              <a:t>9 </a:t>
            </a:r>
            <a:r>
              <a:rPr lang="ru-RU" sz="1300" b="1" dirty="0"/>
              <a:t>классов в </a:t>
            </a:r>
            <a:r>
              <a:rPr lang="ru-RU" sz="1300" b="1" dirty="0" smtClean="0"/>
              <a:t>                организаций </a:t>
            </a:r>
            <a:r>
              <a:rPr lang="ru-RU" sz="1300" b="1" dirty="0"/>
              <a:t>среднего образования</a:t>
            </a:r>
          </a:p>
          <a:p>
            <a:pPr algn="ctr">
              <a:spcBef>
                <a:spcPct val="0"/>
              </a:spcBef>
              <a:tabLst>
                <a:tab pos="3857625" algn="l"/>
              </a:tabLst>
            </a:pPr>
            <a:r>
              <a:rPr lang="ru-RU" sz="1300" b="1" dirty="0"/>
              <a:t>● Учащийся с помощью онлайн тестирования </a:t>
            </a:r>
            <a:r>
              <a:rPr lang="ru-RU" sz="1300" b="1" dirty="0" smtClean="0"/>
              <a:t>        знакомится </a:t>
            </a:r>
            <a:r>
              <a:rPr lang="ru-RU" sz="1300" b="1" dirty="0"/>
              <a:t>с интерфейсом программы </a:t>
            </a:r>
            <a:r>
              <a:rPr lang="ru-RU" sz="1300" b="1" dirty="0" smtClean="0"/>
              <a:t>              компьютерного </a:t>
            </a:r>
            <a:r>
              <a:rPr lang="ru-RU" sz="1300" b="1" dirty="0"/>
              <a:t>тестирования и </a:t>
            </a:r>
            <a:r>
              <a:rPr lang="ru-RU" sz="1300" b="1" dirty="0" smtClean="0"/>
              <a:t>формирует         </a:t>
            </a:r>
            <a:r>
              <a:rPr lang="ru-RU" sz="1300" b="1" dirty="0"/>
              <a:t>навык работы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5749" y="4558725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spcBef>
                <a:spcPct val="0"/>
              </a:spcBef>
            </a:pPr>
            <a:r>
              <a:rPr lang="ru-RU" sz="1600" b="1" dirty="0">
                <a:solidFill>
                  <a:srgbClr val="FF0000"/>
                </a:solidFill>
                <a:latin typeface="Trebuchet MS"/>
              </a:rPr>
              <a:t>Более подробную информацию можете получить на сайте </a:t>
            </a:r>
            <a:r>
              <a:rPr lang="en-US" sz="1600" b="1" dirty="0">
                <a:solidFill>
                  <a:srgbClr val="FF0000"/>
                </a:solidFill>
                <a:latin typeface="Trebuchet MS"/>
              </a:rPr>
              <a:t>http://www.testcenter.kz</a:t>
            </a:r>
            <a:r>
              <a:rPr lang="ru-RU" sz="1600" b="1" dirty="0">
                <a:solidFill>
                  <a:srgbClr val="FF0000"/>
                </a:solidFill>
                <a:latin typeface="Trebuchet M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498" y="4083918"/>
            <a:ext cx="4244482" cy="52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171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83518"/>
            <a:ext cx="9144000" cy="576064"/>
          </a:xfrm>
        </p:spPr>
        <p:txBody>
          <a:bodyPr/>
          <a:lstStyle/>
          <a:p>
            <a:pPr marL="228600" lvl="0" indent="-182880" latinLnBrk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sz="2400" b="1" dirty="0" smtClean="0">
              <a:solidFill>
                <a:srgbClr val="FF0000"/>
              </a:solidFill>
              <a:latin typeface="Trebuchet MS"/>
              <a:cs typeface="Times New Roman" panose="02020603050405020304" pitchFamily="18" charset="0"/>
            </a:endParaRPr>
          </a:p>
          <a:p>
            <a:pPr marL="228600" lvl="0" indent="-182880" latinLnBrk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FF0000"/>
                </a:solidFill>
                <a:latin typeface="Trebuchet MS"/>
                <a:cs typeface="Times New Roman" panose="02020603050405020304" pitchFamily="18" charset="0"/>
              </a:rPr>
              <a:t>Тестируемым </a:t>
            </a:r>
            <a:r>
              <a:rPr lang="ru-RU" sz="2400" b="1" dirty="0">
                <a:solidFill>
                  <a:srgbClr val="FF0000"/>
                </a:solidFill>
                <a:latin typeface="Trebuchet MS"/>
                <a:cs typeface="Times New Roman" panose="02020603050405020304" pitchFamily="18" charset="0"/>
              </a:rPr>
              <a:t>не разрешается:</a:t>
            </a:r>
            <a:endParaRPr lang="ru-RU" sz="2400" b="1" dirty="0">
              <a:solidFill>
                <a:srgbClr val="FF0000"/>
              </a:solidFill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090931" y="1989083"/>
            <a:ext cx="1219483" cy="3252344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6963" y="3170761"/>
            <a:ext cx="2328179" cy="1752797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1905507" y="1116949"/>
            <a:ext cx="6601202" cy="331321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пересаживаться с места на место;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открывать без разрешения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уполномоченн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ого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Министерства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и </a:t>
            </a:r>
            <a:r>
              <a:rPr kumimoji="0" lang="kk-K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ДКСО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материалы тестирования;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производить обмен  материалами тестирования с другими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обучающимися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пользоваться калькулятором, справочной литературой (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кроме таблицы Менделеева и таблицы растворимости солей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), электронными записными книжками, корректирующими жидкостями и средствами мобильной связи;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переговариваться и списывать у других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обучающихся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, пользоваться шпаргалкой и другими справочными материалами;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выходить из аудитории без разрешения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уполномоченн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ого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Министерства 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ДКСО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160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093699" y="195486"/>
            <a:ext cx="886013" cy="79531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4" name="Freeform 13"/>
          <p:cNvSpPr/>
          <p:nvPr/>
        </p:nvSpPr>
        <p:spPr>
          <a:xfrm>
            <a:off x="120703" y="998485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5" name="Freeform 14"/>
          <p:cNvSpPr/>
          <p:nvPr/>
        </p:nvSpPr>
        <p:spPr>
          <a:xfrm>
            <a:off x="364024" y="2469667"/>
            <a:ext cx="446257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7" name="Freeform 16"/>
          <p:cNvSpPr/>
          <p:nvPr/>
        </p:nvSpPr>
        <p:spPr>
          <a:xfrm>
            <a:off x="397653" y="290151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8" name="Rectangle 9"/>
          <p:cNvSpPr/>
          <p:nvPr/>
        </p:nvSpPr>
        <p:spPr>
          <a:xfrm flipH="1">
            <a:off x="454777" y="1347614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5211705" y="380025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1391315" y="345059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94072" y="2370102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Block Arc 14"/>
          <p:cNvSpPr/>
          <p:nvPr/>
        </p:nvSpPr>
        <p:spPr>
          <a:xfrm rot="16200000">
            <a:off x="616275" y="525933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9" name="Рисунок 12" descr="Картинки по запросу картинки по теме интер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969" y="1859354"/>
            <a:ext cx="1743066" cy="17014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xmlns="" val="3793311872"/>
              </p:ext>
            </p:extLst>
          </p:nvPr>
        </p:nvGraphicFramePr>
        <p:xfrm>
          <a:off x="2922035" y="1102055"/>
          <a:ext cx="3435914" cy="335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95728" y="114274"/>
            <a:ext cx="68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Times New Roman" panose="02020603050405020304" pitchFamily="18" charset="0"/>
              </a:rPr>
              <a:t>Интернет-ресурсы и размещенные информации для участников ВОУД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Группа 8"/>
          <p:cNvGrpSpPr>
            <a:grpSpLocks/>
          </p:cNvGrpSpPr>
          <p:nvPr/>
        </p:nvGrpSpPr>
        <p:grpSpPr bwMode="auto">
          <a:xfrm>
            <a:off x="6469037" y="1280953"/>
            <a:ext cx="2566987" cy="655756"/>
            <a:chOff x="4452782" y="931543"/>
            <a:chExt cx="2591037" cy="47180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rgbClr val="212745">
                <a:lumMod val="60000"/>
                <a:lumOff val="40000"/>
                <a:alpha val="90000"/>
              </a:srgbClr>
            </a:solidFill>
            <a:ln w="15875" cap="flat" cmpd="sng" algn="ctr">
              <a:solidFill>
                <a:srgbClr val="4E67C8">
                  <a:hueOff val="0"/>
                  <a:satOff val="0"/>
                  <a:lumOff val="0"/>
                  <a:alphaOff val="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</p:sp>
        <p:sp>
          <p:nvSpPr>
            <p:cNvPr id="43" name="Скругленный прямоугольник 6"/>
            <p:cNvSpPr/>
            <p:nvPr/>
          </p:nvSpPr>
          <p:spPr>
            <a:xfrm>
              <a:off x="4476597" y="953783"/>
              <a:ext cx="2543408" cy="427325"/>
            </a:xfrm>
            <a:prstGeom prst="rect">
              <a:avLst/>
            </a:prstGeom>
            <a:solidFill>
              <a:srgbClr val="4E67C8"/>
            </a:solidFill>
            <a:ln w="15875" cap="flat" cmpd="sng" algn="ctr">
              <a:solidFill>
                <a:srgbClr val="4E67C8">
                  <a:shade val="5000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Нормативные правовые документы</a:t>
              </a:r>
            </a:p>
          </p:txBody>
        </p:sp>
      </p:grpSp>
      <p:grpSp>
        <p:nvGrpSpPr>
          <p:cNvPr id="44" name="Группа 9"/>
          <p:cNvGrpSpPr>
            <a:grpSpLocks/>
          </p:cNvGrpSpPr>
          <p:nvPr/>
        </p:nvGrpSpPr>
        <p:grpSpPr bwMode="auto">
          <a:xfrm>
            <a:off x="6469037" y="1989287"/>
            <a:ext cx="2566988" cy="471488"/>
            <a:chOff x="4452782" y="1462324"/>
            <a:chExt cx="2591037" cy="47180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6" name="Скругленный прямоугольник 8"/>
            <p:cNvSpPr/>
            <p:nvPr/>
          </p:nvSpPr>
          <p:spPr>
            <a:xfrm>
              <a:off x="4476597" y="1484564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Правила проведения ВОУД</a:t>
              </a:r>
            </a:p>
          </p:txBody>
        </p:sp>
      </p:grpSp>
      <p:grpSp>
        <p:nvGrpSpPr>
          <p:cNvPr id="47" name="Группа 10"/>
          <p:cNvGrpSpPr>
            <a:grpSpLocks/>
          </p:cNvGrpSpPr>
          <p:nvPr/>
        </p:nvGrpSpPr>
        <p:grpSpPr bwMode="auto">
          <a:xfrm>
            <a:off x="6445005" y="2543072"/>
            <a:ext cx="2591019" cy="471487"/>
            <a:chOff x="4471619" y="1971286"/>
            <a:chExt cx="2591037" cy="47180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9" name="Скругленный прямоугольник 10"/>
            <p:cNvSpPr/>
            <p:nvPr/>
          </p:nvSpPr>
          <p:spPr>
            <a:xfrm>
              <a:off x="4495434" y="1993526"/>
              <a:ext cx="2543408" cy="4273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Спецификация теста </a:t>
              </a:r>
            </a:p>
          </p:txBody>
        </p:sp>
      </p:grpSp>
      <p:sp>
        <p:nvSpPr>
          <p:cNvPr id="50" name="Скругленный прямоугольник 12"/>
          <p:cNvSpPr/>
          <p:nvPr/>
        </p:nvSpPr>
        <p:spPr bwMode="auto">
          <a:xfrm>
            <a:off x="6469777" y="3133771"/>
            <a:ext cx="2543175" cy="427037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lIns="60960" tIns="60960" rIns="60960" bIns="609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Примерные варианты тестовых заданий ВОУД</a:t>
            </a:r>
          </a:p>
        </p:txBody>
      </p:sp>
      <p:grpSp>
        <p:nvGrpSpPr>
          <p:cNvPr id="51" name="Группа 14"/>
          <p:cNvGrpSpPr>
            <a:grpSpLocks/>
          </p:cNvGrpSpPr>
          <p:nvPr/>
        </p:nvGrpSpPr>
        <p:grpSpPr bwMode="auto">
          <a:xfrm>
            <a:off x="6445964" y="3651870"/>
            <a:ext cx="2590800" cy="471487"/>
            <a:chOff x="4452782" y="3054667"/>
            <a:chExt cx="2591037" cy="47180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</p:sp>
        <p:sp>
          <p:nvSpPr>
            <p:cNvPr id="53" name="Скругленный прямоугольник 14"/>
            <p:cNvSpPr/>
            <p:nvPr/>
          </p:nvSpPr>
          <p:spPr>
            <a:xfrm>
              <a:off x="4476597" y="3076907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Новости ВОУД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76553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3559"/>
            <a:ext cx="9144000" cy="3240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xmlns="" id="{ECE61CD3-8F4B-4A40-BC31-D5BBB3A6BA29}"/>
              </a:ext>
            </a:extLst>
          </p:cNvPr>
          <p:cNvGrpSpPr/>
          <p:nvPr/>
        </p:nvGrpSpPr>
        <p:grpSpPr>
          <a:xfrm>
            <a:off x="14586" y="1059582"/>
            <a:ext cx="2228877" cy="1452767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xmlns="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xmlns="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xmlns="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xmlns="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b="1" dirty="0">
                <a:cs typeface="Times New Roman" panose="02020603050405020304" pitchFamily="18" charset="0"/>
              </a:rPr>
              <a:t>В социальных сетях Национального центра тестирования</a:t>
            </a:r>
            <a:endParaRPr lang="ko-KR" altLang="en-US" sz="2000" dirty="0"/>
          </a:p>
        </p:txBody>
      </p:sp>
      <p:sp>
        <p:nvSpPr>
          <p:cNvPr id="16" name="Rectangle 16"/>
          <p:cNvSpPr/>
          <p:nvPr/>
        </p:nvSpPr>
        <p:spPr>
          <a:xfrm rot="18900000" flipH="1">
            <a:off x="6649322" y="1882063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973037" y="1899730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51858540"/>
              </p:ext>
            </p:extLst>
          </p:nvPr>
        </p:nvGraphicFramePr>
        <p:xfrm>
          <a:off x="1718281" y="1159242"/>
          <a:ext cx="3456384" cy="312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5176650" y="1305745"/>
            <a:ext cx="3859846" cy="2592288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Читатели могут найти ответы на все вопросы по организации и проведению ВОУД СО.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12745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Данные источники информации будут предоставлять информацию об учебных материалах и способах подготовки к тестированию.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55926"/>
            <a:ext cx="853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Переход на социальную сеть можно легко осуществить нажатием кнопок на сайте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www.testcenter.kz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7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kk-KZ" altLang="ko-KR" dirty="0" smtClean="0">
                <a:solidFill>
                  <a:schemeClr val="tx1"/>
                </a:solidFill>
              </a:rPr>
              <a:t>Спасибо за внимание!!!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504" cy="19548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643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Внешняя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оценка учебных достижений (ВОУД) 201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год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lvl="0" algn="ctr" latinLnBrk="0">
              <a:spcBef>
                <a:spcPct val="0"/>
              </a:spcBef>
            </a:pPr>
            <a:r>
              <a:rPr lang="ru-RU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проводится в соответствии со статьей 55 Закона Республики Казахстан   «Об образовании» </a:t>
            </a:r>
            <a:r>
              <a:rPr lang="en-US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  </a:t>
            </a:r>
            <a:r>
              <a:rPr lang="ru-RU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от 27 июля 2007 года № 319-III</a:t>
            </a:r>
          </a:p>
          <a:p>
            <a:pPr lvl="0" algn="ctr" latinLnBrk="0"/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203598"/>
            <a:ext cx="244827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/>
                <a:cs typeface="Times New Roman" pitchFamily="18" charset="0"/>
              </a:rPr>
              <a:t>Основная цель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839264"/>
            <a:ext cx="2664296" cy="3108761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оценить качество </a:t>
            </a: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образовательных услуг и определить уровень освоения обучающимися общеобразовательных учебных программ начального, основного 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среднего и </a:t>
            </a: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общего 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среднего образования, предусмотренных</a:t>
            </a:r>
            <a:r>
              <a:rPr kumimoji="0" lang="ru-RU" sz="125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 ГОСО РК</a:t>
            </a:r>
            <a:endParaRPr kumimoji="0" lang="kk-KZ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187707"/>
            <a:ext cx="280831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Arial Unicode MS"/>
                <a:cs typeface="Times New Roman" pitchFamily="18" charset="0"/>
              </a:rPr>
              <a:t>ВОУД проводится: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начальной школе - выборочно с целью мониторинга учебных достижений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851670"/>
            <a:ext cx="1800200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основной школе – выборочно с целью мониторинга учебных достижений и оценки эффективности организации учебного процесса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общей средней школе – с целью оценивания уровня учебных достижений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92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8495" y="893294"/>
            <a:ext cx="5442332" cy="904049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3249" y="1944192"/>
            <a:ext cx="5270591" cy="999707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06556" y="3075806"/>
            <a:ext cx="5338645" cy="936104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64450" y="4135934"/>
            <a:ext cx="5400038" cy="884088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86667" y="9962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2955" y="1996220"/>
            <a:ext cx="468600" cy="40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1556" y="3139042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5504" y="410833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0188" y="1345319"/>
            <a:ext cx="4392568" cy="546224"/>
            <a:chOff x="3851840" y="1356248"/>
            <a:chExt cx="4392568" cy="546224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555776" y="119085"/>
            <a:ext cx="525658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Arial Unicode MS"/>
                <a:cs typeface="+mj-cs"/>
              </a:rPr>
              <a:t>Организация ВОУД СО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Arial Unicode MS"/>
                <a:cs typeface="+mj-cs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Arial Unicode MS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4179" y="947075"/>
            <a:ext cx="291458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/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Где 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проводится </a:t>
            </a:r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</a:t>
            </a:r>
            <a:r>
              <a:rPr lang="ru-RU" sz="1700" dirty="0">
                <a:solidFill>
                  <a:prstClr val="black"/>
                </a:solidFill>
                <a:latin typeface="Trebuchet MS"/>
              </a:rPr>
              <a:t>СО?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7255" y="1301018"/>
            <a:ext cx="468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СО проводится на базе организации образования,</a:t>
            </a:r>
            <a:r>
              <a:rPr lang="en-US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 которых  обучаются тестируемые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840" y="1949483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7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Как определяются организации </a:t>
            </a:r>
            <a:endParaRPr lang="en-US" sz="1700" dirty="0" smtClean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lvl="0"/>
            <a:r>
              <a:rPr lang="ru-RU" sz="1700" dirty="0" smtClean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7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8624" y="2447021"/>
            <a:ext cx="3638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Ежегодно определяются уполномоченным органом в области образования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4084" y="307580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latinLnBrk="0"/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Параметр отбора школ  для проведения тестирования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46819" y="4187176"/>
            <a:ext cx="190645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kk-KZ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Выборка школ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68668" y="3651870"/>
            <a:ext cx="3789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Утверждается уполномоченным органом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246820" y="4508443"/>
            <a:ext cx="4498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Метод: Простая случайная выборка (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Simple Random Sampling </a:t>
            </a:r>
            <a:r>
              <a:rPr lang="en-US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-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 SRS</a:t>
            </a:r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8" name="Picture 2" descr="C:\Users\a.kasenaeva\AppData\Local\Microsoft\Windows\INetCache\IE\F7QMAHZK\school-3158985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5963" y="947075"/>
            <a:ext cx="710866" cy="4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a.kasenaeva\AppData\Local\Microsoft\Windows\INetCache\IE\F7QMAHZK\icons-84286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850" y="2036389"/>
            <a:ext cx="593091" cy="5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30"/>
          <p:cNvSpPr/>
          <p:nvPr/>
        </p:nvSpPr>
        <p:spPr>
          <a:xfrm>
            <a:off x="8114868" y="3216931"/>
            <a:ext cx="462929" cy="47442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0" t="73907" r="61899" b="8507"/>
          <a:stretch/>
        </p:blipFill>
        <p:spPr bwMode="auto">
          <a:xfrm>
            <a:off x="7821653" y="4135934"/>
            <a:ext cx="958347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Формат ВОУД  для </a:t>
            </a:r>
            <a:r>
              <a:rPr lang="kk-K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4 класса</a:t>
            </a:r>
          </a:p>
          <a:p>
            <a:pPr lvl="0" algn="ctr" latinLnBrk="0">
              <a:defRPr/>
            </a:pP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В тест включены учебные</a:t>
            </a:r>
            <a:r>
              <a:rPr lang="en-US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</a:t>
            </a: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материалы в соответствии с </a:t>
            </a:r>
            <a:r>
              <a:rPr lang="en-US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 </a:t>
            </a: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учебной программой начального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1203616"/>
            <a:ext cx="8208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00050" latinLnBrk="0">
              <a:lnSpc>
                <a:spcPct val="90000"/>
              </a:lnSpc>
              <a:defRPr/>
            </a:pP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в 4 классах проводится по 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2-м </a:t>
            </a: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предметам, ежегодно определяемым уполномоченным органом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246" y="1779665"/>
            <a:ext cx="543333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Общее время тестирования - 70 минут 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ru-RU" sz="1500" dirty="0" smtClean="0">
                <a:cs typeface="Arial" panose="020B0604020202020204" pitchFamily="34" charset="0"/>
              </a:rPr>
              <a:t>(1 час 10 минут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9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26" t="56101" r="5053" b="26313"/>
          <a:stretch/>
        </p:blipFill>
        <p:spPr bwMode="auto">
          <a:xfrm>
            <a:off x="85348" y="1718759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27584" y="2205448"/>
            <a:ext cx="4644008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2 предмета</a:t>
            </a:r>
          </a:p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Всего тестовых заданий </a:t>
            </a: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- 30</a:t>
            </a:r>
          </a:p>
        </p:txBody>
      </p:sp>
      <p:pic>
        <p:nvPicPr>
          <p:cNvPr id="31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04" y="2211711"/>
            <a:ext cx="617945" cy="57606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09421" y="2859785"/>
            <a:ext cx="58532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cs typeface="Arial" panose="020B0604020202020204" pitchFamily="34" charset="0"/>
              </a:rPr>
              <a:t>Количество  тестовых  заданий  по каждому предмету - 15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0333" y="3271004"/>
            <a:ext cx="7286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>
                <a:cs typeface="Arial" panose="020B0604020202020204" pitchFamily="34" charset="0"/>
              </a:rPr>
              <a:t>С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выбор</a:t>
            </a:r>
            <a:r>
              <a:rPr lang="kk-KZ" sz="1500" dirty="0">
                <a:cs typeface="Arial" panose="020B0604020202020204" pitchFamily="34" charset="0"/>
              </a:rPr>
              <a:t>ом</a:t>
            </a:r>
            <a:r>
              <a:rPr lang="ru-RU" sz="1500" dirty="0">
                <a:cs typeface="Arial" panose="020B0604020202020204" pitchFamily="34" charset="0"/>
              </a:rPr>
              <a:t> одного </a:t>
            </a:r>
            <a:r>
              <a:rPr lang="kk-KZ" sz="1500" dirty="0">
                <a:cs typeface="Arial" panose="020B0604020202020204" pitchFamily="34" charset="0"/>
              </a:rPr>
              <a:t>правильного </a:t>
            </a:r>
            <a:r>
              <a:rPr lang="ru-RU" sz="1500" dirty="0">
                <a:cs typeface="Arial" panose="020B0604020202020204" pitchFamily="34" charset="0"/>
              </a:rPr>
              <a:t>ответа из 4-х предложенных</a:t>
            </a:r>
          </a:p>
        </p:txBody>
      </p:sp>
      <p:pic>
        <p:nvPicPr>
          <p:cNvPr id="3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6" y="2859784"/>
            <a:ext cx="301978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8" y="3286744"/>
            <a:ext cx="311543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9" y="3719551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99134" y="3714906"/>
            <a:ext cx="78581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kk-KZ" sz="1500" dirty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</a:t>
            </a:r>
            <a:endParaRPr lang="kk-KZ" sz="1500" dirty="0" smtClean="0">
              <a:cs typeface="Arial" panose="020B0604020202020204" pitchFamily="34" charset="0"/>
            </a:endParaRPr>
          </a:p>
          <a:p>
            <a:pPr marL="0" lvl="1" algn="just">
              <a:lnSpc>
                <a:spcPct val="90000"/>
              </a:lnSpc>
            </a:pPr>
            <a:r>
              <a:rPr lang="kk-KZ" sz="1500" dirty="0" smtClean="0">
                <a:cs typeface="Arial" panose="020B0604020202020204" pitchFamily="34" charset="0"/>
              </a:rPr>
              <a:t>неправильно </a:t>
            </a:r>
            <a:r>
              <a:rPr lang="kk-KZ" sz="1500" dirty="0">
                <a:cs typeface="Arial" panose="020B0604020202020204" pitchFamily="34" charset="0"/>
              </a:rPr>
              <a:t>выполненное </a:t>
            </a:r>
            <a:r>
              <a:rPr lang="kk-KZ" sz="1500" dirty="0" smtClean="0">
                <a:cs typeface="Arial" panose="020B0604020202020204" pitchFamily="34" charset="0"/>
              </a:rPr>
              <a:t>тестовое задание </a:t>
            </a:r>
            <a:r>
              <a:rPr lang="kk-KZ" sz="1500" dirty="0">
                <a:cs typeface="Arial" panose="020B0604020202020204" pitchFamily="34" charset="0"/>
              </a:rPr>
              <a:t>- 0 баллов;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3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9" y="4155928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99134" y="4174216"/>
            <a:ext cx="45621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cs typeface="Arial" panose="020B0604020202020204" pitchFamily="34" charset="0"/>
              </a:rPr>
              <a:t>Максимальный балл по </a:t>
            </a:r>
            <a:r>
              <a:rPr lang="ru-RU" sz="1500" dirty="0" smtClean="0">
                <a:cs typeface="Arial" panose="020B0604020202020204" pitchFamily="34" charset="0"/>
              </a:rPr>
              <a:t>каждому предмету - 15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0" t="73907" r="61899" b="8507"/>
          <a:stretch/>
        </p:blipFill>
        <p:spPr bwMode="auto">
          <a:xfrm>
            <a:off x="-146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598" y="4581345"/>
            <a:ext cx="801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475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795" y="0"/>
            <a:ext cx="769841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103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Формат ВОУД  для </a:t>
            </a:r>
            <a:r>
              <a:rPr lang="kk-K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</a:t>
            </a:r>
            <a:r>
              <a:rPr lang="kk-K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 класса</a:t>
            </a:r>
          </a:p>
          <a:p>
            <a:pPr lvl="0" algn="ctr" latinLnBrk="0">
              <a:defRPr/>
            </a:pPr>
            <a:r>
              <a:rPr lang="kk-KZ" sz="1500" kern="0" dirty="0">
                <a:solidFill>
                  <a:sysClr val="windowText" lastClr="000000"/>
                </a:solidFill>
              </a:rPr>
              <a:t>В тест включены учебные материалы в соответствии с учебными программами </a:t>
            </a:r>
            <a:r>
              <a:rPr lang="kk-KZ" sz="1500" kern="0" dirty="0" smtClean="0">
                <a:solidFill>
                  <a:sysClr val="windowText" lastClr="000000"/>
                </a:solidFill>
              </a:rPr>
              <a:t>                   для </a:t>
            </a:r>
            <a:r>
              <a:rPr lang="kk-KZ" sz="1500" kern="0" dirty="0">
                <a:solidFill>
                  <a:sysClr val="windowText" lastClr="000000"/>
                </a:solidFill>
              </a:rPr>
              <a:t>общеобразовательной школы</a:t>
            </a:r>
            <a:endParaRPr lang="ru-RU" sz="1500" kern="0" dirty="0">
              <a:solidFill>
                <a:sysClr val="windowText" lastClr="000000"/>
              </a:solidFill>
            </a:endParaRPr>
          </a:p>
          <a:p>
            <a:pPr lvl="0" algn="ctr" latinLnBrk="0"/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59556" y="1077489"/>
            <a:ext cx="8143932" cy="50006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ВОУД в 9 классах проводится по казахскому языку и общеобразовательным предметам, перечень и количество которых ежегодно определяются уполномоченным органом</a:t>
            </a:r>
          </a:p>
        </p:txBody>
      </p:sp>
      <p:pic>
        <p:nvPicPr>
          <p:cNvPr id="20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26" t="56101" r="5053" b="26313"/>
          <a:stretch/>
        </p:blipFill>
        <p:spPr bwMode="auto">
          <a:xfrm>
            <a:off x="0" y="1577555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44783" y="1646315"/>
            <a:ext cx="7040781" cy="29777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Общее время тестирования – 130 минут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(2 часа 10 минут)</a:t>
            </a: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8" y="2060619"/>
            <a:ext cx="301978" cy="335387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44783" y="2063772"/>
            <a:ext cx="5468544" cy="26771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Всего тестовых заданий – 60</a:t>
            </a:r>
          </a:p>
        </p:txBody>
      </p:sp>
      <p:pic>
        <p:nvPicPr>
          <p:cNvPr id="2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8" y="2439641"/>
            <a:ext cx="322777" cy="351495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9397" y="2356857"/>
            <a:ext cx="176698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Казахский язык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4059" y="2525975"/>
            <a:ext cx="8734694" cy="930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С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выбор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ом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одного 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правильного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ответа из 5 предложенных;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                                                                                    за неправильно  выполненное тестовое задание - 0 баллов;</a:t>
            </a:r>
            <a:endParaRPr lang="ru-RU" sz="1100" dirty="0" smtClean="0">
              <a:latin typeface="Trebuchet MS" pitchFamily="34" charset="0"/>
              <a:cs typeface="Arial" panose="020B0604020202020204" pitchFamily="34" charset="0"/>
            </a:endParaRP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- 20</a:t>
            </a:r>
          </a:p>
        </p:txBody>
      </p:sp>
      <p:pic>
        <p:nvPicPr>
          <p:cNvPr id="4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8" y="3424927"/>
            <a:ext cx="330994" cy="376269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65380" y="3373103"/>
            <a:ext cx="161282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Второй предмет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8707" y="3574126"/>
            <a:ext cx="852551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- 40;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Тест состоит из 25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тестовых 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заданий (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с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выбор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ом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 одного 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правильного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ответа из 5 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предложенных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) и 15 тестовых заданий 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    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(с выбором одного или нескольких правильных ответов  из множества предложенных);</a:t>
            </a:r>
          </a:p>
          <a:p>
            <a:pPr marL="266700" lvl="1" indent="-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правильно выполненное тестовое задание с одним правильным ответом учащийся получает 1 балл, 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1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    за неправильно выполненное  тестовое задание  - 0 баллов;</a:t>
            </a:r>
          </a:p>
          <a:p>
            <a:pPr marL="0" lvl="1" indent="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или несколькими правильными ответами  учащийся получает 2 балла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 - 55</a:t>
            </a:r>
            <a:endParaRPr lang="ru-RU" sz="11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4595" y="1944091"/>
            <a:ext cx="3392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 </a:t>
            </a: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Максимальный </a:t>
            </a:r>
            <a:r>
              <a:rPr lang="ru-RU" sz="14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</a:t>
            </a:r>
            <a:r>
              <a:rPr lang="ru-RU" sz="1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по </a:t>
            </a: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двум</a:t>
            </a:r>
          </a:p>
          <a:p>
            <a:pPr lvl="0" algn="just" latinLnBrk="0"/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       </a:t>
            </a:r>
            <a:r>
              <a:rPr lang="ru-RU" sz="1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предметам – 75 баллов </a:t>
            </a:r>
          </a:p>
        </p:txBody>
      </p:sp>
    </p:spTree>
    <p:extLst>
      <p:ext uri="{BB962C8B-B14F-4D97-AF65-F5344CB8AC3E}">
        <p14:creationId xmlns:p14="http://schemas.microsoft.com/office/powerpoint/2010/main" xmlns="" val="86867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0"/>
            <a:ext cx="7723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44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endParaRPr lang="en-US" sz="1500" kern="0" dirty="0" smtClean="0">
              <a:solidFill>
                <a:sysClr val="windowText" lastClr="000000"/>
              </a:solidFill>
            </a:endParaRPr>
          </a:p>
          <a:p>
            <a:pPr lvl="0" algn="ctr" latinLnBrk="0">
              <a:defRPr/>
            </a:pPr>
            <a:r>
              <a:rPr lang="kk-KZ" sz="1500" kern="0" dirty="0" smtClean="0">
                <a:solidFill>
                  <a:sysClr val="windowText" lastClr="000000"/>
                </a:solidFill>
              </a:rPr>
              <a:t>В </a:t>
            </a:r>
            <a:r>
              <a:rPr lang="kk-KZ" sz="1500" kern="0" dirty="0">
                <a:solidFill>
                  <a:sysClr val="windowText" lastClr="000000"/>
                </a:solidFill>
              </a:rPr>
              <a:t>тест включены учебные материалы в соответствии с учебными программами </a:t>
            </a:r>
            <a:r>
              <a:rPr lang="kk-KZ" sz="1500" kern="0" dirty="0" smtClean="0">
                <a:solidFill>
                  <a:sysClr val="windowText" lastClr="000000"/>
                </a:solidFill>
              </a:rPr>
              <a:t>                   для </a:t>
            </a:r>
            <a:r>
              <a:rPr lang="kk-KZ" sz="1500" kern="0" dirty="0">
                <a:solidFill>
                  <a:sysClr val="windowText" lastClr="000000"/>
                </a:solidFill>
              </a:rPr>
              <a:t>общеобразовательной школы</a:t>
            </a:r>
            <a:endParaRPr lang="ru-RU" sz="1500" kern="0" dirty="0">
              <a:solidFill>
                <a:sysClr val="windowText" lastClr="000000"/>
              </a:solidFill>
            </a:endParaRPr>
          </a:p>
          <a:p>
            <a:pPr lvl="0" algn="ctr" latinLnBrk="0"/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7" y="5663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Формат ВОУД  для </a:t>
            </a: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11 класса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795" y="1108171"/>
            <a:ext cx="82868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ВОУД в 11 классах проводится по 3-м предметам, ежегодно определяемым уполномоченным                               органом</a:t>
            </a:r>
          </a:p>
        </p:txBody>
      </p:sp>
      <p:pic>
        <p:nvPicPr>
          <p:cNvPr id="3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26" t="56101" r="5053" b="26313"/>
          <a:stretch/>
        </p:blipFill>
        <p:spPr bwMode="auto">
          <a:xfrm>
            <a:off x="49685" y="1578682"/>
            <a:ext cx="540724" cy="4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0409" y="1616782"/>
            <a:ext cx="53886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Общее время тестирования - 140 минут </a:t>
            </a:r>
            <a:r>
              <a:rPr lang="en-US" sz="14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(2 часа 20 минут)</a:t>
            </a:r>
          </a:p>
        </p:txBody>
      </p:sp>
      <p:pic>
        <p:nvPicPr>
          <p:cNvPr id="4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58" y="1931387"/>
            <a:ext cx="301978" cy="2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87425" y="1924446"/>
            <a:ext cx="255230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Всего тестовых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заданий - 80</a:t>
            </a:r>
          </a:p>
        </p:txBody>
      </p:sp>
      <p:pic>
        <p:nvPicPr>
          <p:cNvPr id="4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66" y="2221987"/>
            <a:ext cx="301978" cy="2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54020" y="2194623"/>
            <a:ext cx="134844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Первый предмет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6448" y="2364121"/>
            <a:ext cx="594773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С выбором одного правильного ответа из  5 предложенных;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правильным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     ответом</a:t>
            </a:r>
            <a:r>
              <a:rPr lang="en-US" sz="12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- 1 балл, за неправильно выполненное тестовое задание - 0 баллов;</a:t>
            </a:r>
            <a:endParaRPr lang="ru-RU" sz="1200" dirty="0" smtClean="0">
              <a:latin typeface="Trebuchet MS" pitchFamily="34" charset="0"/>
              <a:cs typeface="Arial" panose="020B0604020202020204" pitchFamily="34" charset="0"/>
            </a:endParaRP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-20</a:t>
            </a:r>
            <a:endParaRPr lang="ru-RU" sz="12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182" y="2249231"/>
            <a:ext cx="1284946" cy="845791"/>
          </a:xfrm>
          <a:prstGeom prst="rect">
            <a:avLst/>
          </a:prstGeom>
        </p:spPr>
      </p:pic>
      <p:pic>
        <p:nvPicPr>
          <p:cNvPr id="5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338" y="3237082"/>
            <a:ext cx="301978" cy="2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554020" y="3325329"/>
            <a:ext cx="570877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Второй и третий </a:t>
            </a:r>
            <a:r>
              <a:rPr lang="ru-RU" sz="1200" b="1" i="1" u="sng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предметы </a:t>
            </a:r>
            <a:endParaRPr lang="ru-RU" sz="1200" b="1" i="1" u="sng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3500" y="2661443"/>
            <a:ext cx="1284946" cy="74576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20047" y="3507602"/>
            <a:ext cx="921948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по каждому предмету – 30;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Из них 20 тестовых заданий (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с выбором одного правильного ответа из </a:t>
            </a:r>
            <a:r>
              <a:rPr lang="en-US" sz="1200" i="1" dirty="0" smtClean="0">
                <a:latin typeface="Trebuchet MS" pitchFamily="34" charset="0"/>
                <a:cs typeface="Arial" panose="020B0604020202020204" pitchFamily="34" charset="0"/>
              </a:rPr>
              <a:t>5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 предложенных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) и 10 тестовых заданий</a:t>
            </a:r>
          </a:p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    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(с выбором одного или нескольких правильных ответов из </a:t>
            </a:r>
            <a:r>
              <a:rPr lang="ru-RU" sz="1200" i="1" dirty="0" smtClean="0">
                <a:latin typeface="Trebuchet MS" pitchFamily="34" charset="0"/>
                <a:cs typeface="Arial" panose="020B0604020202020204" pitchFamily="34" charset="0"/>
              </a:rPr>
              <a:t>множества предложенных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);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За правильно выполненное тестовое задание с одним правильным ответом учащийся получает 1 балл, </a:t>
            </a:r>
          </a:p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2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    за неправильно выполненное тестовое задание - 0 </a:t>
            </a:r>
            <a:r>
              <a:rPr lang="ru-RU" sz="1200" dirty="0" err="1" smtClean="0">
                <a:latin typeface="Trebuchet MS" pitchFamily="34" charset="0"/>
                <a:cs typeface="Arial" panose="020B0604020202020204" pitchFamily="34" charset="0"/>
              </a:rPr>
              <a:t>балло</a:t>
            </a:r>
            <a:r>
              <a:rPr lang="kk-KZ" sz="1200" dirty="0">
                <a:latin typeface="Trebuchet MS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или несколькими правильными ответами учащийся получает 2 балла;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по каждому предмету - </a:t>
            </a: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4</a:t>
            </a:r>
            <a:r>
              <a:rPr lang="kk-KZ" sz="1100" dirty="0">
                <a:latin typeface="Trebuchet MS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0233" y="1515888"/>
            <a:ext cx="4102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Максимальный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 </a:t>
            </a:r>
            <a:endParaRPr lang="ru-RU" sz="1600" dirty="0" smtClean="0">
              <a:solidFill>
                <a:srgbClr val="FF0000"/>
              </a:solidFill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по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трем предметам </a:t>
            </a:r>
            <a:endParaRPr lang="ru-RU" sz="1600" dirty="0" smtClean="0">
              <a:solidFill>
                <a:srgbClr val="FF0000"/>
              </a:solidFill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–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100 </a:t>
            </a:r>
            <a:r>
              <a:rPr lang="en-US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баллов </a:t>
            </a:r>
          </a:p>
        </p:txBody>
      </p:sp>
    </p:spTree>
    <p:extLst>
      <p:ext uri="{BB962C8B-B14F-4D97-AF65-F5344CB8AC3E}">
        <p14:creationId xmlns:p14="http://schemas.microsoft.com/office/powerpoint/2010/main" xmlns="" val="74636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0"/>
            <a:ext cx="77125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514068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1161</Words>
  <Application>Microsoft Office PowerPoint</Application>
  <PresentationFormat>Экран (16:9)</PresentationFormat>
  <Paragraphs>178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Анара</cp:lastModifiedBy>
  <cp:revision>130</cp:revision>
  <cp:lastPrinted>2019-02-13T03:43:03Z</cp:lastPrinted>
  <dcterms:created xsi:type="dcterms:W3CDTF">2016-12-05T23:26:54Z</dcterms:created>
  <dcterms:modified xsi:type="dcterms:W3CDTF">2019-03-01T12:09:14Z</dcterms:modified>
</cp:coreProperties>
</file>