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1" r:id="rId5"/>
    <p:sldId id="260" r:id="rId6"/>
    <p:sldId id="266" r:id="rId7"/>
    <p:sldId id="267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720" y="4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55247-3109-479D-84E0-96FA3A13D1DD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0E223E-D808-4830-A6FB-3696EDCD6C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55247-3109-479D-84E0-96FA3A13D1DD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223E-D808-4830-A6FB-3696EDCD6C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55247-3109-479D-84E0-96FA3A13D1DD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223E-D808-4830-A6FB-3696EDCD6C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55247-3109-479D-84E0-96FA3A13D1DD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223E-D808-4830-A6FB-3696EDCD6C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55247-3109-479D-84E0-96FA3A13D1DD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223E-D808-4830-A6FB-3696EDCD6C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55247-3109-479D-84E0-96FA3A13D1DD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223E-D808-4830-A6FB-3696EDCD6C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55247-3109-479D-84E0-96FA3A13D1DD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223E-D808-4830-A6FB-3696EDCD6C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55247-3109-479D-84E0-96FA3A13D1DD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223E-D808-4830-A6FB-3696EDCD6C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55247-3109-479D-84E0-96FA3A13D1DD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223E-D808-4830-A6FB-3696EDCD6C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55247-3109-479D-84E0-96FA3A13D1DD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223E-D808-4830-A6FB-3696EDCD6C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55247-3109-479D-84E0-96FA3A13D1DD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223E-D808-4830-A6FB-3696EDCD6C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B355247-3109-479D-84E0-96FA3A13D1DD}" type="datetimeFigureOut">
              <a:rPr lang="ru-RU" smtClean="0"/>
              <a:pPr/>
              <a:t>21.01.2020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A0E223E-D808-4830-A6FB-3696EDCD6C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2019-2020 </a:t>
            </a:r>
            <a:r>
              <a:rPr lang="ru-RU" sz="4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оқу жылының </a:t>
            </a:r>
            <a:r>
              <a:rPr lang="ru-RU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1-ші жарты </a:t>
            </a:r>
            <a:r>
              <a:rPr lang="ru-RU" sz="4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жылдығындағы зияткерлік</a:t>
            </a:r>
            <a:r>
              <a:rPr lang="ru-RU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байқаулар </a:t>
            </a:r>
            <a:r>
              <a:rPr lang="ru-RU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4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олимпиадаларға қатысудың нәтижелілігі</a:t>
            </a:r>
            <a:endParaRPr lang="ru-RU" sz="4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23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ЗЕРДЕ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668172"/>
              </p:ext>
            </p:extLst>
          </p:nvPr>
        </p:nvGraphicFramePr>
        <p:xfrm>
          <a:off x="539552" y="1412776"/>
          <a:ext cx="7992888" cy="5007513"/>
        </p:xfrm>
        <a:graphic>
          <a:graphicData uri="http://schemas.openxmlformats.org/drawingml/2006/table">
            <a:tbl>
              <a:tblPr/>
              <a:tblGrid>
                <a:gridCol w="2592288"/>
                <a:gridCol w="1166475"/>
                <a:gridCol w="758814"/>
                <a:gridCol w="1058806"/>
                <a:gridCol w="2416505"/>
              </a:tblGrid>
              <a:tr h="208455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1-7 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сынып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оқушылары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арасында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зерттеу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жұмыстары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мен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шығармашылық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жобаларының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"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Зерде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республикалық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байқауының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2019-2020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о.ж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Қалалық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қезеңі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сұраныс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49" marR="4549" marT="4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3274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49" marR="4549" marT="4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49" marR="4549" marT="4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49" marR="4549" marT="4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49" marR="4549" marT="4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49" marR="4549" marT="4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915">
                <a:tc>
                  <a:txBody>
                    <a:bodyPr/>
                    <a:lstStyle/>
                    <a:p>
                      <a:pPr algn="l" fontAlgn="b"/>
                      <a:r>
                        <a:rPr lang="kk-KZ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Қатысушылардың</a:t>
                      </a:r>
                      <a:r>
                        <a:rPr lang="kk-KZ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Секция/секция</a:t>
                      </a: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Оқыту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тілі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/Язык</a:t>
                      </a: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Жоба</a:t>
                      </a:r>
                      <a:r>
                        <a:rPr lang="kk-KZ" sz="7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жетекшісінің ТАЖ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1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Мекшун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Анастасия Александровна</a:t>
                      </a: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Валеология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Менькова Надежда Филипповна,87072712701</a:t>
                      </a: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345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Некрытый Максим Александрович</a:t>
                      </a: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Экология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Чубова Виктория Васильевна,870544281110</a:t>
                      </a: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74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Бурьян Софья Сергеевна</a:t>
                      </a: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Экология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Чубова Виктория Васильевна,870544281110</a:t>
                      </a: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27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Ведель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Эдуард Денисович</a:t>
                      </a: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Экология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Ерубаева Турсынай Жаркембаевна ,87768002177</a:t>
                      </a: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32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Бодылевская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Милана Денисовна</a:t>
                      </a: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Валеология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Ляхова Светлана Анатольевна,87056514861</a:t>
                      </a: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39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Ярушин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Давид Александрович</a:t>
                      </a:r>
                    </a:p>
                  </a:txBody>
                  <a:tcPr marL="4549" marR="4549" marT="45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9" marR="4549" marT="45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4549" marR="4549" marT="45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9" marR="4549" marT="45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Нургазинов Ахмет Сагиденович,87768164393</a:t>
                      </a:r>
                    </a:p>
                  </a:txBody>
                  <a:tcPr marL="4549" marR="4549" marT="45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4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Булатов Ислам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Арсенович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9" marR="4549" marT="45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тілі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9" marR="4549" marT="45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4549" marR="4549" marT="45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9" marR="4549" marT="45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Имангалиева Бибигул Калымовна,87473279490</a:t>
                      </a:r>
                    </a:p>
                  </a:txBody>
                  <a:tcPr marL="4549" marR="4549" marT="45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801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Сластен Инесса Владимировна</a:t>
                      </a:r>
                    </a:p>
                  </a:txBody>
                  <a:tcPr marL="4549" marR="4549" marT="45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тілі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9" marR="4549" marT="45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Рогатова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Гульжамал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Ермековна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87776206983</a:t>
                      </a:r>
                    </a:p>
                  </a:txBody>
                  <a:tcPr marL="4549" marR="4549" marT="45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27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Санюк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Ангелина  Александровна </a:t>
                      </a:r>
                    </a:p>
                  </a:txBody>
                  <a:tcPr marL="4549" marR="4549" marT="45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4549" marR="4549" marT="4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9" marR="4549" marT="45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Доскендирова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Гульмира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Темирхановна,87773128399</a:t>
                      </a:r>
                    </a:p>
                  </a:txBody>
                  <a:tcPr marL="4549" marR="4549" marT="45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1226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НАУЧНЫЕ ПРОЕКТЫ</a:t>
            </a:r>
            <a:br>
              <a:rPr lang="kk-KZ" dirty="0" smtClean="0"/>
            </a:br>
            <a:r>
              <a:rPr lang="kk-KZ" dirty="0" smtClean="0"/>
              <a:t> </a:t>
            </a:r>
            <a:r>
              <a:rPr lang="kk-KZ" smtClean="0"/>
              <a:t>8-11 сыныптар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6131976"/>
              </p:ext>
            </p:extLst>
          </p:nvPr>
        </p:nvGraphicFramePr>
        <p:xfrm>
          <a:off x="323528" y="1664527"/>
          <a:ext cx="7992888" cy="4218055"/>
        </p:xfrm>
        <a:graphic>
          <a:graphicData uri="http://schemas.openxmlformats.org/drawingml/2006/table">
            <a:tbl>
              <a:tblPr/>
              <a:tblGrid>
                <a:gridCol w="1329951"/>
                <a:gridCol w="4094929"/>
                <a:gridCol w="2568008"/>
              </a:tblGrid>
              <a:tr h="129910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</a:p>
                  </a:txBody>
                  <a:tcPr marL="4913" marR="4913" marT="49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Оқушылардың</a:t>
                      </a:r>
                      <a:r>
                        <a:rPr lang="ru-RU" sz="24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Т.А.</a:t>
                      </a:r>
                      <a:r>
                        <a:rPr lang="ru-RU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(әкесінің аты</a:t>
                      </a:r>
                      <a:r>
                        <a:rPr lang="ru-RU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жоқ</a:t>
                      </a:r>
                      <a:r>
                        <a:rPr lang="ru-RU" sz="24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құжат бойынша</a:t>
                      </a:r>
                      <a:r>
                        <a:rPr lang="ru-RU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3" marR="4913" marT="49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Жетекшінің</a:t>
                      </a:r>
                      <a:r>
                        <a:rPr lang="kk-KZ" sz="2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Т.А.Ж.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3" marR="4913" marT="49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84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913" marR="4913" marT="49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Темирболатова Амина</a:t>
                      </a:r>
                    </a:p>
                  </a:txBody>
                  <a:tcPr marL="4913" marR="4913" marT="49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Артыкпаева Акмарал Ельдбаевна</a:t>
                      </a:r>
                    </a:p>
                  </a:txBody>
                  <a:tcPr marL="4913" marR="4913" marT="49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50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3" marR="4913" marT="49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Кривошеева Виолетта </a:t>
                      </a:r>
                    </a:p>
                  </a:txBody>
                  <a:tcPr marL="4913" marR="4913" marT="49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Муканов</a:t>
                      </a:r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Асхат</a:t>
                      </a:r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Смагулович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3" marR="4913" marT="49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1659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3" marR="4913" marT="49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Аблеев Ислам</a:t>
                      </a:r>
                    </a:p>
                  </a:txBody>
                  <a:tcPr marL="4913" marR="4913" marT="49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Сансызбаева</a:t>
                      </a:r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Анар</a:t>
                      </a:r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Жумашевна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3" marR="4913" marT="49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0740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860296"/>
              </p:ext>
            </p:extLst>
          </p:nvPr>
        </p:nvGraphicFramePr>
        <p:xfrm>
          <a:off x="179512" y="0"/>
          <a:ext cx="8424937" cy="7091965"/>
        </p:xfrm>
        <a:graphic>
          <a:graphicData uri="http://schemas.openxmlformats.org/drawingml/2006/table">
            <a:tbl>
              <a:tblPr firstRow="1" firstCol="1" bandRow="1"/>
              <a:tblGrid>
                <a:gridCol w="530723"/>
                <a:gridCol w="1773534"/>
                <a:gridCol w="864096"/>
                <a:gridCol w="2114926"/>
                <a:gridCol w="765394"/>
                <a:gridCol w="2376264"/>
              </a:tblGrid>
              <a:tr h="253471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Қалаық</a:t>
                      </a:r>
                      <a:r>
                        <a:rPr lang="kk-KZ" sz="1600" b="1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деңгей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69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Баланың</a:t>
                      </a:r>
                      <a:r>
                        <a:rPr lang="kk-KZ" sz="1600" b="1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ТАЖ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сынып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Сайыстың</a:t>
                      </a:r>
                      <a:r>
                        <a:rPr lang="kk-KZ" sz="16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атауы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Орын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Мұғалім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Прытова Ангелина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 «А»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Биология </a:t>
                      </a:r>
                      <a:r>
                        <a:rPr lang="ru-RU" sz="1600" b="1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пәнінен жасөспірімдер олимпиадасы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Сидорова Е.В.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5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Лысак София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 «А»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Физика </a:t>
                      </a:r>
                      <a:r>
                        <a:rPr lang="ru-RU" sz="1600" b="1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пәнінен жасөспірімдер олимпиадасы</a:t>
                      </a:r>
                      <a:endParaRPr lang="ru-RU" sz="16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Нуршанова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А.К.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Соловьев Илья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 «Б»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Комп .олимпиада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Сидорова Е.В.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Нургазинов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А.С.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69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Колпакова Анастасия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 «А»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Ғылыми-жобалар конкурсы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Асаинова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А.К.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69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Резников Александр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 «А»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Ғылыми-</a:t>
                      </a:r>
                      <a:r>
                        <a:rPr lang="kk-KZ" sz="1600" b="1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жобалар сайысы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Муканов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А.С.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69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Асабаева Динара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 «А»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Ғылыми</a:t>
                      </a:r>
                      <a:r>
                        <a:rPr lang="kk-KZ" sz="1600" b="1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-жобалар сайысы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Рогатова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Г.Е.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69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Малова Дарья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 «А»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Шығармалар</a:t>
                      </a:r>
                      <a:r>
                        <a:rPr lang="kk-KZ" sz="16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сайысы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Асаинова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А.К.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5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Команда юношей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10-11 </a:t>
                      </a:r>
                      <a:r>
                        <a:rPr lang="ru-RU" sz="1600" b="1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кл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Ауған</a:t>
                      </a:r>
                      <a:r>
                        <a:rPr lang="kk-KZ" sz="1600" b="1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кубогы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Тасыбаев</a:t>
                      </a: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Н.Ж.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4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Куандыков</a:t>
                      </a: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Едильхан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 «А»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Білім</a:t>
                      </a:r>
                      <a:r>
                        <a:rPr lang="kk-KZ" sz="1600" b="1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беру бөлімінің кубогы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Тасыбаев</a:t>
                      </a: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Н.Ж.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4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Дегтерев</a:t>
                      </a: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Никита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 «А»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Білім</a:t>
                      </a:r>
                      <a:r>
                        <a:rPr lang="kk-KZ" sz="1600" b="1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беру бөлімінің кубогы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Тасыбаев</a:t>
                      </a: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Н.Ж.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4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Команда девушек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8-11 </a:t>
                      </a:r>
                      <a:r>
                        <a:rPr lang="ru-RU" sz="16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Баскетбол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Бещембаев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А.О.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01" marR="506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106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939073"/>
              </p:ext>
            </p:extLst>
          </p:nvPr>
        </p:nvGraphicFramePr>
        <p:xfrm>
          <a:off x="467544" y="404663"/>
          <a:ext cx="8424936" cy="3130272"/>
        </p:xfrm>
        <a:graphic>
          <a:graphicData uri="http://schemas.openxmlformats.org/drawingml/2006/table">
            <a:tbl>
              <a:tblPr firstRow="1" firstCol="1" bandRow="1"/>
              <a:tblGrid>
                <a:gridCol w="521246"/>
                <a:gridCol w="1927026"/>
                <a:gridCol w="720080"/>
                <a:gridCol w="1950740"/>
                <a:gridCol w="1361628"/>
                <a:gridCol w="1944216"/>
              </a:tblGrid>
              <a:tr h="378042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Облыстық</a:t>
                      </a:r>
                      <a:r>
                        <a:rPr lang="kk-KZ" sz="1800" b="1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деңгей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001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Баланың</a:t>
                      </a:r>
                      <a:r>
                        <a:rPr lang="kk-KZ" sz="1600" b="1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ТА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сынып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Сайыстың</a:t>
                      </a:r>
                      <a:r>
                        <a:rPr lang="kk-KZ" sz="1600" b="1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атауы</a:t>
                      </a:r>
                      <a:endParaRPr lang="ru-RU" sz="1600" b="1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Нәтижесі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Мұғалім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Агелиева Наиля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 «А»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ru-RU" sz="1600" b="1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Мың</a:t>
                      </a:r>
                      <a:r>
                        <a:rPr lang="ru-RU" sz="1600" b="1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бала»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«С.</a:t>
                      </a:r>
                      <a:r>
                        <a:rPr lang="ru-RU" sz="1600" b="1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baseline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Торай</a:t>
                      </a:r>
                      <a:r>
                        <a:rPr lang="kk-KZ" sz="1600" b="1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ғ</a:t>
                      </a:r>
                      <a:r>
                        <a:rPr lang="ru-RU" sz="1600" b="1" baseline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ыров</a:t>
                      </a:r>
                      <a:r>
                        <a:rPr lang="ru-RU" sz="1600" b="1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baseline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оқулары</a:t>
                      </a:r>
                      <a:r>
                        <a:rPr lang="ru-RU" sz="1600" b="1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Ал</a:t>
                      </a:r>
                      <a:r>
                        <a:rPr lang="kk-KZ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ғыс хат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Шадихан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Г.Б.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Обиденко</a:t>
                      </a: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Максим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 «А»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Асык</a:t>
                      </a: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ату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Омарова</a:t>
                      </a: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А.С.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Орлов Илья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 «А»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Жеңіл </a:t>
                      </a: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атлетика, 100</a:t>
                      </a:r>
                      <a:r>
                        <a:rPr lang="ru-RU" sz="1600" b="1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Родькина А.А.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62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2862686"/>
              </p:ext>
            </p:extLst>
          </p:nvPr>
        </p:nvGraphicFramePr>
        <p:xfrm>
          <a:off x="467544" y="548680"/>
          <a:ext cx="8136904" cy="3745612"/>
        </p:xfrm>
        <a:graphic>
          <a:graphicData uri="http://schemas.openxmlformats.org/drawingml/2006/table">
            <a:tbl>
              <a:tblPr firstRow="1" firstCol="1" bandRow="1"/>
              <a:tblGrid>
                <a:gridCol w="550481"/>
                <a:gridCol w="2078514"/>
                <a:gridCol w="837322"/>
                <a:gridCol w="1646533"/>
                <a:gridCol w="830293"/>
                <a:gridCol w="2193761"/>
              </a:tblGrid>
              <a:tr h="559612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Республикалық</a:t>
                      </a:r>
                      <a:r>
                        <a:rPr lang="ru-RU" sz="1800" b="1" baseline="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деңгей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96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Баланың</a:t>
                      </a:r>
                      <a:r>
                        <a:rPr lang="kk-KZ" sz="1800" b="1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ТА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сынып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Сайыстың</a:t>
                      </a:r>
                      <a:r>
                        <a:rPr lang="kk-KZ" sz="1800" b="1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атауы</a:t>
                      </a:r>
                      <a:endParaRPr lang="ru-RU" sz="1800" b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орын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Мұғалім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96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Кравцов Николай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 «А»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«А</a:t>
                      </a:r>
                      <a:r>
                        <a:rPr lang="kk-KZ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қ бота»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Асаинова</a:t>
                      </a: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А.К.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Рогатова</a:t>
                      </a: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Г.Е.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Нуршанова</a:t>
                      </a: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А.К.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Канаева</a:t>
                      </a: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Ж.М.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Нургазинов</a:t>
                      </a: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А.С.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Трипалина</a:t>
                      </a: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Е.Ю.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Дронова Т.В.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96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Орлов Илья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 «А»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«А</a:t>
                      </a:r>
                      <a:r>
                        <a:rPr lang="kk-KZ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қ бота»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96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Борамбай Руслан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 «А»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«А</a:t>
                      </a:r>
                      <a:r>
                        <a:rPr lang="kk-KZ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қ бота»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96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Куандыков Едильхан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 «А»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«А</a:t>
                      </a:r>
                      <a:r>
                        <a:rPr lang="kk-KZ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қ бота»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884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971600" y="116633"/>
            <a:ext cx="7704856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latin typeface="Times New Roman"/>
                <a:ea typeface="Calibri"/>
                <a:cs typeface="Times New Roman"/>
              </a:rPr>
              <a:t>2019-2020 </a:t>
            </a:r>
            <a:r>
              <a:rPr lang="ru-RU" b="1" dirty="0" err="1" smtClean="0">
                <a:latin typeface="Times New Roman"/>
                <a:ea typeface="Calibri"/>
                <a:cs typeface="Times New Roman"/>
              </a:rPr>
              <a:t>оқу жылына</a:t>
            </a:r>
            <a:r>
              <a:rPr lang="ru-RU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 smtClean="0">
                <a:latin typeface="Times New Roman"/>
                <a:ea typeface="Calibri"/>
                <a:cs typeface="Times New Roman"/>
              </a:rPr>
              <a:t>оқушылардың қалалық пән олимпиадасына</a:t>
            </a:r>
            <a:r>
              <a:rPr lang="ru-RU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 smtClean="0">
                <a:latin typeface="Times New Roman"/>
                <a:ea typeface="Calibri"/>
                <a:cs typeface="Times New Roman"/>
              </a:rPr>
              <a:t>қатысуы</a:t>
            </a:r>
            <a:endParaRPr lang="ru-RU" dirty="0">
              <a:effectLst/>
              <a:latin typeface="Calibri"/>
              <a:ea typeface="Calibri"/>
              <a:cs typeface="Times New Roman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312923"/>
              </p:ext>
            </p:extLst>
          </p:nvPr>
        </p:nvGraphicFramePr>
        <p:xfrm>
          <a:off x="683568" y="1268757"/>
          <a:ext cx="8280920" cy="4326903"/>
        </p:xfrm>
        <a:graphic>
          <a:graphicData uri="http://schemas.openxmlformats.org/drawingml/2006/table">
            <a:tbl>
              <a:tblPr firstRow="1" firstCol="1" bandRow="1"/>
              <a:tblGrid>
                <a:gridCol w="673973"/>
                <a:gridCol w="2695100"/>
                <a:gridCol w="1009772"/>
                <a:gridCol w="1908667"/>
                <a:gridCol w="1993408"/>
              </a:tblGrid>
              <a:tr h="4807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Оқушының</a:t>
                      </a:r>
                      <a:r>
                        <a:rPr lang="kk-KZ" sz="1800" b="1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ТА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сынып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пән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мұғалім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7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Малова Дарья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Орыс</a:t>
                      </a:r>
                      <a:r>
                        <a:rPr lang="kk-KZ" sz="1800" b="1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тілі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Асаинова А.К.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7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Куандыков Едильхан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Ағылшын</a:t>
                      </a:r>
                      <a:r>
                        <a:rPr lang="kk-KZ" sz="1800" b="1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тілі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Курилко Т.А.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7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Резников Александр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Тарих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Муканов А.С.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7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Исен Данияр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r>
                        <a:rPr lang="ru-R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атематика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Нургазинов А.С.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7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Колпакова Анастасия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Қазақ</a:t>
                      </a:r>
                      <a:r>
                        <a:rPr lang="kk-KZ" sz="1800" b="1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тілі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Артыкпаева А.Е.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7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Абильдина Аружан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</a:t>
                      </a:r>
                      <a:r>
                        <a:rPr lang="ru-R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изика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Нуршанова А.К.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7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Кривошеева Виалетта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</a:t>
                      </a:r>
                      <a:r>
                        <a:rPr lang="ru-RU" sz="1800" b="1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имия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Канаева Ж.М.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7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Журавлев Владислав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r>
                        <a:rPr lang="ru-R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иология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Сидорова Е.В.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70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635028"/>
              </p:ext>
            </p:extLst>
          </p:nvPr>
        </p:nvGraphicFramePr>
        <p:xfrm>
          <a:off x="971600" y="1556792"/>
          <a:ext cx="7622678" cy="4525963"/>
        </p:xfrm>
        <a:graphic>
          <a:graphicData uri="http://schemas.openxmlformats.org/drawingml/2006/table">
            <a:tbl>
              <a:tblPr/>
              <a:tblGrid>
                <a:gridCol w="544477"/>
                <a:gridCol w="544477"/>
                <a:gridCol w="544477"/>
                <a:gridCol w="544477"/>
                <a:gridCol w="544477"/>
                <a:gridCol w="544477"/>
                <a:gridCol w="544477"/>
                <a:gridCol w="544477"/>
                <a:gridCol w="544477"/>
                <a:gridCol w="544477"/>
                <a:gridCol w="544477"/>
                <a:gridCol w="544477"/>
                <a:gridCol w="544477"/>
                <a:gridCol w="544477"/>
              </a:tblGrid>
              <a:tr h="258626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РНЦП "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Дарын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"-"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Акбота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</a:t>
                      </a:r>
                    </a:p>
                  </a:txBody>
                  <a:tcPr marL="6806" marR="6806" marT="6806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k-KZ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“Золотое</a:t>
                      </a:r>
                      <a:r>
                        <a:rPr lang="kk-KZ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руно</a:t>
                      </a:r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kk-KZ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Халықаралық сайысы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6" marR="6806" marT="6806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Тұңғыш 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Президент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күніне арналған қалалық сурет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сайысы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6" marR="6806" marT="6806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РНЦП "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Дарын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«Адам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6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табиғат</a:t>
                      </a:r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6" marR="6806" marT="6806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Республикалық қашықтық олимпиадалар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орталығы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6" marR="6806" marT="6806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Дарабоз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Республикалық оқу орталығы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6" marR="6806" marT="6806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Бастауыш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оқушылары арасындағы қалалық ғылыми жобалар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сайысы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6" marR="6806" marT="6806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71163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Қатысқан оқушысы</a:t>
                      </a:r>
                      <a:b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кол/во участников</a:t>
                      </a:r>
                    </a:p>
                  </a:txBody>
                  <a:tcPr marL="6806" marR="6806" marT="6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Жүлделі орын алғаны</a:t>
                      </a:r>
                      <a:b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Призовые места</a:t>
                      </a:r>
                    </a:p>
                  </a:txBody>
                  <a:tcPr marL="6806" marR="6806" marT="6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Қатысқан оқушысы</a:t>
                      </a:r>
                      <a:b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кол/во участников</a:t>
                      </a:r>
                    </a:p>
                  </a:txBody>
                  <a:tcPr marL="6806" marR="6806" marT="6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Жүлделі орын алғаны</a:t>
                      </a:r>
                      <a:b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Призовые места</a:t>
                      </a:r>
                    </a:p>
                  </a:txBody>
                  <a:tcPr marL="6806" marR="6806" marT="6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Қатысқан оқушысы</a:t>
                      </a:r>
                      <a:b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кол/во участников</a:t>
                      </a:r>
                    </a:p>
                  </a:txBody>
                  <a:tcPr marL="6806" marR="6806" marT="6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Жүлделі орын алғаны</a:t>
                      </a:r>
                      <a:b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Призовые места</a:t>
                      </a:r>
                    </a:p>
                  </a:txBody>
                  <a:tcPr marL="6806" marR="6806" marT="6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Қатысқан оқушысы</a:t>
                      </a:r>
                      <a:b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кол/во участников</a:t>
                      </a:r>
                    </a:p>
                  </a:txBody>
                  <a:tcPr marL="6806" marR="6806" marT="6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Жүлделі орын алғаны</a:t>
                      </a:r>
                      <a:b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Призовые места</a:t>
                      </a:r>
                    </a:p>
                  </a:txBody>
                  <a:tcPr marL="6806" marR="6806" marT="6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Қатысқан оқушысы</a:t>
                      </a:r>
                      <a:b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кол/во участников</a:t>
                      </a:r>
                    </a:p>
                  </a:txBody>
                  <a:tcPr marL="6806" marR="6806" marT="6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Жүлделі орын алғаны</a:t>
                      </a:r>
                      <a:b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Призовые места</a:t>
                      </a:r>
                    </a:p>
                  </a:txBody>
                  <a:tcPr marL="6806" marR="6806" marT="6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Қатысқан оқушысы</a:t>
                      </a:r>
                      <a:b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кол/во участников</a:t>
                      </a:r>
                    </a:p>
                  </a:txBody>
                  <a:tcPr marL="6806" marR="6806" marT="6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Жүлделі орын алғаны</a:t>
                      </a:r>
                      <a:b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Призовые места</a:t>
                      </a:r>
                    </a:p>
                  </a:txBody>
                  <a:tcPr marL="6806" marR="6806" marT="6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Қатысқан оқушысы</a:t>
                      </a:r>
                      <a:b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кол/во участников</a:t>
                      </a:r>
                    </a:p>
                  </a:txBody>
                  <a:tcPr marL="6806" marR="6806" marT="6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Жүлделі орын алғаны</a:t>
                      </a:r>
                      <a:b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Призовые места</a:t>
                      </a:r>
                    </a:p>
                  </a:txBody>
                  <a:tcPr marL="6806" marR="6806" marT="6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8536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06" marR="6806" marT="6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06" marR="6806" marT="6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06" marR="6806" marT="6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06" marR="6806" marT="6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06" marR="6806" marT="6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06" marR="6806" marT="6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06" marR="6806" marT="6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06" marR="6806" marT="6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06" marR="6806" marT="6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06" marR="6806" marT="6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6806" marR="6806" marT="680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6806" marR="6806" marT="68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06" marR="6806" marT="68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06" marR="6806" marT="680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Гимназия-сыныбы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3507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661248"/>
          </a:xfrm>
        </p:spPr>
        <p:txBody>
          <a:bodyPr/>
          <a:lstStyle/>
          <a:p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Жеке пәндерді тереңдетіп оқыту сыныптары</a:t>
            </a:r>
            <a:b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6в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-жаратылыстану Сидорова Е.В</a:t>
            </a:r>
            <a:b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5б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-ағылшын тілі Имамбаева А.Ж,Сансызбаева А.Ж</a:t>
            </a:r>
            <a:b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8а</a:t>
            </a:r>
            <a:r>
              <a:rPr lang="kk-K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-орыс тілі Асаинова А.К</a:t>
            </a:r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6802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Сайыстарға нәтижесіз қатысу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3684309"/>
              </p:ext>
            </p:extLst>
          </p:nvPr>
        </p:nvGraphicFramePr>
        <p:xfrm>
          <a:off x="755577" y="1844824"/>
          <a:ext cx="7560838" cy="3888432"/>
        </p:xfrm>
        <a:graphic>
          <a:graphicData uri="http://schemas.openxmlformats.org/drawingml/2006/table">
            <a:tbl>
              <a:tblPr/>
              <a:tblGrid>
                <a:gridCol w="767273"/>
                <a:gridCol w="1646441"/>
                <a:gridCol w="767273"/>
                <a:gridCol w="767273"/>
                <a:gridCol w="1086970"/>
                <a:gridCol w="2525608"/>
              </a:tblGrid>
              <a:tr h="796238">
                <a:tc gridSpan="6"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5-6 </a:t>
                      </a:r>
                      <a:r>
                        <a:rPr lang="ru-RU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сынып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оқушыларына арналған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ІІІ </a:t>
                      </a:r>
                      <a:r>
                        <a:rPr lang="ru-RU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кешенді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олимпиадаға қатысуға өтінім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3073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Оқушының</a:t>
                      </a:r>
                      <a:r>
                        <a:rPr lang="kk-KZ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ТАЖ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мектеп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сынып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Оқыту тілі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ЖетекшініңТАЖ,телефон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1463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1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Рамазанова </a:t>
                      </a:r>
                      <a:r>
                        <a:rPr lang="ru-RU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Жансая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Мейрамовна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18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русский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Канаева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Жумагуль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Маулетчановна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87018838499          </a:t>
                      </a:r>
                      <a:r>
                        <a:rPr lang="ru-RU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Гильмутдинова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Рината </a:t>
                      </a:r>
                      <a:r>
                        <a:rPr lang="ru-RU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Ринатовна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 87786457091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7227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0697508"/>
              </p:ext>
            </p:extLst>
          </p:nvPr>
        </p:nvGraphicFramePr>
        <p:xfrm>
          <a:off x="683566" y="1844825"/>
          <a:ext cx="7920882" cy="4104455"/>
        </p:xfrm>
        <a:graphic>
          <a:graphicData uri="http://schemas.openxmlformats.org/drawingml/2006/table">
            <a:tbl>
              <a:tblPr/>
              <a:tblGrid>
                <a:gridCol w="541174"/>
                <a:gridCol w="2119300"/>
                <a:gridCol w="1084456"/>
                <a:gridCol w="1039055"/>
                <a:gridCol w="2097842"/>
                <a:gridCol w="1039055"/>
              </a:tblGrid>
              <a:tr h="103505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ТАЖ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Мектеп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Сынып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Мұғалімнің</a:t>
                      </a:r>
                      <a:r>
                        <a:rPr lang="kk-KZ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ТАЖ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Сынып</a:t>
                      </a:r>
                      <a:r>
                        <a:rPr lang="kk-KZ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мәртебесі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143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Лопатина Эмилия Сергеевна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Гончарова Дарья Сергеевна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0125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Аксенов Егор Александрович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Нургазинова Динара Ахажановна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4136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Жаналы Ринат Сырымбетович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Калиева Анар Ерболатовна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гимназия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229600" cy="1600200"/>
          </a:xfrm>
        </p:spPr>
        <p:txBody>
          <a:bodyPr/>
          <a:lstStyle/>
          <a:p>
            <a:r>
              <a:rPr lang="kk-KZ" dirty="0" smtClean="0"/>
              <a:t>БАСТАУ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39207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201</TotalTime>
  <Words>703</Words>
  <Application>Microsoft Office PowerPoint</Application>
  <PresentationFormat>Экран (4:3)</PresentationFormat>
  <Paragraphs>328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Исполнительная</vt:lpstr>
      <vt:lpstr>2019-2020 оқу жылының 1-ші жарты жылдығындағы зияткерлік байқаулар мен олимпиадаларға қатысудың нәтижелілігі</vt:lpstr>
      <vt:lpstr>Презентация PowerPoint</vt:lpstr>
      <vt:lpstr>Презентация PowerPoint</vt:lpstr>
      <vt:lpstr>Презентация PowerPoint</vt:lpstr>
      <vt:lpstr>Презентация PowerPoint</vt:lpstr>
      <vt:lpstr>Гимназия-сыныбы </vt:lpstr>
      <vt:lpstr>Жеке пәндерді тереңдетіп оқыту сыныптары 6в-жаратылыстану Сидорова Е.В 5б-ағылшын тілі Имамбаева А.Ж,Сансызбаева А.Ж 8а-орыс тілі Асаинова А.К </vt:lpstr>
      <vt:lpstr>Сайыстарға нәтижесіз қатысу</vt:lpstr>
      <vt:lpstr>БАСТАУ</vt:lpstr>
      <vt:lpstr>ЗЕРДЕ</vt:lpstr>
      <vt:lpstr>НАУЧНЫЕ ПРОЕКТЫ  8-11 сыныптар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Результативность  конкурсов и олимпиад</dc:title>
  <dc:creator>School</dc:creator>
  <cp:lastModifiedBy>Admin</cp:lastModifiedBy>
  <cp:revision>21</cp:revision>
  <dcterms:created xsi:type="dcterms:W3CDTF">2019-11-23T01:26:25Z</dcterms:created>
  <dcterms:modified xsi:type="dcterms:W3CDTF">2020-01-21T03:11:49Z</dcterms:modified>
</cp:coreProperties>
</file>