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8" r:id="rId3"/>
    <p:sldId id="259" r:id="rId4"/>
    <p:sldId id="261" r:id="rId5"/>
    <p:sldId id="260" r:id="rId6"/>
    <p:sldId id="266" r:id="rId7"/>
    <p:sldId id="267" r:id="rId8"/>
    <p:sldId id="262" r:id="rId9"/>
    <p:sldId id="263" r:id="rId10"/>
    <p:sldId id="264" r:id="rId11"/>
    <p:sldId id="265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10" d="100"/>
          <a:sy n="110" d="100"/>
        </p:scale>
        <p:origin x="-720" y="43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55247-3109-479D-84E0-96FA3A13D1DD}" type="datetimeFigureOut">
              <a:rPr lang="ru-RU" smtClean="0"/>
              <a:pPr/>
              <a:t>21.01.2020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A0E223E-D808-4830-A6FB-3696EDCD6CC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55247-3109-479D-84E0-96FA3A13D1DD}" type="datetimeFigureOut">
              <a:rPr lang="ru-RU" smtClean="0"/>
              <a:pPr/>
              <a:t>21.01.2020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0E223E-D808-4830-A6FB-3696EDCD6C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55247-3109-479D-84E0-96FA3A13D1DD}" type="datetimeFigureOut">
              <a:rPr lang="ru-RU" smtClean="0"/>
              <a:pPr/>
              <a:t>21.01.2020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0E223E-D808-4830-A6FB-3696EDCD6C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55247-3109-479D-84E0-96FA3A13D1DD}" type="datetimeFigureOut">
              <a:rPr lang="ru-RU" smtClean="0"/>
              <a:pPr/>
              <a:t>21.01.2020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0E223E-D808-4830-A6FB-3696EDCD6C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55247-3109-479D-84E0-96FA3A13D1DD}" type="datetimeFigureOut">
              <a:rPr lang="ru-RU" smtClean="0"/>
              <a:pPr/>
              <a:t>21.01.2020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0E223E-D808-4830-A6FB-3696EDCD6CC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55247-3109-479D-84E0-96FA3A13D1DD}" type="datetimeFigureOut">
              <a:rPr lang="ru-RU" smtClean="0"/>
              <a:pPr/>
              <a:t>21.01.2020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0E223E-D808-4830-A6FB-3696EDCD6CC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55247-3109-479D-84E0-96FA3A13D1DD}" type="datetimeFigureOut">
              <a:rPr lang="ru-RU" smtClean="0"/>
              <a:pPr/>
              <a:t>21.01.2020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0E223E-D808-4830-A6FB-3696EDCD6CC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55247-3109-479D-84E0-96FA3A13D1DD}" type="datetimeFigureOut">
              <a:rPr lang="ru-RU" smtClean="0"/>
              <a:pPr/>
              <a:t>21.01.2020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0E223E-D808-4830-A6FB-3696EDCD6C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55247-3109-479D-84E0-96FA3A13D1DD}" type="datetimeFigureOut">
              <a:rPr lang="ru-RU" smtClean="0"/>
              <a:pPr/>
              <a:t>21.01.2020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0E223E-D808-4830-A6FB-3696EDCD6C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55247-3109-479D-84E0-96FA3A13D1DD}" type="datetimeFigureOut">
              <a:rPr lang="ru-RU" smtClean="0"/>
              <a:pPr/>
              <a:t>21.01.2020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0E223E-D808-4830-A6FB-3696EDCD6C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55247-3109-479D-84E0-96FA3A13D1DD}" type="datetimeFigureOut">
              <a:rPr lang="ru-RU" smtClean="0"/>
              <a:pPr/>
              <a:t>21.01.2020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0E223E-D808-4830-A6FB-3696EDCD6C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DB355247-3109-479D-84E0-96FA3A13D1DD}" type="datetimeFigureOut">
              <a:rPr lang="ru-RU" smtClean="0"/>
              <a:pPr/>
              <a:t>21.01.2020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4A0E223E-D808-4830-A6FB-3696EDCD6CC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sz="4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2019-2020 </a:t>
            </a:r>
            <a:r>
              <a:rPr lang="ru-RU" sz="48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оқу жылының </a:t>
            </a:r>
            <a:r>
              <a:rPr lang="ru-RU" sz="4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1-ші жарты </a:t>
            </a:r>
            <a:r>
              <a:rPr lang="ru-RU" sz="48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жылдығындағы зияткерлік</a:t>
            </a:r>
            <a:r>
              <a:rPr lang="ru-RU" sz="4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байқаулар </a:t>
            </a:r>
            <a:r>
              <a:rPr lang="ru-RU" sz="4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мен </a:t>
            </a:r>
            <a:r>
              <a:rPr lang="ru-RU" sz="48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олимпиадаларға қатысудың нәтижелілігі</a:t>
            </a:r>
            <a:endParaRPr lang="ru-RU" sz="48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4231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ЗЕРДЕ</a:t>
            </a:r>
            <a:endParaRPr lang="ru-RU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11668172"/>
              </p:ext>
            </p:extLst>
          </p:nvPr>
        </p:nvGraphicFramePr>
        <p:xfrm>
          <a:off x="539552" y="1412776"/>
          <a:ext cx="7992888" cy="5007513"/>
        </p:xfrm>
        <a:graphic>
          <a:graphicData uri="http://schemas.openxmlformats.org/drawingml/2006/table">
            <a:tbl>
              <a:tblPr/>
              <a:tblGrid>
                <a:gridCol w="2592288"/>
                <a:gridCol w="1166475"/>
                <a:gridCol w="758814"/>
                <a:gridCol w="1058806"/>
                <a:gridCol w="2416505"/>
              </a:tblGrid>
              <a:tr h="208455">
                <a:tc gridSpan="5">
                  <a:txBody>
                    <a:bodyPr/>
                    <a:lstStyle/>
                    <a:p>
                      <a:pPr algn="l" fontAlgn="b"/>
                      <a:r>
                        <a:rPr lang="ru-RU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1-7  </a:t>
                      </a:r>
                      <a:r>
                        <a:rPr lang="ru-RU" sz="7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сынып</a:t>
                      </a:r>
                      <a:r>
                        <a:rPr lang="ru-RU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</a:t>
                      </a:r>
                      <a:r>
                        <a:rPr lang="ru-RU" sz="7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оқушылары</a:t>
                      </a:r>
                      <a:r>
                        <a:rPr lang="ru-RU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</a:t>
                      </a:r>
                      <a:r>
                        <a:rPr lang="ru-RU" sz="7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арасында</a:t>
                      </a:r>
                      <a:r>
                        <a:rPr lang="ru-RU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</a:t>
                      </a:r>
                      <a:r>
                        <a:rPr lang="ru-RU" sz="7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зерттеу</a:t>
                      </a:r>
                      <a:r>
                        <a:rPr lang="ru-RU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</a:t>
                      </a:r>
                      <a:r>
                        <a:rPr lang="ru-RU" sz="7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жұмыстары</a:t>
                      </a:r>
                      <a:r>
                        <a:rPr lang="ru-RU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мен </a:t>
                      </a:r>
                      <a:r>
                        <a:rPr lang="ru-RU" sz="7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шығармашылық</a:t>
                      </a:r>
                      <a:r>
                        <a:rPr lang="ru-RU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</a:t>
                      </a:r>
                      <a:r>
                        <a:rPr lang="ru-RU" sz="7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жобаларының</a:t>
                      </a:r>
                      <a:r>
                        <a:rPr lang="ru-RU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"</a:t>
                      </a:r>
                      <a:r>
                        <a:rPr lang="ru-RU" sz="7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Зерде</a:t>
                      </a:r>
                      <a:r>
                        <a:rPr lang="ru-RU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" </a:t>
                      </a:r>
                      <a:r>
                        <a:rPr lang="ru-RU" sz="7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республикалық</a:t>
                      </a:r>
                      <a:r>
                        <a:rPr lang="ru-RU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</a:t>
                      </a:r>
                      <a:r>
                        <a:rPr lang="ru-RU" sz="7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байқауының</a:t>
                      </a:r>
                      <a:r>
                        <a:rPr lang="ru-RU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2019-2020 </a:t>
                      </a:r>
                      <a:r>
                        <a:rPr lang="ru-RU" sz="7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о.ж</a:t>
                      </a:r>
                      <a:r>
                        <a:rPr lang="ru-RU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. </a:t>
                      </a:r>
                      <a:r>
                        <a:rPr lang="ru-RU" sz="7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Қалалық</a:t>
                      </a:r>
                      <a:r>
                        <a:rPr lang="ru-RU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</a:t>
                      </a:r>
                      <a:r>
                        <a:rPr lang="ru-RU" sz="7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қезеңі</a:t>
                      </a:r>
                      <a:r>
                        <a:rPr lang="ru-RU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</a:t>
                      </a:r>
                      <a:r>
                        <a:rPr lang="ru-RU" sz="7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сұраныс</a:t>
                      </a:r>
                      <a:endParaRPr lang="ru-RU" sz="7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49" marR="4549" marT="454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13274">
                <a:tc>
                  <a:txBody>
                    <a:bodyPr/>
                    <a:lstStyle/>
                    <a:p>
                      <a:pPr algn="l" fontAlgn="b"/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49" marR="4549" marT="454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49" marR="4549" marT="454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49" marR="4549" marT="454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49" marR="4549" marT="454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49" marR="4549" marT="454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1915">
                <a:tc>
                  <a:txBody>
                    <a:bodyPr/>
                    <a:lstStyle/>
                    <a:p>
                      <a:pPr algn="l" fontAlgn="b"/>
                      <a:r>
                        <a:rPr lang="kk-KZ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Қатысушылардың</a:t>
                      </a:r>
                      <a:r>
                        <a:rPr lang="kk-KZ" sz="12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ТА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49" marR="4549" marT="454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Секция/секция</a:t>
                      </a:r>
                    </a:p>
                  </a:txBody>
                  <a:tcPr marL="4549" marR="4549" marT="454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k-KZ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Сынып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49" marR="4549" marT="454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Оқыту</a:t>
                      </a:r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тілі</a:t>
                      </a:r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/Язык</a:t>
                      </a:r>
                    </a:p>
                  </a:txBody>
                  <a:tcPr marL="4549" marR="4549" marT="454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k-KZ" sz="7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Жоба</a:t>
                      </a:r>
                      <a:r>
                        <a:rPr lang="kk-KZ" sz="7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жетекшісінің ТАЖ</a:t>
                      </a:r>
                      <a:endParaRPr lang="ru-RU" sz="7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49" marR="4549" marT="454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9116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Мекшун</a:t>
                      </a: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Анастасия Александровна</a:t>
                      </a:r>
                    </a:p>
                  </a:txBody>
                  <a:tcPr marL="4549" marR="4549" marT="454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Валеология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49" marR="4549" marT="454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4549" marR="4549" marT="454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k-KZ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Орыс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49" marR="4549" marT="454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Менькова Надежда Филипповна,87072712701</a:t>
                      </a:r>
                    </a:p>
                  </a:txBody>
                  <a:tcPr marL="4549" marR="4549" marT="454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3454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Некрытый Максим Александрович</a:t>
                      </a:r>
                    </a:p>
                  </a:txBody>
                  <a:tcPr marL="4549" marR="4549" marT="454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Экология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49" marR="4549" marT="454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4549" marR="4549" marT="454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k-KZ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Орыс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49" marR="4549" marT="454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Чубова Виктория Васильевна,870544281110</a:t>
                      </a:r>
                    </a:p>
                  </a:txBody>
                  <a:tcPr marL="4549" marR="4549" marT="454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3748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Бурьян Софья Сергеевна</a:t>
                      </a:r>
                    </a:p>
                  </a:txBody>
                  <a:tcPr marL="4549" marR="4549" marT="454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Экология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49" marR="4549" marT="454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4549" marR="4549" marT="454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k-KZ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Орыс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49" marR="4549" marT="454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Чубова Виктория Васильевна,870544281110</a:t>
                      </a:r>
                    </a:p>
                  </a:txBody>
                  <a:tcPr marL="4549" marR="4549" marT="454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2278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Ведель</a:t>
                      </a: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Эдуард Денисович</a:t>
                      </a:r>
                    </a:p>
                  </a:txBody>
                  <a:tcPr marL="4549" marR="4549" marT="454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Экология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49" marR="4549" marT="454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4549" marR="4549" marT="454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k-KZ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Орыс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49" marR="4549" marT="454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Ерубаева Турсынай Жаркембаевна ,87768002177</a:t>
                      </a:r>
                    </a:p>
                  </a:txBody>
                  <a:tcPr marL="4549" marR="4549" marT="454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1322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Бодылевская</a:t>
                      </a: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Милана Денисовна</a:t>
                      </a:r>
                    </a:p>
                  </a:txBody>
                  <a:tcPr marL="4549" marR="4549" marT="454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Валеология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49" marR="4549" marT="454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4549" marR="4549" marT="454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k-KZ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Орыс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49" marR="4549" marT="454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Ляхова Светлана Анатольевна,87056514861</a:t>
                      </a:r>
                    </a:p>
                  </a:txBody>
                  <a:tcPr marL="4549" marR="4549" marT="454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639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Ярушин</a:t>
                      </a: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Давид Александрович</a:t>
                      </a:r>
                    </a:p>
                  </a:txBody>
                  <a:tcPr marL="4549" marR="4549" marT="45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Математика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49" marR="4549" marT="45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4549" marR="4549" marT="45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k-KZ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Орыс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49" marR="4549" marT="45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Нургазинов Ахмет Сагиденович,87768164393</a:t>
                      </a:r>
                    </a:p>
                  </a:txBody>
                  <a:tcPr marL="4549" marR="4549" marT="45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448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Булатов Ислам </a:t>
                      </a:r>
                      <a:r>
                        <a:rPr lang="ru-RU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Арсенович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49" marR="4549" marT="454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Қазақ</a:t>
                      </a:r>
                      <a:r>
                        <a:rPr lang="ru-RU" sz="1200" b="0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тілі</a:t>
                      </a:r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49" marR="4549" marT="454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4549" marR="4549" marT="45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k-KZ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Орыс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49" marR="4549" marT="45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Имангалиева Бибигул Калымовна,87473279490</a:t>
                      </a:r>
                    </a:p>
                  </a:txBody>
                  <a:tcPr marL="4549" marR="4549" marT="45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18012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Сластен Инесса Владимировна</a:t>
                      </a:r>
                    </a:p>
                  </a:txBody>
                  <a:tcPr marL="4549" marR="4549" marT="454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Орыс</a:t>
                      </a:r>
                      <a:r>
                        <a:rPr lang="ru-RU" sz="12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0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тілі</a:t>
                      </a:r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49" marR="4549" marT="454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4549" marR="4549" marT="454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k-KZ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Орыс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49" marR="4549" marT="45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Рогатова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Гульжамал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Ермековна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87776206983</a:t>
                      </a:r>
                    </a:p>
                  </a:txBody>
                  <a:tcPr marL="4549" marR="4549" marT="454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2278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Санюк</a:t>
                      </a: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Ангелина  Александровна </a:t>
                      </a:r>
                    </a:p>
                  </a:txBody>
                  <a:tcPr marL="4549" marR="4549" marT="454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Химия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49" marR="4549" marT="454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4549" marR="4549" marT="454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k-KZ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Орыс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49" marR="4549" marT="45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Доскендирова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Гульмира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Темирхановна,87773128399</a:t>
                      </a:r>
                    </a:p>
                  </a:txBody>
                  <a:tcPr marL="4549" marR="4549" marT="454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612268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НАУЧНЫЕ ПРОЕКТЫ</a:t>
            </a:r>
            <a:br>
              <a:rPr lang="kk-KZ" dirty="0" smtClean="0"/>
            </a:br>
            <a:r>
              <a:rPr lang="kk-KZ" dirty="0" smtClean="0"/>
              <a:t> </a:t>
            </a:r>
            <a:r>
              <a:rPr lang="kk-KZ" smtClean="0"/>
              <a:t>8-11 сыныптар</a:t>
            </a:r>
            <a:endParaRPr lang="ru-RU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56131976"/>
              </p:ext>
            </p:extLst>
          </p:nvPr>
        </p:nvGraphicFramePr>
        <p:xfrm>
          <a:off x="323528" y="1664527"/>
          <a:ext cx="7992888" cy="4218055"/>
        </p:xfrm>
        <a:graphic>
          <a:graphicData uri="http://schemas.openxmlformats.org/drawingml/2006/table">
            <a:tbl>
              <a:tblPr/>
              <a:tblGrid>
                <a:gridCol w="1329951"/>
                <a:gridCol w="4094929"/>
                <a:gridCol w="2568008"/>
              </a:tblGrid>
              <a:tr h="129910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 </a:t>
                      </a:r>
                    </a:p>
                  </a:txBody>
                  <a:tcPr marL="4913" marR="4913" marT="491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Оқушылардың</a:t>
                      </a:r>
                      <a:r>
                        <a:rPr lang="ru-RU" sz="2400" b="1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Т.А.</a:t>
                      </a:r>
                      <a:r>
                        <a:rPr lang="ru-RU" sz="2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(әкесінің аты</a:t>
                      </a:r>
                      <a:r>
                        <a:rPr lang="ru-RU" sz="2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жоқ</a:t>
                      </a:r>
                      <a:r>
                        <a:rPr lang="ru-RU" sz="2400" b="1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құжат бойынша</a:t>
                      </a:r>
                      <a:r>
                        <a:rPr lang="ru-RU" sz="2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ru-RU" sz="2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13" marR="4913" marT="491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k-KZ" sz="2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Жетекшінің</a:t>
                      </a:r>
                      <a:r>
                        <a:rPr lang="kk-KZ" sz="24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Т.А.Ж.</a:t>
                      </a:r>
                      <a:endParaRPr lang="ru-RU" sz="2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13" marR="4913" marT="491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8842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4913" marR="4913" marT="491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Темирболатова Амина</a:t>
                      </a:r>
                    </a:p>
                  </a:txBody>
                  <a:tcPr marL="4913" marR="4913" marT="491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Артыкпаева Акмарал Ельдбаевна</a:t>
                      </a:r>
                    </a:p>
                  </a:txBody>
                  <a:tcPr marL="4913" marR="4913" marT="491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4509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2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13" marR="4913" marT="491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2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Кривошеева Виолетта </a:t>
                      </a:r>
                    </a:p>
                  </a:txBody>
                  <a:tcPr marL="4913" marR="4913" marT="491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2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Муканов</a:t>
                      </a:r>
                      <a:r>
                        <a:rPr lang="ru-RU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Асхат</a:t>
                      </a:r>
                      <a:r>
                        <a:rPr lang="ru-RU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Смагулович</a:t>
                      </a:r>
                      <a:endParaRPr lang="ru-RU" sz="2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13" marR="4913" marT="491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71659"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2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13" marR="4913" marT="491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Аблеев Ислам</a:t>
                      </a:r>
                    </a:p>
                  </a:txBody>
                  <a:tcPr marL="4913" marR="4913" marT="491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Сансызбаева</a:t>
                      </a:r>
                      <a:r>
                        <a:rPr lang="ru-RU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Анар</a:t>
                      </a:r>
                      <a:r>
                        <a:rPr lang="ru-RU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Жумашевна</a:t>
                      </a:r>
                      <a:endParaRPr lang="ru-RU" sz="2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13" marR="4913" marT="491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107402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85860296"/>
              </p:ext>
            </p:extLst>
          </p:nvPr>
        </p:nvGraphicFramePr>
        <p:xfrm>
          <a:off x="179512" y="0"/>
          <a:ext cx="8424937" cy="7091965"/>
        </p:xfrm>
        <a:graphic>
          <a:graphicData uri="http://schemas.openxmlformats.org/drawingml/2006/table">
            <a:tbl>
              <a:tblPr firstRow="1" firstCol="1" bandRow="1"/>
              <a:tblGrid>
                <a:gridCol w="530723"/>
                <a:gridCol w="1773534"/>
                <a:gridCol w="864096"/>
                <a:gridCol w="2114926"/>
                <a:gridCol w="765394"/>
                <a:gridCol w="2376264"/>
              </a:tblGrid>
              <a:tr h="253471">
                <a:tc gridSpan="6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600" b="1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Қалаық</a:t>
                      </a:r>
                      <a:r>
                        <a:rPr lang="kk-KZ" sz="1600" b="1" baseline="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 деңгей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601" marR="50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0693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№</a:t>
                      </a:r>
                      <a:endParaRPr lang="ru-RU" sz="16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601" marR="50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600" b="1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Баланың</a:t>
                      </a:r>
                      <a:r>
                        <a:rPr lang="kk-KZ" sz="1600" b="1" baseline="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ТАЖ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601" marR="50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600" b="1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сынып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601" marR="50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Сайыстың</a:t>
                      </a:r>
                      <a:r>
                        <a:rPr lang="kk-KZ" sz="1600" b="1" baseline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атауы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601" marR="50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600" b="1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Орын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601" marR="50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600" b="1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Мұғалім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601" marR="50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152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6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601" marR="50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Прытова Ангелина</a:t>
                      </a:r>
                      <a:endParaRPr lang="ru-RU" sz="16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601" marR="50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8 «А»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601" marR="50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Биология </a:t>
                      </a:r>
                      <a:r>
                        <a:rPr lang="ru-RU" sz="1600" b="1" dirty="0" err="1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пәнінен жасөспірімдер олимпиадасы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601" marR="50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601" marR="50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Сидорова Е.В.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601" marR="50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2657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6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601" marR="50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Лысак София</a:t>
                      </a:r>
                      <a:endParaRPr lang="ru-RU" sz="16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601" marR="50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8 «А»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601" marR="50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Физика </a:t>
                      </a:r>
                      <a:r>
                        <a:rPr lang="ru-RU" sz="1600" b="1" dirty="0" err="1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пәнінен жасөспірімдер олимпиадасы</a:t>
                      </a:r>
                      <a:endParaRPr lang="ru-RU" sz="1600" b="1" dirty="0" smtClean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601" marR="50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601" marR="50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Нуршанова</a:t>
                      </a:r>
                      <a:r>
                        <a:rPr lang="ru-RU" sz="16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А.К.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601" marR="50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405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6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601" marR="50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Соловьев Илья</a:t>
                      </a:r>
                      <a:endParaRPr lang="ru-RU" sz="16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601" marR="50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6 «Б»</a:t>
                      </a:r>
                      <a:endParaRPr lang="ru-RU" sz="16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601" marR="50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Комп .олимпиада 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601" marR="50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601" marR="50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Сидорова Е.В.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Нургазинов</a:t>
                      </a:r>
                      <a:r>
                        <a:rPr lang="ru-RU" sz="16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А.С.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601" marR="50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693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16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601" marR="50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Колпакова Анастасия</a:t>
                      </a:r>
                      <a:endParaRPr lang="ru-RU" sz="16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601" marR="50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9 «А»</a:t>
                      </a:r>
                      <a:endParaRPr lang="ru-RU" sz="16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601" marR="50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600" b="1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Ғылыми-жобалар конкурсы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601" marR="50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601" marR="50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Асаинова</a:t>
                      </a:r>
                      <a:r>
                        <a:rPr lang="ru-RU" sz="16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А.К.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601" marR="50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693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ru-RU" sz="16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601" marR="50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Резников Александр</a:t>
                      </a:r>
                      <a:endParaRPr lang="ru-RU" sz="16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601" marR="50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11 «А»</a:t>
                      </a:r>
                      <a:endParaRPr lang="ru-RU" sz="16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601" marR="50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600" b="1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Ғылыми-</a:t>
                      </a:r>
                      <a:r>
                        <a:rPr lang="kk-KZ" sz="1600" b="1" baseline="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жобалар сайысы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601" marR="50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601" marR="50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Муканов</a:t>
                      </a:r>
                      <a:r>
                        <a:rPr lang="ru-RU" sz="16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А.С.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601" marR="50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693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6</a:t>
                      </a:r>
                      <a:endParaRPr lang="ru-RU" sz="16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601" marR="50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Асабаева Динара</a:t>
                      </a:r>
                      <a:endParaRPr lang="ru-RU" sz="16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601" marR="50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 «А»</a:t>
                      </a:r>
                      <a:endParaRPr lang="ru-RU" sz="16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601" marR="50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600" b="1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Ғылыми</a:t>
                      </a:r>
                      <a:r>
                        <a:rPr lang="kk-KZ" sz="1600" b="1" baseline="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-жобалар сайысы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601" marR="50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601" marR="50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Рогатова</a:t>
                      </a:r>
                      <a:r>
                        <a:rPr lang="ru-RU" sz="16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Г.Е.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601" marR="50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693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7</a:t>
                      </a:r>
                      <a:endParaRPr lang="ru-RU" sz="16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601" marR="50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Малова Дарья</a:t>
                      </a:r>
                      <a:endParaRPr lang="ru-RU" sz="16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601" marR="50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11 «А»</a:t>
                      </a:r>
                      <a:endParaRPr lang="ru-RU" sz="16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601" marR="50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Шығармалар</a:t>
                      </a:r>
                      <a:r>
                        <a:rPr lang="kk-KZ" sz="1600" b="1" baseline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сайысы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601" marR="50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601" marR="50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Асаинова</a:t>
                      </a:r>
                      <a:r>
                        <a:rPr lang="ru-RU" sz="16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А.К.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601" marR="50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255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8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601" marR="50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Команда юношей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0601" marR="50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10-11 </a:t>
                      </a:r>
                      <a:r>
                        <a:rPr lang="ru-RU" sz="1600" b="1" dirty="0" err="1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кл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0601" marR="50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600" b="1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Ауған</a:t>
                      </a:r>
                      <a:r>
                        <a:rPr lang="kk-KZ" sz="1600" b="1" baseline="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кубогы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601" marR="50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601" marR="50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err="1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Тасыбаев</a:t>
                      </a:r>
                      <a:r>
                        <a:rPr lang="ru-RU" sz="1600" b="1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Н.Ж.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0601" marR="50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346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9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0601" marR="50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err="1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Куандыков</a:t>
                      </a:r>
                      <a:r>
                        <a:rPr lang="ru-RU" sz="1600" b="1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1600" b="1" dirty="0" err="1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Едильхан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0601" marR="50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10 «А»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0601" marR="50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600" b="1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Білім</a:t>
                      </a:r>
                      <a:r>
                        <a:rPr lang="kk-KZ" sz="1600" b="1" baseline="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беру бөлімінің кубогы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0601" marR="50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0601" marR="50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err="1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Тасыбаев</a:t>
                      </a:r>
                      <a:r>
                        <a:rPr lang="ru-RU" sz="1600" b="1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Н.Ж.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0601" marR="50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346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10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0601" marR="50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err="1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Дегтерев</a:t>
                      </a:r>
                      <a:r>
                        <a:rPr lang="ru-RU" sz="1600" b="1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Никита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0601" marR="50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10 «А»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0601" marR="50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600" b="1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Білім</a:t>
                      </a:r>
                      <a:r>
                        <a:rPr lang="kk-KZ" sz="1600" b="1" baseline="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беру бөлімінің кубогы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0601" marR="50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0601" marR="50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err="1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Тасыбаев</a:t>
                      </a:r>
                      <a:r>
                        <a:rPr lang="ru-RU" sz="1600" b="1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Н.Ж.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0601" marR="50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346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11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601" marR="50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Команда девушек</a:t>
                      </a:r>
                      <a:endParaRPr lang="ru-RU" sz="16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601" marR="50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8-11 </a:t>
                      </a:r>
                      <a:r>
                        <a:rPr lang="ru-RU" sz="1600" b="1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кл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601" marR="50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Баскетбол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601" marR="50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601" marR="50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Бещембаев</a:t>
                      </a:r>
                      <a:r>
                        <a:rPr lang="ru-RU" sz="16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А.О.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601" marR="50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71060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99939073"/>
              </p:ext>
            </p:extLst>
          </p:nvPr>
        </p:nvGraphicFramePr>
        <p:xfrm>
          <a:off x="467544" y="404663"/>
          <a:ext cx="8424936" cy="3130272"/>
        </p:xfrm>
        <a:graphic>
          <a:graphicData uri="http://schemas.openxmlformats.org/drawingml/2006/table">
            <a:tbl>
              <a:tblPr firstRow="1" firstCol="1" bandRow="1"/>
              <a:tblGrid>
                <a:gridCol w="521246"/>
                <a:gridCol w="1927026"/>
                <a:gridCol w="720080"/>
                <a:gridCol w="1950740"/>
                <a:gridCol w="1361628"/>
                <a:gridCol w="1944216"/>
              </a:tblGrid>
              <a:tr h="378042">
                <a:tc gridSpan="6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 b="1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Облыстық</a:t>
                      </a:r>
                      <a:r>
                        <a:rPr lang="kk-KZ" sz="1800" b="1" baseline="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деңгей</a:t>
                      </a:r>
                      <a:endParaRPr lang="ru-RU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9001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№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600" b="1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Баланың</a:t>
                      </a:r>
                      <a:r>
                        <a:rPr lang="kk-KZ" sz="1600" b="1" baseline="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ТА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600" b="1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сынып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600" b="1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Сайыстың</a:t>
                      </a:r>
                      <a:r>
                        <a:rPr lang="kk-KZ" sz="1600" b="1" baseline="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атауы</a:t>
                      </a:r>
                      <a:endParaRPr lang="ru-RU" sz="1600" b="1" dirty="0" smtClean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600" b="1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Нәтижесі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600" b="1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Мұғалім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005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Агелиева Наиля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6 «А»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«</a:t>
                      </a:r>
                      <a:r>
                        <a:rPr lang="ru-RU" sz="1600" b="1" dirty="0" err="1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Мың</a:t>
                      </a:r>
                      <a:r>
                        <a:rPr lang="ru-RU" sz="1600" b="1" baseline="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1600" b="1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бала»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«С.</a:t>
                      </a:r>
                      <a:r>
                        <a:rPr lang="ru-RU" sz="1600" b="1" baseline="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1600" b="1" baseline="0" dirty="0" err="1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Торай</a:t>
                      </a:r>
                      <a:r>
                        <a:rPr lang="kk-KZ" sz="1600" b="1" baseline="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ғ</a:t>
                      </a:r>
                      <a:r>
                        <a:rPr lang="ru-RU" sz="1600" b="1" baseline="0" dirty="0" err="1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ыров</a:t>
                      </a:r>
                      <a:r>
                        <a:rPr lang="ru-RU" sz="1600" b="1" baseline="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1600" b="1" baseline="0" dirty="0" err="1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оқулары</a:t>
                      </a:r>
                      <a:r>
                        <a:rPr lang="ru-RU" sz="1600" b="1" baseline="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»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Ал</a:t>
                      </a:r>
                      <a:r>
                        <a:rPr lang="kk-KZ" sz="1600" b="1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ғыс хат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err="1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Шадихан</a:t>
                      </a:r>
                      <a:r>
                        <a:rPr lang="ru-RU" sz="1600" b="1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Г.Б.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005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err="1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Обиденко</a:t>
                      </a:r>
                      <a:r>
                        <a:rPr lang="ru-RU" sz="1600" b="1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Максим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8 «А»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err="1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Асык</a:t>
                      </a:r>
                      <a:r>
                        <a:rPr lang="ru-RU" sz="1600" b="1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ату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err="1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Омарова</a:t>
                      </a:r>
                      <a:r>
                        <a:rPr lang="ru-RU" sz="1600" b="1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А.С.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005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Орлов Илья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10 «А»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err="1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Жеңіл </a:t>
                      </a:r>
                      <a:r>
                        <a:rPr lang="ru-RU" sz="1600" b="1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атлетика, 100</a:t>
                      </a:r>
                      <a:r>
                        <a:rPr lang="ru-RU" sz="1600" b="1" baseline="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м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Родькина А.А.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7623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92862686"/>
              </p:ext>
            </p:extLst>
          </p:nvPr>
        </p:nvGraphicFramePr>
        <p:xfrm>
          <a:off x="467544" y="548680"/>
          <a:ext cx="8136904" cy="3745612"/>
        </p:xfrm>
        <a:graphic>
          <a:graphicData uri="http://schemas.openxmlformats.org/drawingml/2006/table">
            <a:tbl>
              <a:tblPr firstRow="1" firstCol="1" bandRow="1"/>
              <a:tblGrid>
                <a:gridCol w="550481"/>
                <a:gridCol w="2078514"/>
                <a:gridCol w="837322"/>
                <a:gridCol w="1646533"/>
                <a:gridCol w="830293"/>
                <a:gridCol w="2193761"/>
              </a:tblGrid>
              <a:tr h="559612">
                <a:tc gridSpan="6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err="1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Республикалық</a:t>
                      </a:r>
                      <a:r>
                        <a:rPr lang="ru-RU" sz="1800" b="1" baseline="0" dirty="0" err="1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деңгей</a:t>
                      </a:r>
                      <a:endParaRPr lang="ru-RU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5961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№</a:t>
                      </a:r>
                      <a:endParaRPr lang="ru-RU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 b="1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Баланың</a:t>
                      </a:r>
                      <a:r>
                        <a:rPr lang="kk-KZ" sz="1800" b="1" baseline="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ТА</a:t>
                      </a:r>
                      <a:endParaRPr lang="ru-RU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 b="1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сынып</a:t>
                      </a:r>
                      <a:endParaRPr lang="ru-RU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 b="1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Сайыстың</a:t>
                      </a:r>
                      <a:r>
                        <a:rPr lang="kk-KZ" sz="1800" b="1" baseline="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атауы</a:t>
                      </a:r>
                      <a:endParaRPr lang="ru-RU" sz="1800" b="1" dirty="0" smtClean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орын</a:t>
                      </a:r>
                      <a:endParaRPr lang="ru-RU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 b="1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Мұғалім</a:t>
                      </a:r>
                      <a:endParaRPr lang="ru-RU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961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8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Кравцов Николай</a:t>
                      </a:r>
                      <a:endParaRPr lang="ru-RU" sz="18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 «А»</a:t>
                      </a:r>
                      <a:endParaRPr lang="ru-RU" sz="18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8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«А</a:t>
                      </a:r>
                      <a:r>
                        <a:rPr lang="kk-KZ" sz="18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қ бота»</a:t>
                      </a:r>
                      <a:endParaRPr lang="ru-RU" sz="18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8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Асаинова</a:t>
                      </a:r>
                      <a:r>
                        <a:rPr lang="ru-RU" sz="18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А.К.</a:t>
                      </a:r>
                      <a:endParaRPr lang="ru-RU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Рогатова</a:t>
                      </a:r>
                      <a:r>
                        <a:rPr lang="ru-RU" sz="18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Г.Е.</a:t>
                      </a:r>
                      <a:endParaRPr lang="ru-RU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Нуршанова</a:t>
                      </a:r>
                      <a:r>
                        <a:rPr lang="ru-RU" sz="18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А.К.</a:t>
                      </a:r>
                      <a:endParaRPr lang="ru-RU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Канаева</a:t>
                      </a:r>
                      <a:r>
                        <a:rPr lang="ru-RU" sz="18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Ж.М.</a:t>
                      </a:r>
                      <a:endParaRPr lang="ru-RU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Нургазинов</a:t>
                      </a:r>
                      <a:r>
                        <a:rPr lang="ru-RU" sz="18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А.С.</a:t>
                      </a:r>
                      <a:endParaRPr lang="ru-RU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Трипалина</a:t>
                      </a:r>
                      <a:r>
                        <a:rPr lang="ru-RU" sz="18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Е.Ю.</a:t>
                      </a:r>
                      <a:endParaRPr lang="ru-RU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Дронова Т.В.</a:t>
                      </a:r>
                      <a:endParaRPr lang="ru-RU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961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8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Орлов Илья</a:t>
                      </a:r>
                      <a:endParaRPr lang="ru-RU" sz="18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 «А»</a:t>
                      </a:r>
                      <a:endParaRPr lang="ru-RU" sz="18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8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«А</a:t>
                      </a:r>
                      <a:r>
                        <a:rPr lang="kk-KZ" sz="18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қ бота»</a:t>
                      </a:r>
                      <a:endParaRPr lang="ru-RU" sz="18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8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5961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8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Борамбай Руслан</a:t>
                      </a:r>
                      <a:endParaRPr lang="ru-RU" sz="18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 «А»</a:t>
                      </a:r>
                      <a:endParaRPr lang="ru-RU" sz="18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8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«А</a:t>
                      </a:r>
                      <a:r>
                        <a:rPr lang="kk-KZ" sz="18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қ бота»</a:t>
                      </a:r>
                      <a:endParaRPr lang="ru-RU" sz="18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8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5961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Куандыков Едильхан</a:t>
                      </a:r>
                      <a:endParaRPr lang="ru-RU" sz="18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 «А»</a:t>
                      </a:r>
                      <a:endParaRPr lang="ru-RU" sz="18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«А</a:t>
                      </a:r>
                      <a:r>
                        <a:rPr lang="kk-KZ" sz="18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қ бота»</a:t>
                      </a:r>
                      <a:endParaRPr lang="ru-RU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38846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971600" y="116633"/>
            <a:ext cx="7704856" cy="72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b="1" dirty="0" smtClean="0">
                <a:latin typeface="Times New Roman"/>
                <a:ea typeface="Calibri"/>
                <a:cs typeface="Times New Roman"/>
              </a:rPr>
              <a:t>2019-2020 </a:t>
            </a:r>
            <a:r>
              <a:rPr lang="ru-RU" b="1" dirty="0" err="1" smtClean="0">
                <a:latin typeface="Times New Roman"/>
                <a:ea typeface="Calibri"/>
                <a:cs typeface="Times New Roman"/>
              </a:rPr>
              <a:t>оқу жылына</a:t>
            </a:r>
            <a:r>
              <a:rPr lang="ru-RU" b="1" dirty="0" smtClean="0">
                <a:latin typeface="Times New Roman"/>
                <a:ea typeface="Calibri"/>
                <a:cs typeface="Times New Roman"/>
              </a:rPr>
              <a:t> </a:t>
            </a:r>
            <a:r>
              <a:rPr lang="ru-RU" b="1" dirty="0" err="1" smtClean="0">
                <a:latin typeface="Times New Roman"/>
                <a:ea typeface="Calibri"/>
                <a:cs typeface="Times New Roman"/>
              </a:rPr>
              <a:t>оқушылардың қалалық пән олимпиадасына</a:t>
            </a:r>
            <a:r>
              <a:rPr lang="ru-RU" b="1" dirty="0" smtClean="0">
                <a:latin typeface="Times New Roman"/>
                <a:ea typeface="Calibri"/>
                <a:cs typeface="Times New Roman"/>
              </a:rPr>
              <a:t> </a:t>
            </a:r>
            <a:r>
              <a:rPr lang="ru-RU" b="1" dirty="0" err="1" smtClean="0">
                <a:latin typeface="Times New Roman"/>
                <a:ea typeface="Calibri"/>
                <a:cs typeface="Times New Roman"/>
              </a:rPr>
              <a:t>қатысуы</a:t>
            </a:r>
            <a:endParaRPr lang="ru-RU" dirty="0">
              <a:effectLst/>
              <a:latin typeface="Calibri"/>
              <a:ea typeface="Calibri"/>
              <a:cs typeface="Times New Roman"/>
            </a:endParaRP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11312923"/>
              </p:ext>
            </p:extLst>
          </p:nvPr>
        </p:nvGraphicFramePr>
        <p:xfrm>
          <a:off x="683568" y="1268757"/>
          <a:ext cx="8280920" cy="4326903"/>
        </p:xfrm>
        <a:graphic>
          <a:graphicData uri="http://schemas.openxmlformats.org/drawingml/2006/table">
            <a:tbl>
              <a:tblPr firstRow="1" firstCol="1" bandRow="1"/>
              <a:tblGrid>
                <a:gridCol w="673973"/>
                <a:gridCol w="2695100"/>
                <a:gridCol w="1009772"/>
                <a:gridCol w="1908667"/>
                <a:gridCol w="1993408"/>
              </a:tblGrid>
              <a:tr h="48076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№</a:t>
                      </a:r>
                      <a:endParaRPr lang="ru-RU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 b="1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Оқушының</a:t>
                      </a:r>
                      <a:r>
                        <a:rPr lang="kk-KZ" sz="1800" b="1" baseline="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ТА</a:t>
                      </a:r>
                      <a:endParaRPr lang="ru-RU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 b="1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сынып</a:t>
                      </a:r>
                      <a:endParaRPr lang="ru-RU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err="1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пән</a:t>
                      </a:r>
                      <a:endParaRPr lang="ru-RU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 b="1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мұғалім</a:t>
                      </a:r>
                      <a:endParaRPr lang="ru-RU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076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8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Малова Дарья</a:t>
                      </a:r>
                      <a:endParaRPr lang="ru-RU" sz="18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11</a:t>
                      </a:r>
                      <a:endParaRPr lang="ru-RU" sz="18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 b="1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Орыс</a:t>
                      </a:r>
                      <a:r>
                        <a:rPr lang="kk-KZ" sz="1800" b="1" baseline="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тілі</a:t>
                      </a:r>
                      <a:endParaRPr lang="ru-RU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Асаинова А.К.</a:t>
                      </a:r>
                      <a:endParaRPr lang="ru-RU" sz="18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076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8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Куандыков Едильхан</a:t>
                      </a:r>
                      <a:endParaRPr lang="ru-RU" sz="18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</a:t>
                      </a:r>
                      <a:endParaRPr lang="ru-RU" sz="18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 b="1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Ағылшын</a:t>
                      </a:r>
                      <a:r>
                        <a:rPr lang="kk-KZ" sz="1800" b="1" baseline="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тілі</a:t>
                      </a:r>
                      <a:endParaRPr lang="ru-RU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Курилко Т.А.</a:t>
                      </a:r>
                      <a:endParaRPr lang="ru-RU" sz="18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076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8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Резников Александр</a:t>
                      </a:r>
                      <a:endParaRPr lang="ru-RU" sz="18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11</a:t>
                      </a:r>
                      <a:endParaRPr lang="ru-RU" sz="18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 b="1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Тарих</a:t>
                      </a:r>
                      <a:endParaRPr lang="ru-RU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Муканов А.С.</a:t>
                      </a:r>
                      <a:endParaRPr lang="ru-RU" sz="18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076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18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Исен Данияр</a:t>
                      </a:r>
                      <a:endParaRPr lang="ru-RU" sz="18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11</a:t>
                      </a:r>
                      <a:endParaRPr lang="ru-RU" sz="18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</a:t>
                      </a:r>
                      <a:r>
                        <a:rPr lang="ru-RU" sz="1800" b="1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атематика</a:t>
                      </a:r>
                      <a:endParaRPr lang="ru-RU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Нургазинов А.С.</a:t>
                      </a:r>
                      <a:endParaRPr lang="ru-RU" sz="18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076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ru-RU" sz="18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Колпакова Анастасия</a:t>
                      </a:r>
                      <a:endParaRPr lang="ru-RU" sz="18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9</a:t>
                      </a:r>
                      <a:endParaRPr lang="ru-RU" sz="18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 b="1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Қазақ</a:t>
                      </a:r>
                      <a:r>
                        <a:rPr lang="kk-KZ" sz="1800" b="1" baseline="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тілі</a:t>
                      </a:r>
                      <a:endParaRPr lang="ru-RU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Артыкпаева А.Е.</a:t>
                      </a:r>
                      <a:endParaRPr lang="ru-RU" sz="18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076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6</a:t>
                      </a:r>
                      <a:endParaRPr lang="ru-RU" sz="18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Абильдина Аружан</a:t>
                      </a:r>
                      <a:endParaRPr lang="ru-RU" sz="18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</a:t>
                      </a:r>
                      <a:endParaRPr lang="ru-RU" sz="18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Ф</a:t>
                      </a:r>
                      <a:r>
                        <a:rPr lang="ru-RU" sz="1800" b="1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изика</a:t>
                      </a:r>
                      <a:endParaRPr lang="ru-RU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Нуршанова А.К.</a:t>
                      </a:r>
                      <a:endParaRPr lang="ru-RU" sz="18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076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7</a:t>
                      </a:r>
                      <a:endParaRPr lang="ru-RU" sz="18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Кривошеева Виалетта</a:t>
                      </a:r>
                      <a:endParaRPr lang="ru-RU" sz="18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9</a:t>
                      </a:r>
                      <a:endParaRPr lang="ru-RU" sz="18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Ф</a:t>
                      </a:r>
                      <a:r>
                        <a:rPr lang="ru-RU" sz="1800" b="1" dirty="0" err="1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имия</a:t>
                      </a:r>
                      <a:endParaRPr lang="ru-RU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Канаева Ж.М.</a:t>
                      </a:r>
                      <a:endParaRPr lang="ru-RU" sz="18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076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8</a:t>
                      </a:r>
                      <a:endParaRPr lang="ru-RU" sz="18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Журавлев Владислав</a:t>
                      </a:r>
                      <a:endParaRPr lang="ru-RU" sz="18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9</a:t>
                      </a:r>
                      <a:endParaRPr lang="ru-RU" sz="18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Б</a:t>
                      </a:r>
                      <a:r>
                        <a:rPr lang="ru-RU" sz="1800" b="1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иология</a:t>
                      </a:r>
                      <a:endParaRPr lang="ru-RU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Сидорова Е.В.</a:t>
                      </a:r>
                      <a:endParaRPr lang="ru-RU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6706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91635028"/>
              </p:ext>
            </p:extLst>
          </p:nvPr>
        </p:nvGraphicFramePr>
        <p:xfrm>
          <a:off x="971600" y="1556792"/>
          <a:ext cx="7622678" cy="4525963"/>
        </p:xfrm>
        <a:graphic>
          <a:graphicData uri="http://schemas.openxmlformats.org/drawingml/2006/table">
            <a:tbl>
              <a:tblPr/>
              <a:tblGrid>
                <a:gridCol w="544477"/>
                <a:gridCol w="544477"/>
                <a:gridCol w="544477"/>
                <a:gridCol w="544477"/>
                <a:gridCol w="544477"/>
                <a:gridCol w="544477"/>
                <a:gridCol w="544477"/>
                <a:gridCol w="544477"/>
                <a:gridCol w="544477"/>
                <a:gridCol w="544477"/>
                <a:gridCol w="544477"/>
                <a:gridCol w="544477"/>
                <a:gridCol w="544477"/>
                <a:gridCol w="544477"/>
              </a:tblGrid>
              <a:tr h="2586264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РНЦП "</a:t>
                      </a:r>
                      <a:r>
                        <a:rPr lang="ru-RU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Дарын</a:t>
                      </a:r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"-"</a:t>
                      </a:r>
                      <a:r>
                        <a:rPr lang="ru-RU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Акбота</a:t>
                      </a:r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"</a:t>
                      </a:r>
                    </a:p>
                  </a:txBody>
                  <a:tcPr marL="6806" marR="6806" marT="6806" marB="0" vert="vert27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kk-KZ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“Золотое</a:t>
                      </a:r>
                      <a:r>
                        <a:rPr lang="kk-KZ" sz="16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руно</a:t>
                      </a:r>
                      <a:r>
                        <a:rPr lang="ru-RU" sz="16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  <a:r>
                        <a:rPr lang="kk-KZ" sz="16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Халықаралық сайысы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06" marR="6806" marT="6806" marB="0" vert="vert27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Тұңғыш </a:t>
                      </a:r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Президент </a:t>
                      </a:r>
                      <a:r>
                        <a:rPr lang="ru-RU" sz="16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күніне арналған қалалық сурет</a:t>
                      </a:r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сайысы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06" marR="6806" marT="6806" marB="0" vert="vert27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РНЦП "</a:t>
                      </a:r>
                      <a:r>
                        <a:rPr lang="ru-RU" sz="16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Дарын</a:t>
                      </a:r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«Адам </a:t>
                      </a:r>
                      <a:r>
                        <a:rPr lang="ru-RU" sz="16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және</a:t>
                      </a:r>
                      <a:r>
                        <a:rPr lang="ru-RU" sz="1600" b="1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табиғат</a:t>
                      </a:r>
                      <a:r>
                        <a:rPr lang="ru-RU" sz="16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06" marR="6806" marT="6806" marB="0" vert="vert27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Республикалық қашықтық олимпиадалар</a:t>
                      </a:r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орталығы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06" marR="6806" marT="6806" marB="0" vert="vert27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"</a:t>
                      </a:r>
                      <a:r>
                        <a:rPr lang="ru-RU" sz="16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Дарабоз</a:t>
                      </a:r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" </a:t>
                      </a:r>
                      <a:r>
                        <a:rPr lang="ru-RU" sz="16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Республикалық оқу орталығы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06" marR="6806" marT="6806" marB="0" vert="vert27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Бастауыш</a:t>
                      </a:r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сынып</a:t>
                      </a:r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оқушылары арасындағы қалалық ғылыми жобалар</a:t>
                      </a:r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сайысы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06" marR="6806" marT="6806" marB="0" vert="vert27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871163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Қатысқан оқушысы</a:t>
                      </a:r>
                      <a:b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</a:br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кол/во участников</a:t>
                      </a:r>
                    </a:p>
                  </a:txBody>
                  <a:tcPr marL="6806" marR="6806" marT="680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Жүлделі орын алғаны</a:t>
                      </a:r>
                      <a:b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</a:br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Призовые места</a:t>
                      </a:r>
                    </a:p>
                  </a:txBody>
                  <a:tcPr marL="6806" marR="6806" marT="680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Қатысқан оқушысы</a:t>
                      </a:r>
                      <a:b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</a:br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кол/во участников</a:t>
                      </a:r>
                    </a:p>
                  </a:txBody>
                  <a:tcPr marL="6806" marR="6806" marT="680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Жүлделі орын алғаны</a:t>
                      </a:r>
                      <a:b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</a:br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Призовые места</a:t>
                      </a:r>
                    </a:p>
                  </a:txBody>
                  <a:tcPr marL="6806" marR="6806" marT="680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Қатысқан оқушысы</a:t>
                      </a:r>
                      <a:b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</a:br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кол/во участников</a:t>
                      </a:r>
                    </a:p>
                  </a:txBody>
                  <a:tcPr marL="6806" marR="6806" marT="680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Жүлделі орын алғаны</a:t>
                      </a:r>
                      <a:b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</a:br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Призовые места</a:t>
                      </a:r>
                    </a:p>
                  </a:txBody>
                  <a:tcPr marL="6806" marR="6806" marT="680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Қатысқан оқушысы</a:t>
                      </a:r>
                      <a:b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</a:br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кол/во участников</a:t>
                      </a:r>
                    </a:p>
                  </a:txBody>
                  <a:tcPr marL="6806" marR="6806" marT="680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Жүлделі орын алғаны</a:t>
                      </a:r>
                      <a:b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</a:br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Призовые места</a:t>
                      </a:r>
                    </a:p>
                  </a:txBody>
                  <a:tcPr marL="6806" marR="6806" marT="680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Қатысқан оқушысы</a:t>
                      </a:r>
                      <a:b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</a:br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кол/во участников</a:t>
                      </a:r>
                    </a:p>
                  </a:txBody>
                  <a:tcPr marL="6806" marR="6806" marT="680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Жүлделі орын алғаны</a:t>
                      </a:r>
                      <a:b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</a:br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Призовые места</a:t>
                      </a:r>
                    </a:p>
                  </a:txBody>
                  <a:tcPr marL="6806" marR="6806" marT="680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Қатысқан оқушысы</a:t>
                      </a:r>
                      <a:b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</a:br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кол/во участников</a:t>
                      </a:r>
                    </a:p>
                  </a:txBody>
                  <a:tcPr marL="6806" marR="6806" marT="680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Жүлделі орын алғаны</a:t>
                      </a:r>
                      <a:b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</a:br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Призовые места</a:t>
                      </a:r>
                    </a:p>
                  </a:txBody>
                  <a:tcPr marL="6806" marR="6806" marT="680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Қатысқан оқушысы</a:t>
                      </a:r>
                      <a:b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</a:br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кол/во участников</a:t>
                      </a:r>
                    </a:p>
                  </a:txBody>
                  <a:tcPr marL="6806" marR="6806" marT="680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Жүлделі орын алғаны</a:t>
                      </a:r>
                      <a:b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</a:br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Призовые места</a:t>
                      </a:r>
                    </a:p>
                  </a:txBody>
                  <a:tcPr marL="6806" marR="6806" marT="680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68536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6806" marR="6806" marT="680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6806" marR="6806" marT="680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6806" marR="6806" marT="680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6806" marR="6806" marT="680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806" marR="6806" marT="680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806" marR="6806" marT="680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806" marR="6806" marT="680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6806" marR="6806" marT="680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</a:p>
                  </a:txBody>
                  <a:tcPr marL="6806" marR="6806" marT="680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</a:p>
                  </a:txBody>
                  <a:tcPr marL="6806" marR="6806" marT="680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</a:t>
                      </a:r>
                    </a:p>
                  </a:txBody>
                  <a:tcPr marL="6806" marR="6806" marT="680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b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</a:t>
                      </a:r>
                    </a:p>
                  </a:txBody>
                  <a:tcPr marL="6806" marR="6806" marT="68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b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806" marR="6806" marT="68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b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806" marR="6806" marT="68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Гимназия-сыныбы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435074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5661248"/>
          </a:xfrm>
        </p:spPr>
        <p:txBody>
          <a:bodyPr/>
          <a:lstStyle/>
          <a:p>
            <a:r>
              <a:rPr lang="kk-KZ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Жеке пәндерді тереңдетіп оқыту сыныптары</a:t>
            </a:r>
            <a:br>
              <a:rPr lang="kk-KZ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6в</a:t>
            </a:r>
            <a:r>
              <a:rPr lang="kk-KZ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-жаратылыстану Сидорова Е.В</a:t>
            </a:r>
            <a:br>
              <a:rPr lang="kk-KZ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5б</a:t>
            </a:r>
            <a:r>
              <a:rPr lang="kk-KZ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-ағылшын тілі Имамбаева А.Ж,Сансызбаева А.Ж</a:t>
            </a:r>
            <a:br>
              <a:rPr lang="kk-KZ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8а</a:t>
            </a:r>
            <a:r>
              <a:rPr lang="kk-KZ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-орыс тілі Асаинова А.К</a:t>
            </a:r>
            <a:r>
              <a:rPr lang="kk-KZ" dirty="0" smtClean="0"/>
              <a:t/>
            </a:r>
            <a:br>
              <a:rPr lang="kk-KZ" dirty="0" smtClean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368027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Сайыстарға нәтижесіз қатысу</a:t>
            </a:r>
            <a:endParaRPr lang="ru-RU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43684309"/>
              </p:ext>
            </p:extLst>
          </p:nvPr>
        </p:nvGraphicFramePr>
        <p:xfrm>
          <a:off x="755577" y="1844824"/>
          <a:ext cx="7560838" cy="3888432"/>
        </p:xfrm>
        <a:graphic>
          <a:graphicData uri="http://schemas.openxmlformats.org/drawingml/2006/table">
            <a:tbl>
              <a:tblPr/>
              <a:tblGrid>
                <a:gridCol w="767273"/>
                <a:gridCol w="1646441"/>
                <a:gridCol w="767273"/>
                <a:gridCol w="767273"/>
                <a:gridCol w="1086970"/>
                <a:gridCol w="2525608"/>
              </a:tblGrid>
              <a:tr h="796238">
                <a:tc gridSpan="6">
                  <a:txBody>
                    <a:bodyPr/>
                    <a:lstStyle/>
                    <a:p>
                      <a:pPr algn="l" fontAlgn="b"/>
                      <a:r>
                        <a:rPr lang="ru-RU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5-6 </a:t>
                      </a:r>
                      <a:r>
                        <a:rPr lang="ru-RU" sz="18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сынып</a:t>
                      </a:r>
                      <a:r>
                        <a:rPr lang="ru-RU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</a:t>
                      </a:r>
                      <a:r>
                        <a:rPr lang="ru-RU" sz="18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оқушыларына арналған </a:t>
                      </a:r>
                      <a:r>
                        <a:rPr lang="ru-RU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ІІІ </a:t>
                      </a:r>
                      <a:r>
                        <a:rPr lang="ru-RU" sz="18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кешенді</a:t>
                      </a:r>
                      <a:r>
                        <a:rPr lang="ru-RU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</a:t>
                      </a:r>
                      <a:r>
                        <a:rPr lang="ru-RU" sz="18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олимпиадаға қатысуға өтінім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030731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№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k-KZ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Оқушының</a:t>
                      </a:r>
                      <a:r>
                        <a:rPr lang="kk-KZ" sz="18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ТАЖ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k-KZ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мектеп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k-KZ" sz="18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сынып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k-KZ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Оқыту тілі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ЖетекшініңТАЖ,телефон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61463"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1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Рамазанова </a:t>
                      </a:r>
                      <a:r>
                        <a:rPr lang="ru-RU" sz="1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Жансая</a:t>
                      </a:r>
                      <a:r>
                        <a:rPr lang="ru-RU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 </a:t>
                      </a:r>
                      <a:r>
                        <a:rPr lang="ru-RU" sz="1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Мейрамовна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18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5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русский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Канаева</a:t>
                      </a:r>
                      <a:r>
                        <a:rPr lang="ru-RU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 </a:t>
                      </a:r>
                      <a:r>
                        <a:rPr lang="ru-RU" sz="1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Жумагуль</a:t>
                      </a:r>
                      <a:r>
                        <a:rPr lang="ru-RU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 </a:t>
                      </a:r>
                      <a:r>
                        <a:rPr lang="ru-RU" sz="1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Маулетчановна</a:t>
                      </a:r>
                      <a:r>
                        <a:rPr lang="ru-RU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 87018838499          </a:t>
                      </a:r>
                      <a:r>
                        <a:rPr lang="ru-RU" sz="1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Гильмутдинова</a:t>
                      </a:r>
                      <a:r>
                        <a:rPr lang="ru-RU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 Рината </a:t>
                      </a:r>
                      <a:r>
                        <a:rPr lang="ru-RU" sz="1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Ринатовна</a:t>
                      </a:r>
                      <a:r>
                        <a:rPr lang="ru-RU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  87786457091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572272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20697508"/>
              </p:ext>
            </p:extLst>
          </p:nvPr>
        </p:nvGraphicFramePr>
        <p:xfrm>
          <a:off x="683566" y="1844825"/>
          <a:ext cx="7920882" cy="4104455"/>
        </p:xfrm>
        <a:graphic>
          <a:graphicData uri="http://schemas.openxmlformats.org/drawingml/2006/table">
            <a:tbl>
              <a:tblPr/>
              <a:tblGrid>
                <a:gridCol w="541174"/>
                <a:gridCol w="2119300"/>
                <a:gridCol w="1084456"/>
                <a:gridCol w="1039055"/>
                <a:gridCol w="2097842"/>
                <a:gridCol w="1039055"/>
              </a:tblGrid>
              <a:tr h="1035051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№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k-KZ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ТАЖ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k-KZ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Мектеп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k-KZ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Сынып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k-KZ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Мұғалімнің</a:t>
                      </a:r>
                      <a:r>
                        <a:rPr lang="kk-KZ" sz="18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ТАЖ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k-KZ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Сынып</a:t>
                      </a:r>
                      <a:r>
                        <a:rPr lang="kk-KZ" sz="18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мәртебесі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95143"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Лопатина Эмилия Сергеевна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18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Гончарова Дарья Сергеевна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50125"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Аксенов Егор Александрович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18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Нургазинова Динара Ахажановна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24136"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Жаналы Ринат Сырымбетович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18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Калиева Анар Ерболатовна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гимназия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8229600" cy="1600200"/>
          </a:xfrm>
        </p:spPr>
        <p:txBody>
          <a:bodyPr/>
          <a:lstStyle/>
          <a:p>
            <a:r>
              <a:rPr lang="kk-KZ" dirty="0" smtClean="0"/>
              <a:t>БАСТАУ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5392073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сполнительная">
  <a:themeElements>
    <a:clrScheme name="Исполнительная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Исполнительн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Исполните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201</TotalTime>
  <Words>703</Words>
  <Application>Microsoft Office PowerPoint</Application>
  <PresentationFormat>Экран (4:3)</PresentationFormat>
  <Paragraphs>328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Исполнительная</vt:lpstr>
      <vt:lpstr>2019-2020 оқу жылының 1-ші жарты жылдығындағы зияткерлік байқаулар мен олимпиадаларға қатысудың нәтижелілігі</vt:lpstr>
      <vt:lpstr>Презентация PowerPoint</vt:lpstr>
      <vt:lpstr>Презентация PowerPoint</vt:lpstr>
      <vt:lpstr>Презентация PowerPoint</vt:lpstr>
      <vt:lpstr>Презентация PowerPoint</vt:lpstr>
      <vt:lpstr>Гимназия-сыныбы </vt:lpstr>
      <vt:lpstr>Жеке пәндерді тереңдетіп оқыту сыныптары 6в-жаратылыстану Сидорова Е.В 5б-ағылшын тілі Имамбаева А.Ж,Сансызбаева А.Ж 8а-орыс тілі Асаинова А.К </vt:lpstr>
      <vt:lpstr>Сайыстарға нәтижесіз қатысу</vt:lpstr>
      <vt:lpstr>БАСТАУ</vt:lpstr>
      <vt:lpstr>ЗЕРДЕ</vt:lpstr>
      <vt:lpstr>НАУЧНЫЕ ПРОЕКТЫ  8-11 сыныптар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Результативность  конкурсов и олимпиад</dc:title>
  <dc:creator>School</dc:creator>
  <cp:lastModifiedBy>Admin</cp:lastModifiedBy>
  <cp:revision>21</cp:revision>
  <dcterms:created xsi:type="dcterms:W3CDTF">2019-11-23T01:26:25Z</dcterms:created>
  <dcterms:modified xsi:type="dcterms:W3CDTF">2020-01-21T03:11:49Z</dcterms:modified>
</cp:coreProperties>
</file>