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FD2EB"/>
          </a:solidFill>
        </a:fill>
      </a:tcStyle>
    </a:wholeTbl>
    <a:band2H>
      <a:tcTxStyle/>
      <a:tcStyle>
        <a:tcBdr/>
        <a:fill>
          <a:solidFill>
            <a:srgbClr val="E8EAF5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FD2EB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E8EAF5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E8EAF5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2EB"/>
          </a:solidFill>
        </a:fill>
      </a:tcStyle>
    </a:wholeTbl>
    <a:band2H>
      <a:tcTxStyle/>
      <a:tcStyle>
        <a:tcBdr/>
        <a:fill>
          <a:solidFill>
            <a:srgbClr val="E8EAF5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F7CF"/>
          </a:solidFill>
        </a:fill>
      </a:tcStyle>
    </a:wholeTbl>
    <a:band2H>
      <a:tcTxStyle/>
      <a:tcStyle>
        <a:tcBdr/>
        <a:fill>
          <a:solidFill>
            <a:srgbClr val="F0FB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CDCB"/>
          </a:solidFill>
        </a:fill>
      </a:tcStyle>
    </a:wholeTbl>
    <a:band2H>
      <a:tcTxStyle/>
      <a:tcStyle>
        <a:tcBdr/>
        <a:fill>
          <a:solidFill>
            <a:srgbClr val="FCE8E7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3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76974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/>
          <p:nvPr/>
        </p:nvSpPr>
        <p:spPr>
          <a:xfrm>
            <a:off x="0" y="3866920"/>
            <a:ext cx="12192000" cy="2991081"/>
          </a:xfrm>
          <a:prstGeom prst="rect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Rectangle 11"/>
          <p:cNvSpPr/>
          <p:nvPr/>
        </p:nvSpPr>
        <p:spPr>
          <a:xfrm>
            <a:off x="0" y="-1"/>
            <a:ext cx="12192000" cy="3866922"/>
          </a:xfrm>
          <a:prstGeom prst="rect">
            <a:avLst/>
          </a:prstGeom>
          <a:gradFill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Rectangle 12"/>
          <p:cNvSpPr/>
          <p:nvPr/>
        </p:nvSpPr>
        <p:spPr>
          <a:xfrm>
            <a:off x="0" y="2652310"/>
            <a:ext cx="12192000" cy="228600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4999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965060" y="5052545"/>
            <a:ext cx="7516014" cy="88212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90109" y="3132290"/>
            <a:ext cx="9567135" cy="1793167"/>
          </a:xfrm>
          <a:prstGeom prst="rect">
            <a:avLst/>
          </a:prstGeom>
        </p:spPr>
        <p:txBody>
          <a:bodyPr>
            <a:normAutofit/>
          </a:bodyPr>
          <a:lstStyle>
            <a:lvl1pPr marL="640080" indent="-457200" algn="l">
              <a:defRPr sz="5400"/>
            </a:lvl1pPr>
          </a:lstStyle>
          <a:p>
            <a:r>
              <a:t>Текст заголовка</a:t>
            </a:r>
          </a:p>
        </p:txBody>
      </p:sp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7"/>
          <p:cNvSpPr/>
          <p:nvPr/>
        </p:nvSpPr>
        <p:spPr>
          <a:xfrm>
            <a:off x="0" y="3866920"/>
            <a:ext cx="12192000" cy="2991081"/>
          </a:xfrm>
          <a:prstGeom prst="rect">
            <a:avLst/>
          </a:prstGeom>
          <a:gradFill>
            <a:gsLst>
              <a:gs pos="0">
                <a:srgbClr val="FFFFFF">
                  <a:alpha val="92000"/>
                </a:srgbClr>
              </a:gs>
              <a:gs pos="37000">
                <a:srgbClr val="FFFFFF">
                  <a:alpha val="77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8" name="Rectangle 8"/>
          <p:cNvSpPr/>
          <p:nvPr/>
        </p:nvSpPr>
        <p:spPr>
          <a:xfrm>
            <a:off x="0" y="-1"/>
            <a:ext cx="12192000" cy="3866922"/>
          </a:xfrm>
          <a:prstGeom prst="rect">
            <a:avLst/>
          </a:prstGeom>
          <a:gradFill>
            <a:gsLst>
              <a:gs pos="0">
                <a:srgbClr val="FFFFFF">
                  <a:alpha val="90000"/>
                </a:srgbClr>
              </a:gs>
              <a:gs pos="48000">
                <a:srgbClr val="FFFFFF">
                  <a:alpha val="63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9" name="Rectangle 9"/>
          <p:cNvSpPr/>
          <p:nvPr/>
        </p:nvSpPr>
        <p:spPr>
          <a:xfrm>
            <a:off x="0" y="2652310"/>
            <a:ext cx="12192000" cy="228600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4999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1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966900" y="1143000"/>
            <a:ext cx="5486401" cy="3127806"/>
          </a:xfrm>
          <a:prstGeom prst="rect">
            <a:avLst/>
          </a:prstGeom>
          <a:effectLst>
            <a:reflection stA="23000" endPos="40000" dir="5400000" sy="-100000" algn="bl" rotWithShape="0"/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170515" y="1010485"/>
            <a:ext cx="4925486" cy="2163021"/>
          </a:xfrm>
          <a:prstGeom prst="rect">
            <a:avLst/>
          </a:prstGeom>
        </p:spPr>
        <p:txBody>
          <a:bodyPr anchor="b"/>
          <a:lstStyle>
            <a:lvl1pPr marL="182879">
              <a:spcBef>
                <a:spcPts val="300"/>
              </a:spcBef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9691" y="4464420"/>
            <a:ext cx="8511385" cy="11430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/>
          </a:lstStyle>
          <a:p>
            <a:r>
              <a:t>Текст заголовка</a:t>
            </a:r>
          </a:p>
        </p:txBody>
      </p:sp>
      <p:sp>
        <p:nvSpPr>
          <p:cNvPr id="1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/>
          <p:nvPr/>
        </p:nvSpPr>
        <p:spPr>
          <a:xfrm>
            <a:off x="0" y="3866920"/>
            <a:ext cx="12192000" cy="2991081"/>
          </a:xfrm>
          <a:prstGeom prst="rect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" name="Rectangle 11"/>
          <p:cNvSpPr/>
          <p:nvPr/>
        </p:nvSpPr>
        <p:spPr>
          <a:xfrm>
            <a:off x="0" y="-1"/>
            <a:ext cx="12192000" cy="3866922"/>
          </a:xfrm>
          <a:prstGeom prst="rect">
            <a:avLst/>
          </a:prstGeom>
          <a:gradFill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Rectangle 12"/>
          <p:cNvSpPr/>
          <p:nvPr/>
        </p:nvSpPr>
        <p:spPr>
          <a:xfrm>
            <a:off x="0" y="2652310"/>
            <a:ext cx="12192000" cy="228600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4999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965060" y="5052545"/>
            <a:ext cx="7516014" cy="88212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90109" y="3132290"/>
            <a:ext cx="9567135" cy="1793167"/>
          </a:xfrm>
          <a:prstGeom prst="rect">
            <a:avLst/>
          </a:prstGeom>
        </p:spPr>
        <p:txBody>
          <a:bodyPr>
            <a:normAutofit/>
          </a:bodyPr>
          <a:lstStyle>
            <a:lvl1pPr marL="640080" indent="-457200" algn="l">
              <a:defRPr sz="5400"/>
            </a:lvl1pPr>
          </a:lstStyle>
          <a:p>
            <a:r>
              <a:t>Текст заголовка</a:t>
            </a:r>
          </a:p>
        </p:txBody>
      </p:sp>
      <p:sp>
        <p:nvSpPr>
          <p:cNvPr id="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91053" y="4372168"/>
            <a:ext cx="8683349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524000" y="731519"/>
            <a:ext cx="8534400" cy="3474722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6"/>
          <p:cNvSpPr/>
          <p:nvPr/>
        </p:nvSpPr>
        <p:spPr>
          <a:xfrm>
            <a:off x="0" y="3866920"/>
            <a:ext cx="12192000" cy="2991081"/>
          </a:xfrm>
          <a:prstGeom prst="rect">
            <a:avLst/>
          </a:prstGeom>
          <a:gradFill>
            <a:gsLst>
              <a:gs pos="0">
                <a:srgbClr val="FFFFFF">
                  <a:alpha val="92000"/>
                </a:srgbClr>
              </a:gs>
              <a:gs pos="37000">
                <a:srgbClr val="FFFFFF">
                  <a:alpha val="77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" name="Rectangle 7"/>
          <p:cNvSpPr/>
          <p:nvPr/>
        </p:nvSpPr>
        <p:spPr>
          <a:xfrm>
            <a:off x="0" y="-1"/>
            <a:ext cx="12192000" cy="3866922"/>
          </a:xfrm>
          <a:prstGeom prst="rect">
            <a:avLst/>
          </a:prstGeom>
          <a:gradFill>
            <a:gsLst>
              <a:gs pos="0">
                <a:srgbClr val="FFFFFF">
                  <a:alpha val="90000"/>
                </a:srgbClr>
              </a:gs>
              <a:gs pos="48000">
                <a:srgbClr val="FFFFFF">
                  <a:alpha val="63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Rectangle 8"/>
          <p:cNvSpPr/>
          <p:nvPr/>
        </p:nvSpPr>
        <p:spPr>
          <a:xfrm>
            <a:off x="0" y="2652310"/>
            <a:ext cx="12192000" cy="228600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4999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710926" y="2172648"/>
            <a:ext cx="7955556" cy="242334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696584" y="4607511"/>
            <a:ext cx="7960660" cy="83546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212745"/>
                </a:solidFill>
              </a:defRPr>
            </a:lvl1pPr>
            <a:lvl2pPr marL="0" indent="457200" algn="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212745"/>
                </a:solidFill>
              </a:defRPr>
            </a:lvl2pPr>
            <a:lvl3pPr marL="0" indent="914400" algn="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212745"/>
                </a:solidFill>
              </a:defRPr>
            </a:lvl3pPr>
            <a:lvl4pPr marL="0" indent="1371600" algn="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212745"/>
                </a:solidFill>
              </a:defRPr>
            </a:lvl4pPr>
            <a:lvl5pPr marL="0" indent="1828800" algn="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21274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91053" y="4372168"/>
            <a:ext cx="8683349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6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3999" y="731519"/>
            <a:ext cx="4462272" cy="347472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731519"/>
            <a:ext cx="4462272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buClrTx/>
              <a:buSzTx/>
              <a:buFontTx/>
              <a:buNone/>
              <a:defRPr sz="2400" b="1">
                <a:gradFill flip="none" rotWithShape="1">
                  <a:gsLst>
                    <a:gs pos="0">
                      <a:srgbClr val="000000"/>
                    </a:gs>
                    <a:gs pos="40000">
                      <a:srgbClr val="404040"/>
                    </a:gs>
                    <a:gs pos="100000">
                      <a:srgbClr val="212745">
                        <a:alpha val="64999"/>
                      </a:srgbClr>
                    </a:gs>
                  </a:gsLst>
                  <a:lin ang="5400000" scaled="0"/>
                </a:gradFill>
              </a:defRPr>
            </a:lvl1pPr>
            <a:lvl2pPr marL="0" indent="457200" algn="ctr">
              <a:buClrTx/>
              <a:buSzTx/>
              <a:buFontTx/>
              <a:buNone/>
              <a:defRPr sz="2400" b="1">
                <a:gradFill flip="none" rotWithShape="1">
                  <a:gsLst>
                    <a:gs pos="0">
                      <a:srgbClr val="000000"/>
                    </a:gs>
                    <a:gs pos="40000">
                      <a:srgbClr val="404040"/>
                    </a:gs>
                    <a:gs pos="100000">
                      <a:srgbClr val="212745">
                        <a:alpha val="64999"/>
                      </a:srgbClr>
                    </a:gs>
                  </a:gsLst>
                  <a:lin ang="5400000" scaled="0"/>
                </a:gradFill>
              </a:defRPr>
            </a:lvl2pPr>
            <a:lvl3pPr marL="0" indent="914400" algn="ctr">
              <a:buClrTx/>
              <a:buSzTx/>
              <a:buFontTx/>
              <a:buNone/>
              <a:defRPr sz="2400" b="1">
                <a:gradFill flip="none" rotWithShape="1">
                  <a:gsLst>
                    <a:gs pos="0">
                      <a:srgbClr val="000000"/>
                    </a:gs>
                    <a:gs pos="40000">
                      <a:srgbClr val="404040"/>
                    </a:gs>
                    <a:gs pos="100000">
                      <a:srgbClr val="212745">
                        <a:alpha val="64999"/>
                      </a:srgbClr>
                    </a:gs>
                  </a:gsLst>
                  <a:lin ang="5400000" scaled="0"/>
                </a:gradFill>
              </a:defRPr>
            </a:lvl3pPr>
            <a:lvl4pPr marL="0" indent="1371600" algn="ctr">
              <a:buClrTx/>
              <a:buSzTx/>
              <a:buFontTx/>
              <a:buNone/>
              <a:defRPr sz="2400" b="1">
                <a:gradFill flip="none" rotWithShape="1">
                  <a:gsLst>
                    <a:gs pos="0">
                      <a:srgbClr val="000000"/>
                    </a:gs>
                    <a:gs pos="40000">
                      <a:srgbClr val="404040"/>
                    </a:gs>
                    <a:gs pos="100000">
                      <a:srgbClr val="212745">
                        <a:alpha val="64999"/>
                      </a:srgbClr>
                    </a:gs>
                  </a:gsLst>
                  <a:lin ang="5400000" scaled="0"/>
                </a:gradFill>
              </a:defRPr>
            </a:lvl4pPr>
            <a:lvl5pPr marL="0" indent="1828800" algn="ctr">
              <a:buClrTx/>
              <a:buSzTx/>
              <a:buFontTx/>
              <a:buNone/>
              <a:defRPr sz="2400" b="1">
                <a:gradFill flip="none" rotWithShape="1">
                  <a:gsLst>
                    <a:gs pos="0">
                      <a:srgbClr val="000000"/>
                    </a:gs>
                    <a:gs pos="40000">
                      <a:srgbClr val="404040"/>
                    </a:gs>
                    <a:gs pos="100000">
                      <a:srgbClr val="212745">
                        <a:alpha val="64999"/>
                      </a:srgbClr>
                    </a:gs>
                  </a:gsLst>
                  <a:lin ang="5400000" scaled="0"/>
                </a:gra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96403" y="731519"/>
            <a:ext cx="4462273" cy="6397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buClrTx/>
              <a:buSzTx/>
              <a:buFontTx/>
              <a:buNone/>
              <a:defRPr sz="2400" b="1">
                <a:gradFill flip="none" rotWithShape="1">
                  <a:gsLst>
                    <a:gs pos="0">
                      <a:srgbClr val="000000"/>
                    </a:gs>
                    <a:gs pos="40000">
                      <a:srgbClr val="404040"/>
                    </a:gs>
                    <a:gs pos="100000">
                      <a:srgbClr val="212745">
                        <a:alpha val="64999"/>
                      </a:srgbClr>
                    </a:gs>
                  </a:gsLst>
                  <a:lin ang="5400000" scaled="0"/>
                </a:gradFill>
              </a:defRPr>
            </a:pPr>
            <a:endParaRPr/>
          </a:p>
        </p:txBody>
      </p:sp>
      <p:sp>
        <p:nvSpPr>
          <p:cNvPr id="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91053" y="4372168"/>
            <a:ext cx="8683349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91053" y="4372168"/>
            <a:ext cx="8683349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18794" y="2209800"/>
            <a:ext cx="4848114" cy="12584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>
              <a:defRPr sz="2800"/>
            </a:lvl1pPr>
          </a:lstStyle>
          <a:p>
            <a:r>
              <a:t>Текст заголовка</a:t>
            </a:r>
          </a:p>
        </p:txBody>
      </p:sp>
      <p:sp>
        <p:nvSpPr>
          <p:cNvPr id="9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124688" y="731519"/>
            <a:ext cx="5356114" cy="4894731"/>
          </a:xfrm>
          <a:prstGeom prst="rect">
            <a:avLst/>
          </a:prstGeom>
        </p:spPr>
        <p:txBody>
          <a:bodyPr anchor="ctr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34354" y="3497801"/>
            <a:ext cx="4518214" cy="213952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0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DD5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Rectangle 8"/>
          <p:cNvSpPr/>
          <p:nvPr/>
        </p:nvSpPr>
        <p:spPr>
          <a:xfrm>
            <a:off x="0" y="3768304"/>
            <a:ext cx="12192000" cy="228600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4999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Текст заголовка</a:t>
            </a:r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157833" y="6220143"/>
            <a:ext cx="28273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200" b="1"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320040" marR="0" indent="-32004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Pct val="128000"/>
        <a:buFont typeface="Georgia"/>
        <a:buChar char="*"/>
        <a:tabLst/>
        <a:defRPr sz="4600" b="1" i="0" u="none" strike="noStrike" cap="none" spc="0" baseline="0">
          <a:gradFill flip="none" rotWithShape="1">
            <a:gsLst>
              <a:gs pos="0">
                <a:srgbClr val="000000"/>
              </a:gs>
              <a:gs pos="40000">
                <a:srgbClr val="404040"/>
              </a:gs>
              <a:gs pos="100000">
                <a:srgbClr val="212745">
                  <a:alpha val="64999"/>
                </a:srgbClr>
              </a:gs>
            </a:gsLst>
            <a:lin ang="5400000" scaled="0"/>
          </a:gra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Tx/>
        <a:buFont typeface="Georgia"/>
        <a:buNone/>
        <a:tabLst/>
        <a:defRPr sz="4600" b="1" i="0" u="none" strike="noStrike" cap="none" spc="0" baseline="0">
          <a:gradFill flip="none" rotWithShape="1">
            <a:gsLst>
              <a:gs pos="0">
                <a:srgbClr val="000000"/>
              </a:gs>
              <a:gs pos="40000">
                <a:srgbClr val="404040"/>
              </a:gs>
              <a:gs pos="100000">
                <a:srgbClr val="212745">
                  <a:alpha val="64999"/>
                </a:srgbClr>
              </a:gs>
            </a:gsLst>
            <a:lin ang="5400000" scaled="0"/>
          </a:gra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Tx/>
        <a:buFont typeface="Georgia"/>
        <a:buNone/>
        <a:tabLst/>
        <a:defRPr sz="4600" b="1" i="0" u="none" strike="noStrike" cap="none" spc="0" baseline="0">
          <a:gradFill flip="none" rotWithShape="1">
            <a:gsLst>
              <a:gs pos="0">
                <a:srgbClr val="000000"/>
              </a:gs>
              <a:gs pos="40000">
                <a:srgbClr val="404040"/>
              </a:gs>
              <a:gs pos="100000">
                <a:srgbClr val="212745">
                  <a:alpha val="64999"/>
                </a:srgbClr>
              </a:gs>
            </a:gsLst>
            <a:lin ang="5400000" scaled="0"/>
          </a:gra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Tx/>
        <a:buFont typeface="Georgia"/>
        <a:buNone/>
        <a:tabLst/>
        <a:defRPr sz="4600" b="1" i="0" u="none" strike="noStrike" cap="none" spc="0" baseline="0">
          <a:gradFill flip="none" rotWithShape="1">
            <a:gsLst>
              <a:gs pos="0">
                <a:srgbClr val="000000"/>
              </a:gs>
              <a:gs pos="40000">
                <a:srgbClr val="404040"/>
              </a:gs>
              <a:gs pos="100000">
                <a:srgbClr val="212745">
                  <a:alpha val="64999"/>
                </a:srgbClr>
              </a:gs>
            </a:gsLst>
            <a:lin ang="5400000" scaled="0"/>
          </a:gra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Tx/>
        <a:buFont typeface="Georgia"/>
        <a:buNone/>
        <a:tabLst/>
        <a:defRPr sz="4600" b="1" i="0" u="none" strike="noStrike" cap="none" spc="0" baseline="0">
          <a:gradFill flip="none" rotWithShape="1">
            <a:gsLst>
              <a:gs pos="0">
                <a:srgbClr val="000000"/>
              </a:gs>
              <a:gs pos="40000">
                <a:srgbClr val="404040"/>
              </a:gs>
              <a:gs pos="100000">
                <a:srgbClr val="212745">
                  <a:alpha val="64999"/>
                </a:srgbClr>
              </a:gs>
            </a:gsLst>
            <a:lin ang="5400000" scaled="0"/>
          </a:gra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Tx/>
        <a:buFont typeface="Georgia"/>
        <a:buNone/>
        <a:tabLst/>
        <a:defRPr sz="4600" b="1" i="0" u="none" strike="noStrike" cap="none" spc="0" baseline="0">
          <a:gradFill flip="none" rotWithShape="1">
            <a:gsLst>
              <a:gs pos="0">
                <a:srgbClr val="000000"/>
              </a:gs>
              <a:gs pos="40000">
                <a:srgbClr val="404040"/>
              </a:gs>
              <a:gs pos="100000">
                <a:srgbClr val="212745">
                  <a:alpha val="64999"/>
                </a:srgbClr>
              </a:gs>
            </a:gsLst>
            <a:lin ang="5400000" scaled="0"/>
          </a:gra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Tx/>
        <a:buFont typeface="Georgia"/>
        <a:buNone/>
        <a:tabLst/>
        <a:defRPr sz="4600" b="1" i="0" u="none" strike="noStrike" cap="none" spc="0" baseline="0">
          <a:gradFill flip="none" rotWithShape="1">
            <a:gsLst>
              <a:gs pos="0">
                <a:srgbClr val="000000"/>
              </a:gs>
              <a:gs pos="40000">
                <a:srgbClr val="404040"/>
              </a:gs>
              <a:gs pos="100000">
                <a:srgbClr val="212745">
                  <a:alpha val="64999"/>
                </a:srgbClr>
              </a:gs>
            </a:gsLst>
            <a:lin ang="5400000" scaled="0"/>
          </a:gra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Tx/>
        <a:buFont typeface="Georgia"/>
        <a:buNone/>
        <a:tabLst/>
        <a:defRPr sz="4600" b="1" i="0" u="none" strike="noStrike" cap="none" spc="0" baseline="0">
          <a:gradFill flip="none" rotWithShape="1">
            <a:gsLst>
              <a:gs pos="0">
                <a:srgbClr val="000000"/>
              </a:gs>
              <a:gs pos="40000">
                <a:srgbClr val="404040"/>
              </a:gs>
              <a:gs pos="100000">
                <a:srgbClr val="212745">
                  <a:alpha val="64999"/>
                </a:srgbClr>
              </a:gs>
            </a:gsLst>
            <a:lin ang="5400000" scaled="0"/>
          </a:gra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Tx/>
        <a:buFont typeface="Georgia"/>
        <a:buNone/>
        <a:tabLst/>
        <a:defRPr sz="4600" b="1" i="0" u="none" strike="noStrike" cap="none" spc="0" baseline="0">
          <a:gradFill flip="none" rotWithShape="1">
            <a:gsLst>
              <a:gs pos="0">
                <a:srgbClr val="000000"/>
              </a:gs>
              <a:gs pos="40000">
                <a:srgbClr val="404040"/>
              </a:gs>
              <a:gs pos="100000">
                <a:srgbClr val="212745">
                  <a:alpha val="64999"/>
                </a:srgbClr>
              </a:gs>
            </a:gsLst>
            <a:lin ang="5400000" scaled="0"/>
          </a:gra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228600" marR="0" indent="-18287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sz="2200" b="0" i="0" u="none" strike="noStrike" cap="none" spc="0" baseline="0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566927" marR="0" indent="-20116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sz="2200" b="0" i="0" u="none" strike="noStrike" cap="none" spc="0" baseline="0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863600" marR="0" indent="-2235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sz="2200" b="0" i="0" u="none" strike="noStrike" cap="none" spc="0" baseline="0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165860" marR="0" indent="-25146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sz="2200" b="0" i="0" u="none" strike="noStrike" cap="none" spc="0" baseline="0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1494390" marR="0" indent="-28738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sz="2200" b="0" i="0" u="none" strike="noStrike" cap="none" spc="0" baseline="0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1768710" marR="0" indent="-28738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sz="2200" b="0" i="0" u="none" strike="noStrike" cap="none" spc="0" baseline="0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2070462" marR="0" indent="-28738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sz="2200" b="0" i="0" u="none" strike="noStrike" cap="none" spc="0" baseline="0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2390502" marR="0" indent="-28738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sz="2200" b="0" i="0" u="none" strike="noStrike" cap="none" spc="0" baseline="0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2692254" marR="0" indent="-28738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sz="2200" b="0" i="0" u="none" strike="noStrike" cap="none" spc="0" baseline="0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одзаголовок 3"/>
          <p:cNvSpPr txBox="1">
            <a:spLocks noGrp="1"/>
          </p:cNvSpPr>
          <p:nvPr>
            <p:ph type="subTitle" sz="quarter" idx="1"/>
          </p:nvPr>
        </p:nvSpPr>
        <p:spPr>
          <a:xfrm>
            <a:off x="627147" y="234606"/>
            <a:ext cx="11153606" cy="116919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600"/>
              </a:spcBef>
              <a:defRPr sz="28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Министерство образования и науки Республики Казахстан</a:t>
            </a:r>
          </a:p>
          <a:p>
            <a:pPr algn="ctr">
              <a:spcBef>
                <a:spcPts val="600"/>
              </a:spcBef>
              <a:defRPr sz="28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Национальный центр тестирования</a:t>
            </a:r>
          </a:p>
        </p:txBody>
      </p:sp>
      <p:sp>
        <p:nvSpPr>
          <p:cNvPr id="124" name="TextBox 4"/>
          <p:cNvSpPr txBox="1"/>
          <p:nvPr/>
        </p:nvSpPr>
        <p:spPr>
          <a:xfrm>
            <a:off x="4195762" y="5827598"/>
            <a:ext cx="3657601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Нур-Султан, 2020</a:t>
            </a:r>
          </a:p>
        </p:txBody>
      </p:sp>
      <p:sp>
        <p:nvSpPr>
          <p:cNvPr id="125" name="TextBox 7"/>
          <p:cNvSpPr txBox="1"/>
          <p:nvPr/>
        </p:nvSpPr>
        <p:spPr>
          <a:xfrm>
            <a:off x="429919" y="2511862"/>
            <a:ext cx="11332162" cy="1143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 b="1">
                <a:solidFill>
                  <a:srgbClr val="821A0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Об организации и проведении </a:t>
            </a:r>
          </a:p>
          <a:p>
            <a:pPr algn="ctr">
              <a:defRPr sz="3600" b="1">
                <a:solidFill>
                  <a:srgbClr val="821A0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ЕНТ (март)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Подзаголовок 3"/>
          <p:cNvSpPr txBox="1"/>
          <p:nvPr/>
        </p:nvSpPr>
        <p:spPr>
          <a:xfrm>
            <a:off x="668541" y="158561"/>
            <a:ext cx="11153606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700"/>
              </a:spcBef>
              <a:defRPr sz="32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Подача заявления на ЕНТ. 2 - способ</a:t>
            </a:r>
          </a:p>
        </p:txBody>
      </p:sp>
      <p:grpSp>
        <p:nvGrpSpPr>
          <p:cNvPr id="245" name="Блок-схема: перфолента 8"/>
          <p:cNvGrpSpPr/>
          <p:nvPr/>
        </p:nvGrpSpPr>
        <p:grpSpPr>
          <a:xfrm>
            <a:off x="139069" y="2046559"/>
            <a:ext cx="3685163" cy="4351163"/>
            <a:chOff x="0" y="0"/>
            <a:chExt cx="3685161" cy="4351161"/>
          </a:xfrm>
        </p:grpSpPr>
        <p:sp>
          <p:nvSpPr>
            <p:cNvPr id="243" name="Фигура"/>
            <p:cNvSpPr/>
            <p:nvPr/>
          </p:nvSpPr>
          <p:spPr>
            <a:xfrm>
              <a:off x="0" y="481162"/>
              <a:ext cx="3685162" cy="3388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349"/>
                  </a:moveTo>
                  <a:cubicBezTo>
                    <a:pt x="0" y="3646"/>
                    <a:pt x="2418" y="4698"/>
                    <a:pt x="5400" y="4698"/>
                  </a:cubicBezTo>
                  <a:cubicBezTo>
                    <a:pt x="8382" y="4698"/>
                    <a:pt x="10800" y="3646"/>
                    <a:pt x="10800" y="2349"/>
                  </a:cubicBezTo>
                  <a:cubicBezTo>
                    <a:pt x="10800" y="1052"/>
                    <a:pt x="13218" y="0"/>
                    <a:pt x="16200" y="0"/>
                  </a:cubicBezTo>
                  <a:cubicBezTo>
                    <a:pt x="19182" y="0"/>
                    <a:pt x="21600" y="1052"/>
                    <a:pt x="21600" y="2349"/>
                  </a:cubicBezTo>
                  <a:lnTo>
                    <a:pt x="21600" y="19251"/>
                  </a:lnTo>
                  <a:cubicBezTo>
                    <a:pt x="21600" y="17954"/>
                    <a:pt x="19182" y="16902"/>
                    <a:pt x="16200" y="16902"/>
                  </a:cubicBezTo>
                  <a:cubicBezTo>
                    <a:pt x="13218" y="16902"/>
                    <a:pt x="10800" y="17954"/>
                    <a:pt x="10800" y="19251"/>
                  </a:cubicBezTo>
                  <a:cubicBezTo>
                    <a:pt x="10800" y="20548"/>
                    <a:pt x="8382" y="21600"/>
                    <a:pt x="5400" y="21600"/>
                  </a:cubicBezTo>
                  <a:cubicBezTo>
                    <a:pt x="2418" y="21600"/>
                    <a:pt x="0" y="20548"/>
                    <a:pt x="0" y="19251"/>
                  </a:cubicBezTo>
                  <a:close/>
                </a:path>
              </a:pathLst>
            </a:custGeom>
            <a:solidFill>
              <a:srgbClr val="FFE6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just">
                <a:defRPr i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4" name="Для подачи заявления можно выбрать ближайший ППЕНТ внутри области.…"/>
            <p:cNvSpPr txBox="1"/>
            <p:nvPr/>
          </p:nvSpPr>
          <p:spPr>
            <a:xfrm>
              <a:off x="0" y="0"/>
              <a:ext cx="3685161" cy="4351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just">
                <a:defRPr i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Для подачи заявления можно выбрать ближайший ППЕНТ внутри области.</a:t>
              </a:r>
            </a:p>
            <a:p>
              <a:pPr algn="just">
                <a:defRPr i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Пункт проведения тестирования указывается в пропуске.</a:t>
              </a:r>
            </a:p>
            <a:p>
              <a:pPr algn="just">
                <a:defRPr i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246" name="TextBox 9"/>
          <p:cNvSpPr txBox="1"/>
          <p:nvPr/>
        </p:nvSpPr>
        <p:spPr>
          <a:xfrm>
            <a:off x="139070" y="1299252"/>
            <a:ext cx="3791417" cy="86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Пункты приема заявлений (ППЗ): </a:t>
            </a:r>
            <a:r>
              <a:rPr b="1">
                <a:solidFill>
                  <a:srgbClr val="821A08"/>
                </a:solidFill>
              </a:rPr>
              <a:t>154</a:t>
            </a:r>
          </a:p>
        </p:txBody>
      </p:sp>
      <p:pic>
        <p:nvPicPr>
          <p:cNvPr id="247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7058" y="864498"/>
            <a:ext cx="7655088" cy="5496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Подзаголовок 3"/>
          <p:cNvSpPr txBox="1">
            <a:spLocks noGrp="1"/>
          </p:cNvSpPr>
          <p:nvPr>
            <p:ph type="subTitle" sz="quarter" idx="1"/>
          </p:nvPr>
        </p:nvSpPr>
        <p:spPr>
          <a:xfrm>
            <a:off x="727788" y="195289"/>
            <a:ext cx="11153606" cy="607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  <a:defRPr sz="32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Пункты проведения ЕНТ (март)</a:t>
            </a:r>
          </a:p>
        </p:txBody>
      </p:sp>
      <p:sp>
        <p:nvSpPr>
          <p:cNvPr id="250" name="TextBox 1"/>
          <p:cNvSpPr txBox="1"/>
          <p:nvPr/>
        </p:nvSpPr>
        <p:spPr>
          <a:xfrm>
            <a:off x="1721662" y="802888"/>
            <a:ext cx="9106173" cy="76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Пункты проведения ЕНТ определяются после завершения приема заявлений</a:t>
            </a:r>
          </a:p>
        </p:txBody>
      </p:sp>
      <p:pic>
        <p:nvPicPr>
          <p:cNvPr id="25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881" y="3113864"/>
            <a:ext cx="2243609" cy="23463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5" name="Группа 1046"/>
          <p:cNvGrpSpPr/>
          <p:nvPr/>
        </p:nvGrpSpPr>
        <p:grpSpPr>
          <a:xfrm>
            <a:off x="2604885" y="2095730"/>
            <a:ext cx="6014460" cy="4448169"/>
            <a:chOff x="0" y="0"/>
            <a:chExt cx="6014458" cy="4448168"/>
          </a:xfrm>
        </p:grpSpPr>
        <p:pic>
          <p:nvPicPr>
            <p:cNvPr id="252" name="Picture 6" descr="Picture 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36858" y="3579623"/>
              <a:ext cx="1110365" cy="8685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55" name="Скругленный прямоугольник 24"/>
            <p:cNvGrpSpPr/>
            <p:nvPr/>
          </p:nvGrpSpPr>
          <p:grpSpPr>
            <a:xfrm>
              <a:off x="-1" y="147831"/>
              <a:ext cx="1995117" cy="699368"/>
              <a:chOff x="0" y="0"/>
              <a:chExt cx="1995115" cy="699366"/>
            </a:xfrm>
          </p:grpSpPr>
          <p:sp>
            <p:nvSpPr>
              <p:cNvPr id="253" name="Сквиркл"/>
              <p:cNvSpPr/>
              <p:nvPr/>
            </p:nvSpPr>
            <p:spPr>
              <a:xfrm>
                <a:off x="0" y="0"/>
                <a:ext cx="1995116" cy="699367"/>
              </a:xfrm>
              <a:prstGeom prst="roundRect">
                <a:avLst>
                  <a:gd name="adj" fmla="val 16667"/>
                </a:avLst>
              </a:prstGeom>
              <a:solidFill>
                <a:srgbClr val="81D9C0"/>
              </a:solidFill>
              <a:ln w="15875" cap="flat">
                <a:solidFill>
                  <a:srgbClr val="568D1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54" name="ППЕНТ (ППЗ)"/>
              <p:cNvSpPr txBox="1"/>
              <p:nvPr/>
            </p:nvSpPr>
            <p:spPr>
              <a:xfrm>
                <a:off x="34139" y="170613"/>
                <a:ext cx="1926837" cy="358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/>
              </a:lstStyle>
              <a:p>
                <a:r>
                  <a:t>ППЕНТ (ППЗ)</a:t>
                </a:r>
              </a:p>
            </p:txBody>
          </p:sp>
        </p:grpSp>
        <p:grpSp>
          <p:nvGrpSpPr>
            <p:cNvPr id="258" name="Скругленный прямоугольник 26"/>
            <p:cNvGrpSpPr/>
            <p:nvPr/>
          </p:nvGrpSpPr>
          <p:grpSpPr>
            <a:xfrm>
              <a:off x="-1" y="1306408"/>
              <a:ext cx="1995117" cy="699368"/>
              <a:chOff x="0" y="0"/>
              <a:chExt cx="1995115" cy="699366"/>
            </a:xfrm>
          </p:grpSpPr>
          <p:sp>
            <p:nvSpPr>
              <p:cNvPr id="256" name="Сквиркл"/>
              <p:cNvSpPr/>
              <p:nvPr/>
            </p:nvSpPr>
            <p:spPr>
              <a:xfrm>
                <a:off x="0" y="0"/>
                <a:ext cx="1995116" cy="699367"/>
              </a:xfrm>
              <a:prstGeom prst="roundRect">
                <a:avLst>
                  <a:gd name="adj" fmla="val 16667"/>
                </a:avLst>
              </a:prstGeom>
              <a:solidFill>
                <a:srgbClr val="FFCCA6"/>
              </a:solidFill>
              <a:ln w="15875" cap="flat">
                <a:solidFill>
                  <a:srgbClr val="D85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57" name="ППЕНТ (ППЗ)"/>
              <p:cNvSpPr txBox="1"/>
              <p:nvPr/>
            </p:nvSpPr>
            <p:spPr>
              <a:xfrm>
                <a:off x="34139" y="170613"/>
                <a:ext cx="1926837" cy="358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/>
              </a:lstStyle>
              <a:p>
                <a:r>
                  <a:t>ППЕНТ (ППЗ)</a:t>
                </a:r>
              </a:p>
            </p:txBody>
          </p:sp>
        </p:grpSp>
        <p:grpSp>
          <p:nvGrpSpPr>
            <p:cNvPr id="261" name="Скругленный прямоугольник 27"/>
            <p:cNvGrpSpPr/>
            <p:nvPr/>
          </p:nvGrpSpPr>
          <p:grpSpPr>
            <a:xfrm>
              <a:off x="-1" y="2527604"/>
              <a:ext cx="1995117" cy="699368"/>
              <a:chOff x="0" y="0"/>
              <a:chExt cx="1995115" cy="699366"/>
            </a:xfrm>
          </p:grpSpPr>
          <p:sp>
            <p:nvSpPr>
              <p:cNvPr id="259" name="Сквиркл"/>
              <p:cNvSpPr/>
              <p:nvPr/>
            </p:nvSpPr>
            <p:spPr>
              <a:xfrm>
                <a:off x="0" y="0"/>
                <a:ext cx="1995116" cy="699367"/>
              </a:xfrm>
              <a:prstGeom prst="roundRect">
                <a:avLst>
                  <a:gd name="adj" fmla="val 16667"/>
                </a:avLst>
              </a:prstGeom>
              <a:solidFill>
                <a:srgbClr val="B8C2E9"/>
              </a:solidFill>
              <a:ln w="15875" cap="flat">
                <a:solidFill>
                  <a:srgbClr val="5968B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60" name="ППЕНТ (ППЗ)"/>
              <p:cNvSpPr txBox="1"/>
              <p:nvPr/>
            </p:nvSpPr>
            <p:spPr>
              <a:xfrm>
                <a:off x="34139" y="170613"/>
                <a:ext cx="1926837" cy="358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/>
              </a:lstStyle>
              <a:p>
                <a:r>
                  <a:t>ППЕНТ (ППЗ)</a:t>
                </a:r>
              </a:p>
            </p:txBody>
          </p:sp>
        </p:grpSp>
        <p:grpSp>
          <p:nvGrpSpPr>
            <p:cNvPr id="264" name="Скругленный прямоугольник 28"/>
            <p:cNvGrpSpPr/>
            <p:nvPr/>
          </p:nvGrpSpPr>
          <p:grpSpPr>
            <a:xfrm>
              <a:off x="-1" y="3748801"/>
              <a:ext cx="1995117" cy="699368"/>
              <a:chOff x="0" y="0"/>
              <a:chExt cx="1995115" cy="699366"/>
            </a:xfrm>
          </p:grpSpPr>
          <p:sp>
            <p:nvSpPr>
              <p:cNvPr id="262" name="Сквиркл"/>
              <p:cNvSpPr/>
              <p:nvPr/>
            </p:nvSpPr>
            <p:spPr>
              <a:xfrm>
                <a:off x="0" y="0"/>
                <a:ext cx="1995116" cy="699367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15875" cap="flat">
                <a:solidFill>
                  <a:srgbClr val="FF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63" name="ППЕНТ (ППЗ)"/>
              <p:cNvSpPr txBox="1"/>
              <p:nvPr/>
            </p:nvSpPr>
            <p:spPr>
              <a:xfrm>
                <a:off x="34139" y="170613"/>
                <a:ext cx="1926837" cy="358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/>
              </a:lstStyle>
              <a:p>
                <a:r>
                  <a:t>ППЕНТ (ППЗ)</a:t>
                </a:r>
              </a:p>
            </p:txBody>
          </p:sp>
        </p:grpSp>
        <p:grpSp>
          <p:nvGrpSpPr>
            <p:cNvPr id="267" name="Скругленный прямоугольник 29"/>
            <p:cNvGrpSpPr/>
            <p:nvPr/>
          </p:nvGrpSpPr>
          <p:grpSpPr>
            <a:xfrm>
              <a:off x="4019342" y="1838238"/>
              <a:ext cx="1995117" cy="699368"/>
              <a:chOff x="0" y="0"/>
              <a:chExt cx="1995115" cy="699366"/>
            </a:xfrm>
          </p:grpSpPr>
          <p:sp>
            <p:nvSpPr>
              <p:cNvPr id="265" name="Сквиркл"/>
              <p:cNvSpPr/>
              <p:nvPr/>
            </p:nvSpPr>
            <p:spPr>
              <a:xfrm>
                <a:off x="0" y="0"/>
                <a:ext cx="1995116" cy="699367"/>
              </a:xfrm>
              <a:prstGeom prst="roundRect">
                <a:avLst>
                  <a:gd name="adj" fmla="val 16667"/>
                </a:avLst>
              </a:prstGeom>
              <a:solidFill>
                <a:srgbClr val="B8C2E9"/>
              </a:solidFill>
              <a:ln w="15875" cap="flat">
                <a:solidFill>
                  <a:srgbClr val="5968B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66" name="ППЕНТ"/>
              <p:cNvSpPr txBox="1"/>
              <p:nvPr/>
            </p:nvSpPr>
            <p:spPr>
              <a:xfrm>
                <a:off x="34139" y="170613"/>
                <a:ext cx="1926837" cy="358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/>
              </a:lstStyle>
              <a:p>
                <a:r>
                  <a:t>ППЕНТ</a:t>
                </a:r>
              </a:p>
            </p:txBody>
          </p:sp>
        </p:grpSp>
        <p:sp>
          <p:nvSpPr>
            <p:cNvPr id="268" name="Прямая со стрелкой 30"/>
            <p:cNvSpPr/>
            <p:nvPr/>
          </p:nvSpPr>
          <p:spPr>
            <a:xfrm>
              <a:off x="1995115" y="497514"/>
              <a:ext cx="1916059" cy="150826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>
              <a:outerShdw blurRad="38100" dist="22984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9" name="Прямая со стрелкой 1026"/>
            <p:cNvSpPr/>
            <p:nvPr/>
          </p:nvSpPr>
          <p:spPr>
            <a:xfrm flipV="1">
              <a:off x="1955670" y="2388826"/>
              <a:ext cx="1955504" cy="167629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>
              <a:outerShdw blurRad="38100" dist="22984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0" name="Прямая со стрелкой 1032"/>
            <p:cNvSpPr/>
            <p:nvPr/>
          </p:nvSpPr>
          <p:spPr>
            <a:xfrm>
              <a:off x="1995115" y="1656092"/>
              <a:ext cx="1916059" cy="48035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>
              <a:outerShdw blurRad="38100" dist="22984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1" name="Прямая со стрелкой 1034"/>
            <p:cNvSpPr/>
            <p:nvPr/>
          </p:nvSpPr>
          <p:spPr>
            <a:xfrm flipV="1">
              <a:off x="2063839" y="2222518"/>
              <a:ext cx="1847336" cy="72282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>
              <a:outerShdw blurRad="38100" dist="22984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272" name="Picture 6" descr="Picture 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47222" y="2757253"/>
              <a:ext cx="1110365" cy="868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3" name="Picture 6" descr="Picture 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3424" y="750047"/>
              <a:ext cx="1110365" cy="868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4" name="Picture 6" descr="Picture 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23059" y="-1"/>
              <a:ext cx="1110366" cy="8685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8" name="Блок-схема: перфолента 61"/>
          <p:cNvGrpSpPr/>
          <p:nvPr/>
        </p:nvGrpSpPr>
        <p:grpSpPr>
          <a:xfrm>
            <a:off x="8945855" y="1757252"/>
            <a:ext cx="3136219" cy="4786646"/>
            <a:chOff x="-1" y="0"/>
            <a:chExt cx="3136217" cy="4786644"/>
          </a:xfrm>
        </p:grpSpPr>
        <p:sp>
          <p:nvSpPr>
            <p:cNvPr id="276" name="Фигура"/>
            <p:cNvSpPr/>
            <p:nvPr/>
          </p:nvSpPr>
          <p:spPr>
            <a:xfrm>
              <a:off x="-2" y="-1"/>
              <a:ext cx="3136218" cy="4786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15"/>
                  </a:moveTo>
                  <a:cubicBezTo>
                    <a:pt x="0" y="2197"/>
                    <a:pt x="2418" y="2830"/>
                    <a:pt x="5400" y="2830"/>
                  </a:cubicBezTo>
                  <a:cubicBezTo>
                    <a:pt x="8382" y="2830"/>
                    <a:pt x="10800" y="2197"/>
                    <a:pt x="10800" y="1415"/>
                  </a:cubicBezTo>
                  <a:cubicBezTo>
                    <a:pt x="10800" y="634"/>
                    <a:pt x="13218" y="0"/>
                    <a:pt x="16200" y="0"/>
                  </a:cubicBezTo>
                  <a:cubicBezTo>
                    <a:pt x="19182" y="0"/>
                    <a:pt x="21600" y="634"/>
                    <a:pt x="21600" y="1415"/>
                  </a:cubicBezTo>
                  <a:lnTo>
                    <a:pt x="21600" y="20185"/>
                  </a:lnTo>
                  <a:cubicBezTo>
                    <a:pt x="21600" y="19403"/>
                    <a:pt x="19182" y="18770"/>
                    <a:pt x="16200" y="18770"/>
                  </a:cubicBezTo>
                  <a:cubicBezTo>
                    <a:pt x="13218" y="18770"/>
                    <a:pt x="10800" y="19403"/>
                    <a:pt x="10800" y="20185"/>
                  </a:cubicBezTo>
                  <a:cubicBezTo>
                    <a:pt x="10800" y="20966"/>
                    <a:pt x="8382" y="21600"/>
                    <a:pt x="5400" y="21600"/>
                  </a:cubicBezTo>
                  <a:cubicBezTo>
                    <a:pt x="2418" y="21600"/>
                    <a:pt x="0" y="20966"/>
                    <a:pt x="0" y="20185"/>
                  </a:cubicBezTo>
                  <a:close/>
                </a:path>
              </a:pathLst>
            </a:custGeom>
            <a:solidFill>
              <a:srgbClr val="FFE6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just">
                <a:defRPr i="1">
                  <a:solidFill>
                    <a:srgbClr val="002060"/>
                  </a:solidFill>
                </a:defRPr>
              </a:pPr>
              <a:endParaRPr/>
            </a:p>
          </p:txBody>
        </p:sp>
        <p:sp>
          <p:nvSpPr>
            <p:cNvPr id="277" name="ППЕНТ определяются в зависимости от количества принятых заявлений"/>
            <p:cNvSpPr txBox="1"/>
            <p:nvPr/>
          </p:nvSpPr>
          <p:spPr>
            <a:xfrm>
              <a:off x="0" y="36201"/>
              <a:ext cx="3136215" cy="471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just">
                <a:defRPr i="1">
                  <a:solidFill>
                    <a:srgbClr val="002060"/>
                  </a:solidFill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</a:defRPr>
              </a:pPr>
              <a:endParaRPr/>
            </a:p>
            <a:p>
              <a:pPr>
                <a:defRPr sz="2400"/>
              </a:pPr>
              <a:r>
                <a:t>ППЕНТ определяются в зависимости от количества принятых заявлений</a:t>
              </a:r>
            </a:p>
            <a:p>
              <a:pPr algn="just">
                <a:defRPr i="1">
                  <a:solidFill>
                    <a:srgbClr val="002060"/>
                  </a:solidFill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</a:defRPr>
              </a:pPr>
              <a:endParaRPr/>
            </a:p>
            <a:p>
              <a:pPr algn="just">
                <a:defRPr i="1">
                  <a:solidFill>
                    <a:srgbClr val="002060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Прямоугольник 30"/>
          <p:cNvSpPr txBox="1"/>
          <p:nvPr/>
        </p:nvSpPr>
        <p:spPr>
          <a:xfrm>
            <a:off x="1020050" y="1217038"/>
            <a:ext cx="4364751" cy="41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 обязательных предмета:</a:t>
            </a:r>
          </a:p>
        </p:txBody>
      </p:sp>
      <p:sp>
        <p:nvSpPr>
          <p:cNvPr id="281" name="Прямоугольник 31"/>
          <p:cNvSpPr txBox="1"/>
          <p:nvPr/>
        </p:nvSpPr>
        <p:spPr>
          <a:xfrm>
            <a:off x="1211145" y="1724869"/>
            <a:ext cx="3906955" cy="140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71450" indent="-171450">
              <a:buSzPct val="100000"/>
              <a:buFont typeface="Arial"/>
              <a:buChar char="•"/>
              <a:defRPr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История Казахстана</a:t>
            </a:r>
          </a:p>
          <a:p>
            <a:pPr marL="171450" indent="-171450">
              <a:buSzPct val="100000"/>
              <a:buFont typeface="Arial"/>
              <a:buChar char="•"/>
              <a:defRPr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Математическая грамотность</a:t>
            </a:r>
          </a:p>
          <a:p>
            <a:pPr marL="171450" indent="-171450">
              <a:buSzPct val="100000"/>
              <a:buFont typeface="Arial"/>
              <a:buChar char="•"/>
              <a:defRPr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Грамотность чтения</a:t>
            </a:r>
          </a:p>
        </p:txBody>
      </p:sp>
      <p:sp>
        <p:nvSpPr>
          <p:cNvPr id="282" name="Прямоугольник 33"/>
          <p:cNvSpPr txBox="1"/>
          <p:nvPr/>
        </p:nvSpPr>
        <p:spPr>
          <a:xfrm>
            <a:off x="5126149" y="2542169"/>
            <a:ext cx="6148341" cy="41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 профильных предмета(по выбору):</a:t>
            </a:r>
          </a:p>
        </p:txBody>
      </p:sp>
      <p:sp>
        <p:nvSpPr>
          <p:cNvPr id="283" name="Прямоугольник 36"/>
          <p:cNvSpPr txBox="1"/>
          <p:nvPr/>
        </p:nvSpPr>
        <p:spPr>
          <a:xfrm>
            <a:off x="4455007" y="2973055"/>
            <a:ext cx="7446434" cy="3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71450" indent="-171450">
              <a:buSzPct val="100000"/>
              <a:buFont typeface="Arial"/>
              <a:buChar char="•"/>
              <a:defRPr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Математика + Физика </a:t>
            </a:r>
          </a:p>
          <a:p>
            <a:pPr marL="171450" indent="-171450">
              <a:buSzPct val="100000"/>
              <a:buFont typeface="Arial"/>
              <a:buChar char="•"/>
              <a:defRPr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Математика + География  </a:t>
            </a:r>
          </a:p>
          <a:p>
            <a:pPr marL="171450" indent="-171450">
              <a:buSzPct val="100000"/>
              <a:buFont typeface="Arial"/>
              <a:buChar char="•"/>
              <a:defRPr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Всемирная история+ География  </a:t>
            </a:r>
          </a:p>
          <a:p>
            <a:pPr marL="171450" indent="-171450">
              <a:buSzPct val="100000"/>
              <a:buFont typeface="Arial"/>
              <a:buChar char="•"/>
              <a:defRPr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Биология + Химия </a:t>
            </a:r>
          </a:p>
          <a:p>
            <a:pPr marL="171450" indent="-171450">
              <a:buSzPct val="100000"/>
              <a:buFont typeface="Arial"/>
              <a:buChar char="•"/>
              <a:defRPr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Химия+Физика</a:t>
            </a:r>
          </a:p>
          <a:p>
            <a:pPr marL="171450" indent="-171450">
              <a:buSzPct val="100000"/>
              <a:buFont typeface="Arial"/>
              <a:buChar char="•"/>
              <a:defRPr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Биология + География </a:t>
            </a:r>
          </a:p>
          <a:p>
            <a:pPr marL="171450" indent="-171450">
              <a:buSzPct val="100000"/>
              <a:buFont typeface="Arial"/>
              <a:buChar char="•"/>
              <a:defRPr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Иностранный язык + Всемирная история</a:t>
            </a:r>
          </a:p>
          <a:p>
            <a:pPr marL="171450" indent="-171450">
              <a:buSzPct val="100000"/>
              <a:buFont typeface="Arial"/>
              <a:buChar char="•"/>
              <a:defRPr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Казахский/Русский язык+ Казахская/Русская литература</a:t>
            </a:r>
          </a:p>
          <a:p>
            <a:pPr marL="171450" indent="-171450">
              <a:buSzPct val="100000"/>
              <a:buFont typeface="Arial"/>
              <a:buChar char="•"/>
              <a:defRPr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География + Иностранный язык</a:t>
            </a:r>
          </a:p>
          <a:p>
            <a:pPr marL="171450" indent="-171450">
              <a:buSzPct val="100000"/>
              <a:buFont typeface="Arial"/>
              <a:buChar char="•"/>
              <a:defRPr sz="2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Всемирная история + Человек. Общество. Право</a:t>
            </a:r>
          </a:p>
        </p:txBody>
      </p:sp>
      <p:sp>
        <p:nvSpPr>
          <p:cNvPr id="284" name="Подзаголовок 3"/>
          <p:cNvSpPr txBox="1"/>
          <p:nvPr/>
        </p:nvSpPr>
        <p:spPr>
          <a:xfrm>
            <a:off x="747835" y="266342"/>
            <a:ext cx="11153606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700"/>
              </a:spcBef>
              <a:defRPr sz="32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Предметы тестирования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Box 12"/>
          <p:cNvSpPr txBox="1"/>
          <p:nvPr/>
        </p:nvSpPr>
        <p:spPr>
          <a:xfrm>
            <a:off x="3442749" y="131722"/>
            <a:ext cx="6235641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Язык сдачи тестирования:</a:t>
            </a:r>
          </a:p>
        </p:txBody>
      </p:sp>
      <p:sp>
        <p:nvSpPr>
          <p:cNvPr id="287" name="TextBox 17"/>
          <p:cNvSpPr txBox="1"/>
          <p:nvPr/>
        </p:nvSpPr>
        <p:spPr>
          <a:xfrm>
            <a:off x="1608610" y="786231"/>
            <a:ext cx="2832762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На казахском языке</a:t>
            </a:r>
          </a:p>
        </p:txBody>
      </p:sp>
      <p:sp>
        <p:nvSpPr>
          <p:cNvPr id="288" name="TextBox 18"/>
          <p:cNvSpPr txBox="1"/>
          <p:nvPr/>
        </p:nvSpPr>
        <p:spPr>
          <a:xfrm>
            <a:off x="5177642" y="786231"/>
            <a:ext cx="2512464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На русском языке</a:t>
            </a:r>
          </a:p>
        </p:txBody>
      </p:sp>
      <p:sp>
        <p:nvSpPr>
          <p:cNvPr id="289" name="TextBox 19"/>
          <p:cNvSpPr txBox="1"/>
          <p:nvPr/>
        </p:nvSpPr>
        <p:spPr>
          <a:xfrm>
            <a:off x="8467105" y="750770"/>
            <a:ext cx="311133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На английском языке</a:t>
            </a:r>
          </a:p>
        </p:txBody>
      </p:sp>
      <p:sp>
        <p:nvSpPr>
          <p:cNvPr id="290" name="TextBox 20"/>
          <p:cNvSpPr txBox="1"/>
          <p:nvPr/>
        </p:nvSpPr>
        <p:spPr>
          <a:xfrm>
            <a:off x="509333" y="1264748"/>
            <a:ext cx="11214101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000" i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Примечание: поступающие, выбравшие язык сдачи «английский», сдают по желанию «историю Казахстана» на казахском или русском языках</a:t>
            </a:r>
            <a:r>
              <a:rPr i="0">
                <a:solidFill>
                  <a:srgbClr val="000000"/>
                </a:solidFill>
              </a:rPr>
              <a:t>!</a:t>
            </a:r>
          </a:p>
        </p:txBody>
      </p:sp>
      <p:sp>
        <p:nvSpPr>
          <p:cNvPr id="291" name="TextBox 21"/>
          <p:cNvSpPr txBox="1"/>
          <p:nvPr/>
        </p:nvSpPr>
        <p:spPr>
          <a:xfrm>
            <a:off x="2451405" y="2131082"/>
            <a:ext cx="866633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Для выбравших творческие специальности:</a:t>
            </a:r>
          </a:p>
        </p:txBody>
      </p:sp>
      <p:sp>
        <p:nvSpPr>
          <p:cNvPr id="292" name="TextBox 22"/>
          <p:cNvSpPr txBox="1"/>
          <p:nvPr/>
        </p:nvSpPr>
        <p:spPr>
          <a:xfrm>
            <a:off x="509332" y="2730768"/>
            <a:ext cx="11550906" cy="1251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t>Выбравшие творческие специальности сдают следующие предметы на ЕНТ:</a:t>
            </a: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- Два предмета (грамотность чтения, история Казахстана);</a:t>
            </a:r>
          </a:p>
          <a:p>
            <a:pPr>
              <a:buSzPct val="100000"/>
              <a:buChar char="-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 Пять предметов (грамотность чтения, история Казахстана, математическая грамотность и два профильных предмета по выбору). </a:t>
            </a:r>
          </a:p>
        </p:txBody>
      </p:sp>
      <p:sp>
        <p:nvSpPr>
          <p:cNvPr id="293" name="TextBox 23"/>
          <p:cNvSpPr txBox="1"/>
          <p:nvPr/>
        </p:nvSpPr>
        <p:spPr>
          <a:xfrm>
            <a:off x="509332" y="4153322"/>
            <a:ext cx="11525506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000" i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Примечание: </a:t>
            </a:r>
            <a:r>
              <a:rPr i="0">
                <a:solidFill>
                  <a:srgbClr val="000000"/>
                </a:solidFill>
              </a:rPr>
              <a:t>Выбравшие</a:t>
            </a:r>
            <a:r>
              <a:rPr>
                <a:solidFill>
                  <a:srgbClr val="000000"/>
                </a:solidFill>
              </a:rPr>
              <a:t> </a:t>
            </a:r>
            <a:r>
              <a:rPr i="0">
                <a:solidFill>
                  <a:srgbClr val="000000"/>
                </a:solidFill>
              </a:rPr>
              <a:t>творческую специальность которые сдают ЕНТ по пяти предметам, не раскрашивают сектор б-листа ответов!  </a:t>
            </a:r>
          </a:p>
        </p:txBody>
      </p:sp>
      <p:sp>
        <p:nvSpPr>
          <p:cNvPr id="294" name="TextBox 24"/>
          <p:cNvSpPr txBox="1"/>
          <p:nvPr/>
        </p:nvSpPr>
        <p:spPr>
          <a:xfrm>
            <a:off x="3742170" y="5465248"/>
            <a:ext cx="413692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Время тестирования:</a:t>
            </a:r>
          </a:p>
        </p:txBody>
      </p:sp>
      <p:sp>
        <p:nvSpPr>
          <p:cNvPr id="295" name="TextBox 25"/>
          <p:cNvSpPr txBox="1"/>
          <p:nvPr/>
        </p:nvSpPr>
        <p:spPr>
          <a:xfrm>
            <a:off x="8047256" y="5519110"/>
            <a:ext cx="2179010" cy="387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1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 часа 50 минут</a:t>
            </a:r>
          </a:p>
        </p:txBody>
      </p:sp>
      <p:pic>
        <p:nvPicPr>
          <p:cNvPr id="29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6230" y="5261404"/>
            <a:ext cx="1105941" cy="1105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Box 55"/>
          <p:cNvSpPr txBox="1"/>
          <p:nvPr/>
        </p:nvSpPr>
        <p:spPr>
          <a:xfrm>
            <a:off x="1082764" y="3386925"/>
            <a:ext cx="1794962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t>20 </a:t>
            </a:r>
          </a:p>
          <a:p>
            <a:pPr algn="ctr"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t>заданий</a:t>
            </a:r>
          </a:p>
        </p:txBody>
      </p:sp>
      <p:sp>
        <p:nvSpPr>
          <p:cNvPr id="299" name="Прямоугольник 56"/>
          <p:cNvSpPr txBox="1"/>
          <p:nvPr/>
        </p:nvSpPr>
        <p:spPr>
          <a:xfrm>
            <a:off x="3289854" y="2771370"/>
            <a:ext cx="2217359" cy="1835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выбор одного правильного ответа из пяти предложенных вариантов ответов</a:t>
            </a:r>
          </a:p>
        </p:txBody>
      </p:sp>
      <p:grpSp>
        <p:nvGrpSpPr>
          <p:cNvPr id="312" name="Группа 57"/>
          <p:cNvGrpSpPr/>
          <p:nvPr/>
        </p:nvGrpSpPr>
        <p:grpSpPr>
          <a:xfrm>
            <a:off x="6393691" y="2173725"/>
            <a:ext cx="5500770" cy="2999938"/>
            <a:chOff x="0" y="0"/>
            <a:chExt cx="5500768" cy="2999936"/>
          </a:xfrm>
        </p:grpSpPr>
        <p:sp>
          <p:nvSpPr>
            <p:cNvPr id="300" name="Дуга 58"/>
            <p:cNvSpPr/>
            <p:nvPr/>
          </p:nvSpPr>
          <p:spPr>
            <a:xfrm rot="16200000">
              <a:off x="1279015" y="-1094699"/>
              <a:ext cx="308355" cy="2497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08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15910" y="3380"/>
                    <a:pt x="21600" y="11023"/>
                    <a:pt x="12710" y="17072"/>
                  </a:cubicBezTo>
                  <a:cubicBezTo>
                    <a:pt x="9991" y="18922"/>
                    <a:pt x="6084" y="20479"/>
                    <a:pt x="1353" y="21600"/>
                  </a:cubicBezTo>
                </a:path>
              </a:pathLst>
            </a:cu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1" name="Дуга 59"/>
            <p:cNvSpPr/>
            <p:nvPr/>
          </p:nvSpPr>
          <p:spPr>
            <a:xfrm rot="16200000">
              <a:off x="3908503" y="-1094699"/>
              <a:ext cx="308356" cy="2497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08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15910" y="3380"/>
                    <a:pt x="21600" y="11023"/>
                    <a:pt x="12710" y="17072"/>
                  </a:cubicBezTo>
                  <a:cubicBezTo>
                    <a:pt x="9991" y="18922"/>
                    <a:pt x="6084" y="20479"/>
                    <a:pt x="1353" y="21600"/>
                  </a:cubicBezTo>
                </a:path>
              </a:pathLst>
            </a:cu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2" name="Дуга 60"/>
            <p:cNvSpPr/>
            <p:nvPr/>
          </p:nvSpPr>
          <p:spPr>
            <a:xfrm rot="16200000">
              <a:off x="1279015" y="1543620"/>
              <a:ext cx="308355" cy="249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08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15910" y="3380"/>
                    <a:pt x="21600" y="11023"/>
                    <a:pt x="12710" y="17072"/>
                  </a:cubicBezTo>
                  <a:cubicBezTo>
                    <a:pt x="9991" y="18922"/>
                    <a:pt x="6084" y="20479"/>
                    <a:pt x="1353" y="21600"/>
                  </a:cubicBezTo>
                </a:path>
              </a:pathLst>
            </a:cu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3" name="Дуга 61"/>
            <p:cNvSpPr/>
            <p:nvPr/>
          </p:nvSpPr>
          <p:spPr>
            <a:xfrm rot="16200000">
              <a:off x="3908503" y="1543620"/>
              <a:ext cx="308356" cy="249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08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15910" y="3380"/>
                    <a:pt x="21600" y="11023"/>
                    <a:pt x="12710" y="17072"/>
                  </a:cubicBezTo>
                  <a:cubicBezTo>
                    <a:pt x="9991" y="18922"/>
                    <a:pt x="6084" y="20479"/>
                    <a:pt x="1353" y="21600"/>
                  </a:cubicBezTo>
                </a:path>
              </a:pathLst>
            </a:cu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4" name="Прямая соединительная линия 62"/>
            <p:cNvSpPr/>
            <p:nvPr/>
          </p:nvSpPr>
          <p:spPr>
            <a:xfrm flipH="1">
              <a:off x="120673" y="361618"/>
              <a:ext cx="1" cy="2638319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5" name="Прямая соединительная линия 63"/>
            <p:cNvSpPr/>
            <p:nvPr/>
          </p:nvSpPr>
          <p:spPr>
            <a:xfrm flipH="1">
              <a:off x="2750162" y="339041"/>
              <a:ext cx="5611" cy="2660896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6" name="Прямая соединительная линия 64"/>
            <p:cNvSpPr/>
            <p:nvPr/>
          </p:nvSpPr>
          <p:spPr>
            <a:xfrm flipH="1">
              <a:off x="5385261" y="339041"/>
              <a:ext cx="1" cy="2638319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7" name="Прямая соединительная линия 65"/>
            <p:cNvSpPr/>
            <p:nvPr/>
          </p:nvSpPr>
          <p:spPr>
            <a:xfrm>
              <a:off x="0" y="601923"/>
              <a:ext cx="120674" cy="2398014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8" name="Прямая соединительная линия 66"/>
            <p:cNvSpPr/>
            <p:nvPr/>
          </p:nvSpPr>
          <p:spPr>
            <a:xfrm flipH="1">
              <a:off x="5385261" y="601923"/>
              <a:ext cx="115505" cy="2375437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9" name="Прямая соединительная линия 67"/>
            <p:cNvSpPr/>
            <p:nvPr/>
          </p:nvSpPr>
          <p:spPr>
            <a:xfrm flipV="1">
              <a:off x="0" y="361618"/>
              <a:ext cx="120674" cy="240306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0" name="Прямая соединительная линия 68"/>
            <p:cNvSpPr/>
            <p:nvPr/>
          </p:nvSpPr>
          <p:spPr>
            <a:xfrm flipV="1">
              <a:off x="5385261" y="339041"/>
              <a:ext cx="1" cy="262883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1" name="Прямая соединительная линия 69"/>
            <p:cNvSpPr/>
            <p:nvPr/>
          </p:nvSpPr>
          <p:spPr>
            <a:xfrm flipH="1" flipV="1">
              <a:off x="5385261" y="339044"/>
              <a:ext cx="115508" cy="262880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3" name="TextBox 72"/>
          <p:cNvSpPr txBox="1"/>
          <p:nvPr/>
        </p:nvSpPr>
        <p:spPr>
          <a:xfrm>
            <a:off x="3340239" y="265180"/>
            <a:ext cx="728572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СТРУКТУРА ТЕСТОВ ЕНТ</a:t>
            </a:r>
          </a:p>
        </p:txBody>
      </p:sp>
      <p:sp>
        <p:nvSpPr>
          <p:cNvPr id="314" name="TextBox 73"/>
          <p:cNvSpPr txBox="1"/>
          <p:nvPr/>
        </p:nvSpPr>
        <p:spPr>
          <a:xfrm>
            <a:off x="325186" y="1044010"/>
            <a:ext cx="5770815" cy="74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 трем обязательным дисциплинам по каждому предмету:</a:t>
            </a:r>
          </a:p>
        </p:txBody>
      </p:sp>
      <p:grpSp>
        <p:nvGrpSpPr>
          <p:cNvPr id="327" name="Группа 74"/>
          <p:cNvGrpSpPr/>
          <p:nvPr/>
        </p:nvGrpSpPr>
        <p:grpSpPr>
          <a:xfrm>
            <a:off x="357101" y="2202895"/>
            <a:ext cx="5500770" cy="2999938"/>
            <a:chOff x="0" y="0"/>
            <a:chExt cx="5500768" cy="2999936"/>
          </a:xfrm>
        </p:grpSpPr>
        <p:sp>
          <p:nvSpPr>
            <p:cNvPr id="315" name="Дуга 75"/>
            <p:cNvSpPr/>
            <p:nvPr/>
          </p:nvSpPr>
          <p:spPr>
            <a:xfrm rot="16200000">
              <a:off x="1279015" y="-1094699"/>
              <a:ext cx="308355" cy="2497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08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15910" y="3380"/>
                    <a:pt x="21600" y="11023"/>
                    <a:pt x="12710" y="17072"/>
                  </a:cubicBezTo>
                  <a:cubicBezTo>
                    <a:pt x="9991" y="18922"/>
                    <a:pt x="6084" y="20479"/>
                    <a:pt x="1353" y="21600"/>
                  </a:cubicBezTo>
                </a:path>
              </a:pathLst>
            </a:cu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6" name="Дуга 76"/>
            <p:cNvSpPr/>
            <p:nvPr/>
          </p:nvSpPr>
          <p:spPr>
            <a:xfrm rot="16200000">
              <a:off x="3908503" y="-1094699"/>
              <a:ext cx="308356" cy="2497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08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15910" y="3380"/>
                    <a:pt x="21600" y="11023"/>
                    <a:pt x="12710" y="17072"/>
                  </a:cubicBezTo>
                  <a:cubicBezTo>
                    <a:pt x="9991" y="18922"/>
                    <a:pt x="6084" y="20479"/>
                    <a:pt x="1353" y="21600"/>
                  </a:cubicBezTo>
                </a:path>
              </a:pathLst>
            </a:cu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7" name="Дуга 77"/>
            <p:cNvSpPr/>
            <p:nvPr/>
          </p:nvSpPr>
          <p:spPr>
            <a:xfrm rot="16200000">
              <a:off x="1279015" y="1543620"/>
              <a:ext cx="308355" cy="249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08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15910" y="3380"/>
                    <a:pt x="21600" y="11023"/>
                    <a:pt x="12710" y="17072"/>
                  </a:cubicBezTo>
                  <a:cubicBezTo>
                    <a:pt x="9991" y="18922"/>
                    <a:pt x="6084" y="20479"/>
                    <a:pt x="1353" y="21600"/>
                  </a:cubicBezTo>
                </a:path>
              </a:pathLst>
            </a:cu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8" name="Дуга 78"/>
            <p:cNvSpPr/>
            <p:nvPr/>
          </p:nvSpPr>
          <p:spPr>
            <a:xfrm rot="16200000">
              <a:off x="3908503" y="1543620"/>
              <a:ext cx="308356" cy="249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08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15910" y="3380"/>
                    <a:pt x="21600" y="11023"/>
                    <a:pt x="12710" y="17072"/>
                  </a:cubicBezTo>
                  <a:cubicBezTo>
                    <a:pt x="9991" y="18922"/>
                    <a:pt x="6084" y="20479"/>
                    <a:pt x="1353" y="21600"/>
                  </a:cubicBezTo>
                </a:path>
              </a:pathLst>
            </a:cu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9" name="Прямая соединительная линия 79"/>
            <p:cNvSpPr/>
            <p:nvPr/>
          </p:nvSpPr>
          <p:spPr>
            <a:xfrm flipH="1">
              <a:off x="120673" y="361618"/>
              <a:ext cx="1" cy="2638319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0" name="Прямая соединительная линия 80"/>
            <p:cNvSpPr/>
            <p:nvPr/>
          </p:nvSpPr>
          <p:spPr>
            <a:xfrm flipH="1">
              <a:off x="2750162" y="339041"/>
              <a:ext cx="5611" cy="2660896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1" name="Прямая соединительная линия 81"/>
            <p:cNvSpPr/>
            <p:nvPr/>
          </p:nvSpPr>
          <p:spPr>
            <a:xfrm flipH="1">
              <a:off x="5385261" y="339041"/>
              <a:ext cx="1" cy="2638319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2" name="Прямая соединительная линия 82"/>
            <p:cNvSpPr/>
            <p:nvPr/>
          </p:nvSpPr>
          <p:spPr>
            <a:xfrm>
              <a:off x="0" y="601923"/>
              <a:ext cx="120674" cy="2398014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3" name="Прямая соединительная линия 83"/>
            <p:cNvSpPr/>
            <p:nvPr/>
          </p:nvSpPr>
          <p:spPr>
            <a:xfrm flipH="1">
              <a:off x="5385261" y="601923"/>
              <a:ext cx="115505" cy="2375437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4" name="Прямая соединительная линия 84"/>
            <p:cNvSpPr/>
            <p:nvPr/>
          </p:nvSpPr>
          <p:spPr>
            <a:xfrm flipV="1">
              <a:off x="0" y="361618"/>
              <a:ext cx="120674" cy="240306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5" name="Прямая соединительная линия 85"/>
            <p:cNvSpPr/>
            <p:nvPr/>
          </p:nvSpPr>
          <p:spPr>
            <a:xfrm flipV="1">
              <a:off x="5385261" y="339041"/>
              <a:ext cx="1" cy="262883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6" name="Прямая соединительная линия 86"/>
            <p:cNvSpPr/>
            <p:nvPr/>
          </p:nvSpPr>
          <p:spPr>
            <a:xfrm flipH="1" flipV="1">
              <a:off x="5385261" y="339044"/>
              <a:ext cx="115508" cy="262880"/>
            </a:xfrm>
            <a:prstGeom prst="line">
              <a:avLst/>
            </a:prstGeom>
            <a:noFill/>
            <a:ln w="12700" cap="flat">
              <a:solidFill>
                <a:srgbClr val="12B2E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28" name="TextBox 87"/>
          <p:cNvSpPr txBox="1"/>
          <p:nvPr/>
        </p:nvSpPr>
        <p:spPr>
          <a:xfrm>
            <a:off x="6599712" y="1044010"/>
            <a:ext cx="5288569" cy="41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 каждому профильному предмету:</a:t>
            </a:r>
          </a:p>
        </p:txBody>
      </p:sp>
      <p:sp>
        <p:nvSpPr>
          <p:cNvPr id="329" name="TextBox 89"/>
          <p:cNvSpPr txBox="1"/>
          <p:nvPr/>
        </p:nvSpPr>
        <p:spPr>
          <a:xfrm>
            <a:off x="6690642" y="2309705"/>
            <a:ext cx="2113607" cy="2419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t>20 заданий</a:t>
            </a:r>
          </a:p>
          <a:p>
            <a:pPr algn="ctr">
              <a:defRPr sz="20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t>выбор одного правильного ответа из пяти предложенных вариантов ответов</a:t>
            </a:r>
          </a:p>
        </p:txBody>
      </p:sp>
      <p:sp>
        <p:nvSpPr>
          <p:cNvPr id="330" name="TextBox 92"/>
          <p:cNvSpPr txBox="1"/>
          <p:nvPr/>
        </p:nvSpPr>
        <p:spPr>
          <a:xfrm>
            <a:off x="9090517" y="2340210"/>
            <a:ext cx="2599265" cy="2419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t>10 заданий</a:t>
            </a:r>
          </a:p>
          <a:p>
            <a:pPr algn="ctr">
              <a:defRPr sz="20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t> выбор одного или нескольких правильных ответов из нескольких вариантов ответов</a:t>
            </a:r>
          </a:p>
        </p:txBody>
      </p:sp>
      <p:sp>
        <p:nvSpPr>
          <p:cNvPr id="331" name="TextBox 93"/>
          <p:cNvSpPr txBox="1"/>
          <p:nvPr/>
        </p:nvSpPr>
        <p:spPr>
          <a:xfrm>
            <a:off x="4437340" y="5651722"/>
            <a:ext cx="538415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Всего баллов: 140 </a:t>
            </a:r>
          </a:p>
        </p:txBody>
      </p:sp>
      <p:sp>
        <p:nvSpPr>
          <p:cNvPr id="332" name="Прямоугольник 1"/>
          <p:cNvSpPr txBox="1"/>
          <p:nvPr/>
        </p:nvSpPr>
        <p:spPr>
          <a:xfrm>
            <a:off x="4437339" y="6088262"/>
            <a:ext cx="2443161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Проходной балл: 50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Подзаголовок 3"/>
          <p:cNvSpPr txBox="1"/>
          <p:nvPr/>
        </p:nvSpPr>
        <p:spPr>
          <a:xfrm>
            <a:off x="668541" y="284291"/>
            <a:ext cx="11153606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700"/>
              </a:spcBef>
              <a:defRPr sz="32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Оплата ЕНТ</a:t>
            </a:r>
          </a:p>
        </p:txBody>
      </p:sp>
      <p:sp>
        <p:nvSpPr>
          <p:cNvPr id="335" name="Прямоугольник 1"/>
          <p:cNvSpPr txBox="1"/>
          <p:nvPr/>
        </p:nvSpPr>
        <p:spPr>
          <a:xfrm>
            <a:off x="5886710" y="2728404"/>
            <a:ext cx="5904085" cy="458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600" b="1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Стоимость тестирования: </a:t>
            </a:r>
            <a:r>
              <a:rPr>
                <a:solidFill>
                  <a:srgbClr val="7030A0"/>
                </a:solidFill>
              </a:rPr>
              <a:t>2242 тенге</a:t>
            </a:r>
          </a:p>
        </p:txBody>
      </p:sp>
      <p:sp>
        <p:nvSpPr>
          <p:cNvPr id="336" name="TextBox 14"/>
          <p:cNvSpPr txBox="1"/>
          <p:nvPr/>
        </p:nvSpPr>
        <p:spPr>
          <a:xfrm>
            <a:off x="371662" y="1343409"/>
            <a:ext cx="5206178" cy="1833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«Национальный центр тестирования» РГКП МОН РК 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010011 г. Астана, п. Женис, 60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БИН 000140001853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ИИК KZ536010111000001515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БИК HSBKKZKX КБЕ 16</a:t>
            </a:r>
          </a:p>
        </p:txBody>
      </p:sp>
      <p:sp>
        <p:nvSpPr>
          <p:cNvPr id="337" name="TextBox 3"/>
          <p:cNvSpPr txBox="1"/>
          <p:nvPr/>
        </p:nvSpPr>
        <p:spPr>
          <a:xfrm>
            <a:off x="371662" y="860519"/>
            <a:ext cx="3726180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Реквизиты НЦТ:</a:t>
            </a:r>
          </a:p>
        </p:txBody>
      </p:sp>
      <p:sp>
        <p:nvSpPr>
          <p:cNvPr id="338" name="TextBox 4"/>
          <p:cNvSpPr txBox="1"/>
          <p:nvPr/>
        </p:nvSpPr>
        <p:spPr>
          <a:xfrm>
            <a:off x="211922" y="3501930"/>
            <a:ext cx="11757864" cy="268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Примечание:</a:t>
            </a:r>
          </a:p>
          <a:p>
            <a:pPr algn="just">
              <a:defRPr sz="1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57200" indent="-457200" algn="just">
              <a:buSzPct val="100000"/>
              <a:buChar char="➢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При оплате за тестирование обязательно в квитанции указать ИИН тестируемого!!!</a:t>
            </a:r>
          </a:p>
          <a:p>
            <a:pPr algn="just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57200" indent="-457200" algn="just">
              <a:buSzPct val="100000"/>
              <a:buChar char="➢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 случаях оплаты за нескольких тестируемых в одной квитанции, следующая информация в обязательном порядке должна быть представлена письмом в ППЕНТ: </a:t>
            </a:r>
          </a:p>
          <a:p>
            <a:pPr algn="just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  информация об оплативших лицах (ИИН, ФИО);</a:t>
            </a:r>
          </a:p>
          <a:p>
            <a:pPr marL="342900" indent="-342900" algn="just">
              <a:buSzPct val="100000"/>
              <a:buChar char="-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информация о тестируемых, за которых была произведена оплата (ИИН, ФИО).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Box 72"/>
          <p:cNvSpPr txBox="1"/>
          <p:nvPr/>
        </p:nvSpPr>
        <p:spPr>
          <a:xfrm>
            <a:off x="3590380" y="308608"/>
            <a:ext cx="4868365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Сертификат ЕНТ</a:t>
            </a:r>
          </a:p>
        </p:txBody>
      </p:sp>
      <p:sp>
        <p:nvSpPr>
          <p:cNvPr id="341" name="TextBox 2"/>
          <p:cNvSpPr txBox="1"/>
          <p:nvPr/>
        </p:nvSpPr>
        <p:spPr>
          <a:xfrm>
            <a:off x="6371655" y="1362841"/>
            <a:ext cx="5566412" cy="76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Баллы, полученные на ЕНТ, не выпускаются на бланке сертификата!!!</a:t>
            </a:r>
          </a:p>
        </p:txBody>
      </p:sp>
      <p:grpSp>
        <p:nvGrpSpPr>
          <p:cNvPr id="346" name="Группа 7"/>
          <p:cNvGrpSpPr/>
          <p:nvPr/>
        </p:nvGrpSpPr>
        <p:grpSpPr>
          <a:xfrm>
            <a:off x="171449" y="1611629"/>
            <a:ext cx="6023611" cy="4237437"/>
            <a:chOff x="0" y="0"/>
            <a:chExt cx="6023610" cy="4237435"/>
          </a:xfrm>
        </p:grpSpPr>
        <p:grpSp>
          <p:nvGrpSpPr>
            <p:cNvPr id="344" name="Рисунок 3"/>
            <p:cNvGrpSpPr/>
            <p:nvPr/>
          </p:nvGrpSpPr>
          <p:grpSpPr>
            <a:xfrm>
              <a:off x="393357" y="246079"/>
              <a:ext cx="5630253" cy="3991357"/>
              <a:chOff x="0" y="0"/>
              <a:chExt cx="5630252" cy="3991355"/>
            </a:xfrm>
          </p:grpSpPr>
          <p:sp>
            <p:nvSpPr>
              <p:cNvPr id="342" name="Прямоугольник"/>
              <p:cNvSpPr/>
              <p:nvPr/>
            </p:nvSpPr>
            <p:spPr>
              <a:xfrm>
                <a:off x="0" y="0"/>
                <a:ext cx="5630253" cy="3991356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pic>
            <p:nvPicPr>
              <p:cNvPr id="343" name="image12.jpeg" descr="image12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5630253" cy="399135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45" name="Прямая соединительная линия 5"/>
            <p:cNvSpPr/>
            <p:nvPr/>
          </p:nvSpPr>
          <p:spPr>
            <a:xfrm>
              <a:off x="-1" y="-1"/>
              <a:ext cx="6023611" cy="4237436"/>
            </a:xfrm>
            <a:prstGeom prst="line">
              <a:avLst/>
            </a:prstGeom>
            <a:noFill/>
            <a:ln w="57150" cap="flat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47" name="TextBox 41"/>
          <p:cNvSpPr txBox="1"/>
          <p:nvPr/>
        </p:nvSpPr>
        <p:spPr>
          <a:xfrm>
            <a:off x="6469379" y="2508916"/>
            <a:ext cx="5566412" cy="145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С результатами ЕНТ можно ознакомиться из ведомости или на сайте </a:t>
            </a:r>
            <a:r>
              <a:rPr>
                <a:solidFill>
                  <a:srgbClr val="C00000"/>
                </a:solidFill>
              </a:rPr>
              <a:t>www.testcenter</a:t>
            </a:r>
            <a:r>
              <a:t> (посредством ИИН и ИКТ). </a:t>
            </a:r>
          </a:p>
        </p:txBody>
      </p:sp>
      <p:sp>
        <p:nvSpPr>
          <p:cNvPr id="348" name="TextBox 43"/>
          <p:cNvSpPr txBox="1"/>
          <p:nvPr/>
        </p:nvSpPr>
        <p:spPr>
          <a:xfrm>
            <a:off x="6469379" y="4178124"/>
            <a:ext cx="5566412" cy="2135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Баллы ЕНТ для зачисления в ВУЗ на платной основе или участия в конкурсе на присуждение образовательных грантов за счет средств республиканского бюджета, передаются в высшие учебные заведения из базы данных НЦТ.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Box 72"/>
          <p:cNvSpPr txBox="1"/>
          <p:nvPr/>
        </p:nvSpPr>
        <p:spPr>
          <a:xfrm>
            <a:off x="3108685" y="313879"/>
            <a:ext cx="7532646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Предметы, запрещенные на ЕНТ</a:t>
            </a:r>
          </a:p>
        </p:txBody>
      </p:sp>
      <p:sp>
        <p:nvSpPr>
          <p:cNvPr id="351" name="TextBox 1"/>
          <p:cNvSpPr txBox="1"/>
          <p:nvPr/>
        </p:nvSpPr>
        <p:spPr>
          <a:xfrm>
            <a:off x="285749" y="1188719"/>
            <a:ext cx="11818622" cy="5260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Char char="❑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 случае попытки проноса в здание одного из запрещенных предметов на тестирование, составляется акт и не допускается  на ЕНТ.</a:t>
            </a:r>
          </a:p>
          <a:p>
            <a:pPr>
              <a:defRPr b="1" u="sng">
                <a:solidFill>
                  <a:srgbClr val="C00000"/>
                </a:solidFill>
              </a:defRPr>
            </a:pPr>
            <a:endParaRPr/>
          </a:p>
          <a:p>
            <a:pPr marL="285750" indent="-285750">
              <a:buSzPct val="100000"/>
              <a:buChar char="❑"/>
              <a:defRPr sz="24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 здание, где проводится ЕНТ, не допускаются следующие запрещенные предметы:</a:t>
            </a:r>
          </a:p>
          <a:p>
            <a:pPr lvl="1" algn="just">
              <a:spcBef>
                <a:spcPts val="6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Мобильные средства связи (пейджер, сотовый телефон, планшеты, iPad (Айпад), iPod (Айпод), iPhone (Айфон), SmartPhone (Смартфон));</a:t>
            </a:r>
          </a:p>
          <a:p>
            <a:pPr lvl="1" algn="just">
              <a:spcBef>
                <a:spcPts val="6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ноутбуки, плейеры, модемы (мобильные роутеры); </a:t>
            </a:r>
          </a:p>
          <a:p>
            <a:pPr lvl="1" algn="just">
              <a:spcBef>
                <a:spcPts val="6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любые виды радио-электронной связи (Wi-Fi (Вай-фай), Bluetooth (Блютуз), Dect (Дект), 3G (3 Джи), 4G (4 Джи);</a:t>
            </a:r>
          </a:p>
          <a:p>
            <a:pPr lvl="1" algn="just">
              <a:spcBef>
                <a:spcPts val="6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наушники проводные и беспроводные и прочие;</a:t>
            </a:r>
          </a:p>
          <a:p>
            <a:pPr lvl="1" algn="just">
              <a:spcBef>
                <a:spcPts val="6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шпаргалки, учебники и методическая литература;</a:t>
            </a:r>
          </a:p>
          <a:p>
            <a:pPr lvl="1" algn="just">
              <a:spcBef>
                <a:spcPts val="6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калькуляторы и корректирующая жидкость. 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Box 14"/>
          <p:cNvSpPr txBox="1"/>
          <p:nvPr/>
        </p:nvSpPr>
        <p:spPr>
          <a:xfrm>
            <a:off x="1383029" y="91310"/>
            <a:ext cx="9669782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Подготовка к ЕНТ</a:t>
            </a:r>
          </a:p>
        </p:txBody>
      </p:sp>
      <p:pic>
        <p:nvPicPr>
          <p:cNvPr id="354" name="Рисунок 23" descr="Рисунок 23"/>
          <p:cNvPicPr>
            <a:picLocks noChangeAspect="1"/>
          </p:cNvPicPr>
          <p:nvPr/>
        </p:nvPicPr>
        <p:blipFill>
          <a:blip r:embed="rId2">
            <a:extLst/>
          </a:blip>
          <a:srcRect l="22325" t="26043" r="22325" b="23762"/>
          <a:stretch>
            <a:fillRect/>
          </a:stretch>
        </p:blipFill>
        <p:spPr>
          <a:xfrm>
            <a:off x="3618612" y="5936722"/>
            <a:ext cx="1032489" cy="676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Рисунок 24" descr="Рисунок 2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1767" y="5936722"/>
            <a:ext cx="1032489" cy="6763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1" name="Группа 3"/>
          <p:cNvGrpSpPr/>
          <p:nvPr/>
        </p:nvGrpSpPr>
        <p:grpSpPr>
          <a:xfrm>
            <a:off x="643837" y="1264007"/>
            <a:ext cx="11391953" cy="5217236"/>
            <a:chOff x="0" y="0"/>
            <a:chExt cx="11391952" cy="5217234"/>
          </a:xfrm>
        </p:grpSpPr>
        <p:sp>
          <p:nvSpPr>
            <p:cNvPr id="356" name="Объект 2"/>
            <p:cNvSpPr txBox="1"/>
            <p:nvPr/>
          </p:nvSpPr>
          <p:spPr>
            <a:xfrm>
              <a:off x="1539292" y="30776"/>
              <a:ext cx="9852660" cy="50775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rmAutofit/>
            </a:bodyPr>
            <a:lstStyle/>
            <a:p>
              <a:pPr>
                <a:spcBef>
                  <a:spcPts val="400"/>
                </a:spcBef>
                <a:defRPr sz="2000">
                  <a:solidFill>
                    <a:srgbClr val="03182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Стоимость 1 тестирования – </a:t>
              </a:r>
              <a:r>
                <a:rPr>
                  <a:solidFill>
                    <a:srgbClr val="FF0000"/>
                  </a:solidFill>
                </a:rPr>
                <a:t>260 тенге</a:t>
              </a:r>
            </a:p>
            <a:p>
              <a:pPr>
                <a:spcBef>
                  <a:spcPts val="400"/>
                </a:spcBef>
                <a:defRPr sz="2000">
                  <a:solidFill>
                    <a:srgbClr val="03182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</a:t>
              </a:r>
              <a:endParaRPr sz="2200">
                <a:solidFill>
                  <a:srgbClr val="212745"/>
                </a:solidFill>
              </a:endParaRPr>
            </a:p>
            <a:p>
              <a:pPr>
                <a:spcBef>
                  <a:spcPts val="600"/>
                </a:spcBef>
                <a:defRPr sz="2600" b="1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Способы оплаты: </a:t>
              </a:r>
              <a:endParaRPr sz="2200">
                <a:solidFill>
                  <a:srgbClr val="212745"/>
                </a:solidFill>
              </a:endParaRPr>
            </a:p>
            <a:p>
              <a:pPr>
                <a:spcBef>
                  <a:spcPts val="400"/>
                </a:spcBef>
                <a:defRPr sz="2000">
                  <a:solidFill>
                    <a:srgbClr val="03182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Терминалы Касса 24</a:t>
              </a:r>
              <a:endParaRPr sz="2200">
                <a:solidFill>
                  <a:srgbClr val="212745"/>
                </a:solidFill>
              </a:endParaRPr>
            </a:p>
            <a:p>
              <a:pPr>
                <a:spcBef>
                  <a:spcPts val="400"/>
                </a:spcBef>
                <a:defRPr sz="2000">
                  <a:solidFill>
                    <a:srgbClr val="03182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Веб-приложение «Личный кабинет»</a:t>
              </a:r>
            </a:p>
            <a:p>
              <a:pPr>
                <a:spcBef>
                  <a:spcPts val="400"/>
                </a:spcBef>
                <a:defRPr sz="20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https://cabinet.testcenter.kz/ </a:t>
              </a:r>
              <a:r>
                <a:rPr>
                  <a:solidFill>
                    <a:srgbClr val="212745"/>
                  </a:solidFill>
                </a:rPr>
                <a:t>после регистрации в личном кабинете нужно выбрать необходимый вид тестирования; нажав кнопку «Купить», выбрать количество попыток; на странице оплаты заполнить необходимые данные, выбрать вид оплаты (карточка Банка, Личная касса).</a:t>
              </a:r>
              <a:endParaRPr sz="2200">
                <a:solidFill>
                  <a:srgbClr val="212745"/>
                </a:solidFill>
              </a:endParaRPr>
            </a:p>
            <a:p>
              <a:pPr>
                <a:spcBef>
                  <a:spcPts val="500"/>
                </a:spcBef>
                <a:defRPr sz="2000">
                  <a:solidFill>
                    <a:srgbClr val="03182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2200">
                <a:solidFill>
                  <a:srgbClr val="212745"/>
                </a:solidFill>
              </a:endParaRPr>
            </a:p>
            <a:p>
              <a:pPr>
                <a:spcBef>
                  <a:spcPts val="400"/>
                </a:spcBef>
                <a:defRPr sz="2000">
                  <a:solidFill>
                    <a:srgbClr val="03182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 Банки второго уровня</a:t>
              </a:r>
            </a:p>
            <a:p>
              <a:pPr algn="ctr">
                <a:spcBef>
                  <a:spcPts val="500"/>
                </a:spcBef>
                <a:defRPr sz="2200">
                  <a:solidFill>
                    <a:srgbClr val="03182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pic>
          <p:nvPicPr>
            <p:cNvPr id="357" name="Рисунок 20" descr="Рисунок 20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5302" t="9260" r="11830" b="7143"/>
            <a:stretch>
              <a:fillRect/>
            </a:stretch>
          </p:blipFill>
          <p:spPr>
            <a:xfrm>
              <a:off x="48468" y="-1"/>
              <a:ext cx="983798" cy="7752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8" name="Picture 4" descr="Picture 4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1384143"/>
              <a:ext cx="1032267" cy="8640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9" name="Picture 3" descr="Picture 3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9499" y="4334774"/>
              <a:ext cx="979731" cy="8824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0" name="Рисунок 25" descr="Рисунок 25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2839308"/>
              <a:ext cx="1049231" cy="891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62" name="TextBox 2"/>
          <p:cNvSpPr txBox="1"/>
          <p:nvPr/>
        </p:nvSpPr>
        <p:spPr>
          <a:xfrm>
            <a:off x="2360295" y="739213"/>
            <a:ext cx="7715251" cy="458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600" b="1" i="1">
                <a:solidFill>
                  <a:srgbClr val="2373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Онлайн пробное тестирование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Box 14"/>
          <p:cNvSpPr txBox="1"/>
          <p:nvPr/>
        </p:nvSpPr>
        <p:spPr>
          <a:xfrm>
            <a:off x="1189672" y="279551"/>
            <a:ext cx="9669782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Подготовка к ЕНТ</a:t>
            </a:r>
          </a:p>
        </p:txBody>
      </p:sp>
      <p:sp>
        <p:nvSpPr>
          <p:cNvPr id="365" name="TextBox 2"/>
          <p:cNvSpPr txBox="1"/>
          <p:nvPr/>
        </p:nvSpPr>
        <p:spPr>
          <a:xfrm>
            <a:off x="2360295" y="1004191"/>
            <a:ext cx="7715251" cy="458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600" b="1" i="1">
                <a:solidFill>
                  <a:srgbClr val="2373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Учебно-методические пособия</a:t>
            </a:r>
          </a:p>
        </p:txBody>
      </p:sp>
      <p:pic>
        <p:nvPicPr>
          <p:cNvPr id="366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84432" y="2035810"/>
            <a:ext cx="6886576" cy="3800476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TextBox 12"/>
          <p:cNvSpPr txBox="1"/>
          <p:nvPr/>
        </p:nvSpPr>
        <p:spPr>
          <a:xfrm>
            <a:off x="197788" y="1928886"/>
            <a:ext cx="5254322" cy="4106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indent="1077912" algn="just">
              <a:tabLst>
                <a:tab pos="5918200" algn="l"/>
              </a:tabLst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Математическая грамотность;</a:t>
            </a:r>
          </a:p>
          <a:p>
            <a:pPr marL="1077912" algn="just">
              <a:buSzPct val="100000"/>
              <a:buChar char="-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Грамотность чтения;</a:t>
            </a:r>
          </a:p>
          <a:p>
            <a:pPr marL="1077912" algn="just">
              <a:buSzPct val="100000"/>
              <a:buChar char="-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История Казахстана;</a:t>
            </a:r>
          </a:p>
          <a:p>
            <a:pPr marL="1077912" algn="just">
              <a:buSzPct val="100000"/>
              <a:buChar char="-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Казахский язык;</a:t>
            </a:r>
          </a:p>
          <a:p>
            <a:pPr marL="1077912" algn="just">
              <a:buSzPct val="100000"/>
              <a:buChar char="-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Русский язык;</a:t>
            </a:r>
          </a:p>
          <a:p>
            <a:pPr marL="1077912" algn="just">
              <a:buSzPct val="100000"/>
              <a:buChar char="-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Математика;</a:t>
            </a:r>
          </a:p>
          <a:p>
            <a:pPr marL="1077912" algn="just">
              <a:buSzPct val="100000"/>
              <a:buChar char="-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Физика;</a:t>
            </a:r>
          </a:p>
          <a:p>
            <a:pPr marL="1077912" algn="just">
              <a:buSzPct val="100000"/>
              <a:buChar char="-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География;</a:t>
            </a:r>
          </a:p>
          <a:p>
            <a:pPr marL="1077912" algn="just">
              <a:buSzPct val="100000"/>
              <a:buChar char="-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Биология;</a:t>
            </a:r>
          </a:p>
          <a:p>
            <a:pPr marL="1077912" algn="just">
              <a:buSzPct val="100000"/>
              <a:buChar char="-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Химия;</a:t>
            </a:r>
          </a:p>
          <a:p>
            <a:pPr marL="1077912" algn="just">
              <a:buSzPct val="100000"/>
              <a:buChar char="-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Иностранный язык;</a:t>
            </a:r>
          </a:p>
          <a:p>
            <a:pPr marL="1077912" algn="just">
              <a:buSzPct val="100000"/>
              <a:buChar char="-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Всемирная история.</a:t>
            </a:r>
          </a:p>
          <a:p>
            <a:pPr algn="just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r">
              <a:defRPr sz="20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Стоимость – </a:t>
            </a:r>
            <a:r>
              <a:rPr b="1" i="0"/>
              <a:t>414 тенге 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ямоугольник 5"/>
          <p:cNvSpPr txBox="1"/>
          <p:nvPr/>
        </p:nvSpPr>
        <p:spPr>
          <a:xfrm>
            <a:off x="727788" y="2736502"/>
            <a:ext cx="11288202" cy="1148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«ЕНТ – одна из форм отборочных экзаменов для поступления в организации высшего и (или) послевузовского образования</a:t>
            </a:r>
            <a:r>
              <a:rPr>
                <a:solidFill>
                  <a:srgbClr val="212745"/>
                </a:solidFill>
                <a:latin typeface="+mn-lt"/>
                <a:ea typeface="+mn-ea"/>
                <a:cs typeface="+mn-cs"/>
                <a:sym typeface="Calibri"/>
              </a:rPr>
              <a:t>»</a:t>
            </a:r>
            <a:r>
              <a:rPr sz="1600">
                <a:solidFill>
                  <a:srgbClr val="212745"/>
                </a:solidFill>
                <a:latin typeface="+mn-lt"/>
                <a:ea typeface="+mn-ea"/>
                <a:cs typeface="+mn-cs"/>
                <a:sym typeface="Calibri"/>
              </a:rPr>
              <a:t>                                                                                                                                       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r">
              <a:defRPr i="1"/>
            </a:pPr>
            <a:r>
              <a:t>Закон РК «Об образовании»</a:t>
            </a:r>
            <a:r>
              <a:rPr sz="2400" i="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28" name="Прямоугольник 1"/>
          <p:cNvSpPr txBox="1"/>
          <p:nvPr/>
        </p:nvSpPr>
        <p:spPr>
          <a:xfrm>
            <a:off x="828150" y="1646547"/>
            <a:ext cx="8226250" cy="58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Единое национальное тестирование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Объект 5"/>
          <p:cNvGrpSpPr/>
          <p:nvPr/>
        </p:nvGrpSpPr>
        <p:grpSpPr>
          <a:xfrm>
            <a:off x="1347653" y="1439196"/>
            <a:ext cx="4031671" cy="4882570"/>
            <a:chOff x="0" y="0"/>
            <a:chExt cx="4031669" cy="4882568"/>
          </a:xfrm>
        </p:grpSpPr>
        <p:sp>
          <p:nvSpPr>
            <p:cNvPr id="369" name="Фигура"/>
            <p:cNvSpPr/>
            <p:nvPr/>
          </p:nvSpPr>
          <p:spPr>
            <a:xfrm>
              <a:off x="78553" y="0"/>
              <a:ext cx="1026496" cy="4882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61" h="21600" extrusionOk="0">
                  <a:moveTo>
                    <a:pt x="242" y="0"/>
                  </a:moveTo>
                  <a:cubicBezTo>
                    <a:pt x="21600" y="5965"/>
                    <a:pt x="21600" y="15635"/>
                    <a:pt x="242" y="21600"/>
                  </a:cubicBezTo>
                  <a:lnTo>
                    <a:pt x="0" y="21532"/>
                  </a:lnTo>
                  <a:cubicBezTo>
                    <a:pt x="21224" y="15605"/>
                    <a:pt x="21224" y="5995"/>
                    <a:pt x="0" y="68"/>
                  </a:cubicBezTo>
                  <a:close/>
                </a:path>
              </a:pathLst>
            </a:custGeom>
            <a:noFill/>
            <a:ln w="15875" cap="flat">
              <a:solidFill>
                <a:srgbClr val="3E529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72" name="Группа"/>
            <p:cNvGrpSpPr/>
            <p:nvPr/>
          </p:nvGrpSpPr>
          <p:grpSpPr>
            <a:xfrm>
              <a:off x="856188" y="649520"/>
              <a:ext cx="3133679" cy="1465427"/>
              <a:chOff x="0" y="0"/>
              <a:chExt cx="3133677" cy="1465426"/>
            </a:xfrm>
          </p:grpSpPr>
          <p:sp>
            <p:nvSpPr>
              <p:cNvPr id="370" name="Прямоугольник"/>
              <p:cNvSpPr/>
              <p:nvPr/>
            </p:nvSpPr>
            <p:spPr>
              <a:xfrm>
                <a:off x="-1" y="-1"/>
                <a:ext cx="3133679" cy="1465428"/>
              </a:xfrm>
              <a:prstGeom prst="rect">
                <a:avLst/>
              </a:prstGeom>
              <a:solidFill>
                <a:schemeClr val="accent5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>
                <a:outerShdw blurRad="63500" dist="50800" dir="5400000" rotWithShape="0">
                  <a:srgbClr val="000000">
                    <a:alpha val="2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77850">
                  <a:lnSpc>
                    <a:spcPct val="90000"/>
                  </a:lnSpc>
                  <a:spcBef>
                    <a:spcPts val="700"/>
                  </a:spcBef>
                  <a:defRPr sz="1300">
                    <a:solidFill>
                      <a:srgbClr val="FFFF00"/>
                    </a:solidFill>
                  </a:defRPr>
                </a:pPr>
                <a:endParaRPr/>
              </a:p>
            </p:txBody>
          </p:sp>
          <p:sp>
            <p:nvSpPr>
              <p:cNvPr id="371" name="Министерство образования и науки РК…"/>
              <p:cNvSpPr txBox="1"/>
              <p:nvPr/>
            </p:nvSpPr>
            <p:spPr>
              <a:xfrm>
                <a:off x="0" y="484046"/>
                <a:ext cx="3133677" cy="4973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3019" tIns="33019" rIns="33019" bIns="33019" numCol="1" anchor="ctr">
                <a:spAutoFit/>
              </a:bodyPr>
              <a:lstStyle/>
              <a:p>
                <a:pPr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FF"/>
                    </a:solidFill>
                  </a:defRPr>
                </a:pPr>
                <a:r>
                  <a:t>Министерство образования и науки РК</a:t>
                </a:r>
              </a:p>
              <a:p>
                <a:pPr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00"/>
                    </a:solidFill>
                  </a:defRPr>
                </a:pPr>
                <a:r>
                  <a:t>www.edu.gov.kz </a:t>
                </a:r>
              </a:p>
            </p:txBody>
          </p:sp>
        </p:grpSp>
        <p:sp>
          <p:nvSpPr>
            <p:cNvPr id="373" name="Овал"/>
            <p:cNvSpPr/>
            <p:nvPr/>
          </p:nvSpPr>
          <p:spPr>
            <a:xfrm>
              <a:off x="177844" y="583714"/>
              <a:ext cx="1440296" cy="1516589"/>
            </a:xfrm>
            <a:prstGeom prst="ellipse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587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76" name="Группа"/>
            <p:cNvGrpSpPr/>
            <p:nvPr/>
          </p:nvGrpSpPr>
          <p:grpSpPr>
            <a:xfrm>
              <a:off x="897991" y="2807845"/>
              <a:ext cx="3133679" cy="1465427"/>
              <a:chOff x="0" y="0"/>
              <a:chExt cx="3133677" cy="1465426"/>
            </a:xfrm>
          </p:grpSpPr>
          <p:sp>
            <p:nvSpPr>
              <p:cNvPr id="374" name="Прямоугольник"/>
              <p:cNvSpPr/>
              <p:nvPr/>
            </p:nvSpPr>
            <p:spPr>
              <a:xfrm>
                <a:off x="-1" y="-1"/>
                <a:ext cx="3133679" cy="1465428"/>
              </a:xfrm>
              <a:prstGeom prst="rect">
                <a:avLst/>
              </a:prstGeom>
              <a:solidFill>
                <a:schemeClr val="accent5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>
                <a:outerShdw blurRad="63500" dist="50800" dir="5400000" rotWithShape="0">
                  <a:srgbClr val="000000">
                    <a:alpha val="2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77850">
                  <a:lnSpc>
                    <a:spcPct val="90000"/>
                  </a:lnSpc>
                  <a:spcBef>
                    <a:spcPts val="700"/>
                  </a:spcBef>
                  <a:defRPr sz="1300">
                    <a:solidFill>
                      <a:srgbClr val="FFFF00"/>
                    </a:solidFill>
                  </a:defRPr>
                </a:pPr>
                <a:endParaRPr/>
              </a:p>
            </p:txBody>
          </p:sp>
          <p:sp>
            <p:nvSpPr>
              <p:cNvPr id="375" name="Национальный центр тестирования…"/>
              <p:cNvSpPr txBox="1"/>
              <p:nvPr/>
            </p:nvSpPr>
            <p:spPr>
              <a:xfrm>
                <a:off x="0" y="484046"/>
                <a:ext cx="3133677" cy="4973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3019" tIns="33019" rIns="33019" bIns="33019" numCol="1" anchor="ctr">
                <a:spAutoFit/>
              </a:bodyPr>
              <a:lstStyle/>
              <a:p>
                <a:pPr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FF"/>
                    </a:solidFill>
                  </a:defRPr>
                </a:pPr>
                <a:r>
                  <a:t>Национальный центр тестирования</a:t>
                </a:r>
              </a:p>
              <a:p>
                <a:pPr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00"/>
                    </a:solidFill>
                  </a:defRPr>
                </a:pPr>
                <a:r>
                  <a:t>http://www.testcenter.kz</a:t>
                </a:r>
              </a:p>
            </p:txBody>
          </p:sp>
        </p:grpSp>
        <p:sp>
          <p:nvSpPr>
            <p:cNvPr id="377" name="Овал"/>
            <p:cNvSpPr/>
            <p:nvPr/>
          </p:nvSpPr>
          <p:spPr>
            <a:xfrm>
              <a:off x="0" y="2945375"/>
              <a:ext cx="1489350" cy="1383547"/>
            </a:xfrm>
            <a:prstGeom prst="ellipse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5875" cap="flat">
              <a:solidFill>
                <a:srgbClr val="5968B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87" name="Схема 3"/>
          <p:cNvGrpSpPr/>
          <p:nvPr/>
        </p:nvGrpSpPr>
        <p:grpSpPr>
          <a:xfrm>
            <a:off x="7477160" y="2058226"/>
            <a:ext cx="3229087" cy="3770398"/>
            <a:chOff x="0" y="0"/>
            <a:chExt cx="3229086" cy="3770396"/>
          </a:xfrm>
        </p:grpSpPr>
        <p:sp>
          <p:nvSpPr>
            <p:cNvPr id="379" name="Сквиркл"/>
            <p:cNvSpPr/>
            <p:nvPr/>
          </p:nvSpPr>
          <p:spPr>
            <a:xfrm>
              <a:off x="72012" y="0"/>
              <a:ext cx="798728" cy="761757"/>
            </a:xfrm>
            <a:prstGeom prst="roundRect">
              <a:avLst>
                <a:gd name="adj" fmla="val 16667"/>
              </a:avLst>
            </a:prstGeom>
            <a:blipFill rotWithShape="1">
              <a:blip r:embed="rId4"/>
              <a:srcRect/>
              <a:stretch>
                <a:fillRect/>
              </a:stretch>
            </a:blipFill>
            <a:ln w="158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0" name="https://vk.com/testcenterkz"/>
            <p:cNvSpPr txBox="1"/>
            <p:nvPr/>
          </p:nvSpPr>
          <p:spPr>
            <a:xfrm>
              <a:off x="673195" y="288029"/>
              <a:ext cx="2555892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533400">
                <a:lnSpc>
                  <a:spcPct val="90000"/>
                </a:lnSpc>
                <a:spcBef>
                  <a:spcPts val="500"/>
                </a:spcBef>
                <a:defRPr sz="1200"/>
              </a:lvl1pPr>
            </a:lstStyle>
            <a:p>
              <a:r>
                <a:t>https://vk.com/testcenterkz</a:t>
              </a:r>
            </a:p>
          </p:txBody>
        </p:sp>
        <p:sp>
          <p:nvSpPr>
            <p:cNvPr id="381" name="Сквиркл"/>
            <p:cNvSpPr/>
            <p:nvPr/>
          </p:nvSpPr>
          <p:spPr>
            <a:xfrm>
              <a:off x="72012" y="2016223"/>
              <a:ext cx="826216" cy="774268"/>
            </a:xfrm>
            <a:prstGeom prst="roundRect">
              <a:avLst>
                <a:gd name="adj" fmla="val 16667"/>
              </a:avLst>
            </a:prstGeom>
            <a:blipFill rotWithShape="1">
              <a:blip r:embed="rId5"/>
              <a:srcRect/>
              <a:stretch>
                <a:fillRect/>
              </a:stretch>
            </a:blipFill>
            <a:ln w="158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2" name="https://www.youtube.com/channel/UCzmZObVJTezesGyIEKw6h-Q"/>
            <p:cNvSpPr txBox="1"/>
            <p:nvPr/>
          </p:nvSpPr>
          <p:spPr>
            <a:xfrm>
              <a:off x="0" y="1152127"/>
              <a:ext cx="2077859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533400">
                <a:lnSpc>
                  <a:spcPct val="90000"/>
                </a:lnSpc>
                <a:spcBef>
                  <a:spcPts val="500"/>
                </a:spcBef>
                <a:defRPr sz="1200"/>
              </a:lvl1pPr>
            </a:lstStyle>
            <a:p>
              <a:r>
                <a:t>https://www.youtube.com/channel/UCzmZObVJTezesGyIEKw6h-Q</a:t>
              </a:r>
            </a:p>
          </p:txBody>
        </p:sp>
        <p:sp>
          <p:nvSpPr>
            <p:cNvPr id="383" name="Сквиркл"/>
            <p:cNvSpPr/>
            <p:nvPr/>
          </p:nvSpPr>
          <p:spPr>
            <a:xfrm>
              <a:off x="2232249" y="864091"/>
              <a:ext cx="773472" cy="744528"/>
            </a:xfrm>
            <a:prstGeom prst="roundRect">
              <a:avLst>
                <a:gd name="adj" fmla="val 16667"/>
              </a:avLst>
            </a:prstGeom>
            <a:blipFill rotWithShape="1">
              <a:blip r:embed="rId6"/>
              <a:srcRect/>
              <a:stretch>
                <a:fillRect/>
              </a:stretch>
            </a:blipFill>
            <a:ln w="158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4" name="https://www.facebook.com/testcenterkz"/>
            <p:cNvSpPr txBox="1"/>
            <p:nvPr/>
          </p:nvSpPr>
          <p:spPr>
            <a:xfrm>
              <a:off x="1008117" y="2232245"/>
              <a:ext cx="2156899" cy="337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533400">
                <a:lnSpc>
                  <a:spcPct val="90000"/>
                </a:lnSpc>
                <a:spcBef>
                  <a:spcPts val="500"/>
                </a:spcBef>
                <a:defRPr sz="1200"/>
              </a:lvl1pPr>
            </a:lstStyle>
            <a:p>
              <a:r>
                <a:t>https://www.facebook.com/testcenterkz</a:t>
              </a:r>
            </a:p>
          </p:txBody>
        </p:sp>
        <p:sp>
          <p:nvSpPr>
            <p:cNvPr id="385" name="Сквиркл"/>
            <p:cNvSpPr/>
            <p:nvPr/>
          </p:nvSpPr>
          <p:spPr>
            <a:xfrm>
              <a:off x="2304256" y="3024331"/>
              <a:ext cx="695643" cy="746066"/>
            </a:xfrm>
            <a:prstGeom prst="roundRect">
              <a:avLst>
                <a:gd name="adj" fmla="val 16667"/>
              </a:avLst>
            </a:prstGeom>
            <a:blipFill rotWithShape="1">
              <a:blip r:embed="rId7"/>
              <a:srcRect/>
              <a:stretch>
                <a:fillRect/>
              </a:stretch>
            </a:blipFill>
            <a:ln w="158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6" name="/https://instagram.com/testcenterkz"/>
            <p:cNvSpPr txBox="1"/>
            <p:nvPr/>
          </p:nvSpPr>
          <p:spPr>
            <a:xfrm>
              <a:off x="144014" y="3168349"/>
              <a:ext cx="1729688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533400">
                <a:lnSpc>
                  <a:spcPct val="90000"/>
                </a:lnSpc>
                <a:spcBef>
                  <a:spcPts val="500"/>
                </a:spcBef>
                <a:defRPr sz="1200"/>
              </a:lvl1pPr>
            </a:lstStyle>
            <a:p>
              <a:r>
                <a:t>/https://instagram.com/testcenterkz</a:t>
              </a:r>
            </a:p>
          </p:txBody>
        </p:sp>
      </p:grpSp>
      <p:sp>
        <p:nvSpPr>
          <p:cNvPr id="388" name="TextBox 4"/>
          <p:cNvSpPr txBox="1"/>
          <p:nvPr/>
        </p:nvSpPr>
        <p:spPr>
          <a:xfrm>
            <a:off x="2105650" y="115888"/>
            <a:ext cx="8067676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ctr">
              <a:defRPr sz="28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Информация и интернет-ресурсы для участников ЕНТ</a:t>
            </a:r>
          </a:p>
        </p:txBody>
      </p:sp>
      <p:sp>
        <p:nvSpPr>
          <p:cNvPr id="389" name="TextBox 5"/>
          <p:cNvSpPr txBox="1"/>
          <p:nvPr/>
        </p:nvSpPr>
        <p:spPr>
          <a:xfrm>
            <a:off x="6861671" y="1400529"/>
            <a:ext cx="4408308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НЦТ в социальных сетях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Заголовок 9"/>
          <p:cNvSpPr txBox="1"/>
          <p:nvPr/>
        </p:nvSpPr>
        <p:spPr>
          <a:xfrm>
            <a:off x="1513061" y="345800"/>
            <a:ext cx="898848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spcBef>
                <a:spcPts val="600"/>
              </a:spcBef>
              <a:tabLst>
                <a:tab pos="215900" algn="l"/>
              </a:tabLst>
              <a:defRPr sz="2800" b="1">
                <a:solidFill>
                  <a:srgbClr val="31489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НОРМАТИВНО-ПРАВОВЫЕ АКТЫ</a:t>
            </a:r>
          </a:p>
        </p:txBody>
      </p:sp>
      <p:grpSp>
        <p:nvGrpSpPr>
          <p:cNvPr id="133" name="Скругленный прямоугольник 10"/>
          <p:cNvGrpSpPr/>
          <p:nvPr/>
        </p:nvGrpSpPr>
        <p:grpSpPr>
          <a:xfrm>
            <a:off x="356707" y="1358947"/>
            <a:ext cx="11465181" cy="846397"/>
            <a:chOff x="0" y="0"/>
            <a:chExt cx="11465180" cy="846395"/>
          </a:xfrm>
        </p:grpSpPr>
        <p:sp>
          <p:nvSpPr>
            <p:cNvPr id="131" name="Сквиркл"/>
            <p:cNvSpPr/>
            <p:nvPr/>
          </p:nvSpPr>
          <p:spPr>
            <a:xfrm>
              <a:off x="0" y="0"/>
              <a:ext cx="11465181" cy="846396"/>
            </a:xfrm>
            <a:prstGeom prst="roundRect">
              <a:avLst>
                <a:gd name="adj" fmla="val 16667"/>
              </a:avLst>
            </a:prstGeom>
            <a:solidFill>
              <a:srgbClr val="E7F5FF"/>
            </a:solidFill>
            <a:ln w="28575" cap="flat">
              <a:solidFill>
                <a:srgbClr val="0070C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000"/>
              </a:pPr>
              <a:endParaRPr/>
            </a:p>
          </p:txBody>
        </p:sp>
        <p:sp>
          <p:nvSpPr>
            <p:cNvPr id="132" name="Закон Республики Казахстан «Об образовании»"/>
            <p:cNvSpPr txBox="1"/>
            <p:nvPr/>
          </p:nvSpPr>
          <p:spPr>
            <a:xfrm>
              <a:off x="41317" y="235582"/>
              <a:ext cx="11382547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20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Закон Республики Казахстан «Об образовании»</a:t>
              </a:r>
            </a:p>
          </p:txBody>
        </p:sp>
      </p:grpSp>
      <p:grpSp>
        <p:nvGrpSpPr>
          <p:cNvPr id="136" name="Скругленный прямоугольник 12"/>
          <p:cNvGrpSpPr/>
          <p:nvPr/>
        </p:nvGrpSpPr>
        <p:grpSpPr>
          <a:xfrm>
            <a:off x="400648" y="2956869"/>
            <a:ext cx="11465182" cy="1320231"/>
            <a:chOff x="0" y="0"/>
            <a:chExt cx="11465180" cy="1320229"/>
          </a:xfrm>
        </p:grpSpPr>
        <p:sp>
          <p:nvSpPr>
            <p:cNvPr id="134" name="Сквиркл"/>
            <p:cNvSpPr/>
            <p:nvPr/>
          </p:nvSpPr>
          <p:spPr>
            <a:xfrm>
              <a:off x="0" y="0"/>
              <a:ext cx="11465181" cy="1320230"/>
            </a:xfrm>
            <a:prstGeom prst="roundRect">
              <a:avLst>
                <a:gd name="adj" fmla="val 16667"/>
              </a:avLst>
            </a:prstGeom>
            <a:solidFill>
              <a:srgbClr val="E7F5FF"/>
            </a:solidFill>
            <a:ln w="28575" cap="flat">
              <a:solidFill>
                <a:srgbClr val="0070C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" name="Типовые правила приема на обучение в организации образования, реализующие образовательные программы высшего образования"/>
            <p:cNvSpPr txBox="1"/>
            <p:nvPr/>
          </p:nvSpPr>
          <p:spPr>
            <a:xfrm>
              <a:off x="64448" y="326449"/>
              <a:ext cx="11336285" cy="667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20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Типовые правила приема на обучение в организации образования, реализующие образовательные программы высшего образования</a:t>
              </a:r>
            </a:p>
          </p:txBody>
        </p:sp>
      </p:grpSp>
      <p:grpSp>
        <p:nvGrpSpPr>
          <p:cNvPr id="139" name="Скругленный прямоугольник 13"/>
          <p:cNvGrpSpPr/>
          <p:nvPr/>
        </p:nvGrpSpPr>
        <p:grpSpPr>
          <a:xfrm>
            <a:off x="400648" y="5028627"/>
            <a:ext cx="11421241" cy="1006729"/>
            <a:chOff x="0" y="0"/>
            <a:chExt cx="11421239" cy="1006727"/>
          </a:xfrm>
        </p:grpSpPr>
        <p:sp>
          <p:nvSpPr>
            <p:cNvPr id="137" name="Сквиркл"/>
            <p:cNvSpPr/>
            <p:nvPr/>
          </p:nvSpPr>
          <p:spPr>
            <a:xfrm>
              <a:off x="0" y="0"/>
              <a:ext cx="11421240" cy="1006728"/>
            </a:xfrm>
            <a:prstGeom prst="roundRect">
              <a:avLst>
                <a:gd name="adj" fmla="val 16667"/>
              </a:avLst>
            </a:prstGeom>
            <a:solidFill>
              <a:srgbClr val="E7F5FF"/>
            </a:solidFill>
            <a:ln w="28575" cap="flat">
              <a:solidFill>
                <a:srgbClr val="0070C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8" name="Правила проведения единого национального тестирования"/>
            <p:cNvSpPr txBox="1"/>
            <p:nvPr/>
          </p:nvSpPr>
          <p:spPr>
            <a:xfrm>
              <a:off x="49143" y="315748"/>
              <a:ext cx="11322953" cy="375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20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Правила проведения единого национального тестирования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Подзаголовок 3"/>
          <p:cNvSpPr txBox="1">
            <a:spLocks noGrp="1"/>
          </p:cNvSpPr>
          <p:nvPr>
            <p:ph type="subTitle" sz="quarter" idx="1"/>
          </p:nvPr>
        </p:nvSpPr>
        <p:spPr>
          <a:xfrm>
            <a:off x="625721" y="775596"/>
            <a:ext cx="11153606" cy="5762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>
              <a:spcBef>
                <a:spcPts val="700"/>
              </a:spcBef>
              <a:defRPr sz="32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Сроки ЕНТ в марте</a:t>
            </a:r>
          </a:p>
        </p:txBody>
      </p:sp>
      <p:graphicFrame>
        <p:nvGraphicFramePr>
          <p:cNvPr id="142" name="Таблица 3"/>
          <p:cNvGraphicFramePr/>
          <p:nvPr/>
        </p:nvGraphicFramePr>
        <p:xfrm>
          <a:off x="1293541" y="2251544"/>
          <a:ext cx="9450739" cy="274420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106238"/>
                <a:gridCol w="5344501"/>
              </a:tblGrid>
              <a:tr h="1366382">
                <a:tc>
                  <a:txBody>
                    <a:bodyPr/>
                    <a:lstStyle/>
                    <a:p>
                      <a:pPr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  <a:p>
                      <a:pPr>
                        <a:defRPr sz="2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Прием заявления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AA3E4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  <a:p>
                      <a:pPr>
                        <a:defRPr sz="2600" b="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1-15 февраля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>
                        <a:alpha val="37000"/>
                      </a:srgbClr>
                    </a:solidFill>
                  </a:tcPr>
                </a:tc>
              </a:tr>
              <a:tr h="137781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8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Проведение тестирования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AA3E4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600">
                          <a:latin typeface="Arial"/>
                          <a:ea typeface="Arial"/>
                          <a:cs typeface="Arial"/>
                          <a:sym typeface="Arial"/>
                        </a:rPr>
                        <a:t>24-29 марта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>
                        <a:alpha val="37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Заголовок 9"/>
          <p:cNvSpPr txBox="1"/>
          <p:nvPr/>
        </p:nvSpPr>
        <p:spPr>
          <a:xfrm>
            <a:off x="356706" y="66427"/>
            <a:ext cx="11485258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spcBef>
                <a:spcPts val="600"/>
              </a:spcBef>
              <a:tabLst>
                <a:tab pos="215900" algn="l"/>
              </a:tabLst>
              <a:defRPr sz="2800" b="1">
                <a:solidFill>
                  <a:srgbClr val="31489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Нововведения при приеме заявлений на ЕНТ </a:t>
            </a:r>
            <a:r>
              <a:rPr sz="2400">
                <a:solidFill>
                  <a:srgbClr val="5968B0"/>
                </a:solidFill>
                <a:latin typeface="Arial"/>
                <a:ea typeface="Arial"/>
                <a:cs typeface="Arial"/>
                <a:sym typeface="Arial"/>
              </a:rPr>
              <a:t>(для желающих) </a:t>
            </a:r>
          </a:p>
        </p:txBody>
      </p:sp>
      <p:grpSp>
        <p:nvGrpSpPr>
          <p:cNvPr id="147" name="Скругленный прямоугольник 10"/>
          <p:cNvGrpSpPr/>
          <p:nvPr/>
        </p:nvGrpSpPr>
        <p:grpSpPr>
          <a:xfrm>
            <a:off x="356704" y="128146"/>
            <a:ext cx="11465182" cy="2275841"/>
            <a:chOff x="0" y="0"/>
            <a:chExt cx="11465180" cy="2275839"/>
          </a:xfrm>
        </p:grpSpPr>
        <p:sp>
          <p:nvSpPr>
            <p:cNvPr id="145" name="Сквиркл"/>
            <p:cNvSpPr/>
            <p:nvPr/>
          </p:nvSpPr>
          <p:spPr>
            <a:xfrm>
              <a:off x="0" y="582725"/>
              <a:ext cx="11465181" cy="1110390"/>
            </a:xfrm>
            <a:prstGeom prst="roundRect">
              <a:avLst>
                <a:gd name="adj" fmla="val 16667"/>
              </a:avLst>
            </a:prstGeom>
            <a:solidFill>
              <a:srgbClr val="E7F5FF"/>
            </a:solidFill>
            <a:ln w="28575" cap="flat">
              <a:solidFill>
                <a:srgbClr val="0070C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000"/>
              </a:pPr>
              <a:endParaRPr/>
            </a:p>
          </p:txBody>
        </p:sp>
        <p:sp>
          <p:nvSpPr>
            <p:cNvPr id="146" name="Проведение цифровой идентификации личности посредством онлайн регистрации в системе «Digital ID»"/>
            <p:cNvSpPr txBox="1"/>
            <p:nvPr/>
          </p:nvSpPr>
          <p:spPr>
            <a:xfrm>
              <a:off x="54204" y="0"/>
              <a:ext cx="11356773" cy="2275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2000"/>
              </a:pPr>
              <a:endParaRPr/>
            </a:p>
            <a:p>
              <a:pPr>
                <a:defRPr sz="2000"/>
              </a:pPr>
              <a:endParaRPr/>
            </a:p>
            <a:p>
              <a:pPr>
                <a:defRPr sz="260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Проведение цифровой идентификации личности посредством онлайн регистрации в системе «Digital ID»</a:t>
              </a:r>
            </a:p>
            <a:p>
              <a:pPr>
                <a:defRPr sz="2800"/>
              </a:pPr>
              <a:endParaRPr/>
            </a:p>
          </p:txBody>
        </p:sp>
      </p:grpSp>
      <p:grpSp>
        <p:nvGrpSpPr>
          <p:cNvPr id="150" name="Скругленный прямоугольник 12"/>
          <p:cNvGrpSpPr/>
          <p:nvPr/>
        </p:nvGrpSpPr>
        <p:grpSpPr>
          <a:xfrm>
            <a:off x="373566" y="2055026"/>
            <a:ext cx="11465181" cy="1160138"/>
            <a:chOff x="0" y="0"/>
            <a:chExt cx="11465180" cy="1160137"/>
          </a:xfrm>
        </p:grpSpPr>
        <p:sp>
          <p:nvSpPr>
            <p:cNvPr id="148" name="Сквиркл"/>
            <p:cNvSpPr/>
            <p:nvPr/>
          </p:nvSpPr>
          <p:spPr>
            <a:xfrm>
              <a:off x="0" y="211770"/>
              <a:ext cx="11465181" cy="736597"/>
            </a:xfrm>
            <a:prstGeom prst="roundRect">
              <a:avLst>
                <a:gd name="adj" fmla="val 16667"/>
              </a:avLst>
            </a:prstGeom>
            <a:solidFill>
              <a:srgbClr val="E7F5FF"/>
            </a:solidFill>
            <a:ln w="28575" cap="flat">
              <a:solidFill>
                <a:srgbClr val="0070C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000" b="1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9" name="Подача онлайн заявления на ЕНТ"/>
            <p:cNvSpPr txBox="1"/>
            <p:nvPr/>
          </p:nvSpPr>
          <p:spPr>
            <a:xfrm>
              <a:off x="35957" y="0"/>
              <a:ext cx="11393267" cy="1160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2000"/>
              </a:pPr>
              <a:endParaRPr/>
            </a:p>
            <a:p>
              <a:pPr>
                <a:defRPr sz="260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Подача онлайн заявления на ЕНТ</a:t>
              </a:r>
            </a:p>
          </p:txBody>
        </p:sp>
      </p:grpSp>
      <p:grpSp>
        <p:nvGrpSpPr>
          <p:cNvPr id="153" name="Скругленный прямоугольник 13"/>
          <p:cNvGrpSpPr/>
          <p:nvPr/>
        </p:nvGrpSpPr>
        <p:grpSpPr>
          <a:xfrm>
            <a:off x="322976" y="3506880"/>
            <a:ext cx="11473021" cy="1162487"/>
            <a:chOff x="0" y="0"/>
            <a:chExt cx="11473019" cy="1162486"/>
          </a:xfrm>
        </p:grpSpPr>
        <p:sp>
          <p:nvSpPr>
            <p:cNvPr id="151" name="Сквиркл"/>
            <p:cNvSpPr/>
            <p:nvPr/>
          </p:nvSpPr>
          <p:spPr>
            <a:xfrm>
              <a:off x="0" y="0"/>
              <a:ext cx="11473020" cy="1162487"/>
            </a:xfrm>
            <a:prstGeom prst="roundRect">
              <a:avLst>
                <a:gd name="adj" fmla="val 16667"/>
              </a:avLst>
            </a:prstGeom>
            <a:solidFill>
              <a:srgbClr val="E7F5FF"/>
            </a:solidFill>
            <a:ln w="28575" cap="flat">
              <a:solidFill>
                <a:srgbClr val="0070C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just"/>
              <a:endParaRPr/>
            </a:p>
          </p:txBody>
        </p:sp>
        <p:sp>
          <p:nvSpPr>
            <p:cNvPr id="152" name="Получение пропуска в электронном формате с  личного кабинета или с электронной почты"/>
            <p:cNvSpPr txBox="1"/>
            <p:nvPr/>
          </p:nvSpPr>
          <p:spPr>
            <a:xfrm>
              <a:off x="56748" y="147224"/>
              <a:ext cx="11359523" cy="8680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just">
                <a:defRPr sz="260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Получение пропуска в электронном формате с  личного кабинета или с электронной почты</a:t>
              </a:r>
            </a:p>
          </p:txBody>
        </p:sp>
      </p:grpSp>
      <p:grpSp>
        <p:nvGrpSpPr>
          <p:cNvPr id="156" name="Прямоугольник 1"/>
          <p:cNvGrpSpPr/>
          <p:nvPr/>
        </p:nvGrpSpPr>
        <p:grpSpPr>
          <a:xfrm>
            <a:off x="343056" y="5313522"/>
            <a:ext cx="11498909" cy="865237"/>
            <a:chOff x="0" y="0"/>
            <a:chExt cx="11498907" cy="865236"/>
          </a:xfrm>
        </p:grpSpPr>
        <p:sp>
          <p:nvSpPr>
            <p:cNvPr id="154" name="Прямоугольник"/>
            <p:cNvSpPr/>
            <p:nvPr/>
          </p:nvSpPr>
          <p:spPr>
            <a:xfrm>
              <a:off x="-1" y="-1"/>
              <a:ext cx="11498909" cy="865238"/>
            </a:xfrm>
            <a:prstGeom prst="rect">
              <a:avLst/>
            </a:prstGeom>
            <a:solidFill>
              <a:srgbClr val="FFFFFF"/>
            </a:solidFill>
            <a:ln w="158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5" name="Примечание:  данные услуги доступны только для учащихся, имеющих документ, удостоверяющий личность  или паспорт"/>
            <p:cNvSpPr txBox="1"/>
            <p:nvPr/>
          </p:nvSpPr>
          <p:spPr>
            <a:xfrm>
              <a:off x="-1" y="36283"/>
              <a:ext cx="11498909" cy="792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400" b="1" i="1">
                  <a:solidFill>
                    <a:srgbClr val="C3260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Примечание:  </a:t>
              </a:r>
              <a:r>
                <a:rPr b="0">
                  <a:solidFill>
                    <a:srgbClr val="000000"/>
                  </a:solidFill>
                </a:rPr>
                <a:t>данные услуги доступны только для учащихся, имеющих документ, удостоверяющий личность  или паспорт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Подзаголовок 3"/>
          <p:cNvSpPr txBox="1">
            <a:spLocks noGrp="1"/>
          </p:cNvSpPr>
          <p:nvPr>
            <p:ph type="subTitle" sz="quarter" idx="1"/>
          </p:nvPr>
        </p:nvSpPr>
        <p:spPr>
          <a:xfrm>
            <a:off x="724948" y="64702"/>
            <a:ext cx="10599229" cy="57623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defTabSz="576072">
              <a:spcBef>
                <a:spcPts val="0"/>
              </a:spcBef>
              <a:defRPr sz="2016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Подача заявления на ЕНТ</a:t>
            </a:r>
          </a:p>
          <a:p>
            <a:pPr algn="ctr" defTabSz="576072">
              <a:spcBef>
                <a:spcPts val="0"/>
              </a:spcBef>
              <a:defRPr sz="126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(Есть возможность выбрать один из 2 различных способов)</a:t>
            </a:r>
          </a:p>
        </p:txBody>
      </p:sp>
      <p:sp>
        <p:nvSpPr>
          <p:cNvPr id="159" name="TextBox 6"/>
          <p:cNvSpPr txBox="1"/>
          <p:nvPr/>
        </p:nvSpPr>
        <p:spPr>
          <a:xfrm>
            <a:off x="229398" y="891211"/>
            <a:ext cx="5283282" cy="605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C3260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 способ </a:t>
            </a:r>
            <a:r>
              <a:rPr sz="1600" b="0" i="1">
                <a:solidFill>
                  <a:srgbClr val="0070C0"/>
                </a:solidFill>
              </a:rPr>
              <a:t>(Подача заявлений в пункте проведения ЕНТ)</a:t>
            </a:r>
          </a:p>
        </p:txBody>
      </p:sp>
      <p:sp>
        <p:nvSpPr>
          <p:cNvPr id="160" name="TextBox 15"/>
          <p:cNvSpPr txBox="1"/>
          <p:nvPr/>
        </p:nvSpPr>
        <p:spPr>
          <a:xfrm>
            <a:off x="159954" y="1558317"/>
            <a:ext cx="5283279" cy="956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 </a:t>
            </a:r>
            <a:r>
              <a:rPr sz="2000" dirty="0" err="1"/>
              <a:t>шаг</a:t>
            </a:r>
            <a:endParaRPr sz="2000" dirty="0"/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Онлайн</a:t>
            </a:r>
            <a:r>
              <a:rPr dirty="0"/>
              <a:t> </a:t>
            </a:r>
            <a:r>
              <a:rPr dirty="0" err="1"/>
              <a:t>регистрация</a:t>
            </a:r>
            <a:r>
              <a:rPr dirty="0"/>
              <a:t> </a:t>
            </a:r>
            <a:r>
              <a:rPr dirty="0" err="1"/>
              <a:t>через</a:t>
            </a:r>
            <a:r>
              <a:rPr dirty="0"/>
              <a:t> </a:t>
            </a:r>
            <a:r>
              <a:rPr dirty="0" err="1"/>
              <a:t>сайт</a:t>
            </a:r>
            <a:r>
              <a:rPr dirty="0"/>
              <a:t> </a:t>
            </a:r>
            <a:r>
              <a:rPr dirty="0">
                <a:solidFill>
                  <a:srgbClr val="FF0000"/>
                </a:solidFill>
              </a:rPr>
              <a:t>http://ent.testcenter.kz </a:t>
            </a:r>
            <a:r>
              <a:rPr dirty="0"/>
              <a:t>(</a:t>
            </a:r>
            <a:r>
              <a:rPr dirty="0" err="1"/>
              <a:t>необязательно</a:t>
            </a:r>
            <a:r>
              <a:rPr dirty="0"/>
              <a:t>)</a:t>
            </a:r>
          </a:p>
        </p:txBody>
      </p:sp>
      <p:sp>
        <p:nvSpPr>
          <p:cNvPr id="161" name="TextBox 16"/>
          <p:cNvSpPr txBox="1"/>
          <p:nvPr/>
        </p:nvSpPr>
        <p:spPr>
          <a:xfrm>
            <a:off x="230018" y="3580146"/>
            <a:ext cx="5226982" cy="2185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3 </a:t>
            </a:r>
            <a:r>
              <a:rPr sz="2000" dirty="0" err="1"/>
              <a:t>шаг</a:t>
            </a:r>
            <a:endParaRPr sz="2000" dirty="0"/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Подать</a:t>
            </a:r>
            <a:r>
              <a:rPr dirty="0"/>
              <a:t> </a:t>
            </a:r>
            <a:r>
              <a:rPr dirty="0" err="1"/>
              <a:t>документы</a:t>
            </a:r>
            <a:r>
              <a:rPr dirty="0"/>
              <a:t> в </a:t>
            </a:r>
            <a:r>
              <a:rPr dirty="0" err="1"/>
              <a:t>пункт</a:t>
            </a:r>
            <a:r>
              <a:rPr dirty="0"/>
              <a:t> </a:t>
            </a:r>
            <a:r>
              <a:rPr dirty="0" err="1"/>
              <a:t>проведения</a:t>
            </a:r>
            <a:r>
              <a:rPr dirty="0"/>
              <a:t> </a:t>
            </a:r>
            <a:r>
              <a:rPr dirty="0" smtClean="0"/>
              <a:t>ЕНТ:</a:t>
            </a:r>
            <a:endParaRPr dirty="0"/>
          </a:p>
          <a:p>
            <a:pPr>
              <a:defRPr sz="16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1) </a:t>
            </a:r>
            <a:r>
              <a:rPr dirty="0" err="1"/>
              <a:t>заявление</a:t>
            </a:r>
            <a:r>
              <a:rPr dirty="0"/>
              <a:t> (</a:t>
            </a:r>
            <a:r>
              <a:rPr dirty="0" err="1"/>
              <a:t>подается</a:t>
            </a:r>
            <a:r>
              <a:rPr dirty="0"/>
              <a:t> в ППЕНТ);</a:t>
            </a:r>
          </a:p>
          <a:p>
            <a:pPr>
              <a:defRPr sz="16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2) </a:t>
            </a:r>
            <a:r>
              <a:rPr dirty="0" err="1"/>
              <a:t>Две</a:t>
            </a:r>
            <a:r>
              <a:rPr dirty="0"/>
              <a:t> </a:t>
            </a:r>
            <a:r>
              <a:rPr dirty="0" err="1"/>
              <a:t>фотографии</a:t>
            </a:r>
            <a:r>
              <a:rPr dirty="0"/>
              <a:t> </a:t>
            </a:r>
            <a:r>
              <a:rPr dirty="0" err="1"/>
              <a:t>размером</a:t>
            </a:r>
            <a:r>
              <a:rPr dirty="0"/>
              <a:t> 3 x 4;</a:t>
            </a:r>
          </a:p>
          <a:p>
            <a:pPr>
              <a:defRPr sz="16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3) </a:t>
            </a:r>
            <a:r>
              <a:rPr dirty="0" err="1"/>
              <a:t>Копия</a:t>
            </a:r>
            <a:r>
              <a:rPr dirty="0"/>
              <a:t> </a:t>
            </a:r>
            <a:r>
              <a:rPr dirty="0" err="1"/>
              <a:t>удостоверения</a:t>
            </a:r>
            <a:r>
              <a:rPr dirty="0"/>
              <a:t> </a:t>
            </a:r>
            <a:r>
              <a:rPr dirty="0" err="1"/>
              <a:t>личности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«</a:t>
            </a:r>
            <a:r>
              <a:rPr dirty="0" err="1"/>
              <a:t>свидетельства</a:t>
            </a:r>
            <a:r>
              <a:rPr dirty="0"/>
              <a:t> о </a:t>
            </a:r>
            <a:r>
              <a:rPr dirty="0" err="1"/>
              <a:t>рождении</a:t>
            </a:r>
            <a:r>
              <a:rPr dirty="0"/>
              <a:t>»;</a:t>
            </a:r>
          </a:p>
          <a:p>
            <a:pPr>
              <a:defRPr sz="16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4) </a:t>
            </a:r>
            <a:r>
              <a:rPr dirty="0" err="1"/>
              <a:t>Справка</a:t>
            </a:r>
            <a:r>
              <a:rPr dirty="0"/>
              <a:t> с </a:t>
            </a:r>
            <a:r>
              <a:rPr dirty="0" err="1"/>
              <a:t>организации</a:t>
            </a:r>
            <a:r>
              <a:rPr dirty="0"/>
              <a:t> </a:t>
            </a:r>
            <a:r>
              <a:rPr dirty="0" err="1"/>
              <a:t>среднего</a:t>
            </a:r>
            <a:r>
              <a:rPr dirty="0"/>
              <a:t> </a:t>
            </a:r>
            <a:r>
              <a:rPr dirty="0" err="1"/>
              <a:t>образования</a:t>
            </a:r>
            <a:r>
              <a:rPr dirty="0"/>
              <a:t> (2 </a:t>
            </a:r>
            <a:r>
              <a:rPr dirty="0" err="1"/>
              <a:t>экз</a:t>
            </a:r>
            <a:r>
              <a:rPr dirty="0"/>
              <a:t>.);</a:t>
            </a:r>
          </a:p>
          <a:p>
            <a:pPr>
              <a:defRPr sz="16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5) </a:t>
            </a:r>
            <a:r>
              <a:rPr dirty="0" err="1"/>
              <a:t>Квитанция</a:t>
            </a:r>
            <a:r>
              <a:rPr dirty="0"/>
              <a:t> </a:t>
            </a:r>
            <a:r>
              <a:rPr dirty="0" err="1"/>
              <a:t>об</a:t>
            </a:r>
            <a:r>
              <a:rPr dirty="0"/>
              <a:t> </a:t>
            </a:r>
            <a:r>
              <a:rPr dirty="0" err="1"/>
              <a:t>оплате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тестирование</a:t>
            </a:r>
            <a:endParaRPr dirty="0"/>
          </a:p>
        </p:txBody>
      </p:sp>
      <p:sp>
        <p:nvSpPr>
          <p:cNvPr id="162" name="TextBox 17"/>
          <p:cNvSpPr txBox="1"/>
          <p:nvPr/>
        </p:nvSpPr>
        <p:spPr>
          <a:xfrm>
            <a:off x="285699" y="5835172"/>
            <a:ext cx="5115620" cy="66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 </a:t>
            </a:r>
            <a:r>
              <a:rPr sz="2000"/>
              <a:t>шаг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Получить пропуск в пункте проведения ЕНТ</a:t>
            </a:r>
          </a:p>
        </p:txBody>
      </p:sp>
      <p:sp>
        <p:nvSpPr>
          <p:cNvPr id="163" name="TextBox 18"/>
          <p:cNvSpPr txBox="1"/>
          <p:nvPr/>
        </p:nvSpPr>
        <p:spPr>
          <a:xfrm>
            <a:off x="201869" y="2529902"/>
            <a:ext cx="519945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 </a:t>
            </a:r>
            <a:r>
              <a:rPr sz="2000" dirty="0" err="1"/>
              <a:t>шаг</a:t>
            </a:r>
            <a:endParaRPr sz="2000" dirty="0"/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Оплатить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тестирования</a:t>
            </a:r>
            <a:r>
              <a:rPr dirty="0"/>
              <a:t> </a:t>
            </a:r>
            <a:r>
              <a:rPr dirty="0" err="1"/>
              <a:t>через</a:t>
            </a:r>
            <a:r>
              <a:rPr dirty="0"/>
              <a:t> </a:t>
            </a:r>
            <a:r>
              <a:rPr dirty="0" err="1"/>
              <a:t>Банк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в </a:t>
            </a:r>
            <a:r>
              <a:rPr dirty="0" err="1"/>
              <a:t>онлайн</a:t>
            </a:r>
            <a:r>
              <a:rPr dirty="0"/>
              <a:t> </a:t>
            </a:r>
            <a:r>
              <a:rPr dirty="0" err="1"/>
              <a:t>режиме</a:t>
            </a:r>
            <a:endParaRPr dirty="0"/>
          </a:p>
        </p:txBody>
      </p:sp>
      <p:sp>
        <p:nvSpPr>
          <p:cNvPr id="164" name="Двойная стрелка влево/вправо 13"/>
          <p:cNvSpPr/>
          <p:nvPr/>
        </p:nvSpPr>
        <p:spPr>
          <a:xfrm>
            <a:off x="5270209" y="1097015"/>
            <a:ext cx="387566" cy="574852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>
            <a:solidFill>
              <a:srgbClr val="FFFFFF"/>
            </a:solidFill>
          </a:ln>
          <a:effectLst>
            <a:outerShdw blurRad="63500" dist="50800" dir="54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5" name="TextBox 19"/>
          <p:cNvSpPr txBox="1"/>
          <p:nvPr/>
        </p:nvSpPr>
        <p:spPr>
          <a:xfrm>
            <a:off x="5700238" y="943451"/>
            <a:ext cx="6330182" cy="84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2000"/>
              </a:lnSpc>
              <a:defRPr sz="2000" b="1">
                <a:solidFill>
                  <a:srgbClr val="C3260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 способ   </a:t>
            </a:r>
            <a:r>
              <a:rPr sz="1600" b="0" i="1">
                <a:solidFill>
                  <a:srgbClr val="0070C0"/>
                </a:solidFill>
              </a:rPr>
              <a:t>(Подача онлайн заявления без посещения пункта проведения ЕНТ- только для учащихся, имеющих удостоверение личности или паспорт)</a:t>
            </a:r>
          </a:p>
        </p:txBody>
      </p:sp>
      <p:sp>
        <p:nvSpPr>
          <p:cNvPr id="166" name="TextBox 20"/>
          <p:cNvSpPr txBox="1"/>
          <p:nvPr/>
        </p:nvSpPr>
        <p:spPr>
          <a:xfrm>
            <a:off x="5802630" y="1931049"/>
            <a:ext cx="6125397" cy="681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1500"/>
              </a:lnSpc>
              <a:defRPr sz="16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/>
              <a:t>1 </a:t>
            </a:r>
            <a:r>
              <a:rPr sz="2000" dirty="0" err="1"/>
              <a:t>шаг</a:t>
            </a:r>
            <a:endParaRPr sz="2000" dirty="0"/>
          </a:p>
          <a:p>
            <a:pPr algn="just">
              <a:lnSpc>
                <a:spcPts val="15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 err="1"/>
              <a:t>Создать</a:t>
            </a:r>
            <a:r>
              <a:rPr sz="2000" dirty="0"/>
              <a:t> </a:t>
            </a:r>
            <a:r>
              <a:rPr sz="2000" dirty="0" err="1"/>
              <a:t>электронную</a:t>
            </a:r>
            <a:r>
              <a:rPr sz="2000" dirty="0"/>
              <a:t> </a:t>
            </a:r>
            <a:r>
              <a:rPr sz="2000" dirty="0" err="1"/>
              <a:t>почту</a:t>
            </a:r>
            <a:r>
              <a:rPr sz="2000" dirty="0"/>
              <a:t> </a:t>
            </a:r>
            <a:r>
              <a:rPr sz="2000" dirty="0" err="1"/>
              <a:t>на</a:t>
            </a:r>
            <a:r>
              <a:rPr sz="2000" dirty="0"/>
              <a:t> </a:t>
            </a:r>
            <a:r>
              <a:rPr sz="2000" dirty="0" err="1"/>
              <a:t>любых</a:t>
            </a:r>
            <a:r>
              <a:rPr sz="2000" dirty="0"/>
              <a:t> </a:t>
            </a:r>
            <a:r>
              <a:rPr sz="2000" dirty="0" err="1"/>
              <a:t>почтовых</a:t>
            </a:r>
            <a:r>
              <a:rPr sz="2000" dirty="0"/>
              <a:t> </a:t>
            </a:r>
            <a:r>
              <a:rPr sz="2000" dirty="0" err="1"/>
              <a:t>сервисах</a:t>
            </a:r>
            <a:r>
              <a:rPr sz="2000" dirty="0"/>
              <a:t> (mail.kz, mail.ru, gmail.com, yandex.ru </a:t>
            </a:r>
            <a:r>
              <a:rPr lang="ru-RU" sz="2000" dirty="0" err="1" smtClean="0"/>
              <a:t>и.д</a:t>
            </a:r>
            <a:r>
              <a:rPr sz="2000" dirty="0" smtClean="0"/>
              <a:t>).</a:t>
            </a:r>
            <a:endParaRPr sz="2000" dirty="0"/>
          </a:p>
        </p:txBody>
      </p:sp>
      <p:sp>
        <p:nvSpPr>
          <p:cNvPr id="167" name="TextBox 21"/>
          <p:cNvSpPr txBox="1"/>
          <p:nvPr/>
        </p:nvSpPr>
        <p:spPr>
          <a:xfrm>
            <a:off x="5802631" y="2605339"/>
            <a:ext cx="6139144" cy="996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/>
              <a:t>2 </a:t>
            </a:r>
            <a:r>
              <a:rPr sz="2000" dirty="0" err="1"/>
              <a:t>шаг</a:t>
            </a:r>
            <a:endParaRPr sz="2000" dirty="0"/>
          </a:p>
          <a:p>
            <a:pPr>
              <a:lnSpc>
                <a:spcPts val="15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 err="1"/>
              <a:t>Онлайн</a:t>
            </a:r>
            <a:r>
              <a:rPr sz="2000" dirty="0"/>
              <a:t> </a:t>
            </a:r>
            <a:r>
              <a:rPr sz="2000" dirty="0" err="1"/>
              <a:t>регистрация</a:t>
            </a:r>
            <a:r>
              <a:rPr sz="2000" dirty="0"/>
              <a:t> </a:t>
            </a:r>
            <a:r>
              <a:rPr sz="2000" dirty="0" err="1"/>
              <a:t>через</a:t>
            </a:r>
            <a:r>
              <a:rPr sz="2000" dirty="0"/>
              <a:t> </a:t>
            </a:r>
            <a:r>
              <a:rPr sz="2000" dirty="0" err="1"/>
              <a:t>сайт</a:t>
            </a:r>
            <a:r>
              <a:rPr sz="2000" dirty="0"/>
              <a:t> </a:t>
            </a:r>
            <a:r>
              <a:rPr sz="2000" dirty="0">
                <a:solidFill>
                  <a:srgbClr val="FF0000"/>
                </a:solidFill>
              </a:rPr>
              <a:t>http://ent.testcenter.kz </a:t>
            </a:r>
            <a:r>
              <a:rPr sz="2000" dirty="0"/>
              <a:t>. </a:t>
            </a:r>
            <a:r>
              <a:rPr sz="2000" dirty="0" err="1"/>
              <a:t>Логин</a:t>
            </a:r>
            <a:r>
              <a:rPr sz="2000" dirty="0"/>
              <a:t> и </a:t>
            </a:r>
            <a:r>
              <a:rPr sz="2000" dirty="0" err="1"/>
              <a:t>пароль</a:t>
            </a:r>
            <a:r>
              <a:rPr sz="2000" dirty="0"/>
              <a:t> </a:t>
            </a:r>
            <a:r>
              <a:rPr sz="2000" dirty="0" err="1"/>
              <a:t>отправляется</a:t>
            </a:r>
            <a:r>
              <a:rPr sz="2000" dirty="0"/>
              <a:t> </a:t>
            </a:r>
            <a:r>
              <a:rPr sz="2000" dirty="0" err="1"/>
              <a:t>на</a:t>
            </a:r>
            <a:r>
              <a:rPr sz="2000" dirty="0"/>
              <a:t> </a:t>
            </a:r>
            <a:r>
              <a:rPr sz="2000" dirty="0" err="1"/>
              <a:t>почту</a:t>
            </a:r>
            <a:r>
              <a:rPr sz="2000" dirty="0"/>
              <a:t>, </a:t>
            </a:r>
            <a:r>
              <a:rPr sz="2000" dirty="0" err="1"/>
              <a:t>указанную</a:t>
            </a:r>
            <a:r>
              <a:rPr sz="2000" dirty="0"/>
              <a:t> </a:t>
            </a:r>
            <a:r>
              <a:rPr sz="2000" dirty="0" err="1"/>
              <a:t>при</a:t>
            </a:r>
            <a:r>
              <a:rPr sz="2000" dirty="0"/>
              <a:t> </a:t>
            </a:r>
            <a:r>
              <a:rPr sz="2000" dirty="0" err="1"/>
              <a:t>регистрации</a:t>
            </a:r>
            <a:r>
              <a:rPr sz="2000" dirty="0"/>
              <a:t>.</a:t>
            </a:r>
          </a:p>
        </p:txBody>
      </p:sp>
      <p:sp>
        <p:nvSpPr>
          <p:cNvPr id="168" name="TextBox 22"/>
          <p:cNvSpPr txBox="1"/>
          <p:nvPr/>
        </p:nvSpPr>
        <p:spPr>
          <a:xfrm>
            <a:off x="5802631" y="4699819"/>
            <a:ext cx="6227789" cy="559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4 </a:t>
            </a:r>
            <a:r>
              <a:rPr sz="1800" dirty="0" err="1"/>
              <a:t>шаг</a:t>
            </a:r>
            <a:endParaRPr sz="1800" dirty="0"/>
          </a:p>
          <a:p>
            <a:pPr>
              <a:lnSpc>
                <a:spcPts val="15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 err="1"/>
              <a:t>Нажать</a:t>
            </a:r>
            <a:r>
              <a:rPr sz="2000" dirty="0"/>
              <a:t> </a:t>
            </a:r>
            <a:r>
              <a:rPr sz="2000" dirty="0" err="1"/>
              <a:t>кнопку</a:t>
            </a:r>
            <a:r>
              <a:rPr sz="2000" dirty="0"/>
              <a:t> Digital ID, </a:t>
            </a:r>
            <a:r>
              <a:rPr sz="2000" dirty="0" err="1"/>
              <a:t>создать</a:t>
            </a:r>
            <a:r>
              <a:rPr sz="2000" dirty="0"/>
              <a:t> </a:t>
            </a:r>
            <a:r>
              <a:rPr sz="2000" dirty="0" err="1"/>
              <a:t>цифровой</a:t>
            </a:r>
            <a:r>
              <a:rPr sz="2000" dirty="0"/>
              <a:t> </a:t>
            </a:r>
            <a:r>
              <a:rPr sz="2000" dirty="0" err="1"/>
              <a:t>профиль</a:t>
            </a:r>
            <a:r>
              <a:rPr sz="2000" dirty="0"/>
              <a:t>.</a:t>
            </a:r>
          </a:p>
        </p:txBody>
      </p:sp>
      <p:sp>
        <p:nvSpPr>
          <p:cNvPr id="169" name="TextBox 24"/>
          <p:cNvSpPr txBox="1"/>
          <p:nvPr/>
        </p:nvSpPr>
        <p:spPr>
          <a:xfrm>
            <a:off x="5772055" y="3493881"/>
            <a:ext cx="6241536" cy="1131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3 </a:t>
            </a:r>
            <a:r>
              <a:rPr sz="1800" dirty="0" err="1"/>
              <a:t>шаг</a:t>
            </a:r>
            <a:endParaRPr sz="1800" dirty="0"/>
          </a:p>
          <a:p>
            <a:pPr algn="just">
              <a:lnSpc>
                <a:spcPts val="15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 err="1"/>
              <a:t>Авторизоваться</a:t>
            </a:r>
            <a:r>
              <a:rPr sz="2000" dirty="0"/>
              <a:t> </a:t>
            </a:r>
            <a:r>
              <a:rPr sz="2000" dirty="0" err="1"/>
              <a:t>на</a:t>
            </a:r>
            <a:r>
              <a:rPr sz="2000" dirty="0"/>
              <a:t> </a:t>
            </a:r>
            <a:r>
              <a:rPr sz="2000" dirty="0" err="1"/>
              <a:t>сайте</a:t>
            </a:r>
            <a:r>
              <a:rPr sz="2000" dirty="0"/>
              <a:t> http://ent.testcenter.kz , </a:t>
            </a:r>
            <a:r>
              <a:rPr sz="2000" dirty="0" err="1"/>
              <a:t>заполнить</a:t>
            </a:r>
            <a:r>
              <a:rPr sz="2000" dirty="0"/>
              <a:t> </a:t>
            </a:r>
            <a:r>
              <a:rPr sz="2000" dirty="0" err="1"/>
              <a:t>личные</a:t>
            </a:r>
            <a:r>
              <a:rPr sz="2000" dirty="0"/>
              <a:t> </a:t>
            </a:r>
            <a:r>
              <a:rPr sz="2000" dirty="0" err="1"/>
              <a:t>данные</a:t>
            </a:r>
            <a:r>
              <a:rPr sz="2000" dirty="0"/>
              <a:t> с </a:t>
            </a:r>
            <a:r>
              <a:rPr sz="2000" dirty="0" err="1"/>
              <a:t>указанием</a:t>
            </a:r>
            <a:r>
              <a:rPr sz="2000" dirty="0"/>
              <a:t> </a:t>
            </a:r>
            <a:r>
              <a:rPr sz="2000" dirty="0" err="1"/>
              <a:t>школы</a:t>
            </a:r>
            <a:r>
              <a:rPr sz="2000" dirty="0"/>
              <a:t>, </a:t>
            </a:r>
            <a:r>
              <a:rPr sz="2000" dirty="0" err="1"/>
              <a:t>загрузить</a:t>
            </a:r>
            <a:r>
              <a:rPr sz="2000" dirty="0"/>
              <a:t> </a:t>
            </a:r>
            <a:r>
              <a:rPr sz="2000" dirty="0" err="1"/>
              <a:t>фотографию</a:t>
            </a:r>
            <a:r>
              <a:rPr sz="2000" dirty="0"/>
              <a:t> </a:t>
            </a:r>
            <a:r>
              <a:rPr sz="2000" dirty="0" err="1"/>
              <a:t>квитанции</a:t>
            </a:r>
            <a:r>
              <a:rPr sz="2000" dirty="0"/>
              <a:t> </a:t>
            </a:r>
            <a:r>
              <a:rPr sz="2000" dirty="0" err="1"/>
              <a:t>для</a:t>
            </a:r>
            <a:r>
              <a:rPr sz="2000" dirty="0"/>
              <a:t> </a:t>
            </a:r>
            <a:r>
              <a:rPr sz="2000" dirty="0" err="1"/>
              <a:t>проверки</a:t>
            </a:r>
            <a:r>
              <a:rPr sz="2000" dirty="0"/>
              <a:t> и </a:t>
            </a:r>
            <a:r>
              <a:rPr sz="2000" dirty="0" err="1"/>
              <a:t>принять</a:t>
            </a:r>
            <a:r>
              <a:rPr sz="2000" dirty="0"/>
              <a:t> </a:t>
            </a:r>
            <a:r>
              <a:rPr sz="2000" dirty="0" err="1"/>
              <a:t>согласие</a:t>
            </a:r>
            <a:r>
              <a:rPr sz="2000" dirty="0"/>
              <a:t> </a:t>
            </a:r>
            <a:r>
              <a:rPr sz="2000" dirty="0" err="1"/>
              <a:t>публичной</a:t>
            </a:r>
            <a:r>
              <a:rPr sz="2000" dirty="0"/>
              <a:t> </a:t>
            </a:r>
            <a:r>
              <a:rPr sz="2000" dirty="0" err="1"/>
              <a:t>оферты</a:t>
            </a:r>
            <a:r>
              <a:rPr sz="2000" dirty="0"/>
              <a:t>. </a:t>
            </a:r>
          </a:p>
        </p:txBody>
      </p:sp>
      <p:sp>
        <p:nvSpPr>
          <p:cNvPr id="170" name="Прямоугольник 25"/>
          <p:cNvSpPr txBox="1"/>
          <p:nvPr/>
        </p:nvSpPr>
        <p:spPr>
          <a:xfrm>
            <a:off x="5718737" y="5306198"/>
            <a:ext cx="6311683" cy="151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b="1" i="1">
                <a:solidFill>
                  <a:srgbClr val="FF0000"/>
                </a:solidFill>
              </a:defRPr>
            </a:pPr>
            <a:r>
              <a:rPr dirty="0" err="1"/>
              <a:t>Примечание</a:t>
            </a:r>
            <a:r>
              <a:rPr dirty="0"/>
              <a:t>: </a:t>
            </a:r>
            <a:endParaRPr lang="kk-KZ" dirty="0" smtClean="0"/>
          </a:p>
          <a:p>
            <a:pPr>
              <a:defRPr b="1" i="1">
                <a:solidFill>
                  <a:srgbClr val="FF0000"/>
                </a:solidFill>
              </a:defRPr>
            </a:pPr>
            <a:endParaRPr sz="1200" dirty="0"/>
          </a:p>
          <a:p>
            <a:pPr algn="just">
              <a:lnSpc>
                <a:spcPts val="1500"/>
              </a:lnSpc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C 18 </a:t>
            </a:r>
            <a:r>
              <a:rPr b="1" dirty="0" err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по</a:t>
            </a:r>
            <a:r>
              <a:rPr b="1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20 </a:t>
            </a:r>
            <a:r>
              <a:rPr b="1" dirty="0" err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февраля</a:t>
            </a:r>
            <a:r>
              <a:rPr b="1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сайте</a:t>
            </a:r>
            <a:r>
              <a:rPr dirty="0"/>
              <a:t> http://ent.testcenter.kz </a:t>
            </a:r>
            <a:r>
              <a:rPr dirty="0" err="1"/>
              <a:t>можно</a:t>
            </a:r>
            <a:r>
              <a:rPr dirty="0"/>
              <a:t> </a:t>
            </a:r>
            <a:r>
              <a:rPr dirty="0" err="1"/>
              <a:t>узнать</a:t>
            </a:r>
            <a:r>
              <a:rPr dirty="0"/>
              <a:t> </a:t>
            </a:r>
            <a:r>
              <a:rPr dirty="0" err="1"/>
              <a:t>статус</a:t>
            </a:r>
            <a:r>
              <a:rPr dirty="0"/>
              <a:t> </a:t>
            </a:r>
            <a:r>
              <a:rPr dirty="0" err="1"/>
              <a:t>правильно</a:t>
            </a:r>
            <a:r>
              <a:rPr dirty="0"/>
              <a:t> </a:t>
            </a:r>
            <a:r>
              <a:rPr dirty="0" err="1"/>
              <a:t>созданного</a:t>
            </a:r>
            <a:r>
              <a:rPr dirty="0"/>
              <a:t> </a:t>
            </a:r>
            <a:r>
              <a:rPr dirty="0" err="1"/>
              <a:t>цифрового</a:t>
            </a:r>
            <a:r>
              <a:rPr dirty="0"/>
              <a:t> </a:t>
            </a:r>
            <a:r>
              <a:rPr dirty="0" err="1"/>
              <a:t>профиля</a:t>
            </a:r>
            <a:r>
              <a:rPr dirty="0"/>
              <a:t> Digital ID, </a:t>
            </a:r>
            <a:r>
              <a:rPr dirty="0" err="1"/>
              <a:t>статус</a:t>
            </a:r>
            <a:r>
              <a:rPr dirty="0"/>
              <a:t> </a:t>
            </a:r>
            <a:r>
              <a:rPr dirty="0" err="1"/>
              <a:t>принятого</a:t>
            </a:r>
            <a:r>
              <a:rPr dirty="0"/>
              <a:t> </a:t>
            </a:r>
            <a:r>
              <a:rPr dirty="0" err="1"/>
              <a:t>заявления</a:t>
            </a:r>
            <a:r>
              <a:rPr dirty="0"/>
              <a:t>, </a:t>
            </a:r>
            <a:r>
              <a:rPr dirty="0" err="1"/>
              <a:t>дату</a:t>
            </a:r>
            <a:r>
              <a:rPr dirty="0"/>
              <a:t> и </a:t>
            </a:r>
            <a:r>
              <a:rPr dirty="0" err="1"/>
              <a:t>место</a:t>
            </a:r>
            <a:r>
              <a:rPr dirty="0"/>
              <a:t> </a:t>
            </a:r>
            <a:r>
              <a:rPr dirty="0" err="1"/>
              <a:t>проведения</a:t>
            </a:r>
            <a:r>
              <a:rPr dirty="0"/>
              <a:t> </a:t>
            </a:r>
            <a:r>
              <a:rPr dirty="0" err="1"/>
              <a:t>тестирования</a:t>
            </a:r>
            <a:r>
              <a:rPr dirty="0"/>
              <a:t>.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удалять</a:t>
            </a:r>
            <a:r>
              <a:rPr dirty="0"/>
              <a:t> </a:t>
            </a:r>
            <a:r>
              <a:rPr dirty="0" err="1"/>
              <a:t>личные</a:t>
            </a:r>
            <a:r>
              <a:rPr dirty="0"/>
              <a:t> </a:t>
            </a:r>
            <a:r>
              <a:rPr dirty="0" err="1"/>
              <a:t>данные</a:t>
            </a:r>
            <a:r>
              <a:rPr dirty="0"/>
              <a:t> </a:t>
            </a:r>
            <a:r>
              <a:rPr dirty="0" err="1"/>
              <a:t>после</a:t>
            </a:r>
            <a:r>
              <a:rPr dirty="0"/>
              <a:t> </a:t>
            </a:r>
            <a:r>
              <a:rPr dirty="0" err="1"/>
              <a:t>регистрации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Подзаголовок 3"/>
          <p:cNvSpPr txBox="1"/>
          <p:nvPr/>
        </p:nvSpPr>
        <p:spPr>
          <a:xfrm>
            <a:off x="668541" y="158561"/>
            <a:ext cx="11153606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700"/>
              </a:spcBef>
              <a:defRPr sz="32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Подача заявления на ЕНТ по 1 - способу</a:t>
            </a:r>
          </a:p>
        </p:txBody>
      </p:sp>
      <p:sp>
        <p:nvSpPr>
          <p:cNvPr id="173" name="Прямоугольник 10"/>
          <p:cNvSpPr txBox="1"/>
          <p:nvPr/>
        </p:nvSpPr>
        <p:spPr>
          <a:xfrm>
            <a:off x="539827" y="2522923"/>
            <a:ext cx="11093986" cy="3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just">
              <a:buSzPct val="100000"/>
              <a:buAutoNum type="arabicParenR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Заявление по форме (подается в ППЕНТ);    </a:t>
            </a:r>
          </a:p>
          <a:p>
            <a:pPr algn="just">
              <a:defRPr sz="2200" i="1">
                <a:latin typeface="Arial"/>
                <a:ea typeface="Arial"/>
                <a:cs typeface="Arial"/>
                <a:sym typeface="Arial"/>
              </a:defRPr>
            </a:pPr>
            <a:r>
              <a:t> Предварительное заявление можно подать посредством онлайн регистрации</a:t>
            </a:r>
            <a:r>
              <a:rPr sz="1800"/>
              <a:t>.</a:t>
            </a:r>
          </a:p>
          <a:p>
            <a:pPr algn="just">
              <a:defRPr sz="2200">
                <a:latin typeface="Arial"/>
                <a:ea typeface="Arial"/>
                <a:cs typeface="Arial"/>
                <a:sym typeface="Arial"/>
              </a:defRPr>
            </a:pPr>
            <a:endParaRPr sz="1800"/>
          </a:p>
          <a:p>
            <a:pPr algn="just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2) две фотографии размером 3x4 сантиметров;</a:t>
            </a:r>
          </a:p>
          <a:p>
            <a:pPr algn="just"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3) Копия удостоверения личности или свидетельства о рождении</a:t>
            </a:r>
            <a:r>
              <a:rPr i="1"/>
              <a:t>;</a:t>
            </a:r>
          </a:p>
          <a:p>
            <a:pPr algn="just">
              <a:defRPr sz="2200">
                <a:latin typeface="Arial"/>
                <a:ea typeface="Arial"/>
                <a:cs typeface="Arial"/>
                <a:sym typeface="Arial"/>
              </a:defRPr>
            </a:pPr>
            <a:endParaRPr i="1"/>
          </a:p>
          <a:p>
            <a:pPr algn="just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4) Справка из организации среднего образования, в которой обучается (в 1 экземпляре - только для заявителей со свидетельством о рождении).</a:t>
            </a:r>
          </a:p>
          <a:p>
            <a:pPr algn="just">
              <a:defRPr sz="2200" i="1">
                <a:latin typeface="Arial"/>
                <a:ea typeface="Arial"/>
                <a:cs typeface="Arial"/>
                <a:sym typeface="Arial"/>
              </a:defRPr>
            </a:pPr>
            <a:r>
              <a:t>   </a:t>
            </a:r>
            <a:r>
              <a:rPr sz="1800"/>
              <a:t>Справка остается у обучающегося для предъявления при запуске на тестирование.</a:t>
            </a:r>
          </a:p>
          <a:p>
            <a:pPr algn="just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5) Получение пропуска в ППЕНТ</a:t>
            </a:r>
          </a:p>
        </p:txBody>
      </p:sp>
      <p:grpSp>
        <p:nvGrpSpPr>
          <p:cNvPr id="183" name="Группа 23"/>
          <p:cNvGrpSpPr/>
          <p:nvPr/>
        </p:nvGrpSpPr>
        <p:grpSpPr>
          <a:xfrm>
            <a:off x="1677404" y="822671"/>
            <a:ext cx="8358136" cy="1698633"/>
            <a:chOff x="0" y="0"/>
            <a:chExt cx="8358134" cy="1698632"/>
          </a:xfrm>
        </p:grpSpPr>
        <p:grpSp>
          <p:nvGrpSpPr>
            <p:cNvPr id="176" name="Группа 12"/>
            <p:cNvGrpSpPr/>
            <p:nvPr/>
          </p:nvGrpSpPr>
          <p:grpSpPr>
            <a:xfrm>
              <a:off x="6208843" y="0"/>
              <a:ext cx="2149292" cy="1698633"/>
              <a:chOff x="0" y="0"/>
              <a:chExt cx="2149291" cy="1698632"/>
            </a:xfrm>
          </p:grpSpPr>
          <p:pic>
            <p:nvPicPr>
              <p:cNvPr id="174" name="Picture 4" descr="Picture 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307785"/>
                <a:ext cx="2149292" cy="139084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75" name="TextBox 15"/>
              <p:cNvSpPr txBox="1"/>
              <p:nvPr/>
            </p:nvSpPr>
            <p:spPr>
              <a:xfrm>
                <a:off x="766660" y="-1"/>
                <a:ext cx="889953" cy="350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b="1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ППЕНТ</a:t>
                </a:r>
              </a:p>
            </p:txBody>
          </p:sp>
        </p:grpSp>
        <p:pic>
          <p:nvPicPr>
            <p:cNvPr id="177" name="Рисунок 2" descr="Рисунок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154944"/>
              <a:ext cx="1177517" cy="15436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8" name="Прямая со стрелкой 22"/>
            <p:cNvSpPr/>
            <p:nvPr/>
          </p:nvSpPr>
          <p:spPr>
            <a:xfrm>
              <a:off x="1328684" y="1360458"/>
              <a:ext cx="684001" cy="1"/>
            </a:xfrm>
            <a:prstGeom prst="line">
              <a:avLst/>
            </a:prstGeom>
            <a:noFill/>
            <a:ln w="25400" cap="flat">
              <a:solidFill>
                <a:srgbClr val="7030A0"/>
              </a:solidFill>
              <a:prstDash val="solid"/>
              <a:round/>
              <a:tailEnd type="triangle" w="med" len="med"/>
            </a:ln>
            <a:effectLst>
              <a:outerShdw blurRad="38100" dist="22984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9" name="Прямая со стрелкой 24"/>
            <p:cNvSpPr/>
            <p:nvPr/>
          </p:nvSpPr>
          <p:spPr>
            <a:xfrm>
              <a:off x="2292614" y="1360458"/>
              <a:ext cx="684001" cy="1"/>
            </a:xfrm>
            <a:prstGeom prst="line">
              <a:avLst/>
            </a:prstGeom>
            <a:noFill/>
            <a:ln w="25400" cap="flat">
              <a:solidFill>
                <a:srgbClr val="7030A0"/>
              </a:solidFill>
              <a:prstDash val="solid"/>
              <a:round/>
              <a:tailEnd type="triangle" w="med" len="med"/>
            </a:ln>
            <a:effectLst>
              <a:outerShdw blurRad="38100" dist="22984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0" name="Прямая со стрелкой 25"/>
            <p:cNvSpPr/>
            <p:nvPr/>
          </p:nvSpPr>
          <p:spPr>
            <a:xfrm>
              <a:off x="3275594" y="1360458"/>
              <a:ext cx="684001" cy="1"/>
            </a:xfrm>
            <a:prstGeom prst="line">
              <a:avLst/>
            </a:prstGeom>
            <a:noFill/>
            <a:ln w="25400" cap="flat">
              <a:solidFill>
                <a:srgbClr val="7030A0"/>
              </a:solidFill>
              <a:prstDash val="solid"/>
              <a:round/>
              <a:tailEnd type="triangle" w="med" len="med"/>
            </a:ln>
            <a:effectLst>
              <a:outerShdw blurRad="38100" dist="22984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1" name="Прямая со стрелкой 26"/>
            <p:cNvSpPr/>
            <p:nvPr/>
          </p:nvSpPr>
          <p:spPr>
            <a:xfrm>
              <a:off x="4270271" y="1360458"/>
              <a:ext cx="684001" cy="1"/>
            </a:xfrm>
            <a:prstGeom prst="line">
              <a:avLst/>
            </a:prstGeom>
            <a:noFill/>
            <a:ln w="25400" cap="flat">
              <a:solidFill>
                <a:srgbClr val="7030A0"/>
              </a:solidFill>
              <a:prstDash val="solid"/>
              <a:round/>
              <a:tailEnd type="triangle" w="med" len="med"/>
            </a:ln>
            <a:effectLst>
              <a:outerShdw blurRad="38100" dist="22984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2" name="Прямая со стрелкой 27"/>
            <p:cNvSpPr/>
            <p:nvPr/>
          </p:nvSpPr>
          <p:spPr>
            <a:xfrm>
              <a:off x="5172975" y="1360458"/>
              <a:ext cx="684001" cy="1"/>
            </a:xfrm>
            <a:prstGeom prst="line">
              <a:avLst/>
            </a:prstGeom>
            <a:noFill/>
            <a:ln w="25400" cap="flat">
              <a:solidFill>
                <a:srgbClr val="7030A0"/>
              </a:solidFill>
              <a:prstDash val="solid"/>
              <a:round/>
              <a:tailEnd type="triangle" w="med" len="med"/>
            </a:ln>
            <a:effectLst>
              <a:outerShdw blurRad="38100" dist="22984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Подзаголовок 3"/>
          <p:cNvSpPr txBox="1">
            <a:spLocks noGrp="1"/>
          </p:cNvSpPr>
          <p:nvPr>
            <p:ph type="subTitle" sz="quarter" idx="1"/>
          </p:nvPr>
        </p:nvSpPr>
        <p:spPr>
          <a:xfrm>
            <a:off x="482685" y="173430"/>
            <a:ext cx="11153606" cy="5762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>
              <a:spcBef>
                <a:spcPts val="700"/>
              </a:spcBef>
              <a:defRPr sz="32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Подача заявления на ЕНТ по 2 - способу</a:t>
            </a:r>
          </a:p>
        </p:txBody>
      </p:sp>
      <p:sp>
        <p:nvSpPr>
          <p:cNvPr id="186" name="Прямоугольник 23"/>
          <p:cNvSpPr txBox="1"/>
          <p:nvPr/>
        </p:nvSpPr>
        <p:spPr>
          <a:xfrm>
            <a:off x="211382" y="3799078"/>
            <a:ext cx="4001801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Нажать кнопку «Digital ID» </a:t>
            </a:r>
          </a:p>
        </p:txBody>
      </p:sp>
      <p:grpSp>
        <p:nvGrpSpPr>
          <p:cNvPr id="189" name="Группа 1030"/>
          <p:cNvGrpSpPr/>
          <p:nvPr/>
        </p:nvGrpSpPr>
        <p:grpSpPr>
          <a:xfrm>
            <a:off x="197501" y="4445641"/>
            <a:ext cx="11614264" cy="971551"/>
            <a:chOff x="0" y="0"/>
            <a:chExt cx="11614263" cy="971550"/>
          </a:xfrm>
        </p:grpSpPr>
        <p:pic>
          <p:nvPicPr>
            <p:cNvPr id="187" name="Рисунок 21" descr="Рисунок 21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8"/>
            <a:stretch>
              <a:fillRect/>
            </a:stretch>
          </p:blipFill>
          <p:spPr>
            <a:xfrm>
              <a:off x="-1" y="0"/>
              <a:ext cx="1056483" cy="971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blurRad="381000" dist="292100" dir="5400000" rotWithShape="0">
                <a:srgbClr val="000000">
                  <a:alpha val="22000"/>
                </a:srgbClr>
              </a:outerShdw>
            </a:effectLst>
          </p:spPr>
        </p:pic>
        <p:sp>
          <p:nvSpPr>
            <p:cNvPr id="188" name="TextBox 25"/>
            <p:cNvSpPr/>
            <p:nvPr/>
          </p:nvSpPr>
          <p:spPr>
            <a:xfrm>
              <a:off x="1142507" y="311560"/>
              <a:ext cx="1047175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just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На своем компьютере или телефоне (обязательно наличие камеры) пройти процедуру идентификации.</a:t>
              </a:r>
            </a:p>
          </p:txBody>
        </p:sp>
      </p:grpSp>
      <p:grpSp>
        <p:nvGrpSpPr>
          <p:cNvPr id="194" name="Группа 1029"/>
          <p:cNvGrpSpPr/>
          <p:nvPr/>
        </p:nvGrpSpPr>
        <p:grpSpPr>
          <a:xfrm>
            <a:off x="362962" y="2789319"/>
            <a:ext cx="11105595" cy="969859"/>
            <a:chOff x="0" y="0"/>
            <a:chExt cx="11105593" cy="969857"/>
          </a:xfrm>
        </p:grpSpPr>
        <p:pic>
          <p:nvPicPr>
            <p:cNvPr id="190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37839"/>
              <a:ext cx="964931" cy="8691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Рисунок 28" descr="Рисунок 28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24693" y="18501"/>
              <a:ext cx="938353" cy="8504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2" name="TextBox 26"/>
            <p:cNvSpPr txBox="1"/>
            <p:nvPr/>
          </p:nvSpPr>
          <p:spPr>
            <a:xfrm>
              <a:off x="3663110" y="88029"/>
              <a:ext cx="7442484" cy="881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Оплата за тестирование возможна через  мобильное приложение, </a:t>
              </a:r>
            </a:p>
            <a:p>
              <a:pPr algn="just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банковские кассы, терминалы, приложение Kaspi.kz на реквизиты Национального центра тестирования</a:t>
              </a:r>
            </a:p>
          </p:txBody>
        </p:sp>
        <p:pic>
          <p:nvPicPr>
            <p:cNvPr id="193" name="Рисунок 1023" descr="Рисунок 1023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422809" y="0"/>
              <a:ext cx="980538" cy="881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5" name="Прямоугольник 1024"/>
          <p:cNvSpPr txBox="1"/>
          <p:nvPr/>
        </p:nvSpPr>
        <p:spPr>
          <a:xfrm>
            <a:off x="447985" y="2287703"/>
            <a:ext cx="3432682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Оплата за тестирование</a:t>
            </a:r>
          </a:p>
        </p:txBody>
      </p:sp>
      <p:sp>
        <p:nvSpPr>
          <p:cNvPr id="196" name="Прямоугольник 34"/>
          <p:cNvSpPr txBox="1"/>
          <p:nvPr/>
        </p:nvSpPr>
        <p:spPr>
          <a:xfrm>
            <a:off x="211383" y="803488"/>
            <a:ext cx="4853990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Онлайн-подача заявления на ЕНТ</a:t>
            </a:r>
          </a:p>
        </p:txBody>
      </p:sp>
      <p:grpSp>
        <p:nvGrpSpPr>
          <p:cNvPr id="199" name="Группа 1031"/>
          <p:cNvGrpSpPr/>
          <p:nvPr/>
        </p:nvGrpSpPr>
        <p:grpSpPr>
          <a:xfrm>
            <a:off x="362962" y="1246159"/>
            <a:ext cx="11257175" cy="1017149"/>
            <a:chOff x="0" y="0"/>
            <a:chExt cx="11257174" cy="1017147"/>
          </a:xfrm>
        </p:grpSpPr>
        <p:pic>
          <p:nvPicPr>
            <p:cNvPr id="197" name="Рисунок 15" descr="Рисунок 15"/>
            <p:cNvPicPr>
              <a:picLocks noChangeAspect="1"/>
            </p:cNvPicPr>
            <p:nvPr/>
          </p:nvPicPr>
          <p:blipFill>
            <a:blip r:embed="rId6">
              <a:extLst/>
            </a:blip>
            <a:srcRect/>
            <a:stretch>
              <a:fillRect/>
            </a:stretch>
          </p:blipFill>
          <p:spPr>
            <a:xfrm>
              <a:off x="-1" y="0"/>
              <a:ext cx="1181477" cy="1017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6" y="0"/>
                  </a:moveTo>
                  <a:cubicBezTo>
                    <a:pt x="4832" y="0"/>
                    <a:pt x="0" y="4831"/>
                    <a:pt x="0" y="10796"/>
                  </a:cubicBezTo>
                  <a:cubicBezTo>
                    <a:pt x="0" y="16760"/>
                    <a:pt x="4832" y="21600"/>
                    <a:pt x="10796" y="21600"/>
                  </a:cubicBezTo>
                  <a:cubicBezTo>
                    <a:pt x="16761" y="21600"/>
                    <a:pt x="21600" y="16760"/>
                    <a:pt x="21600" y="10796"/>
                  </a:cubicBezTo>
                  <a:cubicBezTo>
                    <a:pt x="21600" y="4831"/>
                    <a:pt x="16761" y="0"/>
                    <a:pt x="10796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blurRad="381000" dist="292100" dir="5400000" rotWithShape="0">
                <a:srgbClr val="000000">
                  <a:alpha val="22000"/>
                </a:srgbClr>
              </a:outerShdw>
            </a:effectLst>
          </p:spPr>
        </p:pic>
        <p:sp>
          <p:nvSpPr>
            <p:cNvPr id="198" name="TextBox 1026"/>
            <p:cNvSpPr txBox="1"/>
            <p:nvPr/>
          </p:nvSpPr>
          <p:spPr>
            <a:xfrm>
              <a:off x="1258708" y="276489"/>
              <a:ext cx="9998466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Подача заявления в онлайн режиме через сайт </a:t>
              </a:r>
              <a:r>
                <a:rPr>
                  <a:solidFill>
                    <a:srgbClr val="FF0000"/>
                  </a:solidFill>
                </a:rPr>
                <a:t>http://ent.testcenter.kz </a:t>
              </a:r>
            </a:p>
          </p:txBody>
        </p:sp>
      </p:grpSp>
      <p:sp>
        <p:nvSpPr>
          <p:cNvPr id="200" name="Прямоугольник 38"/>
          <p:cNvSpPr txBox="1"/>
          <p:nvPr/>
        </p:nvSpPr>
        <p:spPr>
          <a:xfrm>
            <a:off x="163123" y="5659506"/>
            <a:ext cx="9048668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Получение информации о тестировании через личный кабинет</a:t>
            </a:r>
          </a:p>
        </p:txBody>
      </p:sp>
      <p:sp>
        <p:nvSpPr>
          <p:cNvPr id="201" name="TextBox 1032"/>
          <p:cNvSpPr txBox="1"/>
          <p:nvPr/>
        </p:nvSpPr>
        <p:spPr>
          <a:xfrm>
            <a:off x="419749" y="5977711"/>
            <a:ext cx="11273327" cy="76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400" b="1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Примечание: </a:t>
            </a:r>
            <a:r>
              <a:rPr b="0">
                <a:solidFill>
                  <a:srgbClr val="000000"/>
                </a:solidFill>
              </a:rPr>
              <a:t>В пункт проведения тестирования тестируемый входит с удостоверением личности и проходит проверку «Face ID» </a:t>
            </a:r>
            <a:r>
              <a:rPr b="0" i="0">
                <a:solidFill>
                  <a:srgbClr val="000000"/>
                </a:solidFill>
              </a:rPr>
              <a:t>!!!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Подзаголовок 3"/>
          <p:cNvSpPr txBox="1">
            <a:spLocks noGrp="1"/>
          </p:cNvSpPr>
          <p:nvPr>
            <p:ph type="subTitle" sz="quarter" idx="1"/>
          </p:nvPr>
        </p:nvSpPr>
        <p:spPr>
          <a:xfrm>
            <a:off x="0" y="65004"/>
            <a:ext cx="12192000" cy="57623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>
              <a:spcBef>
                <a:spcPts val="700"/>
              </a:spcBef>
              <a:defRPr sz="3200" b="1">
                <a:solidFill>
                  <a:srgbClr val="31489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Регистрация</a:t>
            </a:r>
            <a:r>
              <a:rPr dirty="0"/>
              <a:t> </a:t>
            </a:r>
            <a:r>
              <a:rPr dirty="0" err="1"/>
              <a:t>через</a:t>
            </a:r>
            <a:r>
              <a:rPr dirty="0"/>
              <a:t> Digital ID</a:t>
            </a:r>
          </a:p>
        </p:txBody>
      </p:sp>
      <p:sp>
        <p:nvSpPr>
          <p:cNvPr id="204" name="TextBox 2"/>
          <p:cNvSpPr txBox="1"/>
          <p:nvPr/>
        </p:nvSpPr>
        <p:spPr>
          <a:xfrm>
            <a:off x="-222555" y="1218272"/>
            <a:ext cx="616231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лиц</a:t>
            </a:r>
            <a:r>
              <a:rPr dirty="0"/>
              <a:t>, </a:t>
            </a:r>
            <a:r>
              <a:rPr dirty="0" err="1">
                <a:solidFill>
                  <a:srgbClr val="FF0000"/>
                </a:solidFill>
              </a:rPr>
              <a:t>достигших</a:t>
            </a:r>
            <a:r>
              <a:rPr dirty="0"/>
              <a:t> 18 </a:t>
            </a:r>
            <a:r>
              <a:rPr dirty="0" err="1"/>
              <a:t>лет</a:t>
            </a:r>
            <a:endParaRPr dirty="0"/>
          </a:p>
        </p:txBody>
      </p:sp>
      <p:sp>
        <p:nvSpPr>
          <p:cNvPr id="205" name="Двойная стрелка влево/вправо 13"/>
          <p:cNvSpPr/>
          <p:nvPr/>
        </p:nvSpPr>
        <p:spPr>
          <a:xfrm>
            <a:off x="5678001" y="1144471"/>
            <a:ext cx="379660" cy="4842354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>
            <a:solidFill>
              <a:srgbClr val="FFFFFF"/>
            </a:solidFill>
          </a:ln>
          <a:effectLst>
            <a:outerShdw blurRad="63500" dist="50800" dir="54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6" name="TextBox 19"/>
          <p:cNvSpPr txBox="1"/>
          <p:nvPr/>
        </p:nvSpPr>
        <p:spPr>
          <a:xfrm>
            <a:off x="6057661" y="1216945"/>
            <a:ext cx="580617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лиц</a:t>
            </a:r>
            <a:r>
              <a:rPr dirty="0"/>
              <a:t>, </a:t>
            </a:r>
            <a:r>
              <a:rPr dirty="0" err="1">
                <a:solidFill>
                  <a:srgbClr val="FF0000"/>
                </a:solidFill>
              </a:rPr>
              <a:t>не</a:t>
            </a:r>
            <a:r>
              <a:rPr dirty="0"/>
              <a:t> </a:t>
            </a:r>
            <a:r>
              <a:rPr dirty="0" err="1">
                <a:solidFill>
                  <a:srgbClr val="FF0000"/>
                </a:solidFill>
              </a:rPr>
              <a:t>достигших</a:t>
            </a:r>
            <a:r>
              <a:rPr dirty="0"/>
              <a:t> 18 </a:t>
            </a:r>
            <a:r>
              <a:rPr dirty="0" err="1"/>
              <a:t>лет</a:t>
            </a:r>
            <a:endParaRPr dirty="0"/>
          </a:p>
        </p:txBody>
      </p:sp>
      <p:grpSp>
        <p:nvGrpSpPr>
          <p:cNvPr id="209" name="Овал 3"/>
          <p:cNvGrpSpPr/>
          <p:nvPr/>
        </p:nvGrpSpPr>
        <p:grpSpPr>
          <a:xfrm>
            <a:off x="206849" y="1776389"/>
            <a:ext cx="375093" cy="352541"/>
            <a:chOff x="0" y="0"/>
            <a:chExt cx="375092" cy="352539"/>
          </a:xfrm>
        </p:grpSpPr>
        <p:sp>
          <p:nvSpPr>
            <p:cNvPr id="207" name="Овал"/>
            <p:cNvSpPr/>
            <p:nvPr/>
          </p:nvSpPr>
          <p:spPr>
            <a:xfrm>
              <a:off x="-1" y="0"/>
              <a:ext cx="375094" cy="352540"/>
            </a:xfrm>
            <a:prstGeom prst="ellipse">
              <a:avLst/>
            </a:prstGeom>
            <a:solidFill>
              <a:srgbClr val="0D79CA"/>
            </a:solidFill>
            <a:ln w="15875" cap="flat">
              <a:solidFill>
                <a:srgbClr val="394B9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08" name="1"/>
            <p:cNvSpPr txBox="1"/>
            <p:nvPr/>
          </p:nvSpPr>
          <p:spPr>
            <a:xfrm>
              <a:off x="54930" y="2055"/>
              <a:ext cx="265232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210" name="TextBox 4"/>
          <p:cNvSpPr txBox="1"/>
          <p:nvPr/>
        </p:nvSpPr>
        <p:spPr>
          <a:xfrm>
            <a:off x="581941" y="1776389"/>
            <a:ext cx="531013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Зарегистрироваться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ent.testcenter.kz </a:t>
            </a:r>
          </a:p>
        </p:txBody>
      </p:sp>
      <p:grpSp>
        <p:nvGrpSpPr>
          <p:cNvPr id="213" name="Овал 20"/>
          <p:cNvGrpSpPr/>
          <p:nvPr/>
        </p:nvGrpSpPr>
        <p:grpSpPr>
          <a:xfrm>
            <a:off x="206849" y="2518553"/>
            <a:ext cx="375093" cy="352541"/>
            <a:chOff x="0" y="0"/>
            <a:chExt cx="375092" cy="352539"/>
          </a:xfrm>
        </p:grpSpPr>
        <p:sp>
          <p:nvSpPr>
            <p:cNvPr id="211" name="Овал"/>
            <p:cNvSpPr/>
            <p:nvPr/>
          </p:nvSpPr>
          <p:spPr>
            <a:xfrm>
              <a:off x="-1" y="0"/>
              <a:ext cx="375094" cy="352540"/>
            </a:xfrm>
            <a:prstGeom prst="ellipse">
              <a:avLst/>
            </a:prstGeom>
            <a:solidFill>
              <a:srgbClr val="0D79CA"/>
            </a:solidFill>
            <a:ln w="15875" cap="flat">
              <a:solidFill>
                <a:srgbClr val="394B9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12" name="2"/>
            <p:cNvSpPr txBox="1"/>
            <p:nvPr/>
          </p:nvSpPr>
          <p:spPr>
            <a:xfrm>
              <a:off x="54930" y="2055"/>
              <a:ext cx="265232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214" name="TextBox 21"/>
          <p:cNvSpPr txBox="1"/>
          <p:nvPr/>
        </p:nvSpPr>
        <p:spPr>
          <a:xfrm>
            <a:off x="581941" y="2523699"/>
            <a:ext cx="531013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/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Digital ID</a:t>
            </a:r>
          </a:p>
          <a:p>
            <a:pPr>
              <a:defRPr sz="1600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 dirty="0"/>
              <a:t>(</a:t>
            </a:r>
            <a:r>
              <a:rPr i="1" dirty="0" err="1"/>
              <a:t>Дать</a:t>
            </a:r>
            <a:r>
              <a:rPr i="1" dirty="0"/>
              <a:t> </a:t>
            </a:r>
            <a:r>
              <a:rPr i="1" dirty="0" err="1"/>
              <a:t>согласие</a:t>
            </a:r>
            <a:r>
              <a:rPr i="1" dirty="0"/>
              <a:t> </a:t>
            </a:r>
            <a:r>
              <a:rPr i="1" dirty="0" err="1"/>
              <a:t>на</a:t>
            </a:r>
            <a:r>
              <a:rPr i="1" dirty="0"/>
              <a:t> </a:t>
            </a:r>
            <a:r>
              <a:rPr i="1" dirty="0" err="1"/>
              <a:t>сбор</a:t>
            </a:r>
            <a:r>
              <a:rPr i="1" dirty="0"/>
              <a:t> и </a:t>
            </a:r>
            <a:r>
              <a:rPr i="1" dirty="0" err="1"/>
              <a:t>обработку</a:t>
            </a:r>
            <a:r>
              <a:rPr i="1" dirty="0"/>
              <a:t> </a:t>
            </a:r>
            <a:r>
              <a:rPr i="1" dirty="0" err="1"/>
              <a:t>персональных</a:t>
            </a:r>
            <a:r>
              <a:rPr i="1" dirty="0"/>
              <a:t> </a:t>
            </a:r>
            <a:r>
              <a:rPr i="1" dirty="0" err="1"/>
              <a:t>данных</a:t>
            </a:r>
            <a:r>
              <a:rPr i="1" dirty="0"/>
              <a:t>)</a:t>
            </a:r>
          </a:p>
        </p:txBody>
      </p:sp>
      <p:sp>
        <p:nvSpPr>
          <p:cNvPr id="215" name="TextBox 23"/>
          <p:cNvSpPr txBox="1"/>
          <p:nvPr/>
        </p:nvSpPr>
        <p:spPr>
          <a:xfrm>
            <a:off x="569678" y="3360618"/>
            <a:ext cx="531013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/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электронную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почту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указанную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6" name="TextBox 8"/>
          <p:cNvSpPr txBox="1"/>
          <p:nvPr/>
        </p:nvSpPr>
        <p:spPr>
          <a:xfrm>
            <a:off x="0" y="6122405"/>
            <a:ext cx="12192000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5875">
            <a:solidFill>
              <a:srgbClr val="1A97C3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Примечание</a:t>
            </a:r>
            <a:r>
              <a:rPr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sz="20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</a:t>
            </a:r>
            <a:r>
              <a:rPr sz="20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ent.testcenter.kz </a:t>
            </a:r>
            <a:r>
              <a:rPr sz="20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sz="20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</a:t>
            </a:r>
            <a:r>
              <a:rPr sz="20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кнопка</a:t>
            </a:r>
            <a:r>
              <a:rPr sz="20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</a:t>
            </a:r>
            <a:r>
              <a:rPr sz="20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</a:t>
            </a:r>
            <a:r>
              <a:rPr sz="20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профиля</a:t>
            </a:r>
            <a:r>
              <a:rPr sz="20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Digital ID.</a:t>
            </a:r>
          </a:p>
        </p:txBody>
      </p:sp>
      <p:grpSp>
        <p:nvGrpSpPr>
          <p:cNvPr id="219" name="Овал 24"/>
          <p:cNvGrpSpPr/>
          <p:nvPr/>
        </p:nvGrpSpPr>
        <p:grpSpPr>
          <a:xfrm>
            <a:off x="6139216" y="1811240"/>
            <a:ext cx="375093" cy="352541"/>
            <a:chOff x="0" y="0"/>
            <a:chExt cx="375092" cy="352539"/>
          </a:xfrm>
        </p:grpSpPr>
        <p:sp>
          <p:nvSpPr>
            <p:cNvPr id="217" name="Овал"/>
            <p:cNvSpPr/>
            <p:nvPr/>
          </p:nvSpPr>
          <p:spPr>
            <a:xfrm>
              <a:off x="-1" y="0"/>
              <a:ext cx="375094" cy="352540"/>
            </a:xfrm>
            <a:prstGeom prst="ellipse">
              <a:avLst/>
            </a:prstGeom>
            <a:solidFill>
              <a:srgbClr val="0D79CA"/>
            </a:solidFill>
            <a:ln w="15875" cap="flat">
              <a:solidFill>
                <a:srgbClr val="394B9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18" name="1"/>
            <p:cNvSpPr txBox="1"/>
            <p:nvPr/>
          </p:nvSpPr>
          <p:spPr>
            <a:xfrm>
              <a:off x="54930" y="2055"/>
              <a:ext cx="265232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220" name="TextBox 25"/>
          <p:cNvSpPr txBox="1"/>
          <p:nvPr/>
        </p:nvSpPr>
        <p:spPr>
          <a:xfrm>
            <a:off x="6623846" y="1787456"/>
            <a:ext cx="482652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Зарегистрироваться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ent.testcenter.kz </a:t>
            </a:r>
          </a:p>
        </p:txBody>
      </p:sp>
      <p:grpSp>
        <p:nvGrpSpPr>
          <p:cNvPr id="223" name="Овал 26"/>
          <p:cNvGrpSpPr/>
          <p:nvPr/>
        </p:nvGrpSpPr>
        <p:grpSpPr>
          <a:xfrm>
            <a:off x="6169952" y="2596041"/>
            <a:ext cx="375093" cy="352541"/>
            <a:chOff x="0" y="0"/>
            <a:chExt cx="375092" cy="352539"/>
          </a:xfrm>
        </p:grpSpPr>
        <p:sp>
          <p:nvSpPr>
            <p:cNvPr id="221" name="Овал"/>
            <p:cNvSpPr/>
            <p:nvPr/>
          </p:nvSpPr>
          <p:spPr>
            <a:xfrm>
              <a:off x="-1" y="0"/>
              <a:ext cx="375094" cy="352540"/>
            </a:xfrm>
            <a:prstGeom prst="ellipse">
              <a:avLst/>
            </a:prstGeom>
            <a:solidFill>
              <a:srgbClr val="0D79CA"/>
            </a:solidFill>
            <a:ln w="15875" cap="flat">
              <a:solidFill>
                <a:srgbClr val="394B9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22" name="2"/>
            <p:cNvSpPr txBox="1"/>
            <p:nvPr/>
          </p:nvSpPr>
          <p:spPr>
            <a:xfrm>
              <a:off x="54930" y="2055"/>
              <a:ext cx="265232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dirty="0"/>
                <a:t>2</a:t>
              </a:r>
            </a:p>
          </p:txBody>
        </p:sp>
      </p:grpSp>
      <p:sp>
        <p:nvSpPr>
          <p:cNvPr id="224" name="TextBox 27"/>
          <p:cNvSpPr txBox="1"/>
          <p:nvPr/>
        </p:nvSpPr>
        <p:spPr>
          <a:xfrm>
            <a:off x="6623846" y="2479033"/>
            <a:ext cx="531013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/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опекуна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тестируемого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Digital ID </a:t>
            </a:r>
          </a:p>
        </p:txBody>
      </p:sp>
      <p:grpSp>
        <p:nvGrpSpPr>
          <p:cNvPr id="227" name="Овал 28"/>
          <p:cNvGrpSpPr/>
          <p:nvPr/>
        </p:nvGrpSpPr>
        <p:grpSpPr>
          <a:xfrm>
            <a:off x="6169951" y="3601455"/>
            <a:ext cx="375093" cy="352541"/>
            <a:chOff x="0" y="0"/>
            <a:chExt cx="375092" cy="352539"/>
          </a:xfrm>
        </p:grpSpPr>
        <p:sp>
          <p:nvSpPr>
            <p:cNvPr id="225" name="Овал"/>
            <p:cNvSpPr/>
            <p:nvPr/>
          </p:nvSpPr>
          <p:spPr>
            <a:xfrm>
              <a:off x="-1" y="0"/>
              <a:ext cx="375094" cy="352540"/>
            </a:xfrm>
            <a:prstGeom prst="ellipse">
              <a:avLst/>
            </a:prstGeom>
            <a:solidFill>
              <a:srgbClr val="0D79CA"/>
            </a:solidFill>
            <a:ln w="15875" cap="flat">
              <a:solidFill>
                <a:srgbClr val="394B9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26" name="3"/>
            <p:cNvSpPr txBox="1"/>
            <p:nvPr/>
          </p:nvSpPr>
          <p:spPr>
            <a:xfrm>
              <a:off x="54930" y="2055"/>
              <a:ext cx="265232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dirty="0"/>
                <a:t>3</a:t>
              </a:r>
            </a:p>
          </p:txBody>
        </p:sp>
      </p:grpSp>
      <p:grpSp>
        <p:nvGrpSpPr>
          <p:cNvPr id="230" name="Овал 30"/>
          <p:cNvGrpSpPr/>
          <p:nvPr/>
        </p:nvGrpSpPr>
        <p:grpSpPr>
          <a:xfrm>
            <a:off x="6169950" y="4650795"/>
            <a:ext cx="375093" cy="352541"/>
            <a:chOff x="0" y="0"/>
            <a:chExt cx="375092" cy="352539"/>
          </a:xfrm>
        </p:grpSpPr>
        <p:sp>
          <p:nvSpPr>
            <p:cNvPr id="228" name="Овал"/>
            <p:cNvSpPr/>
            <p:nvPr/>
          </p:nvSpPr>
          <p:spPr>
            <a:xfrm>
              <a:off x="-1" y="0"/>
              <a:ext cx="375094" cy="352540"/>
            </a:xfrm>
            <a:prstGeom prst="ellipse">
              <a:avLst/>
            </a:prstGeom>
            <a:solidFill>
              <a:srgbClr val="0D79CA"/>
            </a:solidFill>
            <a:ln w="15875" cap="flat">
              <a:solidFill>
                <a:srgbClr val="394B9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9" name="4"/>
            <p:cNvSpPr txBox="1"/>
            <p:nvPr/>
          </p:nvSpPr>
          <p:spPr>
            <a:xfrm>
              <a:off x="54930" y="2055"/>
              <a:ext cx="265232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33" name="Овал 32"/>
          <p:cNvGrpSpPr/>
          <p:nvPr/>
        </p:nvGrpSpPr>
        <p:grpSpPr>
          <a:xfrm>
            <a:off x="6225433" y="5292705"/>
            <a:ext cx="375093" cy="352540"/>
            <a:chOff x="0" y="0"/>
            <a:chExt cx="375092" cy="352539"/>
          </a:xfrm>
        </p:grpSpPr>
        <p:sp>
          <p:nvSpPr>
            <p:cNvPr id="231" name="Овал"/>
            <p:cNvSpPr/>
            <p:nvPr/>
          </p:nvSpPr>
          <p:spPr>
            <a:xfrm>
              <a:off x="-1" y="0"/>
              <a:ext cx="375094" cy="352540"/>
            </a:xfrm>
            <a:prstGeom prst="ellipse">
              <a:avLst/>
            </a:prstGeom>
            <a:solidFill>
              <a:srgbClr val="0D79CA"/>
            </a:solidFill>
            <a:ln w="15875" cap="flat">
              <a:solidFill>
                <a:srgbClr val="394B9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2" name="5"/>
            <p:cNvSpPr txBox="1"/>
            <p:nvPr/>
          </p:nvSpPr>
          <p:spPr>
            <a:xfrm>
              <a:off x="54930" y="2055"/>
              <a:ext cx="265232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5</a:t>
              </a:r>
            </a:p>
          </p:txBody>
        </p:sp>
      </p:grpSp>
      <p:sp>
        <p:nvSpPr>
          <p:cNvPr id="234" name="TextBox 33"/>
          <p:cNvSpPr txBox="1"/>
          <p:nvPr/>
        </p:nvSpPr>
        <p:spPr>
          <a:xfrm>
            <a:off x="6657332" y="4473123"/>
            <a:ext cx="550724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тестируемого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ID</a:t>
            </a:r>
          </a:p>
        </p:txBody>
      </p:sp>
      <p:grpSp>
        <p:nvGrpSpPr>
          <p:cNvPr id="237" name="Овал 37"/>
          <p:cNvGrpSpPr/>
          <p:nvPr/>
        </p:nvGrpSpPr>
        <p:grpSpPr>
          <a:xfrm>
            <a:off x="182323" y="3492855"/>
            <a:ext cx="375093" cy="352540"/>
            <a:chOff x="0" y="0"/>
            <a:chExt cx="375092" cy="352539"/>
          </a:xfrm>
        </p:grpSpPr>
        <p:sp>
          <p:nvSpPr>
            <p:cNvPr id="235" name="Овал"/>
            <p:cNvSpPr/>
            <p:nvPr/>
          </p:nvSpPr>
          <p:spPr>
            <a:xfrm>
              <a:off x="-1" y="0"/>
              <a:ext cx="375094" cy="352540"/>
            </a:xfrm>
            <a:prstGeom prst="ellipse">
              <a:avLst/>
            </a:prstGeom>
            <a:solidFill>
              <a:srgbClr val="0D79CA"/>
            </a:solidFill>
            <a:ln w="15875" cap="flat">
              <a:solidFill>
                <a:srgbClr val="394B9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6" name="3"/>
            <p:cNvSpPr txBox="1"/>
            <p:nvPr/>
          </p:nvSpPr>
          <p:spPr>
            <a:xfrm>
              <a:off x="54930" y="2055"/>
              <a:ext cx="265232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238" name="TextBox 40"/>
          <p:cNvSpPr txBox="1"/>
          <p:nvPr/>
        </p:nvSpPr>
        <p:spPr>
          <a:xfrm>
            <a:off x="6727898" y="5155296"/>
            <a:ext cx="531013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/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электронную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почту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указанную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9" name="TextBox 9"/>
          <p:cNvSpPr txBox="1"/>
          <p:nvPr/>
        </p:nvSpPr>
        <p:spPr>
          <a:xfrm>
            <a:off x="3237007" y="537332"/>
            <a:ext cx="5703794" cy="615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(Регистрация возможна только при наличии удостоверения личности или паспорта)</a:t>
            </a:r>
          </a:p>
        </p:txBody>
      </p:sp>
      <p:sp>
        <p:nvSpPr>
          <p:cNvPr id="240" name="TextBox 41"/>
          <p:cNvSpPr txBox="1"/>
          <p:nvPr/>
        </p:nvSpPr>
        <p:spPr>
          <a:xfrm>
            <a:off x="6645520" y="3243176"/>
            <a:ext cx="5474889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/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опекун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сбор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тестируемого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600" i="1" u="sng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Родитель</a:t>
            </a:r>
            <a:r>
              <a:rPr sz="1600" i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sz="1600" i="1" u="sng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опекун</a:t>
            </a:r>
            <a:r>
              <a:rPr sz="1600" i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</a:t>
            </a:r>
            <a:r>
              <a:rPr sz="1600" i="1" u="sng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указывает</a:t>
            </a:r>
            <a:r>
              <a:rPr sz="1600" i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sz="1600" i="1" u="sng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свое</a:t>
            </a:r>
            <a:r>
              <a:rPr sz="1600" i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ФИО, ИИН и ИИН </a:t>
            </a:r>
            <a:r>
              <a:rPr sz="1600" i="1" u="sng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тестируемого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0000FF"/>
      </a:hlink>
      <a:folHlink>
        <a:srgbClr val="FF00FF"/>
      </a:folHlink>
    </a:clrScheme>
    <a:fontScheme name="Воздушный поток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2984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2984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50800" dir="5400000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293E8E"/>
          </a:solidFill>
          <a:prstDash val="solid"/>
          <a:round/>
        </a:ln>
        <a:effectLst>
          <a:outerShdw blurRad="38100" dist="22984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rgbClr val="293E8E"/>
          </a:solidFill>
          <a:prstDash val="solid"/>
          <a:round/>
        </a:ln>
        <a:effectLst>
          <a:outerShdw blurRad="63500" dist="50800" dir="5400000" rotWithShape="0">
            <a:srgbClr val="000000">
              <a:alpha val="2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0000FF"/>
      </a:hlink>
      <a:folHlink>
        <a:srgbClr val="FF00FF"/>
      </a:folHlink>
    </a:clrScheme>
    <a:fontScheme name="Воздушный поток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2984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2984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50800" dir="5400000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293E8E"/>
          </a:solidFill>
          <a:prstDash val="solid"/>
          <a:round/>
        </a:ln>
        <a:effectLst>
          <a:outerShdw blurRad="38100" dist="22984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rgbClr val="293E8E"/>
          </a:solidFill>
          <a:prstDash val="solid"/>
          <a:round/>
        </a:ln>
        <a:effectLst>
          <a:outerShdw blurRad="63500" dist="50800" dir="5400000" rotWithShape="0">
            <a:srgbClr val="000000">
              <a:alpha val="2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1445</Words>
  <Application>Microsoft Office PowerPoint</Application>
  <PresentationFormat>Широкоэкранный</PresentationFormat>
  <Paragraphs>236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Georgia</vt:lpstr>
      <vt:lpstr>Palatino Linotype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5</cp:revision>
  <dcterms:modified xsi:type="dcterms:W3CDTF">2020-01-31T15:31:58Z</dcterms:modified>
</cp:coreProperties>
</file>