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  <p:sldMasterId id="2147483780" r:id="rId2"/>
  </p:sldMasterIdLst>
  <p:notesMasterIdLst>
    <p:notesMasterId r:id="rId11"/>
  </p:notesMasterIdLst>
  <p:sldIdLst>
    <p:sldId id="266" r:id="rId3"/>
    <p:sldId id="308" r:id="rId4"/>
    <p:sldId id="310" r:id="rId5"/>
    <p:sldId id="282" r:id="rId6"/>
    <p:sldId id="283" r:id="rId7"/>
    <p:sldId id="303" r:id="rId8"/>
    <p:sldId id="309" r:id="rId9"/>
    <p:sldId id="298" r:id="rId10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086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1D6E6A-2DD0-4698-9C69-058D776F1B84}" type="datetimeFigureOut">
              <a:rPr lang="ru-RU" smtClean="0"/>
              <a:t>13.10.2019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6AB69A-568E-4C3C-B072-3BC4AF0165D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924408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41425"/>
            <a:ext cx="44672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406821-E20B-4EAD-9251-D01A99312ADF}" type="slidenum">
              <a:rPr lang="kk-KZ" smtClean="0"/>
              <a:pPr/>
              <a:t>4</a:t>
            </a:fld>
            <a:endParaRPr lang="kk-KZ"/>
          </a:p>
        </p:txBody>
      </p:sp>
    </p:spTree>
    <p:extLst>
      <p:ext uri="{BB962C8B-B14F-4D97-AF65-F5344CB8AC3E}">
        <p14:creationId xmlns:p14="http://schemas.microsoft.com/office/powerpoint/2010/main" val="11215739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30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13.10.2019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487968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13.10.2019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360771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13.10.2019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84525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king Draft Text" hidden="1"/>
          <p:cNvSpPr txBox="1">
            <a:spLocks noChangeArrowheads="1"/>
          </p:cNvSpPr>
          <p:nvPr/>
        </p:nvSpPr>
        <p:spPr bwMode="auto">
          <a:xfrm>
            <a:off x="2693795" y="349879"/>
            <a:ext cx="993862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900" b="1" dirty="0" smtClean="0">
                <a:solidFill>
                  <a:srgbClr val="000000"/>
                </a:solidFill>
              </a:rPr>
              <a:t>WORKING DRAFT</a:t>
            </a:r>
          </a:p>
        </p:txBody>
      </p:sp>
      <p:sp>
        <p:nvSpPr>
          <p:cNvPr id="5" name="doc id"/>
          <p:cNvSpPr txBox="1">
            <a:spLocks noChangeArrowheads="1"/>
          </p:cNvSpPr>
          <p:nvPr/>
        </p:nvSpPr>
        <p:spPr bwMode="auto">
          <a:xfrm>
            <a:off x="8614312" y="37256"/>
            <a:ext cx="301290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sz="800" dirty="0" smtClean="0">
              <a:solidFill>
                <a:srgbClr val="000000"/>
              </a:solidFill>
            </a:endParaRPr>
          </a:p>
        </p:txBody>
      </p:sp>
      <p:sp>
        <p:nvSpPr>
          <p:cNvPr id="6" name="Working Draft" hidden="1"/>
          <p:cNvSpPr txBox="1">
            <a:spLocks noChangeArrowheads="1"/>
          </p:cNvSpPr>
          <p:nvPr/>
        </p:nvSpPr>
        <p:spPr bwMode="auto">
          <a:xfrm>
            <a:off x="2693795" y="508604"/>
            <a:ext cx="3064942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dirty="0" smtClean="0">
                <a:solidFill>
                  <a:srgbClr val="000000"/>
                </a:solidFill>
              </a:rPr>
              <a:t>Last Modified 18.06.2014 10:24 Central Asia Standard Time</a:t>
            </a:r>
            <a:endParaRPr lang="ru-RU" sz="900" dirty="0" smtClean="0">
              <a:solidFill>
                <a:srgbClr val="000000"/>
              </a:solidFill>
            </a:endParaRPr>
          </a:p>
        </p:txBody>
      </p:sp>
      <p:sp>
        <p:nvSpPr>
          <p:cNvPr id="7" name="Printed" hidden="1"/>
          <p:cNvSpPr txBox="1">
            <a:spLocks noChangeArrowheads="1"/>
          </p:cNvSpPr>
          <p:nvPr/>
        </p:nvSpPr>
        <p:spPr bwMode="auto">
          <a:xfrm>
            <a:off x="2693804" y="668970"/>
            <a:ext cx="2744341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dirty="0" smtClean="0">
                <a:solidFill>
                  <a:srgbClr val="000000"/>
                </a:solidFill>
              </a:rPr>
              <a:t>Printed 18.06.2014 10:18 Central Asia Standard Time</a:t>
            </a:r>
            <a:endParaRPr lang="ru-RU" sz="900" dirty="0" smtClean="0">
              <a:solidFill>
                <a:srgbClr val="000000"/>
              </a:solidFill>
            </a:endParaRPr>
          </a:p>
        </p:txBody>
      </p:sp>
      <p:grpSp>
        <p:nvGrpSpPr>
          <p:cNvPr id="8" name="McK Title Elements"/>
          <p:cNvGrpSpPr>
            <a:grpSpLocks/>
          </p:cNvGrpSpPr>
          <p:nvPr/>
        </p:nvGrpSpPr>
        <p:grpSpPr bwMode="auto">
          <a:xfrm>
            <a:off x="1" y="1"/>
            <a:ext cx="9140760" cy="6859620"/>
            <a:chOff x="0" y="0"/>
            <a:chExt cx="5643" cy="4235"/>
          </a:xfrm>
        </p:grpSpPr>
        <p:sp>
          <p:nvSpPr>
            <p:cNvPr id="9" name="McK Document type" hidden="1"/>
            <p:cNvSpPr txBox="1">
              <a:spLocks noChangeArrowheads="1"/>
            </p:cNvSpPr>
            <p:nvPr/>
          </p:nvSpPr>
          <p:spPr bwMode="auto">
            <a:xfrm>
              <a:off x="1663" y="3109"/>
              <a:ext cx="3109" cy="1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1400" dirty="0" smtClean="0">
                  <a:solidFill>
                    <a:srgbClr val="000000"/>
                  </a:solidFill>
                </a:rPr>
                <a:t>Тип документа</a:t>
              </a:r>
            </a:p>
          </p:txBody>
        </p:sp>
        <p:sp>
          <p:nvSpPr>
            <p:cNvPr id="10" name="McK Date" hidden="1"/>
            <p:cNvSpPr txBox="1">
              <a:spLocks noChangeArrowheads="1"/>
            </p:cNvSpPr>
            <p:nvPr/>
          </p:nvSpPr>
          <p:spPr bwMode="auto">
            <a:xfrm>
              <a:off x="1663" y="3275"/>
              <a:ext cx="3109" cy="1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1400" dirty="0" smtClean="0">
                  <a:solidFill>
                    <a:srgbClr val="000000"/>
                  </a:solidFill>
                </a:rPr>
                <a:t>Дата</a:t>
              </a:r>
            </a:p>
          </p:txBody>
        </p:sp>
        <p:sp>
          <p:nvSpPr>
            <p:cNvPr id="11" name="McK Disclaimer" hidden="1"/>
            <p:cNvSpPr>
              <a:spLocks noChangeArrowheads="1"/>
            </p:cNvSpPr>
            <p:nvPr/>
          </p:nvSpPr>
          <p:spPr bwMode="auto">
            <a:xfrm>
              <a:off x="1663" y="3640"/>
              <a:ext cx="3226" cy="2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/>
            <a:p>
              <a:pPr defTabSz="804863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sz="800" dirty="0" smtClean="0">
                  <a:solidFill>
                    <a:srgbClr val="000000"/>
                  </a:solidFill>
                </a:rPr>
                <a:t>КОНФИДЕНЦИАЛЬНАЯ ИНФОРМАЦИЯ, СОБСТВЕННОСТЬ McKINSEY &amp; COMPANY</a:t>
              </a:r>
            </a:p>
            <a:p>
              <a:pPr defTabSz="804863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sz="800" dirty="0" smtClean="0">
                  <a:solidFill>
                    <a:srgbClr val="000000"/>
                  </a:solidFill>
                </a:rPr>
                <a:t>Любое использование этого документа без специального разрешения McKinsey &amp; Company строго запрещено</a:t>
              </a:r>
              <a:endParaRPr lang="ru-RU" sz="800" dirty="0">
                <a:solidFill>
                  <a:srgbClr val="000000"/>
                </a:solidFill>
              </a:endParaRPr>
            </a:p>
          </p:txBody>
        </p:sp>
        <p:sp>
          <p:nvSpPr>
            <p:cNvPr id="12" name="TitleBottomPlaceholder" hidden="1"/>
            <p:cNvSpPr>
              <a:spLocks noChangeArrowheads="1"/>
            </p:cNvSpPr>
            <p:nvPr/>
          </p:nvSpPr>
          <p:spPr bwMode="auto">
            <a:xfrm>
              <a:off x="0" y="1410"/>
              <a:ext cx="1382" cy="2825"/>
            </a:xfrm>
            <a:prstGeom prst="rect">
              <a:avLst/>
            </a:prstGeom>
            <a:solidFill>
              <a:srgbClr val="0065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600" dirty="0">
                <a:solidFill>
                  <a:srgbClr val="000000"/>
                </a:solidFill>
              </a:endParaRPr>
            </a:p>
          </p:txBody>
        </p:sp>
        <p:sp>
          <p:nvSpPr>
            <p:cNvPr id="13" name="TitleTopPlaceholder" hidden="1"/>
            <p:cNvSpPr>
              <a:spLocks noChangeArrowheads="1"/>
            </p:cNvSpPr>
            <p:nvPr/>
          </p:nvSpPr>
          <p:spPr bwMode="auto">
            <a:xfrm>
              <a:off x="0" y="0"/>
              <a:ext cx="1382" cy="1410"/>
            </a:xfrm>
            <a:prstGeom prst="rect">
              <a:avLst/>
            </a:prstGeom>
            <a:solidFill>
              <a:srgbClr val="91A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600" dirty="0">
                <a:solidFill>
                  <a:srgbClr val="000000"/>
                </a:solidFill>
              </a:endParaRPr>
            </a:p>
          </p:txBody>
        </p:sp>
        <p:sp>
          <p:nvSpPr>
            <p:cNvPr id="14" name="Rectangle 1189" hidden="1"/>
            <p:cNvSpPr>
              <a:spLocks noChangeArrowheads="1"/>
            </p:cNvSpPr>
            <p:nvPr/>
          </p:nvSpPr>
          <p:spPr bwMode="auto">
            <a:xfrm>
              <a:off x="0" y="0"/>
              <a:ext cx="5643" cy="4234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600" dirty="0">
                <a:solidFill>
                  <a:srgbClr val="000000"/>
                </a:solidFill>
              </a:endParaRPr>
            </a:p>
          </p:txBody>
        </p:sp>
      </p:grpSp>
      <p:pic>
        <p:nvPicPr>
          <p:cNvPr id="18" name="TitleBottomBarBW" hidden="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0065" y="6574547"/>
            <a:ext cx="1670055" cy="19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4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2693795" y="2176952"/>
            <a:ext cx="5036084" cy="492443"/>
          </a:xfrm>
          <a:prstGeom prst="rect">
            <a:avLst/>
          </a:prstGeom>
        </p:spPr>
        <p:txBody>
          <a:bodyPr/>
          <a:lstStyle>
            <a:lvl1pPr>
              <a:defRPr sz="3200" b="0"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ru-RU" noProof="0" dirty="0" smtClean="0"/>
          </a:p>
        </p:txBody>
      </p:sp>
      <p:sp>
        <p:nvSpPr>
          <p:cNvPr id="13315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2693795" y="3945698"/>
            <a:ext cx="5036084" cy="215444"/>
          </a:xfrm>
        </p:spPr>
        <p:txBody>
          <a:bodyPr>
            <a:spAutoFit/>
          </a:bodyPr>
          <a:lstStyle>
            <a:lvl1pPr>
              <a:defRPr sz="1400"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0764364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cK 2. Slide 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lide Number"/>
          <p:cNvSpPr txBox="1">
            <a:spLocks/>
          </p:cNvSpPr>
          <p:nvPr userDrawn="1"/>
        </p:nvSpPr>
        <p:spPr>
          <a:xfrm>
            <a:off x="8719604" y="6566446"/>
            <a:ext cx="213009" cy="155496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2C328C1-A84F-4A39-A664-DBA00541A8C6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10389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65"/>
            <a:ext cx="2133600" cy="365125"/>
          </a:xfrm>
          <a:prstGeom prst="rect">
            <a:avLst/>
          </a:prstGeom>
        </p:spPr>
        <p:txBody>
          <a:bodyPr lIns="89611" tIns="44806" rIns="89611" bIns="44806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FDA56D9-749C-47D3-ACCF-9E4AC2AF15BE}" type="datetime1">
              <a:rPr lang="ru-RU" sz="1600" smtClean="0">
                <a:solidFill>
                  <a:srgbClr val="000000"/>
                </a:solidFill>
              </a:rPr>
              <a:t>13.10.2019</a:t>
            </a:fld>
            <a:endParaRPr lang="ru-RU" sz="1600" dirty="0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1" y="6356365"/>
            <a:ext cx="2895600" cy="365125"/>
          </a:xfrm>
          <a:prstGeom prst="rect">
            <a:avLst/>
          </a:prstGeom>
        </p:spPr>
        <p:txBody>
          <a:bodyPr lIns="89611" tIns="44806" rIns="89611" bIns="44806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600" dirty="0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65"/>
            <a:ext cx="2133600" cy="365125"/>
          </a:xfrm>
          <a:prstGeom prst="rect">
            <a:avLst/>
          </a:prstGeom>
        </p:spPr>
        <p:txBody>
          <a:bodyPr lIns="89611" tIns="44806" rIns="89611" bIns="44806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19B0651-EE4F-4900-A07F-96A6BFA9D0F0}" type="slidenum">
              <a:rPr lang="ru-RU" sz="1600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sz="1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81822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13.10.2019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542115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5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13.10.2019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459097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13.10.2019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912256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13.10.2019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47736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13.10.2019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050499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13.10.2019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116735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2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13.10.2019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470425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13.10.2019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63702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slideLayout" Target="../slideLayouts/slideLayout14.xml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ags" Target="../tags/tag1.xml"/><Relationship Id="rId5" Type="http://schemas.openxmlformats.org/officeDocument/2006/relationships/vmlDrawing" Target="../drawings/vmlDrawing1.v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13" cstate="print"/>
          <a:srcRect t="13667" b="6631"/>
          <a:stretch>
            <a:fillRect/>
          </a:stretch>
        </p:blipFill>
        <p:spPr bwMode="auto">
          <a:xfrm>
            <a:off x="0" y="936625"/>
            <a:ext cx="9144000" cy="54657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13.10.2019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96873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6"/>
            </p:custDataLst>
            <p:extLst>
              <p:ext uri="{D42A27DB-BD31-4B8C-83A1-F6EECF244321}">
                <p14:modId xmlns:p14="http://schemas.microsoft.com/office/powerpoint/2010/main" val="366078905"/>
              </p:ext>
            </p:extLst>
          </p:nvPr>
        </p:nvGraphicFramePr>
        <p:xfrm>
          <a:off x="3" y="2"/>
          <a:ext cx="161984" cy="1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0" name="think-cell Slide" r:id="rId7" imgW="270" imgH="270" progId="TCLayout.ActiveDocument.1">
                  <p:embed/>
                </p:oleObj>
              </mc:Choice>
              <mc:Fallback>
                <p:oleObj name="think-cell Slide" r:id="rId7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" y="2"/>
                        <a:ext cx="161984" cy="161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6" name="SlideBottomBar"/>
          <p:cNvSpPr>
            <a:spLocks noChangeArrowheads="1"/>
          </p:cNvSpPr>
          <p:nvPr/>
        </p:nvSpPr>
        <p:spPr bwMode="auto">
          <a:xfrm>
            <a:off x="0" y="6428771"/>
            <a:ext cx="9144000" cy="430852"/>
          </a:xfrm>
          <a:prstGeom prst="rect">
            <a:avLst/>
          </a:prstGeom>
          <a:solidFill>
            <a:srgbClr val="C7DFF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600" dirty="0">
              <a:solidFill>
                <a:srgbClr val="000000"/>
              </a:solidFill>
            </a:endParaRPr>
          </a:p>
        </p:txBody>
      </p:sp>
      <p:sp>
        <p:nvSpPr>
          <p:cNvPr id="1034" name="Working Draft" hidden="1"/>
          <p:cNvSpPr txBox="1">
            <a:spLocks noChangeArrowheads="1"/>
          </p:cNvSpPr>
          <p:nvPr/>
        </p:nvSpPr>
        <p:spPr bwMode="auto">
          <a:xfrm rot="5400000">
            <a:off x="8046009" y="1980956"/>
            <a:ext cx="2053447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00" dirty="0" smtClean="0">
                <a:solidFill>
                  <a:srgbClr val="000000"/>
                </a:solidFill>
              </a:rPr>
              <a:t>Last Modified 18.06.2014 10:24 Central Asia Standard Time</a:t>
            </a:r>
            <a:endParaRPr lang="ru-RU" dirty="0" smtClean="0">
              <a:solidFill>
                <a:srgbClr val="000000"/>
              </a:solidFill>
            </a:endParaRPr>
          </a:p>
        </p:txBody>
      </p:sp>
      <p:sp>
        <p:nvSpPr>
          <p:cNvPr id="1035" name="Printed" hidden="1"/>
          <p:cNvSpPr txBox="1">
            <a:spLocks noChangeArrowheads="1"/>
          </p:cNvSpPr>
          <p:nvPr/>
        </p:nvSpPr>
        <p:spPr bwMode="auto">
          <a:xfrm rot="5400000">
            <a:off x="8153412" y="4198935"/>
            <a:ext cx="1838645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00" dirty="0" smtClean="0">
                <a:solidFill>
                  <a:srgbClr val="000000"/>
                </a:solidFill>
              </a:rPr>
              <a:t>Printed 18.06.2014 10:18 Central Asia Standard Time</a:t>
            </a:r>
            <a:endParaRPr lang="ru-RU" dirty="0" smtClean="0">
              <a:solidFill>
                <a:srgbClr val="000000"/>
              </a:solidFill>
            </a:endParaRPr>
          </a:p>
        </p:txBody>
      </p:sp>
      <p:sp>
        <p:nvSpPr>
          <p:cNvPr id="1036" name="Rectangle 28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82155" y="1990667"/>
            <a:ext cx="4389768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 smtClean="0"/>
          </a:p>
        </p:txBody>
      </p:sp>
      <p:sp>
        <p:nvSpPr>
          <p:cNvPr id="19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121492" y="234864"/>
            <a:ext cx="8794113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mtClean="0"/>
              <a:t>Образец заголовка</a:t>
            </a:r>
            <a:endParaRPr lang="ru-RU" dirty="0" smtClean="0"/>
          </a:p>
        </p:txBody>
      </p:sp>
      <p:sp>
        <p:nvSpPr>
          <p:cNvPr id="10" name="McK 1. On-page tracker" hidden="1"/>
          <p:cNvSpPr>
            <a:spLocks noChangeArrowheads="1"/>
          </p:cNvSpPr>
          <p:nvPr/>
        </p:nvSpPr>
        <p:spPr bwMode="auto">
          <a:xfrm>
            <a:off x="121488" y="27536"/>
            <a:ext cx="85921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rgbClr val="808080"/>
                </a:solidFill>
              </a:rPr>
              <a:t>TRACKER</a:t>
            </a:r>
            <a:endParaRPr lang="ru-RU" sz="1400" dirty="0">
              <a:solidFill>
                <a:srgbClr val="808080"/>
              </a:solidFill>
            </a:endParaRPr>
          </a:p>
        </p:txBody>
      </p:sp>
      <p:sp>
        <p:nvSpPr>
          <p:cNvPr id="11" name="McK 3. Unit of measure" hidden="1"/>
          <p:cNvSpPr txBox="1">
            <a:spLocks noChangeArrowheads="1"/>
          </p:cNvSpPr>
          <p:nvPr/>
        </p:nvSpPr>
        <p:spPr bwMode="auto">
          <a:xfrm>
            <a:off x="121489" y="542625"/>
            <a:ext cx="8794113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dirty="0" smtClean="0">
                <a:solidFill>
                  <a:srgbClr val="808080"/>
                </a:solidFill>
              </a:rPr>
              <a:t>Unit of measure</a:t>
            </a:r>
          </a:p>
        </p:txBody>
      </p:sp>
      <p:grpSp>
        <p:nvGrpSpPr>
          <p:cNvPr id="12" name="McK Slide Elements" hidden="1"/>
          <p:cNvGrpSpPr>
            <a:grpSpLocks/>
          </p:cNvGrpSpPr>
          <p:nvPr/>
        </p:nvGrpSpPr>
        <p:grpSpPr bwMode="auto">
          <a:xfrm>
            <a:off x="121489" y="6205257"/>
            <a:ext cx="8722840" cy="515079"/>
            <a:chOff x="75" y="3831"/>
            <a:chExt cx="5385" cy="318"/>
          </a:xfrm>
        </p:grpSpPr>
        <p:sp>
          <p:nvSpPr>
            <p:cNvPr id="13" name="McK 4. Footnote"/>
            <p:cNvSpPr txBox="1">
              <a:spLocks noChangeArrowheads="1"/>
            </p:cNvSpPr>
            <p:nvPr/>
          </p:nvSpPr>
          <p:spPr bwMode="auto">
            <a:xfrm>
              <a:off x="75" y="3831"/>
              <a:ext cx="5385" cy="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1000" dirty="0" smtClean="0">
                  <a:solidFill>
                    <a:srgbClr val="000000"/>
                  </a:solidFill>
                  <a:latin typeface="Arial"/>
                </a:rPr>
                <a:t>1 Сноска</a:t>
              </a:r>
            </a:p>
          </p:txBody>
        </p:sp>
        <p:sp>
          <p:nvSpPr>
            <p:cNvPr id="14" name="McK 5. Source"/>
            <p:cNvSpPr>
              <a:spLocks noChangeArrowheads="1"/>
            </p:cNvSpPr>
            <p:nvPr/>
          </p:nvSpPr>
          <p:spPr bwMode="auto">
            <a:xfrm>
              <a:off x="75" y="4054"/>
              <a:ext cx="4323" cy="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marL="609600" indent="-609600" defTabSz="895350" fontAlgn="base">
                <a:spcBef>
                  <a:spcPct val="0"/>
                </a:spcBef>
                <a:spcAft>
                  <a:spcPct val="0"/>
                </a:spcAft>
                <a:tabLst>
                  <a:tab pos="612775" algn="l"/>
                </a:tabLst>
              </a:pPr>
              <a:r>
                <a:rPr lang="ru-RU" sz="1000" dirty="0" smtClean="0">
                  <a:solidFill>
                    <a:srgbClr val="000000"/>
                  </a:solidFill>
                </a:rPr>
                <a:t>ИСТОЧНИК: источник</a:t>
              </a:r>
              <a:endParaRPr lang="ru-RU" sz="10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15" name="ACET" hidden="1"/>
          <p:cNvGrpSpPr>
            <a:grpSpLocks/>
          </p:cNvGrpSpPr>
          <p:nvPr/>
        </p:nvGrpSpPr>
        <p:grpSpPr bwMode="auto">
          <a:xfrm>
            <a:off x="1482156" y="1158119"/>
            <a:ext cx="4350892" cy="510220"/>
            <a:chOff x="915" y="715"/>
            <a:chExt cx="2686" cy="315"/>
          </a:xfrm>
        </p:grpSpPr>
        <p:cxnSp>
          <p:nvCxnSpPr>
            <p:cNvPr id="16" name="AutoShape 249"/>
            <p:cNvCxnSpPr>
              <a:cxnSpLocks noChangeShapeType="1"/>
              <a:stCxn id="17" idx="4"/>
              <a:endCxn id="17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AutoShape 250"/>
            <p:cNvSpPr>
              <a:spLocks noChangeArrowheads="1"/>
            </p:cNvSpPr>
            <p:nvPr/>
          </p:nvSpPr>
          <p:spPr bwMode="auto">
            <a:xfrm>
              <a:off x="915" y="715"/>
              <a:ext cx="2686" cy="315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600" b="1" dirty="0" smtClean="0">
                  <a:solidFill>
                    <a:srgbClr val="000000"/>
                  </a:solidFill>
                </a:rPr>
                <a:t>Title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600" dirty="0" smtClean="0">
                  <a:solidFill>
                    <a:srgbClr val="808080"/>
                  </a:solidFill>
                </a:rPr>
                <a:t>Unit of measure</a:t>
              </a:r>
              <a:endParaRPr lang="ru-RU" sz="1600" dirty="0">
                <a:solidFill>
                  <a:srgbClr val="80808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85726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</p:sldLayoutIdLst>
  <p:hf hdr="0" ftr="0" dt="0"/>
  <p:txStyles>
    <p:titleStyle>
      <a:lvl1pPr algn="l" defTabSz="895350" rtl="0" eaLnBrk="1" fontAlgn="base" hangingPunct="1">
        <a:spcBef>
          <a:spcPct val="0"/>
        </a:spcBef>
        <a:spcAft>
          <a:spcPct val="0"/>
        </a:spcAft>
        <a:tabLst>
          <a:tab pos="357188" algn="l"/>
        </a:tabLst>
        <a:defRPr sz="1900" b="1">
          <a:solidFill>
            <a:schemeClr val="tx2"/>
          </a:solidFill>
          <a:latin typeface="+mj-lt"/>
          <a:ea typeface="+mj-ea"/>
          <a:cs typeface="+mj-cs"/>
        </a:defRPr>
      </a:lvl1pPr>
      <a:lvl2pPr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2pPr>
      <a:lvl3pPr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3pPr>
      <a:lvl4pPr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4pPr>
      <a:lvl5pPr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5pPr>
      <a:lvl6pPr marL="457200"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6pPr>
      <a:lvl7pPr marL="914400"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7pPr>
      <a:lvl8pPr marL="1371600"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8pPr>
      <a:lvl9pPr marL="1828800"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9pPr>
    </p:titleStyle>
    <p:bodyStyle>
      <a:lvl1pPr marL="0" indent="0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193675" indent="-192088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charset="0"/>
        <a:buChar char="▪"/>
        <a:defRPr sz="1600">
          <a:solidFill>
            <a:schemeClr val="tx1"/>
          </a:solidFill>
          <a:latin typeface="+mn-lt"/>
        </a:defRPr>
      </a:lvl2pPr>
      <a:lvl3pPr marL="457200" indent="-261938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sz="1600">
          <a:solidFill>
            <a:schemeClr val="tx1"/>
          </a:solidFill>
          <a:latin typeface="+mn-lt"/>
        </a:defRPr>
      </a:lvl3pPr>
      <a:lvl4pPr marL="614363" indent="-1555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▫"/>
        <a:defRPr sz="1600">
          <a:solidFill>
            <a:schemeClr val="tx1"/>
          </a:solidFill>
          <a:latin typeface="+mn-lt"/>
        </a:defRPr>
      </a:lvl4pPr>
      <a:lvl5pPr marL="749808" indent="-1301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5pPr>
      <a:lvl6pPr marL="749808" indent="-1301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6pPr>
      <a:lvl7pPr marL="749808" indent="-1301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7pPr>
      <a:lvl8pPr marL="749808" indent="-1301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8pPr>
      <a:lvl9pPr marL="749808" indent="-1301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wmf"/><Relationship Id="rId5" Type="http://schemas.openxmlformats.org/officeDocument/2006/relationships/image" Target="../media/image4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07505" y="260649"/>
            <a:ext cx="8856984" cy="1470025"/>
          </a:xfrm>
          <a:prstGeom prst="rect">
            <a:avLst/>
          </a:prstGeom>
        </p:spPr>
        <p:txBody>
          <a:bodyPr vert="horz" anchor="t" anchorCtr="0">
            <a:noAutofit/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МИНИСТЕРСТВО </a:t>
            </a:r>
          </a:p>
          <a:p>
            <a:pPr algn="ct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ОБРАЗОВАНИЯ И НАУКИ</a:t>
            </a:r>
            <a:b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РЕСПУБЛИКИ КАЗАХСТАН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b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>
              <a:spcBef>
                <a:spcPts val="0"/>
              </a:spcBef>
            </a:pPr>
            <a:r>
              <a:rPr lang="ru-RU" sz="2400" dirty="0">
                <a:solidFill>
                  <a:prstClr val="black"/>
                </a:solidFill>
                <a:latin typeface="Palatino Linotype" pitchFamily="18" charset="0"/>
                <a:ea typeface="+mn-ea"/>
                <a:cs typeface="Times New Roman" pitchFamily="18" charset="0"/>
              </a:rPr>
              <a:t>Национальный центр тестирования</a:t>
            </a:r>
          </a:p>
          <a:p>
            <a:pPr algn="ctr"/>
            <a:endParaRPr lang="ru-RU" sz="2400" dirty="0" smtClean="0">
              <a:solidFill>
                <a:schemeClr val="accent2">
                  <a:lumMod val="50000"/>
                </a:schemeClr>
              </a:solidFill>
              <a:latin typeface="Palatino Linotype" pitchFamily="18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5857" y="2348879"/>
            <a:ext cx="2520280" cy="108284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31541" y="4106108"/>
            <a:ext cx="820891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Проведение </a:t>
            </a:r>
            <a:r>
              <a:rPr lang="kk-KZ" sz="4000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Национального квалификационного тестирования </a:t>
            </a:r>
            <a:endParaRPr lang="ru-RU" sz="40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6461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spc="-100" dirty="0">
                <a:solidFill>
                  <a:srgbClr val="465E9C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Нормативно-правовая база Национального квалификационного тестирования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algn="just">
              <a:buClr>
                <a:srgbClr val="FDA023"/>
              </a:buClr>
            </a:pPr>
            <a:r>
              <a:rPr lang="ru-RU" sz="2400" dirty="0">
                <a:solidFill>
                  <a:prstClr val="black"/>
                </a:solidFill>
              </a:rPr>
              <a:t>Правила и </a:t>
            </a:r>
            <a:r>
              <a:rPr lang="ru-RU" sz="2400" dirty="0" err="1">
                <a:solidFill>
                  <a:prstClr val="black"/>
                </a:solidFill>
              </a:rPr>
              <a:t>услови</a:t>
            </a:r>
            <a:r>
              <a:rPr lang="kk-KZ" sz="2400" dirty="0">
                <a:solidFill>
                  <a:prstClr val="black"/>
                </a:solidFill>
              </a:rPr>
              <a:t>я</a:t>
            </a:r>
            <a:r>
              <a:rPr lang="ru-RU" sz="2400" dirty="0">
                <a:solidFill>
                  <a:prstClr val="black"/>
                </a:solidFill>
              </a:rPr>
              <a:t> проведения аттестации педагогических работников и приравненных к ним лиц, занимающих должности в организациях образования, реализующих общеобразовательные учебные программы дошкольного воспитания и обучения, начального, основного среднего и общего среднего образования, образовательные программы технического и профессионального, </a:t>
            </a:r>
            <a:r>
              <a:rPr lang="ru-RU" sz="2400" dirty="0" err="1">
                <a:solidFill>
                  <a:prstClr val="black"/>
                </a:solidFill>
              </a:rPr>
              <a:t>послесреднего</a:t>
            </a:r>
            <a:r>
              <a:rPr lang="ru-RU" sz="2400" dirty="0">
                <a:solidFill>
                  <a:prstClr val="black"/>
                </a:solidFill>
              </a:rPr>
              <a:t>,  дополнительного образования и специальные учебные программы, и иных гражданских служащих в области образования  и науки</a:t>
            </a:r>
            <a:r>
              <a:rPr lang="kk-KZ" sz="2400" dirty="0">
                <a:solidFill>
                  <a:prstClr val="black"/>
                </a:solidFill>
              </a:rPr>
              <a:t>, утвержденных приказом Министра образования и науки Республики Казахстан от 27 января 2016 </a:t>
            </a:r>
            <a:r>
              <a:rPr lang="kk-KZ" sz="2400" dirty="0" smtClean="0">
                <a:solidFill>
                  <a:prstClr val="black"/>
                </a:solidFill>
              </a:rPr>
              <a:t>года </a:t>
            </a:r>
            <a:r>
              <a:rPr lang="kk-KZ" sz="2400" dirty="0">
                <a:solidFill>
                  <a:prstClr val="black"/>
                </a:solidFill>
              </a:rPr>
              <a:t>№ </a:t>
            </a:r>
            <a:r>
              <a:rPr lang="kk-KZ" sz="2400" dirty="0" smtClean="0">
                <a:solidFill>
                  <a:prstClr val="black"/>
                </a:solidFill>
              </a:rPr>
              <a:t>83.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88295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119675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Национальное квалификационное тестирование (НКТ) 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66" y="1196752"/>
            <a:ext cx="8934467" cy="5543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8986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51520" y="235852"/>
            <a:ext cx="8713788" cy="5232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Структура теста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82177"/>
            <a:ext cx="1159322" cy="80847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51520" y="875589"/>
            <a:ext cx="8568952" cy="48597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286"/>
            <a:r>
              <a:rPr lang="ru-RU" b="1" dirty="0" smtClean="0">
                <a:solidFill>
                  <a:prstClr val="black"/>
                </a:solidFill>
                <a:latin typeface="Arial"/>
                <a:ea typeface="Arial Unicode MS"/>
              </a:rPr>
              <a:t>     Общее </a:t>
            </a:r>
            <a:r>
              <a:rPr lang="ru-RU" b="1" dirty="0">
                <a:solidFill>
                  <a:prstClr val="black"/>
                </a:solidFill>
                <a:latin typeface="Arial"/>
                <a:ea typeface="Arial Unicode MS"/>
              </a:rPr>
              <a:t>количество заданий – </a:t>
            </a:r>
            <a:r>
              <a:rPr lang="ru-RU" b="1" dirty="0" smtClean="0">
                <a:solidFill>
                  <a:prstClr val="black"/>
                </a:solidFill>
                <a:latin typeface="Arial"/>
                <a:ea typeface="Arial Unicode MS"/>
              </a:rPr>
              <a:t>100</a:t>
            </a:r>
          </a:p>
          <a:p>
            <a:pPr lvl="0" defTabSz="914286"/>
            <a:endParaRPr lang="ru-RU" dirty="0">
              <a:solidFill>
                <a:prstClr val="black"/>
              </a:solidFill>
              <a:latin typeface="Arial"/>
              <a:ea typeface="Arial Unicode MS"/>
            </a:endParaRPr>
          </a:p>
          <a:p>
            <a:pPr marL="342900" lvl="0" indent="-342900" defTabSz="914286">
              <a:buFontTx/>
              <a:buAutoNum type="arabicParenR"/>
            </a:pPr>
            <a:r>
              <a:rPr lang="ru-RU" dirty="0">
                <a:solidFill>
                  <a:prstClr val="black"/>
                </a:solidFill>
                <a:latin typeface="Arial"/>
                <a:ea typeface="Arial Unicode MS"/>
              </a:rPr>
              <a:t>Блок «Содержание учебного предмета» - 70 заданий; 80 баллов.</a:t>
            </a:r>
          </a:p>
          <a:p>
            <a:pPr marL="342900" lvl="0" indent="-342900" defTabSz="914286">
              <a:buFontTx/>
              <a:buAutoNum type="arabicParenR"/>
            </a:pPr>
            <a:r>
              <a:rPr lang="ru-RU" dirty="0">
                <a:solidFill>
                  <a:prstClr val="black"/>
                </a:solidFill>
                <a:latin typeface="Arial"/>
                <a:ea typeface="Arial Unicode MS"/>
              </a:rPr>
              <a:t>Блок «Педагогика, методика обучения» - 30 заданий; 30 баллов.</a:t>
            </a:r>
          </a:p>
          <a:p>
            <a:pPr lvl="0" defTabSz="914286"/>
            <a:endParaRPr lang="ru-RU" dirty="0">
              <a:solidFill>
                <a:prstClr val="black"/>
              </a:solidFill>
              <a:latin typeface="Arial"/>
              <a:ea typeface="Arial Unicode MS"/>
            </a:endParaRPr>
          </a:p>
          <a:p>
            <a:pPr marL="342900" lvl="0" indent="-228600">
              <a:spcBef>
                <a:spcPct val="20000"/>
              </a:spcBef>
              <a:spcAft>
                <a:spcPts val="600"/>
              </a:spcAft>
              <a:buClr>
                <a:srgbClr val="FDA023"/>
              </a:buClr>
              <a:buFont typeface="Arial" pitchFamily="34" charset="0"/>
              <a:buChar char="•"/>
            </a:pPr>
            <a:r>
              <a:rPr lang="ru-RU" sz="1400" dirty="0">
                <a:solidFill>
                  <a:prstClr val="black"/>
                </a:solidFill>
                <a:latin typeface="Palatino Linotype" pitchFamily="18" charset="0"/>
                <a:ea typeface="Arial Unicode MS"/>
              </a:rPr>
              <a:t>Для заданий с выбором одного правильного ответа присуждается 1 балл, в остальных случаях 0 баллов.</a:t>
            </a:r>
          </a:p>
          <a:p>
            <a:pPr marL="342900" lvl="0" indent="-228600">
              <a:spcBef>
                <a:spcPct val="20000"/>
              </a:spcBef>
              <a:spcAft>
                <a:spcPts val="600"/>
              </a:spcAft>
              <a:buClr>
                <a:srgbClr val="FDA023"/>
              </a:buClr>
              <a:buFont typeface="Arial" pitchFamily="34" charset="0"/>
              <a:buChar char="•"/>
            </a:pPr>
            <a:r>
              <a:rPr lang="ru-RU" sz="1400" dirty="0">
                <a:solidFill>
                  <a:prstClr val="black"/>
                </a:solidFill>
                <a:latin typeface="Palatino Linotype" pitchFamily="18" charset="0"/>
                <a:ea typeface="Arial Unicode MS"/>
              </a:rPr>
              <a:t>Для заданий </a:t>
            </a:r>
            <a:r>
              <a:rPr lang="kk-KZ" sz="1400" dirty="0">
                <a:solidFill>
                  <a:prstClr val="black"/>
                </a:solidFill>
                <a:latin typeface="Palatino Linotype" pitchFamily="18" charset="0"/>
                <a:ea typeface="Arial Unicode MS"/>
              </a:rPr>
              <a:t>с</a:t>
            </a:r>
            <a:r>
              <a:rPr lang="ru-RU" sz="1400" dirty="0">
                <a:solidFill>
                  <a:prstClr val="black"/>
                </a:solidFill>
                <a:latin typeface="Palatino Linotype" pitchFamily="18" charset="0"/>
                <a:ea typeface="Arial Unicode MS"/>
              </a:rPr>
              <a:t> выбором одного или нескольких правильных ответов </a:t>
            </a:r>
            <a:r>
              <a:rPr lang="kk-KZ" sz="1400" dirty="0">
                <a:solidFill>
                  <a:prstClr val="black"/>
                </a:solidFill>
                <a:latin typeface="Palatino Linotype" pitchFamily="18" charset="0"/>
                <a:ea typeface="Arial Unicode MS"/>
              </a:rPr>
              <a:t>из </a:t>
            </a:r>
            <a:r>
              <a:rPr lang="ru-RU" sz="1400" dirty="0">
                <a:solidFill>
                  <a:prstClr val="black"/>
                </a:solidFill>
                <a:latin typeface="Palatino Linotype" pitchFamily="18" charset="0"/>
                <a:ea typeface="Arial Unicode MS"/>
              </a:rPr>
              <a:t>нескольких предложенных: </a:t>
            </a:r>
          </a:p>
          <a:p>
            <a:pPr marL="715963" lvl="0">
              <a:spcBef>
                <a:spcPct val="20000"/>
              </a:spcBef>
              <a:spcAft>
                <a:spcPts val="600"/>
              </a:spcAft>
              <a:buClr>
                <a:srgbClr val="FDA023"/>
              </a:buClr>
            </a:pPr>
            <a:r>
              <a:rPr lang="ru-RU" sz="1400" dirty="0">
                <a:solidFill>
                  <a:prstClr val="black"/>
                </a:solidFill>
                <a:latin typeface="Palatino Linotype" pitchFamily="18" charset="0"/>
                <a:ea typeface="Arial Unicode MS"/>
              </a:rPr>
              <a:t>- за все правильные ответы получает - 2 балла, </a:t>
            </a:r>
          </a:p>
          <a:p>
            <a:pPr marL="715963" lvl="0" defTabSz="247650">
              <a:spcBef>
                <a:spcPct val="20000"/>
              </a:spcBef>
              <a:spcAft>
                <a:spcPts val="600"/>
              </a:spcAft>
              <a:buClr>
                <a:srgbClr val="FDA023"/>
              </a:buClr>
            </a:pPr>
            <a:r>
              <a:rPr lang="ru-RU" sz="1400" dirty="0">
                <a:solidFill>
                  <a:prstClr val="black"/>
                </a:solidFill>
                <a:latin typeface="Palatino Linotype" pitchFamily="18" charset="0"/>
                <a:ea typeface="Arial Unicode MS"/>
              </a:rPr>
              <a:t>- за одну допущенную ошибку - 1 балл, </a:t>
            </a:r>
          </a:p>
          <a:p>
            <a:pPr marL="715963" lvl="0">
              <a:spcBef>
                <a:spcPct val="20000"/>
              </a:spcBef>
              <a:spcAft>
                <a:spcPts val="600"/>
              </a:spcAft>
              <a:buClr>
                <a:srgbClr val="FDA023"/>
              </a:buClr>
            </a:pPr>
            <a:r>
              <a:rPr lang="ru-RU" sz="1400" dirty="0">
                <a:solidFill>
                  <a:prstClr val="black"/>
                </a:solidFill>
                <a:latin typeface="Palatino Linotype" pitchFamily="18" charset="0"/>
                <a:ea typeface="Arial Unicode MS"/>
              </a:rPr>
              <a:t>- за допущенные 2 и более ошибки - 0 баллов.</a:t>
            </a:r>
          </a:p>
          <a:p>
            <a:pPr lvl="0">
              <a:spcBef>
                <a:spcPct val="20000"/>
              </a:spcBef>
              <a:buClr>
                <a:srgbClr val="FDA023"/>
              </a:buClr>
            </a:pPr>
            <a:r>
              <a:rPr lang="ru-RU" b="1" dirty="0">
                <a:solidFill>
                  <a:prstClr val="black"/>
                </a:solidFill>
                <a:latin typeface="Palatino Linotype" pitchFamily="18" charset="0"/>
                <a:ea typeface="Arial Unicode MS"/>
              </a:rPr>
              <a:t>      Максимальный балл – 1</a:t>
            </a:r>
            <a:r>
              <a:rPr lang="kk-KZ" b="1" dirty="0">
                <a:solidFill>
                  <a:prstClr val="black"/>
                </a:solidFill>
                <a:latin typeface="Palatino Linotype" pitchFamily="18" charset="0"/>
                <a:ea typeface="Arial Unicode MS"/>
              </a:rPr>
              <a:t>1</a:t>
            </a:r>
            <a:r>
              <a:rPr lang="ru-RU" b="1" dirty="0">
                <a:solidFill>
                  <a:prstClr val="black"/>
                </a:solidFill>
                <a:latin typeface="Palatino Linotype" pitchFamily="18" charset="0"/>
                <a:ea typeface="Arial Unicode MS"/>
              </a:rPr>
              <a:t>0 баллов</a:t>
            </a:r>
            <a:r>
              <a:rPr lang="ru-RU" sz="2400" b="1" dirty="0">
                <a:solidFill>
                  <a:srgbClr val="465E9C">
                    <a:lumMod val="75000"/>
                  </a:srgbClr>
                </a:solidFill>
                <a:latin typeface="Palatino Linotype" pitchFamily="18" charset="0"/>
                <a:ea typeface="Arial Unicode MS"/>
              </a:rPr>
              <a:t>.</a:t>
            </a:r>
            <a:endParaRPr lang="ru-RU" sz="2400" dirty="0">
              <a:solidFill>
                <a:srgbClr val="465E9C">
                  <a:lumMod val="75000"/>
                </a:srgbClr>
              </a:solidFill>
              <a:latin typeface="Palatino Linotype" pitchFamily="18" charset="0"/>
              <a:ea typeface="Arial Unicode MS"/>
            </a:endParaRPr>
          </a:p>
          <a:p>
            <a:pPr lvl="0" defTabSz="914286"/>
            <a:endParaRPr lang="ru-RU" dirty="0">
              <a:solidFill>
                <a:prstClr val="black"/>
              </a:solidFill>
              <a:latin typeface="Arial"/>
              <a:ea typeface="Arial Unicode MS"/>
            </a:endParaRPr>
          </a:p>
          <a:p>
            <a:pPr lvl="0" defTabSz="914286"/>
            <a:endParaRPr lang="ru-RU" dirty="0">
              <a:solidFill>
                <a:prstClr val="black"/>
              </a:solidFill>
              <a:latin typeface="Arial"/>
              <a:ea typeface="Arial Unicode MS"/>
            </a:endParaRPr>
          </a:p>
          <a:p>
            <a:pPr lvl="0" defTabSz="914286"/>
            <a:endParaRPr lang="ru-RU" dirty="0">
              <a:solidFill>
                <a:prstClr val="black"/>
              </a:solidFill>
              <a:latin typeface="Arial"/>
              <a:ea typeface="Arial Unicode M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51521" y="5203295"/>
            <a:ext cx="8568951" cy="1064172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1C82FF">
                <a:lumMod val="60000"/>
                <a:lumOff val="4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Palatino Linotype" pitchFamily="18" charset="0"/>
                <a:ea typeface="Arial Unicode MS"/>
                <a:cs typeface="+mn-cs"/>
              </a:rPr>
              <a:t>Общее время тестирования – 3 час</a:t>
            </a:r>
            <a:r>
              <a:rPr kumimoji="0" lang="kk-KZ" sz="1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Palatino Linotype" pitchFamily="18" charset="0"/>
                <a:ea typeface="Arial Unicode MS"/>
                <a:cs typeface="+mn-cs"/>
              </a:rPr>
              <a:t>а 20</a:t>
            </a: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Palatino Linotype" pitchFamily="18" charset="0"/>
                <a:ea typeface="Arial Unicode MS"/>
                <a:cs typeface="+mn-cs"/>
              </a:rPr>
              <a:t> минут (200 минут), для предметов «Математика», «Физика», «Химия», «Информатика» – 3 часа 50 минут (230 минут).</a:t>
            </a:r>
          </a:p>
        </p:txBody>
      </p:sp>
      <p:grpSp>
        <p:nvGrpSpPr>
          <p:cNvPr id="11" name="Group 25">
            <a:extLst>
              <a:ext uri="{FF2B5EF4-FFF2-40B4-BE49-F238E27FC236}">
                <a16:creationId xmlns:a16="http://schemas.microsoft.com/office/drawing/2014/main" xmlns="" id="{29D107AC-1A6C-40E7-A65B-8E197F1689B8}"/>
              </a:ext>
            </a:extLst>
          </p:cNvPr>
          <p:cNvGrpSpPr/>
          <p:nvPr/>
        </p:nvGrpSpPr>
        <p:grpSpPr>
          <a:xfrm flipH="1">
            <a:off x="6580645" y="3285286"/>
            <a:ext cx="1506009" cy="1534191"/>
            <a:chOff x="1105009" y="665240"/>
            <a:chExt cx="3688534" cy="5244116"/>
          </a:xfrm>
        </p:grpSpPr>
        <p:sp>
          <p:nvSpPr>
            <p:cNvPr id="12" name="Freeform: Shape 24">
              <a:extLst>
                <a:ext uri="{FF2B5EF4-FFF2-40B4-BE49-F238E27FC236}">
                  <a16:creationId xmlns:a16="http://schemas.microsoft.com/office/drawing/2014/main" xmlns="" id="{BAA9B016-3962-4527-A0FA-E59B7D36D25D}"/>
                </a:ext>
              </a:extLst>
            </p:cNvPr>
            <p:cNvSpPr>
              <a:spLocks/>
            </p:cNvSpPr>
            <p:nvPr/>
          </p:nvSpPr>
          <p:spPr bwMode="auto">
            <a:xfrm rot="410959" flipH="1">
              <a:off x="1522252" y="1773885"/>
              <a:ext cx="2854049" cy="4135471"/>
            </a:xfrm>
            <a:custGeom>
              <a:avLst/>
              <a:gdLst>
                <a:gd name="connsiteX0" fmla="*/ 1696267 w 2854049"/>
                <a:gd name="connsiteY0" fmla="*/ 3431657 h 4135471"/>
                <a:gd name="connsiteX1" fmla="*/ 1344360 w 2854049"/>
                <a:gd name="connsiteY1" fmla="*/ 3783564 h 4135471"/>
                <a:gd name="connsiteX2" fmla="*/ 1696267 w 2854049"/>
                <a:gd name="connsiteY2" fmla="*/ 4135471 h 4135471"/>
                <a:gd name="connsiteX3" fmla="*/ 2048174 w 2854049"/>
                <a:gd name="connsiteY3" fmla="*/ 3783564 h 4135471"/>
                <a:gd name="connsiteX4" fmla="*/ 1696267 w 2854049"/>
                <a:gd name="connsiteY4" fmla="*/ 3431657 h 4135471"/>
                <a:gd name="connsiteX5" fmla="*/ 1470680 w 2854049"/>
                <a:gd name="connsiteY5" fmla="*/ 0 h 4135471"/>
                <a:gd name="connsiteX6" fmla="*/ 1360088 w 2854049"/>
                <a:gd name="connsiteY6" fmla="*/ 9020 h 4135471"/>
                <a:gd name="connsiteX7" fmla="*/ 1082638 w 2854049"/>
                <a:gd name="connsiteY7" fmla="*/ 72152 h 4135471"/>
                <a:gd name="connsiteX8" fmla="*/ 1000179 w 2854049"/>
                <a:gd name="connsiteY8" fmla="*/ 103217 h 4135471"/>
                <a:gd name="connsiteX9" fmla="*/ 918691 w 2854049"/>
                <a:gd name="connsiteY9" fmla="*/ 138291 h 4135471"/>
                <a:gd name="connsiteX10" fmla="*/ 839141 w 2854049"/>
                <a:gd name="connsiteY10" fmla="*/ 180379 h 4135471"/>
                <a:gd name="connsiteX11" fmla="*/ 765414 w 2854049"/>
                <a:gd name="connsiteY11" fmla="*/ 227479 h 4135471"/>
                <a:gd name="connsiteX12" fmla="*/ 694595 w 2854049"/>
                <a:gd name="connsiteY12" fmla="*/ 280591 h 4135471"/>
                <a:gd name="connsiteX13" fmla="*/ 629599 w 2854049"/>
                <a:gd name="connsiteY13" fmla="*/ 338714 h 4135471"/>
                <a:gd name="connsiteX14" fmla="*/ 569452 w 2854049"/>
                <a:gd name="connsiteY14" fmla="*/ 401847 h 4135471"/>
                <a:gd name="connsiteX15" fmla="*/ 515126 w 2854049"/>
                <a:gd name="connsiteY15" fmla="*/ 470992 h 4135471"/>
                <a:gd name="connsiteX16" fmla="*/ 467591 w 2854049"/>
                <a:gd name="connsiteY16" fmla="*/ 544147 h 4135471"/>
                <a:gd name="connsiteX17" fmla="*/ 426847 w 2854049"/>
                <a:gd name="connsiteY17" fmla="*/ 622311 h 4135471"/>
                <a:gd name="connsiteX18" fmla="*/ 392893 w 2854049"/>
                <a:gd name="connsiteY18" fmla="*/ 706488 h 4135471"/>
                <a:gd name="connsiteX19" fmla="*/ 338568 w 2854049"/>
                <a:gd name="connsiteY19" fmla="*/ 937976 h 4135471"/>
                <a:gd name="connsiteX20" fmla="*/ 333717 w 2854049"/>
                <a:gd name="connsiteY20" fmla="*/ 994094 h 4135471"/>
                <a:gd name="connsiteX21" fmla="*/ 331776 w 2854049"/>
                <a:gd name="connsiteY21" fmla="*/ 1047206 h 4135471"/>
                <a:gd name="connsiteX22" fmla="*/ 333717 w 2854049"/>
                <a:gd name="connsiteY22" fmla="*/ 1096308 h 4135471"/>
                <a:gd name="connsiteX23" fmla="*/ 334686 w 2854049"/>
                <a:gd name="connsiteY23" fmla="*/ 1145413 h 4135471"/>
                <a:gd name="connsiteX24" fmla="*/ 334686 w 2854049"/>
                <a:gd name="connsiteY24" fmla="*/ 1191509 h 4135471"/>
                <a:gd name="connsiteX25" fmla="*/ 329836 w 2854049"/>
                <a:gd name="connsiteY25" fmla="*/ 1234599 h 4135471"/>
                <a:gd name="connsiteX26" fmla="*/ 315284 w 2854049"/>
                <a:gd name="connsiteY26" fmla="*/ 1278693 h 4135471"/>
                <a:gd name="connsiteX27" fmla="*/ 289092 w 2854049"/>
                <a:gd name="connsiteY27" fmla="*/ 1331805 h 4135471"/>
                <a:gd name="connsiteX28" fmla="*/ 257078 w 2854049"/>
                <a:gd name="connsiteY28" fmla="*/ 1380908 h 4135471"/>
                <a:gd name="connsiteX29" fmla="*/ 222155 w 2854049"/>
                <a:gd name="connsiteY29" fmla="*/ 1423998 h 4135471"/>
                <a:gd name="connsiteX30" fmla="*/ 185291 w 2854049"/>
                <a:gd name="connsiteY30" fmla="*/ 1468092 h 4135471"/>
                <a:gd name="connsiteX31" fmla="*/ 146487 w 2854049"/>
                <a:gd name="connsiteY31" fmla="*/ 1508176 h 4135471"/>
                <a:gd name="connsiteX32" fmla="*/ 107683 w 2854049"/>
                <a:gd name="connsiteY32" fmla="*/ 1548261 h 4135471"/>
                <a:gd name="connsiteX33" fmla="*/ 70819 w 2854049"/>
                <a:gd name="connsiteY33" fmla="*/ 1592354 h 4135471"/>
                <a:gd name="connsiteX34" fmla="*/ 58206 w 2854049"/>
                <a:gd name="connsiteY34" fmla="*/ 1604378 h 4135471"/>
                <a:gd name="connsiteX35" fmla="*/ 42684 w 2854049"/>
                <a:gd name="connsiteY35" fmla="*/ 1619410 h 4135471"/>
                <a:gd name="connsiteX36" fmla="*/ 26193 w 2854049"/>
                <a:gd name="connsiteY36" fmla="*/ 1637448 h 4135471"/>
                <a:gd name="connsiteX37" fmla="*/ 12611 w 2854049"/>
                <a:gd name="connsiteY37" fmla="*/ 1655486 h 4135471"/>
                <a:gd name="connsiteX38" fmla="*/ 3882 w 2854049"/>
                <a:gd name="connsiteY38" fmla="*/ 1677533 h 4135471"/>
                <a:gd name="connsiteX39" fmla="*/ 0 w 2854049"/>
                <a:gd name="connsiteY39" fmla="*/ 1701583 h 4135471"/>
                <a:gd name="connsiteX40" fmla="*/ 4851 w 2854049"/>
                <a:gd name="connsiteY40" fmla="*/ 1726636 h 4135471"/>
                <a:gd name="connsiteX41" fmla="*/ 17462 w 2854049"/>
                <a:gd name="connsiteY41" fmla="*/ 1750687 h 4135471"/>
                <a:gd name="connsiteX42" fmla="*/ 38806 w 2854049"/>
                <a:gd name="connsiteY42" fmla="*/ 1770728 h 4135471"/>
                <a:gd name="connsiteX43" fmla="*/ 63057 w 2854049"/>
                <a:gd name="connsiteY43" fmla="*/ 1784759 h 4135471"/>
                <a:gd name="connsiteX44" fmla="*/ 93130 w 2854049"/>
                <a:gd name="connsiteY44" fmla="*/ 1797786 h 4135471"/>
                <a:gd name="connsiteX45" fmla="*/ 125143 w 2854049"/>
                <a:gd name="connsiteY45" fmla="*/ 1808809 h 4135471"/>
                <a:gd name="connsiteX46" fmla="*/ 157158 w 2854049"/>
                <a:gd name="connsiteY46" fmla="*/ 1819833 h 4135471"/>
                <a:gd name="connsiteX47" fmla="*/ 188201 w 2854049"/>
                <a:gd name="connsiteY47" fmla="*/ 1830855 h 4135471"/>
                <a:gd name="connsiteX48" fmla="*/ 218273 w 2854049"/>
                <a:gd name="connsiteY48" fmla="*/ 1843883 h 4135471"/>
                <a:gd name="connsiteX49" fmla="*/ 245437 w 2854049"/>
                <a:gd name="connsiteY49" fmla="*/ 1857912 h 4135471"/>
                <a:gd name="connsiteX50" fmla="*/ 264839 w 2854049"/>
                <a:gd name="connsiteY50" fmla="*/ 1875951 h 4135471"/>
                <a:gd name="connsiteX51" fmla="*/ 259018 w 2854049"/>
                <a:gd name="connsiteY51" fmla="*/ 1900001 h 4135471"/>
                <a:gd name="connsiteX52" fmla="*/ 248347 w 2854049"/>
                <a:gd name="connsiteY52" fmla="*/ 1922047 h 4135471"/>
                <a:gd name="connsiteX53" fmla="*/ 237676 w 2854049"/>
                <a:gd name="connsiteY53" fmla="*/ 1945097 h 4135471"/>
                <a:gd name="connsiteX54" fmla="*/ 226035 w 2854049"/>
                <a:gd name="connsiteY54" fmla="*/ 1967142 h 4135471"/>
                <a:gd name="connsiteX55" fmla="*/ 215364 w 2854049"/>
                <a:gd name="connsiteY55" fmla="*/ 1989189 h 4135471"/>
                <a:gd name="connsiteX56" fmla="*/ 207602 w 2854049"/>
                <a:gd name="connsiteY56" fmla="*/ 2011236 h 4135471"/>
                <a:gd name="connsiteX57" fmla="*/ 204693 w 2854049"/>
                <a:gd name="connsiteY57" fmla="*/ 2031277 h 4135471"/>
                <a:gd name="connsiteX58" fmla="*/ 206633 w 2854049"/>
                <a:gd name="connsiteY58" fmla="*/ 2053324 h 4135471"/>
                <a:gd name="connsiteX59" fmla="*/ 217304 w 2854049"/>
                <a:gd name="connsiteY59" fmla="*/ 2073366 h 4135471"/>
                <a:gd name="connsiteX60" fmla="*/ 236706 w 2854049"/>
                <a:gd name="connsiteY60" fmla="*/ 2093409 h 4135471"/>
                <a:gd name="connsiteX61" fmla="*/ 264839 w 2854049"/>
                <a:gd name="connsiteY61" fmla="*/ 2113450 h 4135471"/>
                <a:gd name="connsiteX62" fmla="*/ 259018 w 2854049"/>
                <a:gd name="connsiteY62" fmla="*/ 2129483 h 4135471"/>
                <a:gd name="connsiteX63" fmla="*/ 250288 w 2854049"/>
                <a:gd name="connsiteY63" fmla="*/ 2145517 h 4135471"/>
                <a:gd name="connsiteX64" fmla="*/ 243497 w 2854049"/>
                <a:gd name="connsiteY64" fmla="*/ 2164557 h 4135471"/>
                <a:gd name="connsiteX65" fmla="*/ 241557 w 2854049"/>
                <a:gd name="connsiteY65" fmla="*/ 2184601 h 4135471"/>
                <a:gd name="connsiteX66" fmla="*/ 245437 w 2854049"/>
                <a:gd name="connsiteY66" fmla="*/ 2204642 h 4135471"/>
                <a:gd name="connsiteX67" fmla="*/ 256109 w 2854049"/>
                <a:gd name="connsiteY67" fmla="*/ 2222680 h 4135471"/>
                <a:gd name="connsiteX68" fmla="*/ 269690 w 2854049"/>
                <a:gd name="connsiteY68" fmla="*/ 2236709 h 4135471"/>
                <a:gd name="connsiteX69" fmla="*/ 287151 w 2854049"/>
                <a:gd name="connsiteY69" fmla="*/ 2249737 h 4135471"/>
                <a:gd name="connsiteX70" fmla="*/ 304613 w 2854049"/>
                <a:gd name="connsiteY70" fmla="*/ 2258756 h 4135471"/>
                <a:gd name="connsiteX71" fmla="*/ 321105 w 2854049"/>
                <a:gd name="connsiteY71" fmla="*/ 2269780 h 4135471"/>
                <a:gd name="connsiteX72" fmla="*/ 336627 w 2854049"/>
                <a:gd name="connsiteY72" fmla="*/ 2284810 h 4135471"/>
                <a:gd name="connsiteX73" fmla="*/ 345358 w 2854049"/>
                <a:gd name="connsiteY73" fmla="*/ 2300845 h 4135471"/>
                <a:gd name="connsiteX74" fmla="*/ 354089 w 2854049"/>
                <a:gd name="connsiteY74" fmla="*/ 2329906 h 4135471"/>
                <a:gd name="connsiteX75" fmla="*/ 354089 w 2854049"/>
                <a:gd name="connsiteY75" fmla="*/ 2362976 h 4135471"/>
                <a:gd name="connsiteX76" fmla="*/ 351179 w 2854049"/>
                <a:gd name="connsiteY76" fmla="*/ 2394041 h 4135471"/>
                <a:gd name="connsiteX77" fmla="*/ 343417 w 2854049"/>
                <a:gd name="connsiteY77" fmla="*/ 2426108 h 4135471"/>
                <a:gd name="connsiteX78" fmla="*/ 336627 w 2854049"/>
                <a:gd name="connsiteY78" fmla="*/ 2457173 h 4135471"/>
                <a:gd name="connsiteX79" fmla="*/ 331776 w 2854049"/>
                <a:gd name="connsiteY79" fmla="*/ 2485233 h 4135471"/>
                <a:gd name="connsiteX80" fmla="*/ 327896 w 2854049"/>
                <a:gd name="connsiteY80" fmla="*/ 2525318 h 4135471"/>
                <a:gd name="connsiteX81" fmla="*/ 331776 w 2854049"/>
                <a:gd name="connsiteY81" fmla="*/ 2561393 h 4135471"/>
                <a:gd name="connsiteX82" fmla="*/ 342447 w 2854049"/>
                <a:gd name="connsiteY82" fmla="*/ 2594464 h 4135471"/>
                <a:gd name="connsiteX83" fmla="*/ 356029 w 2854049"/>
                <a:gd name="connsiteY83" fmla="*/ 2623524 h 4135471"/>
                <a:gd name="connsiteX84" fmla="*/ 375432 w 2854049"/>
                <a:gd name="connsiteY84" fmla="*/ 2646572 h 4135471"/>
                <a:gd name="connsiteX85" fmla="*/ 400654 w 2854049"/>
                <a:gd name="connsiteY85" fmla="*/ 2668619 h 4135471"/>
                <a:gd name="connsiteX86" fmla="*/ 424906 w 2854049"/>
                <a:gd name="connsiteY86" fmla="*/ 2686657 h 4135471"/>
                <a:gd name="connsiteX87" fmla="*/ 453040 w 2854049"/>
                <a:gd name="connsiteY87" fmla="*/ 2701688 h 4135471"/>
                <a:gd name="connsiteX88" fmla="*/ 481173 w 2854049"/>
                <a:gd name="connsiteY88" fmla="*/ 2714717 h 4135471"/>
                <a:gd name="connsiteX89" fmla="*/ 509306 w 2854049"/>
                <a:gd name="connsiteY89" fmla="*/ 2721731 h 4135471"/>
                <a:gd name="connsiteX90" fmla="*/ 560721 w 2854049"/>
                <a:gd name="connsiteY90" fmla="*/ 2730751 h 4135471"/>
                <a:gd name="connsiteX91" fmla="*/ 615047 w 2854049"/>
                <a:gd name="connsiteY91" fmla="*/ 2734758 h 4135471"/>
                <a:gd name="connsiteX92" fmla="*/ 672284 w 2854049"/>
                <a:gd name="connsiteY92" fmla="*/ 2732755 h 4135471"/>
                <a:gd name="connsiteX93" fmla="*/ 728550 w 2854049"/>
                <a:gd name="connsiteY93" fmla="*/ 2726742 h 4135471"/>
                <a:gd name="connsiteX94" fmla="*/ 784816 w 2854049"/>
                <a:gd name="connsiteY94" fmla="*/ 2719726 h 4135471"/>
                <a:gd name="connsiteX95" fmla="*/ 838171 w 2854049"/>
                <a:gd name="connsiteY95" fmla="*/ 2708704 h 4135471"/>
                <a:gd name="connsiteX96" fmla="*/ 885706 w 2854049"/>
                <a:gd name="connsiteY96" fmla="*/ 2695677 h 4135471"/>
                <a:gd name="connsiteX97" fmla="*/ 927421 w 2854049"/>
                <a:gd name="connsiteY97" fmla="*/ 2681646 h 4135471"/>
                <a:gd name="connsiteX98" fmla="*/ 944882 w 2854049"/>
                <a:gd name="connsiteY98" fmla="*/ 2675633 h 4135471"/>
                <a:gd name="connsiteX99" fmla="*/ 968165 w 2854049"/>
                <a:gd name="connsiteY99" fmla="*/ 2668619 h 4135471"/>
                <a:gd name="connsiteX100" fmla="*/ 993388 w 2854049"/>
                <a:gd name="connsiteY100" fmla="*/ 2661605 h 4135471"/>
                <a:gd name="connsiteX101" fmla="*/ 1019581 w 2854049"/>
                <a:gd name="connsiteY101" fmla="*/ 2654590 h 4135471"/>
                <a:gd name="connsiteX102" fmla="*/ 1047714 w 2854049"/>
                <a:gd name="connsiteY102" fmla="*/ 2650582 h 4135471"/>
                <a:gd name="connsiteX103" fmla="*/ 1075847 w 2854049"/>
                <a:gd name="connsiteY103" fmla="*/ 2648577 h 4135471"/>
                <a:gd name="connsiteX104" fmla="*/ 1100100 w 2854049"/>
                <a:gd name="connsiteY104" fmla="*/ 2652585 h 4135471"/>
                <a:gd name="connsiteX105" fmla="*/ 1121442 w 2854049"/>
                <a:gd name="connsiteY105" fmla="*/ 2661605 h 4135471"/>
                <a:gd name="connsiteX106" fmla="*/ 1140844 w 2854049"/>
                <a:gd name="connsiteY106" fmla="*/ 2679643 h 4135471"/>
                <a:gd name="connsiteX107" fmla="*/ 1158306 w 2854049"/>
                <a:gd name="connsiteY107" fmla="*/ 2708704 h 4135471"/>
                <a:gd name="connsiteX108" fmla="*/ 1174797 w 2854049"/>
                <a:gd name="connsiteY108" fmla="*/ 2745782 h 4135471"/>
                <a:gd name="connsiteX109" fmla="*/ 1190319 w 2854049"/>
                <a:gd name="connsiteY109" fmla="*/ 2788872 h 4135471"/>
                <a:gd name="connsiteX110" fmla="*/ 1202931 w 2854049"/>
                <a:gd name="connsiteY110" fmla="*/ 2837975 h 4135471"/>
                <a:gd name="connsiteX111" fmla="*/ 1215541 w 2854049"/>
                <a:gd name="connsiteY111" fmla="*/ 2889083 h 4135471"/>
                <a:gd name="connsiteX112" fmla="*/ 1226212 w 2854049"/>
                <a:gd name="connsiteY112" fmla="*/ 2942195 h 4135471"/>
                <a:gd name="connsiteX113" fmla="*/ 1235914 w 2854049"/>
                <a:gd name="connsiteY113" fmla="*/ 2996309 h 4135471"/>
                <a:gd name="connsiteX114" fmla="*/ 1245616 w 2854049"/>
                <a:gd name="connsiteY114" fmla="*/ 3049421 h 4135471"/>
                <a:gd name="connsiteX115" fmla="*/ 1252407 w 2854049"/>
                <a:gd name="connsiteY115" fmla="*/ 3098524 h 4135471"/>
                <a:gd name="connsiteX116" fmla="*/ 1261138 w 2854049"/>
                <a:gd name="connsiteY116" fmla="*/ 3144621 h 4135471"/>
                <a:gd name="connsiteX117" fmla="*/ 1267927 w 2854049"/>
                <a:gd name="connsiteY117" fmla="*/ 3182701 h 4135471"/>
                <a:gd name="connsiteX118" fmla="*/ 1273749 w 2854049"/>
                <a:gd name="connsiteY118" fmla="*/ 3215771 h 4135471"/>
                <a:gd name="connsiteX119" fmla="*/ 1405683 w 2854049"/>
                <a:gd name="connsiteY119" fmla="*/ 3238820 h 4135471"/>
                <a:gd name="connsiteX120" fmla="*/ 1539558 w 2854049"/>
                <a:gd name="connsiteY120" fmla="*/ 3251847 h 4135471"/>
                <a:gd name="connsiteX121" fmla="*/ 1677312 w 2854049"/>
                <a:gd name="connsiteY121" fmla="*/ 3253851 h 4135471"/>
                <a:gd name="connsiteX122" fmla="*/ 1817977 w 2854049"/>
                <a:gd name="connsiteY122" fmla="*/ 3246837 h 4135471"/>
                <a:gd name="connsiteX123" fmla="*/ 1963493 w 2854049"/>
                <a:gd name="connsiteY123" fmla="*/ 3226793 h 4135471"/>
                <a:gd name="connsiteX124" fmla="*/ 1998071 w 2854049"/>
                <a:gd name="connsiteY124" fmla="*/ 3220300 h 4135471"/>
                <a:gd name="connsiteX125" fmla="*/ 1972544 w 2854049"/>
                <a:gd name="connsiteY125" fmla="*/ 2990832 h 4135471"/>
                <a:gd name="connsiteX126" fmla="*/ 1866104 w 2854049"/>
                <a:gd name="connsiteY126" fmla="*/ 2529483 h 4135471"/>
                <a:gd name="connsiteX127" fmla="*/ 1085631 w 2854049"/>
                <a:gd name="connsiteY127" fmla="*/ 1773024 h 4135471"/>
                <a:gd name="connsiteX128" fmla="*/ 1277747 w 2854049"/>
                <a:gd name="connsiteY128" fmla="*/ 968535 h 4135471"/>
                <a:gd name="connsiteX129" fmla="*/ 1914134 w 2854049"/>
                <a:gd name="connsiteY129" fmla="*/ 872477 h 4135471"/>
                <a:gd name="connsiteX130" fmla="*/ 2334389 w 2854049"/>
                <a:gd name="connsiteY130" fmla="*/ 1316747 h 4135471"/>
                <a:gd name="connsiteX131" fmla="*/ 2850702 w 2854049"/>
                <a:gd name="connsiteY131" fmla="*/ 1256710 h 4135471"/>
                <a:gd name="connsiteX132" fmla="*/ 2851858 w 2854049"/>
                <a:gd name="connsiteY132" fmla="*/ 1288484 h 4135471"/>
                <a:gd name="connsiteX133" fmla="*/ 2854049 w 2854049"/>
                <a:gd name="connsiteY133" fmla="*/ 1252639 h 4135471"/>
                <a:gd name="connsiteX134" fmla="*/ 2852109 w 2854049"/>
                <a:gd name="connsiteY134" fmla="*/ 1156435 h 4135471"/>
                <a:gd name="connsiteX135" fmla="*/ 2845318 w 2854049"/>
                <a:gd name="connsiteY135" fmla="*/ 1062236 h 4135471"/>
                <a:gd name="connsiteX136" fmla="*/ 2830767 w 2854049"/>
                <a:gd name="connsiteY136" fmla="*/ 971045 h 4135471"/>
                <a:gd name="connsiteX137" fmla="*/ 2811365 w 2854049"/>
                <a:gd name="connsiteY137" fmla="*/ 881857 h 4135471"/>
                <a:gd name="connsiteX138" fmla="*/ 2787112 w 2854049"/>
                <a:gd name="connsiteY138" fmla="*/ 799684 h 4135471"/>
                <a:gd name="connsiteX139" fmla="*/ 2759950 w 2854049"/>
                <a:gd name="connsiteY139" fmla="*/ 724526 h 4135471"/>
                <a:gd name="connsiteX140" fmla="*/ 2728906 w 2854049"/>
                <a:gd name="connsiteY140" fmla="*/ 657385 h 4135471"/>
                <a:gd name="connsiteX141" fmla="*/ 2682340 w 2854049"/>
                <a:gd name="connsiteY141" fmla="*/ 577215 h 4135471"/>
                <a:gd name="connsiteX142" fmla="*/ 2631895 w 2854049"/>
                <a:gd name="connsiteY142" fmla="*/ 501055 h 4135471"/>
                <a:gd name="connsiteX143" fmla="*/ 2574659 w 2854049"/>
                <a:gd name="connsiteY143" fmla="*/ 429907 h 4135471"/>
                <a:gd name="connsiteX144" fmla="*/ 2513543 w 2854049"/>
                <a:gd name="connsiteY144" fmla="*/ 361762 h 4135471"/>
                <a:gd name="connsiteX145" fmla="*/ 2446606 w 2854049"/>
                <a:gd name="connsiteY145" fmla="*/ 300634 h 4135471"/>
                <a:gd name="connsiteX146" fmla="*/ 2371907 w 2854049"/>
                <a:gd name="connsiteY146" fmla="*/ 243513 h 4135471"/>
                <a:gd name="connsiteX147" fmla="*/ 2294299 w 2854049"/>
                <a:gd name="connsiteY147" fmla="*/ 192406 h 4135471"/>
                <a:gd name="connsiteX148" fmla="*/ 2211840 w 2854049"/>
                <a:gd name="connsiteY148" fmla="*/ 147311 h 4135471"/>
                <a:gd name="connsiteX149" fmla="*/ 2121620 w 2854049"/>
                <a:gd name="connsiteY149" fmla="*/ 109230 h 4135471"/>
                <a:gd name="connsiteX150" fmla="*/ 2028490 w 2854049"/>
                <a:gd name="connsiteY150" fmla="*/ 74157 h 4135471"/>
                <a:gd name="connsiteX151" fmla="*/ 1927599 w 2854049"/>
                <a:gd name="connsiteY151" fmla="*/ 47099 h 4135471"/>
                <a:gd name="connsiteX152" fmla="*/ 1821858 w 2854049"/>
                <a:gd name="connsiteY152" fmla="*/ 25053 h 4135471"/>
                <a:gd name="connsiteX153" fmla="*/ 1711265 w 2854049"/>
                <a:gd name="connsiteY153" fmla="*/ 10021 h 4135471"/>
                <a:gd name="connsiteX154" fmla="*/ 1594853 w 2854049"/>
                <a:gd name="connsiteY154" fmla="*/ 1002 h 4135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</a:cxnLst>
              <a:rect l="l" t="t" r="r" b="b"/>
              <a:pathLst>
                <a:path w="2854049" h="4135471">
                  <a:moveTo>
                    <a:pt x="1696267" y="3431657"/>
                  </a:moveTo>
                  <a:cubicBezTo>
                    <a:pt x="1501914" y="3431657"/>
                    <a:pt x="1344360" y="3589211"/>
                    <a:pt x="1344360" y="3783564"/>
                  </a:cubicBezTo>
                  <a:cubicBezTo>
                    <a:pt x="1344360" y="3977917"/>
                    <a:pt x="1501914" y="4135471"/>
                    <a:pt x="1696267" y="4135471"/>
                  </a:cubicBezTo>
                  <a:cubicBezTo>
                    <a:pt x="1890620" y="4135471"/>
                    <a:pt x="2048174" y="3977917"/>
                    <a:pt x="2048174" y="3783564"/>
                  </a:cubicBezTo>
                  <a:cubicBezTo>
                    <a:pt x="2048174" y="3589211"/>
                    <a:pt x="1890620" y="3431657"/>
                    <a:pt x="1696267" y="3431657"/>
                  </a:cubicBezTo>
                  <a:close/>
                  <a:moveTo>
                    <a:pt x="1470680" y="0"/>
                  </a:moveTo>
                  <a:lnTo>
                    <a:pt x="1360088" y="9020"/>
                  </a:lnTo>
                  <a:lnTo>
                    <a:pt x="1082638" y="72152"/>
                  </a:lnTo>
                  <a:lnTo>
                    <a:pt x="1000179" y="103217"/>
                  </a:lnTo>
                  <a:lnTo>
                    <a:pt x="918691" y="138291"/>
                  </a:lnTo>
                  <a:lnTo>
                    <a:pt x="839141" y="180379"/>
                  </a:lnTo>
                  <a:lnTo>
                    <a:pt x="765414" y="227479"/>
                  </a:lnTo>
                  <a:lnTo>
                    <a:pt x="694595" y="280591"/>
                  </a:lnTo>
                  <a:lnTo>
                    <a:pt x="629599" y="338714"/>
                  </a:lnTo>
                  <a:lnTo>
                    <a:pt x="569452" y="401847"/>
                  </a:lnTo>
                  <a:lnTo>
                    <a:pt x="515126" y="470992"/>
                  </a:lnTo>
                  <a:lnTo>
                    <a:pt x="467591" y="544147"/>
                  </a:lnTo>
                  <a:lnTo>
                    <a:pt x="426847" y="622311"/>
                  </a:lnTo>
                  <a:lnTo>
                    <a:pt x="392893" y="706488"/>
                  </a:lnTo>
                  <a:lnTo>
                    <a:pt x="338568" y="937976"/>
                  </a:lnTo>
                  <a:lnTo>
                    <a:pt x="333717" y="994094"/>
                  </a:lnTo>
                  <a:lnTo>
                    <a:pt x="331776" y="1047206"/>
                  </a:lnTo>
                  <a:lnTo>
                    <a:pt x="333717" y="1096308"/>
                  </a:lnTo>
                  <a:lnTo>
                    <a:pt x="334686" y="1145413"/>
                  </a:lnTo>
                  <a:lnTo>
                    <a:pt x="334686" y="1191509"/>
                  </a:lnTo>
                  <a:lnTo>
                    <a:pt x="329836" y="1234599"/>
                  </a:lnTo>
                  <a:lnTo>
                    <a:pt x="315284" y="1278693"/>
                  </a:lnTo>
                  <a:lnTo>
                    <a:pt x="289092" y="1331805"/>
                  </a:lnTo>
                  <a:lnTo>
                    <a:pt x="257078" y="1380908"/>
                  </a:lnTo>
                  <a:lnTo>
                    <a:pt x="222155" y="1423998"/>
                  </a:lnTo>
                  <a:lnTo>
                    <a:pt x="185291" y="1468092"/>
                  </a:lnTo>
                  <a:lnTo>
                    <a:pt x="146487" y="1508176"/>
                  </a:lnTo>
                  <a:lnTo>
                    <a:pt x="107683" y="1548261"/>
                  </a:lnTo>
                  <a:lnTo>
                    <a:pt x="70819" y="1592354"/>
                  </a:lnTo>
                  <a:lnTo>
                    <a:pt x="58206" y="1604378"/>
                  </a:lnTo>
                  <a:lnTo>
                    <a:pt x="42684" y="1619410"/>
                  </a:lnTo>
                  <a:lnTo>
                    <a:pt x="26193" y="1637448"/>
                  </a:lnTo>
                  <a:lnTo>
                    <a:pt x="12611" y="1655486"/>
                  </a:lnTo>
                  <a:lnTo>
                    <a:pt x="3882" y="1677533"/>
                  </a:lnTo>
                  <a:lnTo>
                    <a:pt x="0" y="1701583"/>
                  </a:lnTo>
                  <a:lnTo>
                    <a:pt x="4851" y="1726636"/>
                  </a:lnTo>
                  <a:lnTo>
                    <a:pt x="17462" y="1750687"/>
                  </a:lnTo>
                  <a:lnTo>
                    <a:pt x="38806" y="1770728"/>
                  </a:lnTo>
                  <a:lnTo>
                    <a:pt x="63057" y="1784759"/>
                  </a:lnTo>
                  <a:lnTo>
                    <a:pt x="93130" y="1797786"/>
                  </a:lnTo>
                  <a:lnTo>
                    <a:pt x="125143" y="1808809"/>
                  </a:lnTo>
                  <a:lnTo>
                    <a:pt x="157158" y="1819833"/>
                  </a:lnTo>
                  <a:lnTo>
                    <a:pt x="188201" y="1830855"/>
                  </a:lnTo>
                  <a:lnTo>
                    <a:pt x="218273" y="1843883"/>
                  </a:lnTo>
                  <a:lnTo>
                    <a:pt x="245437" y="1857912"/>
                  </a:lnTo>
                  <a:lnTo>
                    <a:pt x="264839" y="1875951"/>
                  </a:lnTo>
                  <a:lnTo>
                    <a:pt x="259018" y="1900001"/>
                  </a:lnTo>
                  <a:lnTo>
                    <a:pt x="248347" y="1922047"/>
                  </a:lnTo>
                  <a:lnTo>
                    <a:pt x="237676" y="1945097"/>
                  </a:lnTo>
                  <a:lnTo>
                    <a:pt x="226035" y="1967142"/>
                  </a:lnTo>
                  <a:lnTo>
                    <a:pt x="215364" y="1989189"/>
                  </a:lnTo>
                  <a:lnTo>
                    <a:pt x="207602" y="2011236"/>
                  </a:lnTo>
                  <a:lnTo>
                    <a:pt x="204693" y="2031277"/>
                  </a:lnTo>
                  <a:lnTo>
                    <a:pt x="206633" y="2053324"/>
                  </a:lnTo>
                  <a:lnTo>
                    <a:pt x="217304" y="2073366"/>
                  </a:lnTo>
                  <a:lnTo>
                    <a:pt x="236706" y="2093409"/>
                  </a:lnTo>
                  <a:lnTo>
                    <a:pt x="264839" y="2113450"/>
                  </a:lnTo>
                  <a:lnTo>
                    <a:pt x="259018" y="2129483"/>
                  </a:lnTo>
                  <a:lnTo>
                    <a:pt x="250288" y="2145517"/>
                  </a:lnTo>
                  <a:lnTo>
                    <a:pt x="243497" y="2164557"/>
                  </a:lnTo>
                  <a:lnTo>
                    <a:pt x="241557" y="2184601"/>
                  </a:lnTo>
                  <a:lnTo>
                    <a:pt x="245437" y="2204642"/>
                  </a:lnTo>
                  <a:lnTo>
                    <a:pt x="256109" y="2222680"/>
                  </a:lnTo>
                  <a:lnTo>
                    <a:pt x="269690" y="2236709"/>
                  </a:lnTo>
                  <a:lnTo>
                    <a:pt x="287151" y="2249737"/>
                  </a:lnTo>
                  <a:lnTo>
                    <a:pt x="304613" y="2258756"/>
                  </a:lnTo>
                  <a:lnTo>
                    <a:pt x="321105" y="2269780"/>
                  </a:lnTo>
                  <a:lnTo>
                    <a:pt x="336627" y="2284810"/>
                  </a:lnTo>
                  <a:lnTo>
                    <a:pt x="345358" y="2300845"/>
                  </a:lnTo>
                  <a:lnTo>
                    <a:pt x="354089" y="2329906"/>
                  </a:lnTo>
                  <a:lnTo>
                    <a:pt x="354089" y="2362976"/>
                  </a:lnTo>
                  <a:lnTo>
                    <a:pt x="351179" y="2394041"/>
                  </a:lnTo>
                  <a:lnTo>
                    <a:pt x="343417" y="2426108"/>
                  </a:lnTo>
                  <a:lnTo>
                    <a:pt x="336627" y="2457173"/>
                  </a:lnTo>
                  <a:lnTo>
                    <a:pt x="331776" y="2485233"/>
                  </a:lnTo>
                  <a:lnTo>
                    <a:pt x="327896" y="2525318"/>
                  </a:lnTo>
                  <a:lnTo>
                    <a:pt x="331776" y="2561393"/>
                  </a:lnTo>
                  <a:lnTo>
                    <a:pt x="342447" y="2594464"/>
                  </a:lnTo>
                  <a:lnTo>
                    <a:pt x="356029" y="2623524"/>
                  </a:lnTo>
                  <a:lnTo>
                    <a:pt x="375432" y="2646572"/>
                  </a:lnTo>
                  <a:lnTo>
                    <a:pt x="400654" y="2668619"/>
                  </a:lnTo>
                  <a:lnTo>
                    <a:pt x="424906" y="2686657"/>
                  </a:lnTo>
                  <a:lnTo>
                    <a:pt x="453040" y="2701688"/>
                  </a:lnTo>
                  <a:lnTo>
                    <a:pt x="481173" y="2714717"/>
                  </a:lnTo>
                  <a:lnTo>
                    <a:pt x="509306" y="2721731"/>
                  </a:lnTo>
                  <a:lnTo>
                    <a:pt x="560721" y="2730751"/>
                  </a:lnTo>
                  <a:lnTo>
                    <a:pt x="615047" y="2734758"/>
                  </a:lnTo>
                  <a:lnTo>
                    <a:pt x="672284" y="2732755"/>
                  </a:lnTo>
                  <a:lnTo>
                    <a:pt x="728550" y="2726742"/>
                  </a:lnTo>
                  <a:lnTo>
                    <a:pt x="784816" y="2719726"/>
                  </a:lnTo>
                  <a:lnTo>
                    <a:pt x="838171" y="2708704"/>
                  </a:lnTo>
                  <a:lnTo>
                    <a:pt x="885706" y="2695677"/>
                  </a:lnTo>
                  <a:lnTo>
                    <a:pt x="927421" y="2681646"/>
                  </a:lnTo>
                  <a:lnTo>
                    <a:pt x="944882" y="2675633"/>
                  </a:lnTo>
                  <a:lnTo>
                    <a:pt x="968165" y="2668619"/>
                  </a:lnTo>
                  <a:lnTo>
                    <a:pt x="993388" y="2661605"/>
                  </a:lnTo>
                  <a:lnTo>
                    <a:pt x="1019581" y="2654590"/>
                  </a:lnTo>
                  <a:lnTo>
                    <a:pt x="1047714" y="2650582"/>
                  </a:lnTo>
                  <a:lnTo>
                    <a:pt x="1075847" y="2648577"/>
                  </a:lnTo>
                  <a:lnTo>
                    <a:pt x="1100100" y="2652585"/>
                  </a:lnTo>
                  <a:lnTo>
                    <a:pt x="1121442" y="2661605"/>
                  </a:lnTo>
                  <a:lnTo>
                    <a:pt x="1140844" y="2679643"/>
                  </a:lnTo>
                  <a:lnTo>
                    <a:pt x="1158306" y="2708704"/>
                  </a:lnTo>
                  <a:lnTo>
                    <a:pt x="1174797" y="2745782"/>
                  </a:lnTo>
                  <a:lnTo>
                    <a:pt x="1190319" y="2788872"/>
                  </a:lnTo>
                  <a:lnTo>
                    <a:pt x="1202931" y="2837975"/>
                  </a:lnTo>
                  <a:lnTo>
                    <a:pt x="1215541" y="2889083"/>
                  </a:lnTo>
                  <a:lnTo>
                    <a:pt x="1226212" y="2942195"/>
                  </a:lnTo>
                  <a:lnTo>
                    <a:pt x="1235914" y="2996309"/>
                  </a:lnTo>
                  <a:lnTo>
                    <a:pt x="1245616" y="3049421"/>
                  </a:lnTo>
                  <a:lnTo>
                    <a:pt x="1252407" y="3098524"/>
                  </a:lnTo>
                  <a:lnTo>
                    <a:pt x="1261138" y="3144621"/>
                  </a:lnTo>
                  <a:lnTo>
                    <a:pt x="1267927" y="3182701"/>
                  </a:lnTo>
                  <a:lnTo>
                    <a:pt x="1273749" y="3215771"/>
                  </a:lnTo>
                  <a:lnTo>
                    <a:pt x="1405683" y="3238820"/>
                  </a:lnTo>
                  <a:lnTo>
                    <a:pt x="1539558" y="3251847"/>
                  </a:lnTo>
                  <a:lnTo>
                    <a:pt x="1677312" y="3253851"/>
                  </a:lnTo>
                  <a:lnTo>
                    <a:pt x="1817977" y="3246837"/>
                  </a:lnTo>
                  <a:lnTo>
                    <a:pt x="1963493" y="3226793"/>
                  </a:lnTo>
                  <a:lnTo>
                    <a:pt x="1998071" y="3220300"/>
                  </a:lnTo>
                  <a:lnTo>
                    <a:pt x="1972544" y="2990832"/>
                  </a:lnTo>
                  <a:cubicBezTo>
                    <a:pt x="1951990" y="2824419"/>
                    <a:pt x="1923973" y="2664322"/>
                    <a:pt x="1866104" y="2529483"/>
                  </a:cubicBezTo>
                  <a:cubicBezTo>
                    <a:pt x="1798827" y="2378364"/>
                    <a:pt x="1318234" y="2057324"/>
                    <a:pt x="1085631" y="1773024"/>
                  </a:cubicBezTo>
                  <a:cubicBezTo>
                    <a:pt x="1039452" y="1683967"/>
                    <a:pt x="924385" y="1218329"/>
                    <a:pt x="1277747" y="968535"/>
                  </a:cubicBezTo>
                  <a:cubicBezTo>
                    <a:pt x="1430175" y="835482"/>
                    <a:pt x="1702005" y="831017"/>
                    <a:pt x="1914134" y="872477"/>
                  </a:cubicBezTo>
                  <a:cubicBezTo>
                    <a:pt x="2031257" y="905756"/>
                    <a:pt x="2240228" y="1053847"/>
                    <a:pt x="2334389" y="1316747"/>
                  </a:cubicBezTo>
                  <a:lnTo>
                    <a:pt x="2850702" y="1256710"/>
                  </a:lnTo>
                  <a:lnTo>
                    <a:pt x="2851858" y="1288484"/>
                  </a:lnTo>
                  <a:lnTo>
                    <a:pt x="2854049" y="1252639"/>
                  </a:lnTo>
                  <a:lnTo>
                    <a:pt x="2852109" y="1156435"/>
                  </a:lnTo>
                  <a:lnTo>
                    <a:pt x="2845318" y="1062236"/>
                  </a:lnTo>
                  <a:lnTo>
                    <a:pt x="2830767" y="971045"/>
                  </a:lnTo>
                  <a:lnTo>
                    <a:pt x="2811365" y="881857"/>
                  </a:lnTo>
                  <a:lnTo>
                    <a:pt x="2787112" y="799684"/>
                  </a:lnTo>
                  <a:lnTo>
                    <a:pt x="2759950" y="724526"/>
                  </a:lnTo>
                  <a:lnTo>
                    <a:pt x="2728906" y="657385"/>
                  </a:lnTo>
                  <a:lnTo>
                    <a:pt x="2682340" y="577215"/>
                  </a:lnTo>
                  <a:lnTo>
                    <a:pt x="2631895" y="501055"/>
                  </a:lnTo>
                  <a:lnTo>
                    <a:pt x="2574659" y="429907"/>
                  </a:lnTo>
                  <a:lnTo>
                    <a:pt x="2513543" y="361762"/>
                  </a:lnTo>
                  <a:lnTo>
                    <a:pt x="2446606" y="300634"/>
                  </a:lnTo>
                  <a:lnTo>
                    <a:pt x="2371907" y="243513"/>
                  </a:lnTo>
                  <a:lnTo>
                    <a:pt x="2294299" y="192406"/>
                  </a:lnTo>
                  <a:lnTo>
                    <a:pt x="2211840" y="147311"/>
                  </a:lnTo>
                  <a:lnTo>
                    <a:pt x="2121620" y="109230"/>
                  </a:lnTo>
                  <a:lnTo>
                    <a:pt x="2028490" y="74157"/>
                  </a:lnTo>
                  <a:lnTo>
                    <a:pt x="1927599" y="47099"/>
                  </a:lnTo>
                  <a:lnTo>
                    <a:pt x="1821858" y="25053"/>
                  </a:lnTo>
                  <a:lnTo>
                    <a:pt x="1711265" y="10021"/>
                  </a:lnTo>
                  <a:lnTo>
                    <a:pt x="1594853" y="1002"/>
                  </a:lnTo>
                  <a:close/>
                </a:path>
              </a:pathLst>
            </a:custGeom>
            <a:solidFill>
              <a:srgbClr val="00BDF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" name="Freeform: Shape 14">
              <a:extLst>
                <a:ext uri="{FF2B5EF4-FFF2-40B4-BE49-F238E27FC236}">
                  <a16:creationId xmlns:a16="http://schemas.microsoft.com/office/drawing/2014/main" xmlns="" id="{3DB0BB5A-99ED-43D3-9770-70D9CC0E5168}"/>
                </a:ext>
              </a:extLst>
            </p:cNvPr>
            <p:cNvSpPr/>
            <p:nvPr/>
          </p:nvSpPr>
          <p:spPr>
            <a:xfrm flipH="1">
              <a:off x="1105009" y="665240"/>
              <a:ext cx="3688534" cy="2409764"/>
            </a:xfrm>
            <a:custGeom>
              <a:avLst/>
              <a:gdLst>
                <a:gd name="connsiteX0" fmla="*/ 1547519 w 3095038"/>
                <a:gd name="connsiteY0" fmla="*/ 0 h 2022026"/>
                <a:gd name="connsiteX1" fmla="*/ 3095038 w 3095038"/>
                <a:gd name="connsiteY1" fmla="*/ 627509 h 2022026"/>
                <a:gd name="connsiteX2" fmla="*/ 2825277 w 3095038"/>
                <a:gd name="connsiteY2" fmla="*/ 736897 h 2022026"/>
                <a:gd name="connsiteX3" fmla="*/ 2825277 w 3095038"/>
                <a:gd name="connsiteY3" fmla="*/ 1583608 h 2022026"/>
                <a:gd name="connsiteX4" fmla="*/ 2829142 w 3095038"/>
                <a:gd name="connsiteY4" fmla="*/ 1585209 h 2022026"/>
                <a:gd name="connsiteX5" fmla="*/ 2841509 w 3095038"/>
                <a:gd name="connsiteY5" fmla="*/ 1615067 h 2022026"/>
                <a:gd name="connsiteX6" fmla="*/ 2829142 w 3095038"/>
                <a:gd name="connsiteY6" fmla="*/ 1644926 h 2022026"/>
                <a:gd name="connsiteX7" fmla="*/ 2826092 w 3095038"/>
                <a:gd name="connsiteY7" fmla="*/ 1646189 h 2022026"/>
                <a:gd name="connsiteX8" fmla="*/ 2876626 w 3095038"/>
                <a:gd name="connsiteY8" fmla="*/ 2022026 h 2022026"/>
                <a:gd name="connsiteX9" fmla="*/ 2721940 w 3095038"/>
                <a:gd name="connsiteY9" fmla="*/ 2022026 h 2022026"/>
                <a:gd name="connsiteX10" fmla="*/ 2772475 w 3095038"/>
                <a:gd name="connsiteY10" fmla="*/ 1646189 h 2022026"/>
                <a:gd name="connsiteX11" fmla="*/ 2769425 w 3095038"/>
                <a:gd name="connsiteY11" fmla="*/ 1644926 h 2022026"/>
                <a:gd name="connsiteX12" fmla="*/ 2757057 w 3095038"/>
                <a:gd name="connsiteY12" fmla="*/ 1615067 h 2022026"/>
                <a:gd name="connsiteX13" fmla="*/ 2769425 w 3095038"/>
                <a:gd name="connsiteY13" fmla="*/ 1585209 h 2022026"/>
                <a:gd name="connsiteX14" fmla="*/ 2773289 w 3095038"/>
                <a:gd name="connsiteY14" fmla="*/ 1583608 h 2022026"/>
                <a:gd name="connsiteX15" fmla="*/ 2773289 w 3095038"/>
                <a:gd name="connsiteY15" fmla="*/ 757978 h 2022026"/>
                <a:gd name="connsiteX16" fmla="*/ 2747752 w 3095038"/>
                <a:gd name="connsiteY16" fmla="*/ 768333 h 2022026"/>
                <a:gd name="connsiteX17" fmla="*/ 2473970 w 3095038"/>
                <a:gd name="connsiteY17" fmla="*/ 981499 h 2022026"/>
                <a:gd name="connsiteX18" fmla="*/ 2473970 w 3095038"/>
                <a:gd name="connsiteY18" fmla="*/ 1333096 h 2022026"/>
                <a:gd name="connsiteX19" fmla="*/ 1442377 w 3095038"/>
                <a:gd name="connsiteY19" fmla="*/ 1553521 h 2022026"/>
                <a:gd name="connsiteX20" fmla="*/ 628675 w 3095038"/>
                <a:gd name="connsiteY20" fmla="*/ 1422110 h 2022026"/>
                <a:gd name="connsiteX21" fmla="*/ 635755 w 3095038"/>
                <a:gd name="connsiteY21" fmla="*/ 1406334 h 2022026"/>
                <a:gd name="connsiteX22" fmla="*/ 621068 w 3095038"/>
                <a:gd name="connsiteY22" fmla="*/ 1402746 h 2022026"/>
                <a:gd name="connsiteX23" fmla="*/ 621068 w 3095038"/>
                <a:gd name="connsiteY23" fmla="*/ 981499 h 2022026"/>
                <a:gd name="connsiteX24" fmla="*/ 0 w 3095038"/>
                <a:gd name="connsiteY24" fmla="*/ 627509 h 2022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095038" h="2022026">
                  <a:moveTo>
                    <a:pt x="1547519" y="0"/>
                  </a:moveTo>
                  <a:lnTo>
                    <a:pt x="3095038" y="627509"/>
                  </a:lnTo>
                  <a:lnTo>
                    <a:pt x="2825277" y="736897"/>
                  </a:lnTo>
                  <a:lnTo>
                    <a:pt x="2825277" y="1583608"/>
                  </a:lnTo>
                  <a:lnTo>
                    <a:pt x="2829142" y="1585209"/>
                  </a:lnTo>
                  <a:cubicBezTo>
                    <a:pt x="2836783" y="1592850"/>
                    <a:pt x="2841509" y="1603406"/>
                    <a:pt x="2841509" y="1615067"/>
                  </a:cubicBezTo>
                  <a:cubicBezTo>
                    <a:pt x="2841509" y="1626728"/>
                    <a:pt x="2836783" y="1637284"/>
                    <a:pt x="2829142" y="1644926"/>
                  </a:cubicBezTo>
                  <a:lnTo>
                    <a:pt x="2826092" y="1646189"/>
                  </a:lnTo>
                  <a:lnTo>
                    <a:pt x="2876626" y="2022026"/>
                  </a:lnTo>
                  <a:lnTo>
                    <a:pt x="2721940" y="2022026"/>
                  </a:lnTo>
                  <a:lnTo>
                    <a:pt x="2772475" y="1646189"/>
                  </a:lnTo>
                  <a:lnTo>
                    <a:pt x="2769425" y="1644926"/>
                  </a:lnTo>
                  <a:cubicBezTo>
                    <a:pt x="2761784" y="1637284"/>
                    <a:pt x="2757057" y="1626728"/>
                    <a:pt x="2757057" y="1615067"/>
                  </a:cubicBezTo>
                  <a:cubicBezTo>
                    <a:pt x="2757057" y="1603406"/>
                    <a:pt x="2761784" y="1592850"/>
                    <a:pt x="2769425" y="1585209"/>
                  </a:cubicBezTo>
                  <a:lnTo>
                    <a:pt x="2773289" y="1583608"/>
                  </a:lnTo>
                  <a:lnTo>
                    <a:pt x="2773289" y="757978"/>
                  </a:lnTo>
                  <a:lnTo>
                    <a:pt x="2747752" y="768333"/>
                  </a:lnTo>
                  <a:lnTo>
                    <a:pt x="2473970" y="981499"/>
                  </a:lnTo>
                  <a:lnTo>
                    <a:pt x="2473970" y="1333096"/>
                  </a:lnTo>
                  <a:cubicBezTo>
                    <a:pt x="2176456" y="1474039"/>
                    <a:pt x="1822001" y="1553521"/>
                    <a:pt x="1442377" y="1553521"/>
                  </a:cubicBezTo>
                  <a:cubicBezTo>
                    <a:pt x="1151810" y="1553521"/>
                    <a:pt x="875988" y="1506956"/>
                    <a:pt x="628675" y="1422110"/>
                  </a:cubicBezTo>
                  <a:cubicBezTo>
                    <a:pt x="630298" y="1416654"/>
                    <a:pt x="632987" y="1411486"/>
                    <a:pt x="635755" y="1406334"/>
                  </a:cubicBezTo>
                  <a:cubicBezTo>
                    <a:pt x="631035" y="1404608"/>
                    <a:pt x="626049" y="1403669"/>
                    <a:pt x="621068" y="1402746"/>
                  </a:cubicBezTo>
                  <a:lnTo>
                    <a:pt x="621068" y="981499"/>
                  </a:lnTo>
                  <a:lnTo>
                    <a:pt x="0" y="627509"/>
                  </a:lnTo>
                  <a:close/>
                </a:path>
              </a:pathLst>
            </a:custGeom>
            <a:solidFill>
              <a:srgbClr val="56587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Arial Unicode MS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55387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0" y="332657"/>
            <a:ext cx="8841160" cy="432048"/>
          </a:xfr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marL="0" indent="0" algn="ctr">
              <a:buNone/>
            </a:pPr>
            <a:r>
              <a:rPr lang="ru-RU" sz="3200" spc="150" dirty="0" smtClean="0">
                <a:ln w="11430"/>
                <a:solidFill>
                  <a:schemeClr val="tx2">
                    <a:lumMod val="50000"/>
                  </a:schemeClr>
                </a:solidFill>
                <a:latin typeface="Palatino Linotype" pitchFamily="18" charset="0"/>
                <a:cs typeface="Times New Roman" pitchFamily="18" charset="0"/>
              </a:rPr>
              <a:t>П</a:t>
            </a:r>
            <a:r>
              <a:rPr lang="ru-RU" sz="3200" spc="150" dirty="0" smtClean="0">
                <a:ln w="11430"/>
                <a:solidFill>
                  <a:schemeClr val="tx2">
                    <a:lumMod val="50000"/>
                  </a:schemeClr>
                </a:solidFill>
                <a:effectLst/>
                <a:latin typeface="Palatino Linotype" pitchFamily="18" charset="0"/>
                <a:cs typeface="Times New Roman" pitchFamily="18" charset="0"/>
              </a:rPr>
              <a:t>ороговые баллы</a:t>
            </a:r>
            <a:endParaRPr lang="ru-RU" sz="3200" spc="150" dirty="0">
              <a:ln w="11430"/>
              <a:solidFill>
                <a:schemeClr val="tx2">
                  <a:lumMod val="50000"/>
                </a:schemeClr>
              </a:solidFill>
              <a:effectLst/>
              <a:latin typeface="Palatino Linotype" pitchFamily="18" charset="0"/>
              <a:cs typeface="Times New Roman" pitchFamily="18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02904422"/>
              </p:ext>
            </p:extLst>
          </p:nvPr>
        </p:nvGraphicFramePr>
        <p:xfrm>
          <a:off x="107505" y="980728"/>
          <a:ext cx="8928990" cy="5802172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1512167"/>
                <a:gridCol w="2016224"/>
                <a:gridCol w="1152128"/>
                <a:gridCol w="2232248"/>
                <a:gridCol w="2016223"/>
              </a:tblGrid>
              <a:tr h="11521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Palatino Linotype" pitchFamily="18" charset="0"/>
                          <a:cs typeface="Arial" pitchFamily="34" charset="0"/>
                        </a:rPr>
                        <a:t>Категории</a:t>
                      </a:r>
                      <a:endParaRPr lang="ru-RU" sz="16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Palatino Linotype" pitchFamily="18" charset="0"/>
                        <a:ea typeface="Calibri"/>
                        <a:cs typeface="Arial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Palatino Linotype" pitchFamily="18" charset="0"/>
                          <a:cs typeface="Arial" pitchFamily="34" charset="0"/>
                        </a:rPr>
                        <a:t>Блок</a:t>
                      </a:r>
                      <a:endParaRPr lang="ru-RU" sz="16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Palatino Linotype" pitchFamily="18" charset="0"/>
                        <a:ea typeface="Calibri"/>
                        <a:cs typeface="Arial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Palatino Linotype" pitchFamily="18" charset="0"/>
                          <a:ea typeface="Calibri"/>
                          <a:cs typeface="Arial" pitchFamily="34" charset="0"/>
                        </a:rPr>
                        <a:t>Максимальное</a:t>
                      </a:r>
                      <a:r>
                        <a:rPr lang="ru-RU" sz="1600" b="1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Palatino Linotype" pitchFamily="18" charset="0"/>
                          <a:ea typeface="Calibri"/>
                          <a:cs typeface="Arial" pitchFamily="34" charset="0"/>
                        </a:rPr>
                        <a:t> количество баллов </a:t>
                      </a:r>
                      <a:endParaRPr lang="ru-RU" sz="16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Palatino Linotype" pitchFamily="18" charset="0"/>
                        <a:ea typeface="Calibri"/>
                        <a:cs typeface="Arial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Palatino Linotype" pitchFamily="18" charset="0"/>
                          <a:cs typeface="Arial" pitchFamily="34" charset="0"/>
                        </a:rPr>
                        <a:t>Для прохождения квалификационного теста (проценты)</a:t>
                      </a:r>
                      <a:endParaRPr lang="ru-RU" sz="16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Palatino Linotype" pitchFamily="18" charset="0"/>
                        <a:ea typeface="Calibri"/>
                        <a:cs typeface="Arial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Palatino Linotype" pitchFamily="18" charset="0"/>
                          <a:cs typeface="Arial" pitchFamily="34" charset="0"/>
                        </a:rPr>
                        <a:t>Для прохождения квалификационного теста (баллы)</a:t>
                      </a:r>
                      <a:endParaRPr lang="ru-RU" sz="16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Palatino Linotype" pitchFamily="18" charset="0"/>
                        <a:ea typeface="Calibri"/>
                        <a:cs typeface="Arial" pitchFamily="34" charset="0"/>
                      </a:endParaRPr>
                    </a:p>
                  </a:txBody>
                  <a:tcPr marL="51435" marR="51435" marT="0" marB="0" anchor="ctr"/>
                </a:tc>
              </a:tr>
              <a:tr h="442404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Palatino Linotype" pitchFamily="18" charset="0"/>
                          <a:cs typeface="Arial" pitchFamily="34" charset="0"/>
                        </a:rPr>
                        <a:t>Педагог-модератор</a:t>
                      </a:r>
                      <a:endParaRPr lang="ru-RU" sz="16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Palatino Linotype" pitchFamily="18" charset="0"/>
                        <a:ea typeface="Calibri"/>
                        <a:cs typeface="Arial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Palatino Linotype" pitchFamily="18" charset="0"/>
                          <a:cs typeface="Arial" pitchFamily="34" charset="0"/>
                        </a:rPr>
                        <a:t>Предметные знания</a:t>
                      </a:r>
                      <a:endParaRPr lang="ru-RU" sz="16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Palatino Linotype" pitchFamily="18" charset="0"/>
                        <a:ea typeface="Calibri"/>
                        <a:cs typeface="Arial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kern="1200" dirty="0">
                          <a:effectLst/>
                          <a:latin typeface="Palatino Linotype" pitchFamily="18" charset="0"/>
                          <a:cs typeface="Arial" pitchFamily="34" charset="0"/>
                        </a:rPr>
                        <a:t>80</a:t>
                      </a:r>
                      <a:endParaRPr lang="kk-KZ" sz="1600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Palatino Linotype" pitchFamily="18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effectLst/>
                          <a:latin typeface="Palatino Linotype" pitchFamily="18" charset="0"/>
                          <a:cs typeface="Arial" pitchFamily="34" charset="0"/>
                        </a:rPr>
                        <a:t>50%</a:t>
                      </a:r>
                      <a:endParaRPr lang="ru-RU" sz="1600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Palatino Linotype" pitchFamily="18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effectLst/>
                          <a:latin typeface="Palatino Linotype" pitchFamily="18" charset="0"/>
                          <a:cs typeface="Arial" pitchFamily="34" charset="0"/>
                        </a:rPr>
                        <a:t>40</a:t>
                      </a:r>
                      <a:endParaRPr lang="ru-RU" sz="1600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Palatino Linotype" pitchFamily="18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144" marR="7144" marT="9525" marB="0" anchor="ctr"/>
                </a:tc>
              </a:tr>
              <a:tr h="60167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Palatino Linotype" pitchFamily="18" charset="0"/>
                          <a:cs typeface="Arial" pitchFamily="34" charset="0"/>
                        </a:rPr>
                        <a:t>Педагогика,</a:t>
                      </a:r>
                      <a:r>
                        <a:rPr lang="ru-RU" sz="1600" baseline="0" dirty="0" smtClean="0">
                          <a:effectLst/>
                          <a:latin typeface="Palatino Linotype" pitchFamily="18" charset="0"/>
                          <a:cs typeface="Arial" pitchFamily="34" charset="0"/>
                        </a:rPr>
                        <a:t> м</a:t>
                      </a:r>
                      <a:r>
                        <a:rPr lang="ru-RU" sz="1600" dirty="0" smtClean="0">
                          <a:effectLst/>
                          <a:latin typeface="Palatino Linotype" pitchFamily="18" charset="0"/>
                          <a:cs typeface="Arial" pitchFamily="34" charset="0"/>
                        </a:rPr>
                        <a:t>етодика обучения</a:t>
                      </a:r>
                      <a:endParaRPr lang="ru-RU" sz="16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Palatino Linotype" pitchFamily="18" charset="0"/>
                        <a:ea typeface="Calibri"/>
                        <a:cs typeface="Arial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kern="1200" dirty="0">
                          <a:effectLst/>
                          <a:latin typeface="Palatino Linotype" pitchFamily="18" charset="0"/>
                          <a:cs typeface="Arial" pitchFamily="34" charset="0"/>
                        </a:rPr>
                        <a:t>30</a:t>
                      </a:r>
                      <a:endParaRPr lang="kk-KZ" sz="1600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Palatino Linotype" pitchFamily="18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effectLst/>
                          <a:latin typeface="Palatino Linotype" pitchFamily="18" charset="0"/>
                          <a:cs typeface="Arial" pitchFamily="34" charset="0"/>
                        </a:rPr>
                        <a:t>30</a:t>
                      </a:r>
                      <a:r>
                        <a:rPr lang="ru-RU" sz="1600" kern="1200" dirty="0">
                          <a:effectLst/>
                          <a:latin typeface="Palatino Linotype" pitchFamily="18" charset="0"/>
                          <a:cs typeface="Arial" pitchFamily="34" charset="0"/>
                        </a:rPr>
                        <a:t>%</a:t>
                      </a:r>
                      <a:endParaRPr lang="ru-RU" sz="1600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Palatino Linotype" pitchFamily="18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effectLst/>
                          <a:latin typeface="Palatino Linotype" pitchFamily="18" charset="0"/>
                          <a:cs typeface="Arial" pitchFamily="34" charset="0"/>
                        </a:rPr>
                        <a:t>9</a:t>
                      </a:r>
                      <a:endParaRPr lang="ru-RU" sz="1600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Palatino Linotype" pitchFamily="18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144" marR="7144" marT="9525" marB="0" anchor="ctr"/>
                </a:tc>
              </a:tr>
              <a:tr h="442404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Palatino Linotype" pitchFamily="18" charset="0"/>
                          <a:cs typeface="Arial" pitchFamily="34" charset="0"/>
                        </a:rPr>
                        <a:t>Педагог-эксперт</a:t>
                      </a:r>
                      <a:endParaRPr lang="ru-RU" sz="16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Palatino Linotype" pitchFamily="18" charset="0"/>
                        <a:ea typeface="Calibri"/>
                        <a:cs typeface="Arial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Palatino Linotype" pitchFamily="18" charset="0"/>
                          <a:cs typeface="Arial" pitchFamily="34" charset="0"/>
                        </a:rPr>
                        <a:t>Предметные знания</a:t>
                      </a:r>
                      <a:endParaRPr lang="ru-RU" sz="16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Palatino Linotype" pitchFamily="18" charset="0"/>
                        <a:ea typeface="Calibri"/>
                        <a:cs typeface="Arial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kern="1200" dirty="0">
                          <a:effectLst/>
                          <a:latin typeface="Palatino Linotype" pitchFamily="18" charset="0"/>
                          <a:cs typeface="Arial" pitchFamily="34" charset="0"/>
                        </a:rPr>
                        <a:t>80</a:t>
                      </a:r>
                      <a:endParaRPr lang="kk-KZ" sz="1600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Palatino Linotype" pitchFamily="18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effectLst/>
                          <a:latin typeface="Palatino Linotype" pitchFamily="18" charset="0"/>
                          <a:cs typeface="Arial" pitchFamily="34" charset="0"/>
                        </a:rPr>
                        <a:t>60%</a:t>
                      </a:r>
                      <a:endParaRPr lang="ru-RU" sz="1600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Palatino Linotype" pitchFamily="18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effectLst/>
                          <a:latin typeface="Palatino Linotype" pitchFamily="18" charset="0"/>
                          <a:cs typeface="Arial" pitchFamily="34" charset="0"/>
                        </a:rPr>
                        <a:t>48</a:t>
                      </a:r>
                      <a:endParaRPr lang="ru-RU" sz="1600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Palatino Linotype" pitchFamily="18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144" marR="7144" marT="9525" marB="0" anchor="ctr"/>
                </a:tc>
              </a:tr>
              <a:tr h="60167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Palatino Linotype" pitchFamily="18" charset="0"/>
                          <a:cs typeface="Arial" pitchFamily="34" charset="0"/>
                        </a:rPr>
                        <a:t>Педагогика, методика обучения</a:t>
                      </a:r>
                      <a:endParaRPr lang="ru-RU" sz="16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Palatino Linotype" pitchFamily="18" charset="0"/>
                        <a:ea typeface="Calibri"/>
                        <a:cs typeface="Arial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kern="1200">
                          <a:effectLst/>
                          <a:latin typeface="Palatino Linotype" pitchFamily="18" charset="0"/>
                          <a:cs typeface="Arial" pitchFamily="34" charset="0"/>
                        </a:rPr>
                        <a:t>30</a:t>
                      </a:r>
                      <a:endParaRPr lang="kk-KZ" sz="1600" kern="12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Palatino Linotype" pitchFamily="18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effectLst/>
                          <a:latin typeface="Palatino Linotype" pitchFamily="18" charset="0"/>
                          <a:cs typeface="Arial" pitchFamily="34" charset="0"/>
                        </a:rPr>
                        <a:t>30</a:t>
                      </a:r>
                      <a:r>
                        <a:rPr lang="ru-RU" sz="1600" kern="1200" dirty="0">
                          <a:effectLst/>
                          <a:latin typeface="Palatino Linotype" pitchFamily="18" charset="0"/>
                          <a:cs typeface="Arial" pitchFamily="34" charset="0"/>
                        </a:rPr>
                        <a:t>%</a:t>
                      </a:r>
                      <a:endParaRPr lang="ru-RU" sz="1600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Palatino Linotype" pitchFamily="18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effectLst/>
                          <a:latin typeface="Palatino Linotype" pitchFamily="18" charset="0"/>
                          <a:cs typeface="Arial" pitchFamily="34" charset="0"/>
                        </a:rPr>
                        <a:t>9</a:t>
                      </a:r>
                      <a:endParaRPr lang="ru-RU" sz="1600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Palatino Linotype" pitchFamily="18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144" marR="7144" marT="9525" marB="0" anchor="ctr"/>
                </a:tc>
              </a:tr>
              <a:tr h="442404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Palatino Linotype" pitchFamily="18" charset="0"/>
                          <a:cs typeface="Arial" pitchFamily="34" charset="0"/>
                        </a:rPr>
                        <a:t>Педагог-исследователь</a:t>
                      </a:r>
                      <a:endParaRPr lang="ru-RU" sz="16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Palatino Linotype" pitchFamily="18" charset="0"/>
                        <a:ea typeface="Calibri"/>
                        <a:cs typeface="Arial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Palatino Linotype" pitchFamily="18" charset="0"/>
                          <a:cs typeface="Arial" pitchFamily="34" charset="0"/>
                        </a:rPr>
                        <a:t>Предметные знания</a:t>
                      </a:r>
                      <a:endParaRPr lang="ru-RU" sz="16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Palatino Linotype" pitchFamily="18" charset="0"/>
                        <a:ea typeface="Calibri"/>
                        <a:cs typeface="Arial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kern="1200">
                          <a:effectLst/>
                          <a:latin typeface="Palatino Linotype" pitchFamily="18" charset="0"/>
                          <a:cs typeface="Arial" pitchFamily="34" charset="0"/>
                        </a:rPr>
                        <a:t>80</a:t>
                      </a:r>
                      <a:endParaRPr lang="kk-KZ" sz="1600" kern="12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Palatino Linotype" pitchFamily="18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effectLst/>
                          <a:latin typeface="Palatino Linotype" pitchFamily="18" charset="0"/>
                          <a:cs typeface="Arial" pitchFamily="34" charset="0"/>
                        </a:rPr>
                        <a:t>70%</a:t>
                      </a:r>
                      <a:endParaRPr lang="ru-RU" sz="1600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Palatino Linotype" pitchFamily="18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effectLst/>
                          <a:latin typeface="Palatino Linotype" pitchFamily="18" charset="0"/>
                          <a:cs typeface="Arial" pitchFamily="34" charset="0"/>
                        </a:rPr>
                        <a:t>56</a:t>
                      </a:r>
                      <a:endParaRPr lang="ru-RU" sz="1600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Palatino Linotype" pitchFamily="18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144" marR="7144" marT="9525" marB="0" anchor="ctr"/>
                </a:tc>
              </a:tr>
              <a:tr h="60167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Palatino Linotype" pitchFamily="18" charset="0"/>
                          <a:cs typeface="Arial" pitchFamily="34" charset="0"/>
                        </a:rPr>
                        <a:t>Педагогика, методика обучения</a:t>
                      </a:r>
                      <a:endParaRPr lang="ru-RU" sz="16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Palatino Linotype" pitchFamily="18" charset="0"/>
                        <a:ea typeface="Calibri"/>
                        <a:cs typeface="Arial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kern="1200">
                          <a:effectLst/>
                          <a:latin typeface="Palatino Linotype" pitchFamily="18" charset="0"/>
                          <a:cs typeface="Arial" pitchFamily="34" charset="0"/>
                        </a:rPr>
                        <a:t>30</a:t>
                      </a:r>
                      <a:endParaRPr lang="kk-KZ" sz="1600" kern="12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Palatino Linotype" pitchFamily="18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effectLst/>
                          <a:latin typeface="Palatino Linotype" pitchFamily="18" charset="0"/>
                          <a:cs typeface="Arial" pitchFamily="34" charset="0"/>
                        </a:rPr>
                        <a:t>30</a:t>
                      </a:r>
                      <a:r>
                        <a:rPr lang="ru-RU" sz="1600" kern="1200" dirty="0">
                          <a:effectLst/>
                          <a:latin typeface="Palatino Linotype" pitchFamily="18" charset="0"/>
                          <a:cs typeface="Arial" pitchFamily="34" charset="0"/>
                        </a:rPr>
                        <a:t>%</a:t>
                      </a:r>
                      <a:endParaRPr lang="ru-RU" sz="1600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Palatino Linotype" pitchFamily="18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effectLst/>
                          <a:latin typeface="Palatino Linotype" pitchFamily="18" charset="0"/>
                          <a:cs typeface="Arial" pitchFamily="34" charset="0"/>
                        </a:rPr>
                        <a:t>9</a:t>
                      </a:r>
                      <a:endParaRPr lang="ru-RU" sz="1600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Palatino Linotype" pitchFamily="18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144" marR="7144" marT="9525" marB="0" anchor="ctr"/>
                </a:tc>
              </a:tr>
              <a:tr h="442404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Palatino Linotype" pitchFamily="18" charset="0"/>
                          <a:cs typeface="Arial" pitchFamily="34" charset="0"/>
                        </a:rPr>
                        <a:t>Педагог-мастер</a:t>
                      </a:r>
                      <a:endParaRPr lang="ru-RU" sz="16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Palatino Linotype" pitchFamily="18" charset="0"/>
                        <a:ea typeface="Calibri"/>
                        <a:cs typeface="Arial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Palatino Linotype" pitchFamily="18" charset="0"/>
                          <a:cs typeface="Arial" pitchFamily="34" charset="0"/>
                        </a:rPr>
                        <a:t>Предметные знания </a:t>
                      </a:r>
                      <a:endParaRPr lang="ru-RU" sz="16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Palatino Linotype" pitchFamily="18" charset="0"/>
                        <a:ea typeface="Calibri"/>
                        <a:cs typeface="Arial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kern="1200">
                          <a:effectLst/>
                          <a:latin typeface="Palatino Linotype" pitchFamily="18" charset="0"/>
                          <a:cs typeface="Arial" pitchFamily="34" charset="0"/>
                        </a:rPr>
                        <a:t>80</a:t>
                      </a:r>
                      <a:endParaRPr lang="kk-KZ" sz="1600" kern="12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Palatino Linotype" pitchFamily="18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>
                          <a:effectLst/>
                          <a:latin typeface="Palatino Linotype" pitchFamily="18" charset="0"/>
                          <a:cs typeface="Arial" pitchFamily="34" charset="0"/>
                        </a:rPr>
                        <a:t>80%</a:t>
                      </a:r>
                      <a:endParaRPr lang="ru-RU" sz="1600" kern="12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Palatino Linotype" pitchFamily="18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effectLst/>
                          <a:latin typeface="Palatino Linotype" pitchFamily="18" charset="0"/>
                          <a:cs typeface="Arial" pitchFamily="34" charset="0"/>
                        </a:rPr>
                        <a:t>64</a:t>
                      </a:r>
                      <a:endParaRPr lang="ru-RU" sz="1600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Palatino Linotype" pitchFamily="18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144" marR="7144" marT="9525" marB="0" anchor="ctr"/>
                </a:tc>
              </a:tr>
              <a:tr h="60167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Palatino Linotype" pitchFamily="18" charset="0"/>
                          <a:cs typeface="Arial" pitchFamily="34" charset="0"/>
                        </a:rPr>
                        <a:t>Педагогика, методика обучения</a:t>
                      </a:r>
                      <a:endParaRPr lang="ru-RU" sz="16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Palatino Linotype" pitchFamily="18" charset="0"/>
                        <a:ea typeface="Calibri"/>
                        <a:cs typeface="Arial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kern="1200" dirty="0">
                          <a:effectLst/>
                          <a:latin typeface="Palatino Linotype" pitchFamily="18" charset="0"/>
                          <a:cs typeface="Arial" pitchFamily="34" charset="0"/>
                        </a:rPr>
                        <a:t>30</a:t>
                      </a:r>
                      <a:endParaRPr lang="kk-KZ" sz="1600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Palatino Linotype" pitchFamily="18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effectLst/>
                          <a:latin typeface="Palatino Linotype" pitchFamily="18" charset="0"/>
                          <a:cs typeface="Arial" pitchFamily="34" charset="0"/>
                        </a:rPr>
                        <a:t>30</a:t>
                      </a:r>
                      <a:r>
                        <a:rPr lang="ru-RU" sz="1600" kern="1200" dirty="0">
                          <a:effectLst/>
                          <a:latin typeface="Palatino Linotype" pitchFamily="18" charset="0"/>
                          <a:cs typeface="Arial" pitchFamily="34" charset="0"/>
                        </a:rPr>
                        <a:t>%</a:t>
                      </a:r>
                      <a:endParaRPr lang="ru-RU" sz="1600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Palatino Linotype" pitchFamily="18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effectLst/>
                          <a:latin typeface="Palatino Linotype" pitchFamily="18" charset="0"/>
                          <a:cs typeface="Arial" pitchFamily="34" charset="0"/>
                        </a:rPr>
                        <a:t>9</a:t>
                      </a:r>
                      <a:endParaRPr lang="ru-RU" sz="1600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Palatino Linotype" pitchFamily="18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144" marR="7144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0759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73832" y="335724"/>
            <a:ext cx="75802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Palatino Linotype" pitchFamily="18" charset="0"/>
                <a:cs typeface="Arial" pitchFamily="34" charset="0"/>
              </a:rPr>
              <a:t>Новшества НКТ- 2019 года </a:t>
            </a:r>
            <a:endParaRPr lang="ru-RU" sz="2400" b="1" dirty="0">
              <a:solidFill>
                <a:schemeClr val="tx2">
                  <a:lumMod val="50000"/>
                </a:schemeClr>
              </a:solidFill>
              <a:latin typeface="Palatino Linotype" pitchFamily="18" charset="0"/>
              <a:cs typeface="Arial" pitchFamily="34" charset="0"/>
            </a:endParaRPr>
          </a:p>
        </p:txBody>
      </p:sp>
      <p:pic>
        <p:nvPicPr>
          <p:cNvPr id="7" name="Picture 2" descr="ÐÐ°ÑÑÐ¸Ð½ÐºÐ¸ Ð¿Ð¾ Ð·Ð°Ð¿ÑÐ¾ÑÑ paper pictogram 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5" y="4005064"/>
            <a:ext cx="730838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318341" y="1301087"/>
            <a:ext cx="74864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Palatino Linotype" pitchFamily="18" charset="0"/>
                <a:cs typeface="Arial" pitchFamily="34" charset="0"/>
              </a:rPr>
              <a:t>В ноябре 2019 года тестирование будет проводиться в электронном формате </a:t>
            </a:r>
            <a:endParaRPr lang="ru-RU" sz="2000" dirty="0">
              <a:solidFill>
                <a:schemeClr val="tx2">
                  <a:lumMod val="50000"/>
                </a:schemeClr>
              </a:solidFill>
              <a:latin typeface="Palatino Linotype" pitchFamily="18" charset="0"/>
              <a:cs typeface="Arial" pitchFamily="34" charset="0"/>
            </a:endParaRPr>
          </a:p>
        </p:txBody>
      </p:sp>
      <p:pic>
        <p:nvPicPr>
          <p:cNvPr id="3075" name="Picture 3" descr="C:\Program Files (x86)\Microsoft Office\MEDIA\CAGCAT10\j0195384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724" y="1196752"/>
            <a:ext cx="933977" cy="916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724" y="3045083"/>
            <a:ext cx="1067644" cy="68267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006" y="2348880"/>
            <a:ext cx="1204362" cy="690633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305819" y="2531681"/>
            <a:ext cx="772630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Palatino Linotype" pitchFamily="18" charset="0"/>
                <a:cs typeface="Arial" pitchFamily="34" charset="0"/>
              </a:rPr>
              <a:t>Национальное квалификационное тестирование будет проводится организацией </a:t>
            </a:r>
            <a:r>
              <a:rPr lang="en-US" sz="2000" dirty="0" err="1">
                <a:solidFill>
                  <a:schemeClr val="tx2">
                    <a:lumMod val="50000"/>
                  </a:schemeClr>
                </a:solidFill>
                <a:latin typeface="Palatino Linotype" pitchFamily="18" charset="0"/>
                <a:cs typeface="Arial" pitchFamily="34" charset="0"/>
              </a:rPr>
              <a:t>UStudy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Palatino Linotype" pitchFamily="18" charset="0"/>
                <a:cs typeface="Arial" pitchFamily="34" charset="0"/>
              </a:rPr>
              <a:t> </a:t>
            </a:r>
            <a:r>
              <a:rPr lang="kk-KZ" sz="2000" dirty="0">
                <a:solidFill>
                  <a:schemeClr val="tx2">
                    <a:lumMod val="50000"/>
                  </a:schemeClr>
                </a:solidFill>
                <a:latin typeface="Palatino Linotype" pitchFamily="18" charset="0"/>
                <a:cs typeface="Arial" pitchFamily="34" charset="0"/>
              </a:rPr>
              <a:t>совместно с Национальным центром тестирования</a:t>
            </a:r>
            <a:endParaRPr lang="ru-RU" sz="2000" dirty="0">
              <a:solidFill>
                <a:schemeClr val="tx2">
                  <a:lumMod val="50000"/>
                </a:schemeClr>
              </a:solidFill>
              <a:latin typeface="Palatino Linotype" pitchFamily="18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306932" y="4027718"/>
            <a:ext cx="739358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Palatino Linotype" pitchFamily="18" charset="0"/>
                <a:cs typeface="Arial" pitchFamily="34" charset="0"/>
              </a:rPr>
              <a:t>Изменение даты приема заявлений и проведения тестирования </a:t>
            </a:r>
          </a:p>
        </p:txBody>
      </p:sp>
      <p:pic>
        <p:nvPicPr>
          <p:cNvPr id="3076" name="Picture 4" descr="C:\Program Files (x86)\Microsoft Office\MEDIA\CAGCAT10\j0292020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06" y="5229200"/>
            <a:ext cx="934517" cy="886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1318341" y="5373216"/>
            <a:ext cx="490984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dirty="0" smtClean="0">
                <a:solidFill>
                  <a:srgbClr val="1F497D">
                    <a:lumMod val="50000"/>
                  </a:srgbClr>
                </a:solidFill>
                <a:latin typeface="Palatino Linotype" pitchFamily="18" charset="0"/>
                <a:cs typeface="Arial" pitchFamily="34" charset="0"/>
              </a:rPr>
              <a:t>Изменение формата </a:t>
            </a:r>
            <a:r>
              <a:rPr lang="ru-RU" sz="2000" dirty="0" err="1" smtClean="0">
                <a:solidFill>
                  <a:srgbClr val="1F497D">
                    <a:lumMod val="50000"/>
                  </a:srgbClr>
                </a:solidFill>
                <a:latin typeface="Palatino Linotype" pitchFamily="18" charset="0"/>
                <a:cs typeface="Arial" pitchFamily="34" charset="0"/>
              </a:rPr>
              <a:t>аппеляции</a:t>
            </a:r>
            <a:r>
              <a:rPr lang="ru-RU" sz="2000" dirty="0" smtClean="0">
                <a:solidFill>
                  <a:srgbClr val="1F497D">
                    <a:lumMod val="50000"/>
                  </a:srgbClr>
                </a:solidFill>
                <a:latin typeface="Palatino Linotype" pitchFamily="18" charset="0"/>
                <a:cs typeface="Arial" pitchFamily="34" charset="0"/>
              </a:rPr>
              <a:t>  </a:t>
            </a:r>
            <a:endParaRPr lang="ru-RU" sz="2000" dirty="0">
              <a:solidFill>
                <a:srgbClr val="1F497D">
                  <a:lumMod val="50000"/>
                </a:srgbClr>
              </a:solidFill>
              <a:latin typeface="Palatino Linotyp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3937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260648"/>
            <a:ext cx="7632848" cy="1156990"/>
          </a:xfrm>
        </p:spPr>
        <p:txBody>
          <a:bodyPr/>
          <a:lstStyle/>
          <a:p>
            <a:r>
              <a:rPr lang="kk-KZ" sz="3200" dirty="0">
                <a:solidFill>
                  <a:srgbClr val="1F497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Статистика по </a:t>
            </a:r>
            <a:r>
              <a:rPr lang="kk-KZ" sz="3200" dirty="0" smtClean="0">
                <a:solidFill>
                  <a:srgbClr val="1F497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тестированию 2019г</a:t>
            </a:r>
            <a:r>
              <a:rPr lang="tr-TR" sz="3200" dirty="0" smtClean="0">
                <a:solidFill>
                  <a:srgbClr val="1F497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>
                <a:solidFill>
                  <a:srgbClr val="1F497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(май </a:t>
            </a:r>
            <a:r>
              <a:rPr lang="ru-RU" sz="3200" dirty="0" smtClean="0">
                <a:solidFill>
                  <a:srgbClr val="1F497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974" y="260648"/>
            <a:ext cx="779325" cy="779325"/>
          </a:xfrm>
          <a:prstGeom prst="rect">
            <a:avLst/>
          </a:prstGeom>
        </p:spPr>
      </p:pic>
      <p:pic>
        <p:nvPicPr>
          <p:cNvPr id="7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 cstate="print">
            <a:duotone>
              <a:srgbClr val="CCDDEA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86" y="1772816"/>
            <a:ext cx="216891" cy="495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 cstate="print">
            <a:duotone>
              <a:srgbClr val="CCDDEA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296" y="1772816"/>
            <a:ext cx="216891" cy="495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 cstate="print">
            <a:duotone>
              <a:srgbClr val="CCDDEA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571" y="1772816"/>
            <a:ext cx="216891" cy="495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Прямоугольник 18"/>
          <p:cNvSpPr/>
          <p:nvPr/>
        </p:nvSpPr>
        <p:spPr>
          <a:xfrm>
            <a:off x="1043609" y="1660427"/>
            <a:ext cx="7819727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kk-KZ" sz="2300" dirty="0" smtClean="0">
                <a:solidFill>
                  <a:schemeClr val="bg2">
                    <a:lumMod val="10000"/>
                  </a:schemeClr>
                </a:solidFill>
                <a:latin typeface="Palatino Linotype" pitchFamily="18" charset="0"/>
                <a:cs typeface="Arial" pitchFamily="34" charset="0"/>
              </a:rPr>
              <a:t>Количество человек подавших заявления на участие:</a:t>
            </a:r>
          </a:p>
          <a:p>
            <a:r>
              <a:rPr lang="kk-KZ" sz="2300" dirty="0" smtClean="0">
                <a:solidFill>
                  <a:schemeClr val="bg2">
                    <a:lumMod val="10000"/>
                  </a:schemeClr>
                </a:solidFill>
                <a:latin typeface="Palatino Linotype" pitchFamily="18" charset="0"/>
                <a:cs typeface="Arial" pitchFamily="34" charset="0"/>
              </a:rPr>
              <a:t>                                            </a:t>
            </a:r>
            <a:r>
              <a:rPr lang="kk-KZ" sz="2300" b="1" dirty="0" smtClean="0">
                <a:solidFill>
                  <a:schemeClr val="bg2">
                    <a:lumMod val="10000"/>
                  </a:schemeClr>
                </a:solidFill>
                <a:latin typeface="Palatino Linotype" pitchFamily="18" charset="0"/>
                <a:cs typeface="Arial" pitchFamily="34" charset="0"/>
              </a:rPr>
              <a:t>87858</a:t>
            </a:r>
            <a:endParaRPr lang="kk-KZ" sz="2300" b="1" dirty="0">
              <a:solidFill>
                <a:schemeClr val="bg2">
                  <a:lumMod val="10000"/>
                </a:schemeClr>
              </a:solidFill>
              <a:latin typeface="Palatino Linotype" pitchFamily="18" charset="0"/>
              <a:cs typeface="Arial" pitchFamily="34" charset="0"/>
            </a:endParaRPr>
          </a:p>
          <a:p>
            <a:pPr lvl="0"/>
            <a:endParaRPr lang="kk-KZ" sz="2300" dirty="0" smtClean="0">
              <a:solidFill>
                <a:schemeClr val="bg2">
                  <a:lumMod val="10000"/>
                </a:schemeClr>
              </a:solidFill>
              <a:latin typeface="Palatino Linotype" pitchFamily="18" charset="0"/>
              <a:cs typeface="Arial" pitchFamily="34" charset="0"/>
            </a:endParaRPr>
          </a:p>
        </p:txBody>
      </p:sp>
      <p:cxnSp>
        <p:nvCxnSpPr>
          <p:cNvPr id="26" name="Прямая со стрелкой 25"/>
          <p:cNvCxnSpPr/>
          <p:nvPr/>
        </p:nvCxnSpPr>
        <p:spPr>
          <a:xfrm>
            <a:off x="1187624" y="2268118"/>
            <a:ext cx="280831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flipH="1">
            <a:off x="5724128" y="2268118"/>
            <a:ext cx="252028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Picture 18" descr="ÐÐ°ÑÑÐ¸Ð½ÐºÐ¸ Ð¿Ð¾ Ð·Ð°Ð¿ÑÐ¾ÑÑ tick pn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250" y="2863333"/>
            <a:ext cx="542212" cy="820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Box 31"/>
          <p:cNvSpPr txBox="1"/>
          <p:nvPr/>
        </p:nvSpPr>
        <p:spPr>
          <a:xfrm>
            <a:off x="1004299" y="3006943"/>
            <a:ext cx="7440069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Palatino Linotype" pitchFamily="18" charset="0"/>
              </a:rPr>
              <a:t>Количество человек участвовавших в тестировании: </a:t>
            </a:r>
            <a:endParaRPr lang="ru-RU" sz="2300" dirty="0">
              <a:solidFill>
                <a:schemeClr val="tx1">
                  <a:lumMod val="85000"/>
                  <a:lumOff val="15000"/>
                </a:schemeClr>
              </a:solidFill>
              <a:latin typeface="Palatino Linotype" pitchFamily="18" charset="0"/>
            </a:endParaRPr>
          </a:p>
        </p:txBody>
      </p:sp>
      <p:cxnSp>
        <p:nvCxnSpPr>
          <p:cNvPr id="33" name="Прямая со стрелкой 32"/>
          <p:cNvCxnSpPr/>
          <p:nvPr/>
        </p:nvCxnSpPr>
        <p:spPr>
          <a:xfrm>
            <a:off x="1043609" y="3645024"/>
            <a:ext cx="280831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 flipH="1">
            <a:off x="5724128" y="3645223"/>
            <a:ext cx="252028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Прямоугольник 34"/>
          <p:cNvSpPr/>
          <p:nvPr/>
        </p:nvSpPr>
        <p:spPr>
          <a:xfrm>
            <a:off x="4205997" y="3460358"/>
            <a:ext cx="960946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300" b="1" dirty="0">
                <a:solidFill>
                  <a:schemeClr val="bg2">
                    <a:lumMod val="10000"/>
                  </a:schemeClr>
                </a:solidFill>
                <a:latin typeface="Palatino Linotype" pitchFamily="18" charset="0"/>
                <a:cs typeface="Arial" pitchFamily="34" charset="0"/>
              </a:rPr>
              <a:t>85670</a:t>
            </a:r>
          </a:p>
        </p:txBody>
      </p:sp>
      <p:pic>
        <p:nvPicPr>
          <p:cNvPr id="36" name="Picture 18" descr="ÐÐ°ÑÑÐ¸Ð½ÐºÐ¸ Ð¿Ð¾ Ð·Ð°Ð¿ÑÐ¾ÑÑ tick pn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177" y="4683233"/>
            <a:ext cx="542212" cy="820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Прямоугольник 36"/>
          <p:cNvSpPr/>
          <p:nvPr/>
        </p:nvSpPr>
        <p:spPr>
          <a:xfrm>
            <a:off x="1063767" y="4437112"/>
            <a:ext cx="7400759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300" dirty="0">
                <a:solidFill>
                  <a:prstClr val="black">
                    <a:lumMod val="85000"/>
                    <a:lumOff val="15000"/>
                  </a:prstClr>
                </a:solidFill>
                <a:latin typeface="Palatino Linotype" pitchFamily="18" charset="0"/>
              </a:rPr>
              <a:t>Количество человек преодолевших пороговый уровень:</a:t>
            </a:r>
            <a:endParaRPr lang="ru-RU" dirty="0"/>
          </a:p>
        </p:txBody>
      </p:sp>
      <p:cxnSp>
        <p:nvCxnSpPr>
          <p:cNvPr id="38" name="Прямая со стрелкой 37"/>
          <p:cNvCxnSpPr/>
          <p:nvPr/>
        </p:nvCxnSpPr>
        <p:spPr>
          <a:xfrm>
            <a:off x="1043609" y="5503396"/>
            <a:ext cx="280831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 flipH="1">
            <a:off x="5652120" y="5503396"/>
            <a:ext cx="259228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Прямоугольник 40"/>
          <p:cNvSpPr/>
          <p:nvPr/>
        </p:nvSpPr>
        <p:spPr>
          <a:xfrm>
            <a:off x="4263309" y="5237331"/>
            <a:ext cx="922047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300" b="1" dirty="0">
                <a:solidFill>
                  <a:schemeClr val="bg2">
                    <a:lumMod val="10000"/>
                  </a:schemeClr>
                </a:solidFill>
                <a:latin typeface="Palatino Linotype" pitchFamily="18" charset="0"/>
                <a:cs typeface="Arial" pitchFamily="34" charset="0"/>
              </a:rPr>
              <a:t>59278</a:t>
            </a:r>
          </a:p>
        </p:txBody>
      </p:sp>
    </p:spTree>
    <p:extLst>
      <p:ext uri="{BB962C8B-B14F-4D97-AF65-F5344CB8AC3E}">
        <p14:creationId xmlns:p14="http://schemas.microsoft.com/office/powerpoint/2010/main" val="3011968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07704" y="1556792"/>
            <a:ext cx="523832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1" i="0" u="none" strike="noStrike" kern="0" cap="small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entury Schoolbook"/>
                <a:ea typeface="+mj-ea"/>
                <a:cs typeface="+mj-cs"/>
              </a:rPr>
              <a:t>СПАСИБО ЗА ВНИМАНИЕ!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39" y="2564904"/>
            <a:ext cx="6629371" cy="34804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81925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irm Format - Russian">
  <a:themeElements>
    <a:clrScheme name="Firm Format 2">
      <a:dk1>
        <a:srgbClr val="000000"/>
      </a:dk1>
      <a:lt1>
        <a:srgbClr val="FFFFFF"/>
      </a:lt1>
      <a:dk2>
        <a:srgbClr val="002960"/>
      </a:dk2>
      <a:lt2>
        <a:srgbClr val="FFFFFF"/>
      </a:lt2>
      <a:accent1>
        <a:srgbClr val="C7E0FB"/>
      </a:accent1>
      <a:accent2>
        <a:srgbClr val="91B0FF"/>
      </a:accent2>
      <a:accent3>
        <a:srgbClr val="0066CC"/>
      </a:accent3>
      <a:accent4>
        <a:srgbClr val="002960"/>
      </a:accent4>
      <a:accent5>
        <a:srgbClr val="FF6600"/>
      </a:accent5>
      <a:accent6>
        <a:srgbClr val="808080"/>
      </a:accent6>
      <a:hlink>
        <a:srgbClr val="0066CC"/>
      </a:hlink>
      <a:folHlink>
        <a:srgbClr val="00296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Firm Format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EAEAEA"/>
        </a:accent1>
        <a:accent2>
          <a:srgbClr val="D0D0D0"/>
        </a:accent2>
        <a:accent3>
          <a:srgbClr val="909090"/>
        </a:accent3>
        <a:accent4>
          <a:srgbClr val="606060"/>
        </a:accent4>
        <a:accent5>
          <a:srgbClr val="FF6600"/>
        </a:accent5>
        <a:accent6>
          <a:srgbClr val="808080"/>
        </a:accent6>
        <a:hlink>
          <a:srgbClr val="909090"/>
        </a:hlink>
        <a:folHlink>
          <a:srgbClr val="6060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2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91B0FF"/>
        </a:accent2>
        <a:accent3>
          <a:srgbClr val="0066CC"/>
        </a:accent3>
        <a:accent4>
          <a:srgbClr val="002960"/>
        </a:accent4>
        <a:accent5>
          <a:srgbClr val="FF6600"/>
        </a:accent5>
        <a:accent6>
          <a:srgbClr val="808080"/>
        </a:accent6>
        <a:hlink>
          <a:srgbClr val="0066CC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3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C7C293"/>
        </a:accent2>
        <a:accent3>
          <a:srgbClr val="50A2A0"/>
        </a:accent3>
        <a:accent4>
          <a:srgbClr val="002960"/>
        </a:accent4>
        <a:accent5>
          <a:srgbClr val="FF6600"/>
        </a:accent5>
        <a:accent6>
          <a:srgbClr val="808080"/>
        </a:accent6>
        <a:hlink>
          <a:srgbClr val="50A2A0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3536</TotalTime>
  <Words>390</Words>
  <Application>Microsoft Office PowerPoint</Application>
  <PresentationFormat>Экран (4:3)</PresentationFormat>
  <Paragraphs>77</Paragraphs>
  <Slides>8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1" baseType="lpstr">
      <vt:lpstr>Тема1</vt:lpstr>
      <vt:lpstr>Firm Format - Russian</vt:lpstr>
      <vt:lpstr>think-cell Slide</vt:lpstr>
      <vt:lpstr>Презентация PowerPoint</vt:lpstr>
      <vt:lpstr>Нормативно-правовая база Национального квалификационного тестирования </vt:lpstr>
      <vt:lpstr>Презентация PowerPoint</vt:lpstr>
      <vt:lpstr>Презентация PowerPoint</vt:lpstr>
      <vt:lpstr>Пороговые баллы</vt:lpstr>
      <vt:lpstr>Презентация PowerPoint</vt:lpstr>
      <vt:lpstr>Статистика по тестированию 2019г (май )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Акжан Хайдарова</dc:creator>
  <cp:lastModifiedBy>Tanya</cp:lastModifiedBy>
  <cp:revision>187</cp:revision>
  <cp:lastPrinted>2019-05-17T09:42:36Z</cp:lastPrinted>
  <dcterms:created xsi:type="dcterms:W3CDTF">2018-02-07T05:42:58Z</dcterms:created>
  <dcterms:modified xsi:type="dcterms:W3CDTF">2019-10-13T14:05:38Z</dcterms:modified>
</cp:coreProperties>
</file>