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402" r:id="rId7"/>
    <p:sldId id="417" r:id="rId8"/>
    <p:sldId id="421" r:id="rId9"/>
    <p:sldId id="422" r:id="rId10"/>
    <p:sldId id="423" r:id="rId11"/>
    <p:sldId id="424" r:id="rId12"/>
    <p:sldId id="425" r:id="rId13"/>
    <p:sldId id="426" r:id="rId14"/>
    <p:sldId id="406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402"/>
            <p14:sldId id="417"/>
            <p14:sldId id="421"/>
            <p14:sldId id="422"/>
            <p14:sldId id="423"/>
            <p14:sldId id="424"/>
            <p14:sldId id="425"/>
            <p14:sldId id="426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3" autoAdjust="0"/>
    <p:restoredTop sz="97798" autoAdjust="0"/>
  </p:normalViewPr>
  <p:slideViewPr>
    <p:cSldViewPr snapToGrid="0">
      <p:cViewPr varScale="1">
        <p:scale>
          <a:sx n="70" d="100"/>
          <a:sy n="70" d="100"/>
        </p:scale>
        <p:origin x="684" y="7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xmlns="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xmlns="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21.02.2020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331" y="1289419"/>
            <a:ext cx="6345580" cy="3924026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пәндерінің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жүргізілетін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29.05.2020 - 09.06.2020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34" y="1425895"/>
            <a:ext cx="3871595" cy="27366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688" y="289078"/>
            <a:ext cx="8448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 қорытынды аттестаттау</a:t>
            </a:r>
          </a:p>
        </p:txBody>
      </p:sp>
    </p:spTree>
    <p:extLst>
      <p:ext uri="{BB962C8B-B14F-4D97-AF65-F5344CB8AC3E}">
        <p14:creationId xmlns:p14="http://schemas.microsoft.com/office/powerpoint/2010/main" val="21903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85000" lnSpcReduction="1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 тәртіп нормаларын сақтауға;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емтиханға бөлінген уақыт аяқталғанда емтихан жұмысын тапсыруға міндетті</a:t>
            </a:r>
            <a:r>
              <a:rPr lang="kk-KZ" dirty="0"/>
              <a:t>.</a:t>
            </a: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Тестілеу кезінде келесі заттардың болмауы қажет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5990"/>
              </p:ext>
            </p:extLst>
          </p:nvPr>
        </p:nvGraphicFramePr>
        <p:xfrm>
          <a:off x="858289" y="3023632"/>
          <a:ext cx="10577015" cy="137395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ұялы телефондар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 материалдары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оқулықтар мен басқа да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әдістемелік әдебиеттер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сыртқы байланыс</a:t>
                      </a:r>
                      <a:r>
                        <a:rPr lang="kk-KZ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kk-KZ" sz="2000" b="1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 да электрондық  құрылғылар (смарт-сағат)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 сөйлесуге;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орынан орынға ауысуға;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 материалдарын алмастыруға;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көшіруге тыйым салынады.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42" y="5340915"/>
            <a:ext cx="1178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>
                <a:cs typeface="Times New Roman" panose="02020603050405020304" pitchFamily="18" charset="0"/>
              </a:rPr>
              <a:t>Ағымдағы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емтихан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үлгісі</a:t>
            </a:r>
            <a:r>
              <a:rPr lang="ru-RU" sz="1400" i="1" dirty="0">
                <a:cs typeface="Times New Roman" panose="02020603050405020304" pitchFamily="18" charset="0"/>
              </a:rPr>
              <a:t> МЖББС </a:t>
            </a:r>
            <a:r>
              <a:rPr lang="ru-RU" sz="1400" i="1" dirty="0" err="1">
                <a:cs typeface="Times New Roman" panose="02020603050405020304" pitchFamily="18" charset="0"/>
              </a:rPr>
              <a:t>күтілетін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нәтижелерін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деңгейін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көрсетпейді</a:t>
            </a:r>
            <a:r>
              <a:rPr lang="ru-RU" sz="1400" i="1" dirty="0"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cs typeface="Times New Roman" panose="02020603050405020304" pitchFamily="18" charset="0"/>
              </a:rPr>
              <a:t>білік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талдау</a:t>
            </a:r>
            <a:r>
              <a:rPr lang="ru-RU" sz="1400" i="1" dirty="0"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cs typeface="Times New Roman" panose="02020603050405020304" pitchFamily="18" charset="0"/>
              </a:rPr>
              <a:t>жинақтау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және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бағалау</a:t>
            </a:r>
            <a:r>
              <a:rPr lang="ru-RU" sz="1400" i="1" dirty="0"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cs typeface="Times New Roman" panose="02020603050405020304" pitchFamily="18" charset="0"/>
              </a:rPr>
              <a:t>дағдылары</a:t>
            </a:r>
            <a:r>
              <a:rPr lang="ru-RU" sz="1400" i="1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 оқу бағдарламасы бойынша қорытынды аттестаттауды өткізу формасы мен тәртібі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8" t="-578" r="1368" b="27138"/>
          <a:stretch/>
        </p:blipFill>
        <p:spPr>
          <a:xfrm>
            <a:off x="2073780" y="1604028"/>
            <a:ext cx="8234871" cy="3642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65429" y="5953701"/>
            <a:ext cx="11451573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>
                <a:latin typeface="Arial Narrow" panose="020B0606020202030204" pitchFamily="34" charset="0"/>
              </a:rPr>
              <a:t>Қазақстан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Республикасы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ғылым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министрінің</a:t>
            </a:r>
            <a:r>
              <a:rPr lang="ru-RU" sz="1200" dirty="0">
                <a:latin typeface="Arial Narrow" panose="020B0606020202030204" pitchFamily="34" charset="0"/>
              </a:rPr>
              <a:t> 2008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18 </a:t>
            </a:r>
            <a:r>
              <a:rPr lang="ru-RU" sz="1200" dirty="0" err="1">
                <a:latin typeface="Arial Narrow" panose="020B0606020202030204" pitchFamily="34" charset="0"/>
              </a:rPr>
              <a:t>наурыздағы</a:t>
            </a:r>
            <a:r>
              <a:rPr lang="ru-RU" sz="1200" dirty="0">
                <a:latin typeface="Arial Narrow" panose="020B0606020202030204" pitchFamily="34" charset="0"/>
              </a:rPr>
              <a:t> №125 </a:t>
            </a:r>
            <a:r>
              <a:rPr lang="ru-RU" sz="1200" dirty="0" err="1">
                <a:latin typeface="Arial Narrow" panose="020B0606020202030204" pitchFamily="34" charset="0"/>
              </a:rPr>
              <a:t>Бұйрығымен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бекітілген</a:t>
            </a:r>
            <a:r>
              <a:rPr lang="ru-RU" sz="1200" dirty="0">
                <a:latin typeface="Arial Narrow" panose="020B0606020202030204" pitchFamily="34" charset="0"/>
              </a:rPr>
              <a:t> Орта, </a:t>
            </a:r>
            <a:r>
              <a:rPr lang="ru-RU" sz="1200" dirty="0" err="1">
                <a:latin typeface="Arial Narrow" panose="020B0606020202030204" pitchFamily="34" charset="0"/>
              </a:rPr>
              <a:t>техникалық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кәсіптік</a:t>
            </a:r>
            <a:r>
              <a:rPr lang="ru-RU" sz="1200" dirty="0">
                <a:latin typeface="Arial Narrow" panose="020B0606020202030204" pitchFamily="34" charset="0"/>
              </a:rPr>
              <a:t>, орта </a:t>
            </a:r>
            <a:r>
              <a:rPr lang="ru-RU" sz="1200" dirty="0" err="1">
                <a:latin typeface="Arial Narrow" panose="020B0606020202030204" pitchFamily="34" charset="0"/>
              </a:rPr>
              <a:t>білімнен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кейінгі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беру </a:t>
            </a:r>
            <a:r>
              <a:rPr lang="ru-RU" sz="1200" dirty="0" err="1">
                <a:latin typeface="Arial Narrow" panose="020B0606020202030204" pitchFamily="34" charset="0"/>
              </a:rPr>
              <a:t>ұйымдары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үшін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білім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алушылардың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үлгеріміне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ағымдағы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бақылауды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оларды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аралық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қорытынды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аттестаттауды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өткізудің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үлгілік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қағидаларына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сәйкес</a:t>
            </a:r>
            <a:r>
              <a:rPr lang="ru-RU" sz="1200" dirty="0">
                <a:latin typeface="Arial Narrow" panose="020B0606020202030204" pitchFamily="34" charset="0"/>
              </a:rPr>
              <a:t>, 2018 </a:t>
            </a:r>
            <a:r>
              <a:rPr lang="ru-RU" sz="1200" dirty="0" err="1">
                <a:latin typeface="Arial Narrow" panose="020B0606020202030204" pitchFamily="34" charset="0"/>
              </a:rPr>
              <a:t>жылғы</a:t>
            </a:r>
            <a:r>
              <a:rPr lang="ru-RU" sz="1200" dirty="0">
                <a:latin typeface="Arial Narrow" panose="020B0606020202030204" pitchFamily="34" charset="0"/>
              </a:rPr>
              <a:t> 25 </a:t>
            </a:r>
            <a:r>
              <a:rPr lang="ru-RU" sz="1200" dirty="0" err="1">
                <a:latin typeface="Arial Narrow" panose="020B0606020202030204" pitchFamily="34" charset="0"/>
              </a:rPr>
              <a:t>қыркүйектегі</a:t>
            </a:r>
            <a:r>
              <a:rPr lang="ru-RU" sz="1200" dirty="0">
                <a:latin typeface="Arial Narrow" panose="020B0606020202030204" pitchFamily="34" charset="0"/>
              </a:rPr>
              <a:t> №494 </a:t>
            </a:r>
            <a:r>
              <a:rPr lang="ru-RU" sz="1200" dirty="0" err="1">
                <a:latin typeface="Arial Narrow" panose="020B0606020202030204" pitchFamily="34" charset="0"/>
              </a:rPr>
              <a:t>өзгерістермен</a:t>
            </a:r>
            <a:endParaRPr lang="ru-RU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636" y="568036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260218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96889"/>
              </p:ext>
            </p:extLst>
          </p:nvPr>
        </p:nvGraphicFramePr>
        <p:xfrm>
          <a:off x="526815" y="1438141"/>
          <a:ext cx="10995496" cy="4397574"/>
        </p:xfrm>
        <a:graphic>
          <a:graphicData uri="http://schemas.openxmlformats.org/drawingml/2006/table">
            <a:tbl>
              <a:tblPr firstRow="1" firstCol="1" bandRow="1"/>
              <a:tblGrid>
                <a:gridCol w="1544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4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Бағыты</a:t>
                      </a:r>
                      <a:endParaRPr lang="ru-RU" sz="16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Ана тілі мен әдебиеті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(оқыту тілі)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Гуманитарлық циклдағы пәндер тереңдетіліп оқытылатын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шығарма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(200-250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Қалған білім алушылар үшін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6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6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(оқылым мен жазылым дағдыларын тексеру). Емтихан жұмысының құрылымы екі мәтінмен жұмысты қарастырады (мәтіндердің жалпы көлемі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негізінде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пікір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эссе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басқалары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орындалады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онда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мәтіндерден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аргументтер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фактілер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(170-200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endParaRPr lang="kk-KZ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4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595745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9396"/>
              </p:ext>
            </p:extLst>
          </p:nvPr>
        </p:nvGraphicFramePr>
        <p:xfrm>
          <a:off x="568036" y="1316181"/>
          <a:ext cx="11139054" cy="5401401"/>
        </p:xfrm>
        <a:graphic>
          <a:graphicData uri="http://schemas.openxmlformats.org/drawingml/2006/table">
            <a:tbl>
              <a:tblPr firstRow="1" firstCol="1" bandRow="1"/>
              <a:tblGrid>
                <a:gridCol w="1995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3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Орыс, өзбек, ұйғыр және тәжік тілдерінде оқытатын мектептердегі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бойынша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(қазақ тілінде оқытатын мектептерде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орыс тілі </a:t>
                      </a:r>
                      <a:r>
                        <a:rPr lang="kk-KZ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бойынша)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51262" y="287927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82913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290843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52206"/>
              </p:ext>
            </p:extLst>
          </p:nvPr>
        </p:nvGraphicFramePr>
        <p:xfrm>
          <a:off x="561865" y="1824139"/>
          <a:ext cx="11096735" cy="3140272"/>
        </p:xfrm>
        <a:graphic>
          <a:graphicData uri="http://schemas.openxmlformats.org/drawingml/2006/table">
            <a:tbl>
              <a:tblPr firstRow="1" firstCol="1" bandRow="1"/>
              <a:tblGrid>
                <a:gridCol w="190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5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50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78301"/>
              </p:ext>
            </p:extLst>
          </p:nvPr>
        </p:nvGraphicFramePr>
        <p:xfrm>
          <a:off x="586110" y="1344633"/>
          <a:ext cx="10982435" cy="5014199"/>
        </p:xfrm>
        <a:graphic>
          <a:graphicData uri="http://schemas.openxmlformats.org/drawingml/2006/table">
            <a:tbl>
              <a:tblPr firstRow="1" firstCol="1" bandRow="1"/>
              <a:tblGrid>
                <a:gridCol w="1600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8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картамен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тәжірибелік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Қазақстан 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бар 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2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Дүниежүзі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130629" y="684011"/>
            <a:ext cx="11899075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233416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8606"/>
              </p:ext>
            </p:extLst>
          </p:nvPr>
        </p:nvGraphicFramePr>
        <p:xfrm>
          <a:off x="542649" y="1550493"/>
          <a:ext cx="10968745" cy="4654787"/>
        </p:xfrm>
        <a:graphic>
          <a:graphicData uri="http://schemas.openxmlformats.org/drawingml/2006/table">
            <a:tbl>
              <a:tblPr firstRow="1" firstCol="1" bandRow="1"/>
              <a:tblGrid>
                <a:gridCol w="1907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4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6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</a:t>
                      </a:r>
                      <a:r>
                        <a:rPr lang="kk-KZ" sz="1800" b="1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9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Шет тілі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ағылшын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неміс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i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француз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 емтихан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(оқылым дағдысын тексеру). Емтихан жұмысының құрылымы мәтінмен жұмысты қарастырады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лексикалық баламаны табуға 5 тапсырма;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перифраз жасауға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 және толық жауаптарды қажет ететін 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82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Әдебиет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– 40%, анализ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интерпретация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30150" y="185247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32456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8380"/>
              </p:ext>
            </p:extLst>
          </p:nvPr>
        </p:nvGraphicFramePr>
        <p:xfrm>
          <a:off x="783868" y="1477139"/>
          <a:ext cx="10830200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1921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21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Таңдау бойынша емтихан пәндері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МЖМББС-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ұсынылатын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8-10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ауызша емтихан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Емтихан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жұмысының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жауаптарды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ететін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10-15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Максималды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балл саны: 30 (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беру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30%,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дағдылары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30%).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≈ 1 </a:t>
                      </a:r>
                      <a:r>
                        <a:rPr lang="ru-RU" sz="1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10309" y="149384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аттестаттау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9-сынып</a:t>
            </a:r>
          </a:p>
        </p:txBody>
      </p:sp>
    </p:spTree>
    <p:extLst>
      <p:ext uri="{BB962C8B-B14F-4D97-AF65-F5344CB8AC3E}">
        <p14:creationId xmlns:p14="http://schemas.microsoft.com/office/powerpoint/2010/main" val="159141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2529" y="756547"/>
            <a:ext cx="8248104" cy="325493"/>
          </a:xfrm>
          <a:prstGeom prst="rect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cs typeface="Arial" panose="020B0604020202020204" pitchFamily="34" charset="0"/>
              </a:rPr>
              <a:t>Мектеп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62529" y="1179212"/>
          <a:ext cx="2852596" cy="4889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3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 комиссиясы</a:t>
                      </a:r>
                      <a:r>
                        <a:rPr lang="kk-KZ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8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емтихан әкімшісі, аудитория кезекшілері, дәліз кезекшілері</a:t>
                      </a:r>
                      <a:endParaRPr lang="kk-KZ" sz="1200" b="0" i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ТІЗІМІН ЖАСАУ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және пәндерді таңдау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материалдарды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ҚАБЫЛДАУ, САҚТАУ ЖӘНЕ ТАРАТУ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Емтихан, аттестаттау және апелляциялық комиссия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ЖҰМЫСТАРЫН ҰЙЫМДАСТЫРУ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Ұйымдастыру мен өткізуге қатысты жұмыстарды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ҰЙЫМДАСТЫРУ ЖӘНЕ НҰСҚАМА ӨТКІЗУ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Талаптарға сәйкес өткізетін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ОРЫНДЫ ДАЙЫНДАУ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Білім алушылардың нәтижелерімен мүдделі тараптарды </a:t>
                      </a:r>
                      <a:r>
                        <a:rPr lang="kk-KZ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АҚПАРАТТАНДЫРУ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819900" y="1188721"/>
          <a:ext cx="2638425" cy="359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Аттестаттау комиссиясы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6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Пәндер бойынша жұмыстарды тексеру үшін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ТОПТАРДЫ ҚҰРУ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Балл қою кестесіне сәйкес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79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алушылардың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БАЛДАРЫН </a:t>
                      </a: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ведомоске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ЕНГІЗУ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9553575" y="1188721"/>
          <a:ext cx="2557058" cy="358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noProof="0" dirty="0"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Төраға, пәндеріне сәйкес құрамы мектеп мұғалімдерінен тұратын комиссия мүшелері</a:t>
                      </a:r>
                      <a:endParaRPr lang="kk-KZ" sz="1200" b="0" i="1" noProof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Жұмыстарды тексеру бойынша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НҰСҚАМА ӨТКІЗУ</a:t>
                      </a:r>
                      <a:endParaRPr lang="kk-KZ" sz="12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алушылардан апелляция үшін </a:t>
                      </a: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ӨТІНІШ ҚАБЫЛДАУ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Қойылған балдардың сәйкестігі туралы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ШЕШІМ ШЫҒАРУ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Апелляциялық комиссия отырысының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ХАТТАМАСЫНА ҚОЛ ҚОЮ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92220" y="2202551"/>
          <a:ext cx="3193930" cy="3706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93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0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Білім басқармасы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ҚҰРАСТЫРУ ЖӘНЕ САРАПТАУ</a:t>
                      </a:r>
                      <a:b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kk-KZ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ТИРАЖДАУ, ҚАПТАУ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Материалды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мектепке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ЖЕТКІЗУ</a:t>
                      </a:r>
                      <a:endParaRPr lang="kk-KZ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Білім алушылар контингенті және қорытынды аттестаттау бойынша</a:t>
                      </a:r>
                      <a:endParaRPr lang="kk-KZ" sz="1400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АҚПАРАТТАРДЫ ЖИНАҚТАУ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6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Қорытынды аттестаттауды өткізуге дейін және/немесе өткізу кезінде </a:t>
                      </a:r>
                      <a:r>
                        <a:rPr lang="kk-KZ" sz="14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МЕКТЕПТІ ТЕКСЕРУ</a:t>
                      </a:r>
                      <a:endParaRPr lang="kk-KZ" sz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03550" y="751094"/>
          <a:ext cx="3182600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4010">
                <a:tc>
                  <a:txBody>
                    <a:bodyPr/>
                    <a:lstStyle/>
                    <a:p>
                      <a:pPr algn="ctr"/>
                      <a:r>
                        <a:rPr lang="kk-KZ" sz="1800" b="1" noProof="0" dirty="0">
                          <a:latin typeface="+mn-lt"/>
                          <a:cs typeface="Times New Roman" panose="02020603050405020304" pitchFamily="18" charset="0"/>
                        </a:rPr>
                        <a:t>ҚР БжҒМ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НҚА БЕКІТУ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СПЕЦИФИКАЦИЯЛАРДЫ БЕКІТУ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851">
                <a:tc>
                  <a:txBody>
                    <a:bodyPr/>
                    <a:lstStyle/>
                    <a:p>
                      <a:pPr algn="ctr"/>
                      <a:r>
                        <a:rPr lang="kk-KZ" sz="1200" b="0" noProof="0" dirty="0">
                          <a:latin typeface="+mn-lt"/>
                          <a:cs typeface="Times New Roman" panose="02020603050405020304" pitchFamily="18" charset="0"/>
                        </a:rPr>
                        <a:t>БҰЙРЫҚТАР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92220" y="6008304"/>
            <a:ext cx="11747380" cy="5232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Оқушылардың қорытынды аттестаттауын ұйымдастыру мен өткізуге жауапты барлық қатысушылар өздеріне міндеттелген жұмыстарға жауап береді</a:t>
            </a:r>
            <a:endParaRPr lang="kk-KZ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12958" y="4671823"/>
            <a:ext cx="5290733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Білім алушылардың қорытынды аттестаттау нәтижелеріне мүдделілігі бар мектеп қызметкерлері Мүдделілігі туралы декларацияны толтырады.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tabLst>
                <a:tab pos="540385" algn="l"/>
                <a:tab pos="630555" algn="l"/>
              </a:tabLst>
            </a:pPr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Қорытынды аттестаттау өткеннен кейін қорытынды аттестаттау бойынша құжаттар (актілер, декларациялар, ведомостер және т,б.) мектепте сақталуы қажет.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220" y="-197560"/>
            <a:ext cx="11747380" cy="9541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Оқушылардың қорытынды аттестаттауын ұйымдастыру мен өткізуге қатысушылар</a:t>
            </a:r>
            <a:endParaRPr lang="kk-KZ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97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1169</Words>
  <Application>Microsoft Office PowerPoint</Application>
  <PresentationFormat>Широкоэкранный</PresentationFormat>
  <Paragraphs>185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Презентация PowerPoint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Қорытынды аттестаттау жобасы бойынша ұсыныстар  (міндетті пәндер), 9-сынып</vt:lpstr>
      <vt:lpstr>Қорытынды аттестаттау жобасы бойынша ұсыныстар  (міндетті пәндер), 9-сынып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User2</cp:lastModifiedBy>
  <cp:revision>209</cp:revision>
  <dcterms:created xsi:type="dcterms:W3CDTF">2018-04-24T17:14:44Z</dcterms:created>
  <dcterms:modified xsi:type="dcterms:W3CDTF">2020-02-21T10:14:39Z</dcterms:modified>
</cp:coreProperties>
</file>