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75" r:id="rId5"/>
    <p:sldId id="274" r:id="rId6"/>
    <p:sldId id="273" r:id="rId7"/>
    <p:sldId id="259" r:id="rId8"/>
    <p:sldId id="317" r:id="rId9"/>
    <p:sldId id="279" r:id="rId10"/>
    <p:sldId id="278" r:id="rId11"/>
    <p:sldId id="270" r:id="rId12"/>
    <p:sldId id="287" r:id="rId13"/>
    <p:sldId id="288" r:id="rId14"/>
    <p:sldId id="286" r:id="rId15"/>
    <p:sldId id="291" r:id="rId16"/>
    <p:sldId id="290" r:id="rId17"/>
    <p:sldId id="260" r:id="rId18"/>
    <p:sldId id="318" r:id="rId19"/>
    <p:sldId id="319" r:id="rId20"/>
    <p:sldId id="32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5543FF0F-A6B0-4431-86C9-8C30001662D0}">
          <p14:sldIdLst>
            <p14:sldId id="256"/>
            <p14:sldId id="257"/>
          </p14:sldIdLst>
        </p14:section>
        <p14:section name="Раздел без заголовка" id="{C76C4519-26FB-42A6-8DAC-AD60C907A845}">
          <p14:sldIdLst>
            <p14:sldId id="261"/>
            <p14:sldId id="258"/>
            <p14:sldId id="260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1" autoAdjust="0"/>
    <p:restoredTop sz="94638" autoAdjust="0"/>
  </p:normalViewPr>
  <p:slideViewPr>
    <p:cSldViewPr>
      <p:cViewPr>
        <p:scale>
          <a:sx n="100" d="100"/>
          <a:sy n="100" d="100"/>
        </p:scale>
        <p:origin x="-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C4768-7C39-467A-AE54-E5E29CD2C2CE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5561D-FF9F-4E2E-BE5B-EAF293238F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Роль социального педагога в работе</a:t>
            </a:r>
            <a:endParaRPr lang="en-US" sz="5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 неблагополучными семьями</a:t>
            </a:r>
            <a:endParaRPr lang="ru-RU" sz="5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74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1142984"/>
            <a:ext cx="7000924" cy="642942"/>
          </a:xfrm>
        </p:spPr>
        <p:txBody>
          <a:bodyPr>
            <a:no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</a:rPr>
              <a:t>7. Психологические состояния и эмоциональные отношения родителей и ребенка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>
                <a:solidFill>
                  <a:schemeClr val="bg1"/>
                </a:solidFill>
              </a:rPr>
              <a:t/>
            </a:r>
            <a:br>
              <a:rPr lang="ru-RU" sz="2500" dirty="0" smtClean="0">
                <a:solidFill>
                  <a:schemeClr val="bg1"/>
                </a:solidFill>
              </a:rPr>
            </a:br>
            <a:endParaRPr lang="ru-RU" sz="25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 Отсутствие эмоциональной близости, привязанности у родителей и детей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Нарушение коммуникации и наличие конфликтов в семье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Негативные эмоциональные состояния и агрессивное (в том числе </a:t>
            </a:r>
            <a:r>
              <a:rPr lang="ru-RU" dirty="0" err="1" smtClean="0">
                <a:solidFill>
                  <a:srgbClr val="FFFF00"/>
                </a:solidFill>
              </a:rPr>
              <a:t>аутоагрессивное</a:t>
            </a:r>
            <a:r>
              <a:rPr lang="ru-RU" dirty="0" smtClean="0">
                <a:solidFill>
                  <a:srgbClr val="FFFF00"/>
                </a:solidFill>
              </a:rPr>
              <a:t>) поведение несовершеннолетнего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001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8. </a:t>
            </a:r>
            <a:r>
              <a:rPr lang="ru-RU" sz="2800" b="1" dirty="0" err="1" smtClean="0">
                <a:solidFill>
                  <a:schemeClr val="bg1"/>
                </a:solidFill>
              </a:rPr>
              <a:t>Девиантное</a:t>
            </a:r>
            <a:r>
              <a:rPr lang="ru-RU" sz="2800" b="1" dirty="0" smtClean="0">
                <a:solidFill>
                  <a:schemeClr val="bg1"/>
                </a:solidFill>
              </a:rPr>
              <a:t> поведение родителей и несовершеннолетнего. 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Асоциальное поведение родителей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Асоциальное поведение  несовершеннолетнего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Употребление алкоголя, наркотиков и других  </a:t>
            </a:r>
            <a:r>
              <a:rPr lang="ru-RU" dirty="0" err="1" smtClean="0">
                <a:solidFill>
                  <a:srgbClr val="FFFF00"/>
                </a:solidFill>
              </a:rPr>
              <a:t>психоактивных</a:t>
            </a:r>
            <a:r>
              <a:rPr lang="ru-RU" dirty="0" smtClean="0">
                <a:solidFill>
                  <a:srgbClr val="FFFF00"/>
                </a:solidFill>
              </a:rPr>
              <a:t> веществ родителями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Употребление алкоголя, наркотиков и других  </a:t>
            </a:r>
            <a:r>
              <a:rPr lang="ru-RU" dirty="0" err="1" smtClean="0">
                <a:solidFill>
                  <a:srgbClr val="FFFF00"/>
                </a:solidFill>
              </a:rPr>
              <a:t>психоактивных</a:t>
            </a:r>
            <a:r>
              <a:rPr lang="ru-RU" dirty="0" smtClean="0">
                <a:solidFill>
                  <a:srgbClr val="FFFF00"/>
                </a:solidFill>
              </a:rPr>
              <a:t> веществ несовершеннолетним</a:t>
            </a:r>
          </a:p>
          <a:p>
            <a:pPr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520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736"/>
            <a:ext cx="7901014" cy="1143008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b="1" dirty="0" smtClean="0">
                <a:solidFill>
                  <a:schemeClr val="bg1"/>
                </a:solidFill>
              </a:rPr>
              <a:t> 9. Нарушение социальных связей несовершеннолетнего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786057"/>
            <a:ext cx="8229600" cy="271464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Нарушение социальных связей семьи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Асоциальные связи несовершеннолетнего 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</a:rPr>
              <a:t>Работа с неблагополучной семьей проводиться по следующим этапам: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1-й этап.</a:t>
            </a:r>
            <a:r>
              <a:rPr lang="ru-RU" dirty="0" smtClean="0">
                <a:solidFill>
                  <a:srgbClr val="FFFF00"/>
                </a:solidFill>
              </a:rPr>
              <a:t> Установление контакта, налаживание доверительных отношений с родителями, положительных основ для дальнейшего сотрудничества.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Средства: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1) беседа, установление сроков следующей встречи (приглашаются родители в школу);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2) посещение на дому, знакомство с родителями, родственниками, ближайшим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социальным окружением семьи.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3) заполнение социального паспорта, карты психологической помощи, карты </a:t>
            </a:r>
            <a:r>
              <a:rPr lang="ru-RU" dirty="0" err="1" smtClean="0">
                <a:solidFill>
                  <a:srgbClr val="FFFF00"/>
                </a:solidFill>
              </a:rPr>
              <a:t>психолого-медико-социальной</a:t>
            </a:r>
            <a:r>
              <a:rPr lang="ru-RU" dirty="0" smtClean="0">
                <a:solidFill>
                  <a:srgbClr val="FFFF00"/>
                </a:solidFill>
              </a:rPr>
              <a:t> помощи ребёнку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4) в начале каждого учебного года осуществляется точная диагностика личности и среды. 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14290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500034" y="642918"/>
            <a:ext cx="7729566" cy="548324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      </a:t>
            </a:r>
            <a:r>
              <a:rPr lang="ru-RU" b="1" dirty="0" smtClean="0">
                <a:solidFill>
                  <a:schemeClr val="bg1"/>
                </a:solidFill>
              </a:rPr>
              <a:t>2-й этап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1)Изучение семьи.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Социально-педагогическая и психологическая диагностика семьи. Изучение микроклимата в семье, стилей воспитания. Уточнение информации о родителях, их социальном статусе, о других ближайших родственниках. Материальное обеспечение и жилищно-бытовые условия. Изучение взаимоотношений между взрослыми в семье. Знание и применение методов и приемов воспитательного воздействия.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2) Диагностика причин семейного неблагополучия.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Средства: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посещения на дому, акты обследования жилищно-бытовых условий, консультации, беседы, анкетирование, анализ информации о семье из документации, опрос;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использование методов психологической диагностики (тесты, проективные методики и т.д.).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chemeClr val="bg1"/>
                </a:solidFill>
              </a:rPr>
              <a:t>3-й этап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Обработка результатов социально-педагогической и психологической диагностики. Подведение итогов. Установление ведущей причины семейного неблагополучия 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0" y="428604"/>
            <a:ext cx="8229600" cy="569755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sz="55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5500" b="1" dirty="0" smtClean="0">
                <a:solidFill>
                  <a:srgbClr val="FFFF00"/>
                </a:solidFill>
              </a:rPr>
              <a:t>      </a:t>
            </a:r>
            <a:r>
              <a:rPr lang="ru-RU" sz="7200" b="1" dirty="0" smtClean="0">
                <a:solidFill>
                  <a:schemeClr val="bg1"/>
                </a:solidFill>
              </a:rPr>
              <a:t>4-й этап.</a:t>
            </a:r>
            <a:r>
              <a:rPr lang="ru-RU" sz="7200" dirty="0" smtClean="0">
                <a:solidFill>
                  <a:schemeClr val="bg1"/>
                </a:solidFill>
              </a:rPr>
              <a:t> Выбор форм и методов работы в зависимости от ведущей причины неблагополучия и путей их реализации.</a:t>
            </a:r>
          </a:p>
          <a:p>
            <a:pPr>
              <a:buNone/>
            </a:pPr>
            <a:endParaRPr lang="ru-RU" sz="6600" dirty="0" smtClean="0">
              <a:solidFill>
                <a:schemeClr val="bg1"/>
              </a:solidFill>
              <a:sym typeface="Symbol"/>
            </a:endParaRPr>
          </a:p>
          <a:p>
            <a:pPr>
              <a:buNone/>
            </a:pPr>
            <a:r>
              <a:rPr lang="ru-RU" sz="6600" dirty="0" smtClean="0">
                <a:solidFill>
                  <a:srgbClr val="FFFF00"/>
                </a:solidFill>
                <a:sym typeface="Symbol"/>
              </a:rPr>
              <a:t></a:t>
            </a:r>
            <a:r>
              <a:rPr lang="ru-RU" sz="6600" dirty="0" smtClean="0">
                <a:solidFill>
                  <a:srgbClr val="FFFF00"/>
                </a:solidFill>
              </a:rPr>
              <a:t>​ Семья, где родители злоупотребляют алкоголем </a:t>
            </a:r>
          </a:p>
          <a:p>
            <a:pPr>
              <a:buNone/>
            </a:pPr>
            <a:r>
              <a:rPr lang="ru-RU" sz="6600" dirty="0" smtClean="0">
                <a:solidFill>
                  <a:srgbClr val="FFFF00"/>
                </a:solidFill>
                <a:sym typeface="Symbol"/>
              </a:rPr>
              <a:t></a:t>
            </a:r>
            <a:r>
              <a:rPr lang="ru-RU" sz="6600" dirty="0" smtClean="0">
                <a:solidFill>
                  <a:srgbClr val="FFFF00"/>
                </a:solidFill>
              </a:rPr>
              <a:t>​ Конфликтная семья, требующая коррекции внутрисемейных отношений </a:t>
            </a:r>
          </a:p>
          <a:p>
            <a:pPr>
              <a:buNone/>
            </a:pPr>
            <a:r>
              <a:rPr lang="ru-RU" sz="6600" dirty="0" smtClean="0">
                <a:solidFill>
                  <a:srgbClr val="FFFF00"/>
                </a:solidFill>
                <a:sym typeface="Symbol"/>
              </a:rPr>
              <a:t></a:t>
            </a:r>
            <a:r>
              <a:rPr lang="ru-RU" sz="6600" dirty="0" smtClean="0">
                <a:solidFill>
                  <a:srgbClr val="FFFF00"/>
                </a:solidFill>
              </a:rPr>
              <a:t>​ Семья, где родители часто болеют, страдают хроническими заболеваниями. В такой семье ребенок испытывает недостаток в общении с родителями, которые нуждаются в помощи и поддержке со стороны педагогов, общественности, социума.</a:t>
            </a:r>
          </a:p>
          <a:p>
            <a:pPr>
              <a:buNone/>
            </a:pPr>
            <a:r>
              <a:rPr lang="ru-RU" sz="6600" dirty="0" smtClean="0">
                <a:solidFill>
                  <a:srgbClr val="FFFF00"/>
                </a:solidFill>
                <a:sym typeface="Symbol"/>
              </a:rPr>
              <a:t></a:t>
            </a:r>
            <a:r>
              <a:rPr lang="ru-RU" sz="6600" dirty="0" smtClean="0">
                <a:solidFill>
                  <a:srgbClr val="FFFF00"/>
                </a:solidFill>
              </a:rPr>
              <a:t>​ Малообеспеченная семья: индивидуальные беседы, консультации, посещения на дому.</a:t>
            </a:r>
          </a:p>
          <a:p>
            <a:pPr>
              <a:buNone/>
            </a:pPr>
            <a:r>
              <a:rPr lang="ru-RU" sz="6600" dirty="0" smtClean="0">
                <a:solidFill>
                  <a:srgbClr val="FFFF00"/>
                </a:solidFill>
                <a:sym typeface="Symbol"/>
              </a:rPr>
              <a:t></a:t>
            </a:r>
            <a:r>
              <a:rPr lang="ru-RU" sz="6600" dirty="0" smtClean="0">
                <a:solidFill>
                  <a:srgbClr val="FFFF00"/>
                </a:solidFill>
              </a:rPr>
              <a:t>​ Воспитание детей ближайшими родственниками (бабушка, дедушка, дядя, тётя). Приемлемы следующие формы и методы работы: индивидуальные беседы, консультации, как с психологом, так и с другими специалистами, посещения на дому, тренинги, психологические игры, планирование совместной деятельности.</a:t>
            </a:r>
          </a:p>
          <a:p>
            <a:pPr>
              <a:buNone/>
            </a:pPr>
            <a:endParaRPr lang="ru-RU" sz="7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7729566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bg1"/>
                </a:solidFill>
              </a:rPr>
              <a:t>5-й этап.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Наблюдение за семьей. Отслеживание динамики развития детско-родительских отношений. Изучение психологического микроклимата в семье.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7729566" cy="5697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6-й этап.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Подведение итогов психолого-педагогического взаимодействия с неблагополучной семьёй.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После проделанной работы, социальный педагог должен провести анализ этой работы, восстановился контакт в семье с её окружающими или нет, снизилось ли употребление алкоголя в семье, улучшилась посещаемость ребенка в школе или нет, разрешены ли другие специфические проблемы.</a:t>
            </a:r>
          </a:p>
          <a:p>
            <a:pPr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7729566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Задача социального педагога в работе с неблагополучной семьей - это разрешение кризисных ситуаций. Кроме того, следует обратить внимание и на их своевременное предупреждение и нейтрализацию.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14338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Неблагополучная семья – что это?</a:t>
            </a: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Неблагополучные семья - это семья с низким социальным статусом, не справляющаяся с возложенными на нее функциями в какой–либо из сфер жизнедеятельности или нескольких одновременно. Адаптивные способности неблагополучной семьи существенно снижены, процесс семейного воспитания ребенка протекает с большими трудностями, медленно и малорезультативно.  </a:t>
            </a:r>
          </a:p>
          <a:p>
            <a:pPr>
              <a:buNone/>
            </a:pPr>
            <a:endParaRPr lang="ru-RU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 Неблагополучная семья – это не только семья, материальная жизнь которой далека от нормальной, но и та семья, которая утратила веру в возможность изменения своей жизни в лучшую сторону и продолжает направленно идти к полному краху. Безверие в собственные силы и отсутствие помощи со стороны увеличивают уверенность в невозможности жить по-другому, формируют соответствующий образ жизни, который усваивают и дети.</a:t>
            </a:r>
            <a:endParaRPr lang="en-US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Неблагополучная семья – это семья, в которой ребенок испытывает дискомфорт, стресс, пренебрежение со стороны взрослых, подвергается насилию или жестокому обращению. Главной характеристикой такой семьи является отсутствие любви к ребенку, заботы о нем, удовлетворения его нужд, защиты его прав и законных интересов.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499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500034" y="571480"/>
            <a:ext cx="7729566" cy="555468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Социальный педагог кроме педагогических проблем, работая с семьей, решает социальные, экономические, медицинские и психологические задачи. Главная цель - мобилизовать внутренние силы неблагополучной семьи на преодоление кризиса. Для этого, во-первых, необходимо проанализировать проблемы. Во-вторых, следует проконсультироваться со специалистами, в-третьих, определить пути выхода из кризиса.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4394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785794"/>
            <a:ext cx="7500990" cy="428628"/>
          </a:xfrm>
        </p:spPr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chemeClr val="bg1"/>
                </a:solidFill>
              </a:rPr>
              <a:t>Можно условно разделить неблагополучные семьи на три группы: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1. Превентивные - семьи, в которых проблемы имеют незначительное проявление и находятся на начальной стадии неблагополучия.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2. Семьи, в которых социальные и другие противоречия обостряют взаимоотношения членов семьи друг с другом и окружением до критического уровня.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3. Семьи, потерявшие всякую жизненную перспективу, инертные по отношению к своей судьбе и судьбе своих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646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86808" cy="135732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Критерии и показатели  для оценки неблагополучия семьи и  социально опасного положения несовершеннолетнего</a:t>
            </a:r>
            <a:r>
              <a:rPr lang="ru-RU" sz="2300" dirty="0" smtClean="0">
                <a:solidFill>
                  <a:schemeClr val="bg1"/>
                </a:solidFill>
              </a:rPr>
              <a:t/>
            </a:r>
            <a:br>
              <a:rPr lang="ru-RU" sz="2300" dirty="0" smtClean="0">
                <a:solidFill>
                  <a:schemeClr val="bg1"/>
                </a:solidFill>
              </a:rPr>
            </a:br>
            <a:endParaRPr lang="ru-RU" sz="2300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5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Социально-демографические характеристики семьи</a:t>
            </a:r>
            <a:endParaRPr lang="ru-RU" sz="25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 регистрации и постоянного жилья у семьи;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Деформация состава семьи; 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Лишение  родительских прав в прошлом;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Отрицательное влияние религиозных факторов на условия жизни ребенка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714356"/>
            <a:ext cx="8072494" cy="70328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2. Социально-экономические условия жизнедеятельности семьи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 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Недостаток финансовых, материальных средств для содержания и воспитания ребенка;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Нерациональное использование имеющихся материальных средств, в т.ч. пособия на ребенка;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Наличие долгов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93978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</a:rPr>
              <a:t>. Бытовые условия жизнедеятельности семьи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Нарушение безопасности  бытовых условий жизнедеятельности;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Необеспеченность детей качественным питанием;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Необеспеченность ребенка необходимой  мебелью  для занятий, сна, питания;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Необеспеченность ребенка сезонной одеждой и обувью, школьными принадлежностями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4. Медико-санитарные условия жизнедеятельности семьи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FFFF00"/>
                </a:solidFill>
              </a:rPr>
              <a:t> Неудовлетворительное санитарно-гигиеническое состояние жилища;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Состояние здоровья ребенка, обеспечение медицинских профилактических осмотров и ухода;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Состояние здоровья родителей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8" y="-31742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5.  Степень педагогической компетентности родителей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FFFF00"/>
                </a:solidFill>
              </a:rPr>
              <a:t>Неадекватность и отсутствие системности в воспитательных действиях родителей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Отсутствие контроля за посещением учреждения образования, за  успеваемостью, </a:t>
            </a:r>
            <a:r>
              <a:rPr lang="ru-RU" dirty="0" err="1" smtClean="0">
                <a:solidFill>
                  <a:srgbClr val="FFFF00"/>
                </a:solidFill>
              </a:rPr>
              <a:t>досуговой</a:t>
            </a:r>
            <a:r>
              <a:rPr lang="ru-RU" dirty="0" smtClean="0">
                <a:solidFill>
                  <a:srgbClr val="FFFF00"/>
                </a:solidFill>
              </a:rPr>
              <a:t> деятельностью  ребенка   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 Отсутствие взаимодействия родителей с учреждением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697" y="-23773"/>
            <a:ext cx="9175697" cy="688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6. Жестокое обращение и насилие по отношению к несовершеннолетнему в семье, злоупотребление родительскими правами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FFFF00"/>
                </a:solidFill>
              </a:rPr>
              <a:t> Физическое и эмоциональное насилие по отношению к несовершеннолетнему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Сексуальное насилие над ребенком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8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539</Words>
  <Application>Microsoft Office PowerPoint</Application>
  <PresentationFormat>Экран (4:3)</PresentationFormat>
  <Paragraphs>86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 </vt:lpstr>
      <vt:lpstr>Неблагополучная семья – что это? </vt:lpstr>
      <vt:lpstr>Можно условно разделить неблагополучные семьи на три группы: </vt:lpstr>
      <vt:lpstr> Критерии и показатели  для оценки неблагополучия семьи и  социально опасного положения несовершеннолетнего </vt:lpstr>
      <vt:lpstr>2. Социально-экономические условия жизнедеятельности семьи  </vt:lpstr>
      <vt:lpstr> 3. Бытовые условия жизнедеятельности семьи </vt:lpstr>
      <vt:lpstr>4. Медико-санитарные условия жизнедеятельности семьи</vt:lpstr>
      <vt:lpstr>5.  Степень педагогической компетентности родителей</vt:lpstr>
      <vt:lpstr>6. Жестокое обращение и насилие по отношению к несовершеннолетнему в семье, злоупотребление родительскими правами</vt:lpstr>
      <vt:lpstr>7. Психологические состояния и эмоциональные отношения родителей и ребенка  </vt:lpstr>
      <vt:lpstr>8. Девиантное поведение родителей и несовершеннолетнего.  </vt:lpstr>
      <vt:lpstr>  9. Нарушение социальных связей несовершеннолетнего  </vt:lpstr>
      <vt:lpstr>Работа с неблагополучной семьей проводиться по следующим этапам: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27</dc:creator>
  <cp:lastModifiedBy>Пользователь Windows</cp:lastModifiedBy>
  <cp:revision>52</cp:revision>
  <dcterms:created xsi:type="dcterms:W3CDTF">2020-02-07T08:14:20Z</dcterms:created>
  <dcterms:modified xsi:type="dcterms:W3CDTF">2020-02-28T03:50:57Z</dcterms:modified>
</cp:coreProperties>
</file>