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3" r:id="rId4"/>
    <p:sldId id="265" r:id="rId5"/>
    <p:sldId id="266" r:id="rId6"/>
    <p:sldId id="271" r:id="rId7"/>
    <p:sldId id="277" r:id="rId8"/>
    <p:sldId id="294" r:id="rId9"/>
    <p:sldId id="288" r:id="rId10"/>
    <p:sldId id="291" r:id="rId11"/>
    <p:sldId id="292" r:id="rId12"/>
    <p:sldId id="272" r:id="rId13"/>
  </p:sldIdLst>
  <p:sldSz cx="12601575" cy="7200900"/>
  <p:notesSz cx="6858000" cy="9144000"/>
  <p:custDataLst>
    <p:tags r:id="rId15"/>
  </p:custDataLst>
  <p:defaultTextStyle>
    <a:defPPr>
      <a:defRPr lang="ru-RU"/>
    </a:defPPr>
    <a:lvl1pPr marL="0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5728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31457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7185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62914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8642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94371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60099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25827" algn="l" defTabSz="1131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0" autoAdjust="0"/>
    <p:restoredTop sz="88790" autoAdjust="0"/>
  </p:normalViewPr>
  <p:slideViewPr>
    <p:cSldViewPr>
      <p:cViewPr>
        <p:scale>
          <a:sx n="84" d="100"/>
          <a:sy n="84" d="100"/>
        </p:scale>
        <p:origin x="-90" y="-84"/>
      </p:cViewPr>
      <p:guideLst>
        <p:guide orient="horz" pos="2268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45EF8A-4E59-4E50-A56E-B6300A647923}" type="doc">
      <dgm:prSet loTypeId="urn:microsoft.com/office/officeart/2009/3/layout/OpposingIdeas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020C58-9A20-4BFF-9680-486D3E6C6E3A}">
      <dgm:prSet phldrT="[Текст]"/>
      <dgm:spPr/>
      <dgm:t>
        <a:bodyPr/>
        <a:lstStyle/>
        <a:p>
          <a:r>
            <a:rPr lang="kk-KZ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Платное питание</a:t>
          </a:r>
          <a:endParaRPr lang="ru-RU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CA2F83A-0CD6-4542-A730-208D6C0F5879}" type="parTrans" cxnId="{799FAFB2-AAE8-47D6-84C9-1BE18328D71F}">
      <dgm:prSet/>
      <dgm:spPr/>
      <dgm:t>
        <a:bodyPr/>
        <a:lstStyle/>
        <a:p>
          <a:endParaRPr lang="ru-RU"/>
        </a:p>
      </dgm:t>
    </dgm:pt>
    <dgm:pt modelId="{FE6C5EF0-35DC-4E1C-8399-DA6BBEDE81C0}" type="sibTrans" cxnId="{799FAFB2-AAE8-47D6-84C9-1BE18328D71F}">
      <dgm:prSet/>
      <dgm:spPr/>
      <dgm:t>
        <a:bodyPr/>
        <a:lstStyle/>
        <a:p>
          <a:endParaRPr lang="ru-RU"/>
        </a:p>
      </dgm:t>
    </dgm:pt>
    <dgm:pt modelId="{32C5E8DD-24AB-448B-A0EA-EB05510E807D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/>
      </dgm:spPr>
      <dgm:t>
        <a:bodyPr/>
        <a:lstStyle/>
        <a:p>
          <a:pPr algn="ctr"/>
          <a:r>
            <a:rPr lang="ru-RU" sz="2000" b="0" i="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</a:p>
        <a:p>
          <a:pPr algn="ctr"/>
          <a:r>
            <a:rPr lang="ru-RU" sz="2200" b="1" i="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соответствии                              с приказом Министра здравоохранения РК  № 611 от 16 августа 2017 г. «Санитарно-эпидемиологические требования к объектам образования</a:t>
          </a:r>
          <a:endParaRPr lang="ru-RU" sz="2200" b="1" dirty="0">
            <a:solidFill>
              <a:schemeClr val="accent1">
                <a:lumMod val="50000"/>
              </a:schemeClr>
            </a:solidFill>
          </a:endParaRPr>
        </a:p>
      </dgm:t>
    </dgm:pt>
    <dgm:pt modelId="{5A27E3DF-6F4B-4E95-ABCE-22BC6857FE42}" type="parTrans" cxnId="{70072BEE-9C69-47B2-A3BA-016B169BBDFD}">
      <dgm:prSet/>
      <dgm:spPr/>
      <dgm:t>
        <a:bodyPr/>
        <a:lstStyle/>
        <a:p>
          <a:endParaRPr lang="ru-RU"/>
        </a:p>
      </dgm:t>
    </dgm:pt>
    <dgm:pt modelId="{5E748B12-5E6A-4401-B809-5BE2DC7AFD4E}" type="sibTrans" cxnId="{70072BEE-9C69-47B2-A3BA-016B169BBDFD}">
      <dgm:prSet/>
      <dgm:spPr/>
      <dgm:t>
        <a:bodyPr/>
        <a:lstStyle/>
        <a:p>
          <a:endParaRPr lang="ru-RU"/>
        </a:p>
      </dgm:t>
    </dgm:pt>
    <dgm:pt modelId="{42FCF26C-F754-4FDA-AA9C-93E537DAD4E7}">
      <dgm:prSet phldrT="[Текст]"/>
      <dgm:spPr/>
      <dgm:t>
        <a:bodyPr/>
        <a:lstStyle/>
        <a:p>
          <a:r>
            <a:rPr lang="kk-KZ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Бесплатное питание</a:t>
          </a:r>
          <a:endParaRPr lang="ru-RU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362C909-E11A-4AE6-8F8C-B927254A0632}" type="parTrans" cxnId="{8492CDA4-3F49-493D-9FC2-CC820A189167}">
      <dgm:prSet/>
      <dgm:spPr/>
      <dgm:t>
        <a:bodyPr/>
        <a:lstStyle/>
        <a:p>
          <a:endParaRPr lang="ru-RU"/>
        </a:p>
      </dgm:t>
    </dgm:pt>
    <dgm:pt modelId="{820FF189-40E7-449A-BCA9-5083AE667C46}" type="sibTrans" cxnId="{8492CDA4-3F49-493D-9FC2-CC820A189167}">
      <dgm:prSet/>
      <dgm:spPr/>
      <dgm:t>
        <a:bodyPr/>
        <a:lstStyle/>
        <a:p>
          <a:endParaRPr lang="ru-RU"/>
        </a:p>
      </dgm:t>
    </dgm:pt>
    <dgm:pt modelId="{9288BBA7-3DE4-4D10-A503-5A9F4C4EF30B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с </a:t>
          </a:r>
          <a:r>
            <a:rPr lang="ru-RU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соблюдени</a:t>
          </a:r>
          <a:r>
            <a:rPr lang="kk-KZ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ем </a:t>
          </a:r>
          <a:r>
            <a:rPr lang="ru-RU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установленной нормы одноразового школьного питания </a:t>
          </a:r>
          <a:r>
            <a:rPr lang="kk-KZ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в соответствии </a:t>
          </a:r>
          <a:r>
            <a:rPr lang="ru-RU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приложений 15                          к постановлению Правительства РК </a:t>
          </a:r>
          <a:r>
            <a:rPr lang="kk-KZ" sz="22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№ 326               от 25.04.2015 г.</a:t>
          </a:r>
          <a:endParaRPr lang="ru-RU" sz="22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9FDA2BC-2937-48DB-8A3D-BC3FD1314877}" type="parTrans" cxnId="{46C7E4FE-A337-4A7A-BD4A-A298E3028352}">
      <dgm:prSet/>
      <dgm:spPr/>
      <dgm:t>
        <a:bodyPr/>
        <a:lstStyle/>
        <a:p>
          <a:endParaRPr lang="ru-RU"/>
        </a:p>
      </dgm:t>
    </dgm:pt>
    <dgm:pt modelId="{52B11548-D0F4-4C51-B66D-D066A3625E08}" type="sibTrans" cxnId="{46C7E4FE-A337-4A7A-BD4A-A298E3028352}">
      <dgm:prSet/>
      <dgm:spPr/>
      <dgm:t>
        <a:bodyPr/>
        <a:lstStyle/>
        <a:p>
          <a:endParaRPr lang="ru-RU"/>
        </a:p>
      </dgm:t>
    </dgm:pt>
    <dgm:pt modelId="{725073B3-E66A-4163-9C41-D5913A39F2B9}" type="pres">
      <dgm:prSet presAssocID="{9C45EF8A-4E59-4E50-A56E-B6300A647923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42902D-FC21-4FC1-8B37-32885CE0DA3D}" type="pres">
      <dgm:prSet presAssocID="{9C45EF8A-4E59-4E50-A56E-B6300A647923}" presName="Background" presStyleLbl="node1" presStyleIdx="0" presStyleCnt="1" custScaleX="151643" custScaleY="122231" custLinFactNeighborX="657" custLinFactNeighborY="-583"/>
      <dgm:spPr/>
    </dgm:pt>
    <dgm:pt modelId="{7DA82F7C-D2CD-4499-9AF7-E5C061C1B120}" type="pres">
      <dgm:prSet presAssocID="{9C45EF8A-4E59-4E50-A56E-B6300A647923}" presName="Divider" presStyleLbl="callout" presStyleIdx="0" presStyleCnt="1"/>
      <dgm:spPr/>
    </dgm:pt>
    <dgm:pt modelId="{045AEB2D-A74B-47AF-B6FB-3D5B83657147}" type="pres">
      <dgm:prSet presAssocID="{9C45EF8A-4E59-4E50-A56E-B6300A647923}" presName="ChildText1" presStyleLbl="revTx" presStyleIdx="0" presStyleCnt="0" custScaleX="173172" custScaleY="130206" custLinFactNeighborX="-24022" custLinFactNeighborY="-57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CDAD4-EA9D-46D7-87B4-4933FA3F8BE3}" type="pres">
      <dgm:prSet presAssocID="{9C45EF8A-4E59-4E50-A56E-B6300A647923}" presName="ChildText2" presStyleLbl="revTx" presStyleIdx="0" presStyleCnt="0" custScaleX="166007" custScaleY="112510" custLinFactNeighborX="19756" custLinFactNeighborY="-18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FC7014-74B6-4E28-927B-A0C3861DAF92}" type="pres">
      <dgm:prSet presAssocID="{9C45EF8A-4E59-4E50-A56E-B6300A647923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5BF95D69-DA97-49A0-AF43-E80EB7376193}" type="pres">
      <dgm:prSet presAssocID="{9C45EF8A-4E59-4E50-A56E-B6300A647923}" presName="ParentShape1" presStyleLbl="alignImgPlace1" presStyleIdx="0" presStyleCnt="2" custScaleX="150172" custScaleY="108443" custLinFactX="-44529" custLinFactNeighborX="-100000" custLinFactNeighborY="-9044">
        <dgm:presLayoutVars/>
      </dgm:prSet>
      <dgm:spPr/>
      <dgm:t>
        <a:bodyPr/>
        <a:lstStyle/>
        <a:p>
          <a:endParaRPr lang="ru-RU"/>
        </a:p>
      </dgm:t>
    </dgm:pt>
    <dgm:pt modelId="{F35321B2-885F-41E8-92C1-3B9FFC485662}" type="pres">
      <dgm:prSet presAssocID="{9C45EF8A-4E59-4E50-A56E-B6300A647923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62DB274B-B2F0-40B6-8AA3-F3A3CEBC7A83}" type="pres">
      <dgm:prSet presAssocID="{9C45EF8A-4E59-4E50-A56E-B6300A647923}" presName="ParentShape2" presStyleLbl="alignImgPlace1" presStyleIdx="1" presStyleCnt="2" custScaleX="143138" custLinFactX="50471" custLinFactNeighborX="100000" custLinFactNeighborY="2156">
        <dgm:presLayoutVars/>
      </dgm:prSet>
      <dgm:spPr/>
      <dgm:t>
        <a:bodyPr/>
        <a:lstStyle/>
        <a:p>
          <a:endParaRPr lang="ru-RU"/>
        </a:p>
      </dgm:t>
    </dgm:pt>
  </dgm:ptLst>
  <dgm:cxnLst>
    <dgm:cxn modelId="{F4F78BE4-FDD4-4B10-979C-880814713FC5}" type="presOf" srcId="{42FCF26C-F754-4FDA-AA9C-93E537DAD4E7}" destId="{62DB274B-B2F0-40B6-8AA3-F3A3CEBC7A83}" srcOrd="1" destOrd="0" presId="urn:microsoft.com/office/officeart/2009/3/layout/OpposingIdeas"/>
    <dgm:cxn modelId="{70072BEE-9C69-47B2-A3BA-016B169BBDFD}" srcId="{E0020C58-9A20-4BFF-9680-486D3E6C6E3A}" destId="{32C5E8DD-24AB-448B-A0EA-EB05510E807D}" srcOrd="0" destOrd="0" parTransId="{5A27E3DF-6F4B-4E95-ABCE-22BC6857FE42}" sibTransId="{5E748B12-5E6A-4401-B809-5BE2DC7AFD4E}"/>
    <dgm:cxn modelId="{57611C68-4C4B-4B16-B7E2-3AB8273F6733}" type="presOf" srcId="{32C5E8DD-24AB-448B-A0EA-EB05510E807D}" destId="{045AEB2D-A74B-47AF-B6FB-3D5B83657147}" srcOrd="0" destOrd="0" presId="urn:microsoft.com/office/officeart/2009/3/layout/OpposingIdeas"/>
    <dgm:cxn modelId="{2828B463-CA80-45A0-A384-97305185C187}" type="presOf" srcId="{9C45EF8A-4E59-4E50-A56E-B6300A647923}" destId="{725073B3-E66A-4163-9C41-D5913A39F2B9}" srcOrd="0" destOrd="0" presId="urn:microsoft.com/office/officeart/2009/3/layout/OpposingIdeas"/>
    <dgm:cxn modelId="{56622985-4B4E-4FF9-A725-594221857C35}" type="presOf" srcId="{9288BBA7-3DE4-4D10-A503-5A9F4C4EF30B}" destId="{D61CDAD4-EA9D-46D7-87B4-4933FA3F8BE3}" srcOrd="0" destOrd="0" presId="urn:microsoft.com/office/officeart/2009/3/layout/OpposingIdeas"/>
    <dgm:cxn modelId="{51422067-910B-446F-A274-F1F3FFD69F0A}" type="presOf" srcId="{E0020C58-9A20-4BFF-9680-486D3E6C6E3A}" destId="{5BF95D69-DA97-49A0-AF43-E80EB7376193}" srcOrd="1" destOrd="0" presId="urn:microsoft.com/office/officeart/2009/3/layout/OpposingIdeas"/>
    <dgm:cxn modelId="{799FAFB2-AAE8-47D6-84C9-1BE18328D71F}" srcId="{9C45EF8A-4E59-4E50-A56E-B6300A647923}" destId="{E0020C58-9A20-4BFF-9680-486D3E6C6E3A}" srcOrd="0" destOrd="0" parTransId="{DCA2F83A-0CD6-4542-A730-208D6C0F5879}" sibTransId="{FE6C5EF0-35DC-4E1C-8399-DA6BBEDE81C0}"/>
    <dgm:cxn modelId="{46C7E4FE-A337-4A7A-BD4A-A298E3028352}" srcId="{42FCF26C-F754-4FDA-AA9C-93E537DAD4E7}" destId="{9288BBA7-3DE4-4D10-A503-5A9F4C4EF30B}" srcOrd="0" destOrd="0" parTransId="{79FDA2BC-2937-48DB-8A3D-BC3FD1314877}" sibTransId="{52B11548-D0F4-4C51-B66D-D066A3625E08}"/>
    <dgm:cxn modelId="{CCD30B4F-CE4B-43EF-B625-B74F781FF330}" type="presOf" srcId="{42FCF26C-F754-4FDA-AA9C-93E537DAD4E7}" destId="{F35321B2-885F-41E8-92C1-3B9FFC485662}" srcOrd="0" destOrd="0" presId="urn:microsoft.com/office/officeart/2009/3/layout/OpposingIdeas"/>
    <dgm:cxn modelId="{F1F74399-22E3-415C-8492-7B8F1659095D}" type="presOf" srcId="{E0020C58-9A20-4BFF-9680-486D3E6C6E3A}" destId="{01FC7014-74B6-4E28-927B-A0C3861DAF92}" srcOrd="0" destOrd="0" presId="urn:microsoft.com/office/officeart/2009/3/layout/OpposingIdeas"/>
    <dgm:cxn modelId="{8492CDA4-3F49-493D-9FC2-CC820A189167}" srcId="{9C45EF8A-4E59-4E50-A56E-B6300A647923}" destId="{42FCF26C-F754-4FDA-AA9C-93E537DAD4E7}" srcOrd="1" destOrd="0" parTransId="{F362C909-E11A-4AE6-8F8C-B927254A0632}" sibTransId="{820FF189-40E7-449A-BCA9-5083AE667C46}"/>
    <dgm:cxn modelId="{53F34DD1-926D-41E6-B3E4-E5A3490F0BB7}" type="presParOf" srcId="{725073B3-E66A-4163-9C41-D5913A39F2B9}" destId="{8E42902D-FC21-4FC1-8B37-32885CE0DA3D}" srcOrd="0" destOrd="0" presId="urn:microsoft.com/office/officeart/2009/3/layout/OpposingIdeas"/>
    <dgm:cxn modelId="{1289DD81-09C7-4340-86C9-C4C0CE138EB6}" type="presParOf" srcId="{725073B3-E66A-4163-9C41-D5913A39F2B9}" destId="{7DA82F7C-D2CD-4499-9AF7-E5C061C1B120}" srcOrd="1" destOrd="0" presId="urn:microsoft.com/office/officeart/2009/3/layout/OpposingIdeas"/>
    <dgm:cxn modelId="{60C953A4-97C1-4562-844F-039B5E8E240C}" type="presParOf" srcId="{725073B3-E66A-4163-9C41-D5913A39F2B9}" destId="{045AEB2D-A74B-47AF-B6FB-3D5B83657147}" srcOrd="2" destOrd="0" presId="urn:microsoft.com/office/officeart/2009/3/layout/OpposingIdeas"/>
    <dgm:cxn modelId="{CEF50217-3750-4D31-B30E-80182CA5A910}" type="presParOf" srcId="{725073B3-E66A-4163-9C41-D5913A39F2B9}" destId="{D61CDAD4-EA9D-46D7-87B4-4933FA3F8BE3}" srcOrd="3" destOrd="0" presId="urn:microsoft.com/office/officeart/2009/3/layout/OpposingIdeas"/>
    <dgm:cxn modelId="{076BE85D-EDE1-4FBD-A4AD-3CAE2A8B175E}" type="presParOf" srcId="{725073B3-E66A-4163-9C41-D5913A39F2B9}" destId="{01FC7014-74B6-4E28-927B-A0C3861DAF92}" srcOrd="4" destOrd="0" presId="urn:microsoft.com/office/officeart/2009/3/layout/OpposingIdeas"/>
    <dgm:cxn modelId="{196238DE-42B6-49E6-80A2-25967B5C6A16}" type="presParOf" srcId="{725073B3-E66A-4163-9C41-D5913A39F2B9}" destId="{5BF95D69-DA97-49A0-AF43-E80EB7376193}" srcOrd="5" destOrd="0" presId="urn:microsoft.com/office/officeart/2009/3/layout/OpposingIdeas"/>
    <dgm:cxn modelId="{56778442-86C7-40C1-9B81-BFEB86A942BD}" type="presParOf" srcId="{725073B3-E66A-4163-9C41-D5913A39F2B9}" destId="{F35321B2-885F-41E8-92C1-3B9FFC485662}" srcOrd="6" destOrd="0" presId="urn:microsoft.com/office/officeart/2009/3/layout/OpposingIdeas"/>
    <dgm:cxn modelId="{B93F77E4-12E4-4057-B238-7E56F55ABE8A}" type="presParOf" srcId="{725073B3-E66A-4163-9C41-D5913A39F2B9}" destId="{62DB274B-B2F0-40B6-8AA3-F3A3CEBC7A83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6EA6D6-32E8-4610-AC45-A9938E4B99FF}" type="doc">
      <dgm:prSet loTypeId="urn:microsoft.com/office/officeart/2005/8/layout/hList3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FCAE434C-7FA6-4CAF-9F64-AB0E092368BF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solidFill>
            <a:srgbClr val="92D050"/>
          </a:solidFill>
        </a:ln>
      </dgm:spPr>
      <dgm:t>
        <a:bodyPr/>
        <a:lstStyle/>
        <a:p>
          <a:r>
            <a:rPr lang="kk-KZ" sz="22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соответствии с Постановлением Правительства </a:t>
          </a:r>
          <a:r>
            <a:rPr lang="ru-RU" sz="22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РК                                                                    № 255 от 22 февраля 2012 года</a:t>
          </a:r>
          <a:endParaRPr lang="ru-RU" sz="22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E2F69BD-F5E6-4959-B5EC-141EFB6881D9}" type="parTrans" cxnId="{149B9432-B515-458C-859A-82381EFC9FCA}">
      <dgm:prSet/>
      <dgm:spPr/>
      <dgm:t>
        <a:bodyPr/>
        <a:lstStyle/>
        <a:p>
          <a:endParaRPr lang="ru-RU"/>
        </a:p>
      </dgm:t>
    </dgm:pt>
    <dgm:pt modelId="{6BF5AC7F-B5C7-4266-BB89-AC328D7255AB}" type="sibTrans" cxnId="{149B9432-B515-458C-859A-82381EFC9FCA}">
      <dgm:prSet/>
      <dgm:spPr/>
      <dgm:t>
        <a:bodyPr/>
        <a:lstStyle/>
        <a:p>
          <a:endParaRPr lang="ru-RU"/>
        </a:p>
      </dgm:t>
    </dgm:pt>
    <dgm:pt modelId="{6FBAA64B-51B9-473D-A1E3-783BFC7F6EFA}">
      <dgm:prSet phldrT="[Текст]" custT="1"/>
      <dgm:spPr/>
      <dgm:t>
        <a:bodyPr/>
        <a:lstStyle/>
        <a:p>
          <a:r>
            <a:rPr lang="kk-KZ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и</a:t>
          </a:r>
          <a:r>
            <a:rPr lang="ru-RU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ным категориям обучающихся и воспитанников, </a:t>
          </a:r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определяемым коллегиальным органом организаций образования</a:t>
          </a:r>
          <a:endParaRPr lang="ru-RU" sz="18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474B44D-78EE-429A-8C4A-9DF14C4505F3}" type="sibTrans" cxnId="{76D11FFF-5092-4318-AD5F-0C602DBF02F8}">
      <dgm:prSet/>
      <dgm:spPr/>
      <dgm:t>
        <a:bodyPr/>
        <a:lstStyle/>
        <a:p>
          <a:endParaRPr lang="ru-RU"/>
        </a:p>
      </dgm:t>
    </dgm:pt>
    <dgm:pt modelId="{FBE26158-0E25-425C-9C3D-A401F15549D8}" type="parTrans" cxnId="{76D11FFF-5092-4318-AD5F-0C602DBF02F8}">
      <dgm:prSet/>
      <dgm:spPr/>
      <dgm:t>
        <a:bodyPr/>
        <a:lstStyle/>
        <a:p>
          <a:endParaRPr lang="ru-RU"/>
        </a:p>
      </dgm:t>
    </dgm:pt>
    <dgm:pt modelId="{8C96ECEC-BBA1-4EA0-9174-DC278D484A08}">
      <dgm:prSet phldrT="[Текст]" custT="1"/>
      <dgm:spPr/>
      <dgm:t>
        <a:bodyPr/>
        <a:lstStyle/>
        <a:p>
          <a:r>
            <a:rPr lang="ru-RU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</a:t>
          </a:r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требующих экстренной помощи в результате чрезвычайных ситуаций</a:t>
          </a:r>
          <a:endParaRPr lang="ru-RU" sz="18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3F11547-A261-477A-A5E9-857DC410FE24}" type="sibTrans" cxnId="{8C8FEF63-0368-4F8A-B874-8B0608902183}">
      <dgm:prSet/>
      <dgm:spPr/>
      <dgm:t>
        <a:bodyPr/>
        <a:lstStyle/>
        <a:p>
          <a:endParaRPr lang="ru-RU"/>
        </a:p>
      </dgm:t>
    </dgm:pt>
    <dgm:pt modelId="{5CD9ECE7-1530-4944-9E57-EBEB891D3648}" type="parTrans" cxnId="{8C8FEF63-0368-4F8A-B874-8B0608902183}">
      <dgm:prSet/>
      <dgm:spPr/>
      <dgm:t>
        <a:bodyPr/>
        <a:lstStyle/>
        <a:p>
          <a:endParaRPr lang="ru-RU"/>
        </a:p>
      </dgm:t>
    </dgm:pt>
    <dgm:pt modelId="{A25DE506-4235-4AB7-B433-EAA0C42EDDEC}">
      <dgm:prSet custT="1"/>
      <dgm:spPr/>
      <dgm:t>
        <a:bodyPr/>
        <a:lstStyle/>
        <a:p>
          <a:r>
            <a:rPr lang="ru-RU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не получающих государственную АСП,                                   </a:t>
          </a:r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которых среднедушевой доход ниже величины прожиточного минимума</a:t>
          </a:r>
          <a:endParaRPr lang="ru-RU" sz="18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C578104-1295-4351-A1A0-AB116088CB6B}" type="parTrans" cxnId="{1D08735E-A462-41E5-8067-0C8539757DA9}">
      <dgm:prSet/>
      <dgm:spPr/>
      <dgm:t>
        <a:bodyPr/>
        <a:lstStyle/>
        <a:p>
          <a:endParaRPr lang="ru-RU"/>
        </a:p>
      </dgm:t>
    </dgm:pt>
    <dgm:pt modelId="{4762935B-4D9E-4789-BCDC-0B0ED650D58B}" type="sibTrans" cxnId="{1D08735E-A462-41E5-8067-0C8539757DA9}">
      <dgm:prSet/>
      <dgm:spPr/>
      <dgm:t>
        <a:bodyPr/>
        <a:lstStyle/>
        <a:p>
          <a:endParaRPr lang="ru-RU"/>
        </a:p>
      </dgm:t>
    </dgm:pt>
    <dgm:pt modelId="{9F2CFF00-0E08-4362-9121-6A87CC2F00AD}">
      <dgm:prSet custT="1"/>
      <dgm:spPr/>
      <dgm:t>
        <a:bodyPr/>
        <a:lstStyle/>
        <a:p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детям</a:t>
          </a:r>
          <a:r>
            <a:rPr lang="kk-KZ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</a:t>
          </a:r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сиротам и детям, оставшимся без попечения родителей</a:t>
          </a:r>
          <a:r>
            <a:rPr lang="ru-RU" sz="18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проживающим в семьях</a:t>
          </a:r>
          <a:r>
            <a:rPr lang="kk-KZ" sz="18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;</a:t>
          </a:r>
          <a:endParaRPr lang="ru-RU" sz="1800" b="1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FD51EAF-6DB1-44F8-AF8A-5E72AA8BFD60}" type="parTrans" cxnId="{3C5E9354-24F2-44E9-B951-17A80928DBA3}">
      <dgm:prSet/>
      <dgm:spPr/>
      <dgm:t>
        <a:bodyPr/>
        <a:lstStyle/>
        <a:p>
          <a:endParaRPr lang="ru-RU"/>
        </a:p>
      </dgm:t>
    </dgm:pt>
    <dgm:pt modelId="{62A264D1-41E4-4079-B9A9-945A5C13C7B3}" type="sibTrans" cxnId="{3C5E9354-24F2-44E9-B951-17A80928DBA3}">
      <dgm:prSet/>
      <dgm:spPr/>
      <dgm:t>
        <a:bodyPr/>
        <a:lstStyle/>
        <a:p>
          <a:endParaRPr lang="ru-RU"/>
        </a:p>
      </dgm:t>
    </dgm:pt>
    <dgm:pt modelId="{96E93393-72E8-44AF-B2D3-153CA62088F4}">
      <dgm:prSet custT="1"/>
      <dgm:spPr/>
      <dgm:t>
        <a:bodyPr/>
        <a:lstStyle/>
        <a:p>
          <a:r>
            <a:rPr lang="ru-RU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</a:t>
          </a:r>
          <a:r>
            <a:rPr lang="ru-RU" sz="18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имеющих право на получение государственной адресной социальной помощи</a:t>
          </a:r>
          <a:endParaRPr lang="ru-RU" sz="18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D89C855-D4F3-48D5-BD85-B99D080A57B3}" type="parTrans" cxnId="{51771D3D-95CB-4EA0-B5D6-9E4335D8992B}">
      <dgm:prSet/>
      <dgm:spPr/>
      <dgm:t>
        <a:bodyPr/>
        <a:lstStyle/>
        <a:p>
          <a:endParaRPr lang="ru-RU"/>
        </a:p>
      </dgm:t>
    </dgm:pt>
    <dgm:pt modelId="{4879A257-0265-49D3-A8A0-2F2D6E469DDA}" type="sibTrans" cxnId="{51771D3D-95CB-4EA0-B5D6-9E4335D8992B}">
      <dgm:prSet/>
      <dgm:spPr/>
      <dgm:t>
        <a:bodyPr/>
        <a:lstStyle/>
        <a:p>
          <a:endParaRPr lang="ru-RU"/>
        </a:p>
      </dgm:t>
    </dgm:pt>
    <dgm:pt modelId="{02205057-B231-41E7-AA5C-85747DC0CD05}" type="pres">
      <dgm:prSet presAssocID="{A86EA6D6-32E8-4610-AC45-A9938E4B99F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BD5F85-A7AA-4173-B772-454CB57BD52A}" type="pres">
      <dgm:prSet presAssocID="{FCAE434C-7FA6-4CAF-9F64-AB0E092368BF}" presName="roof" presStyleLbl="dkBgShp" presStyleIdx="0" presStyleCnt="2" custScaleY="91046"/>
      <dgm:spPr/>
      <dgm:t>
        <a:bodyPr/>
        <a:lstStyle/>
        <a:p>
          <a:endParaRPr lang="ru-RU"/>
        </a:p>
      </dgm:t>
    </dgm:pt>
    <dgm:pt modelId="{CE7A5CDA-500A-478B-990F-8786058D3720}" type="pres">
      <dgm:prSet presAssocID="{FCAE434C-7FA6-4CAF-9F64-AB0E092368BF}" presName="pillars" presStyleCnt="0"/>
      <dgm:spPr/>
    </dgm:pt>
    <dgm:pt modelId="{77D8B673-4309-48BA-9E9A-DFCB963BB7B4}" type="pres">
      <dgm:prSet presAssocID="{FCAE434C-7FA6-4CAF-9F64-AB0E092368BF}" presName="pillar1" presStyleLbl="node1" presStyleIdx="0" presStyleCnt="5" custScaleX="999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4EAD0B-947D-4D64-80CE-19AD90006D72}" type="pres">
      <dgm:prSet presAssocID="{96E93393-72E8-44AF-B2D3-153CA62088F4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E9601-6AF4-4F46-B480-B1726CD585CF}" type="pres">
      <dgm:prSet presAssocID="{A25DE506-4235-4AB7-B433-EAA0C42EDDEC}" presName="pillarX" presStyleLbl="node1" presStyleIdx="2" presStyleCnt="5" custScaleX="110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2BF125-C71E-4400-8629-0F21F1F4FD1D}" type="pres">
      <dgm:prSet presAssocID="{8C96ECEC-BBA1-4EA0-9174-DC278D484A08}" presName="pillarX" presStyleLbl="node1" presStyleIdx="3" presStyleCnt="5" custScaleX="97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FCCD42-0F61-48F8-AD09-E10DA4E9ABBB}" type="pres">
      <dgm:prSet presAssocID="{6FBAA64B-51B9-473D-A1E3-783BFC7F6EFA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9FEBC6-E68D-4CCA-BE4C-C360C47E037F}" type="pres">
      <dgm:prSet presAssocID="{FCAE434C-7FA6-4CAF-9F64-AB0E092368BF}" presName="base" presStyleLbl="dkBgShp" presStyleIdx="1" presStyleCnt="2"/>
      <dgm:spPr/>
    </dgm:pt>
  </dgm:ptLst>
  <dgm:cxnLst>
    <dgm:cxn modelId="{BD44C684-6C6D-4489-A149-DA9B7E45DD8D}" type="presOf" srcId="{FCAE434C-7FA6-4CAF-9F64-AB0E092368BF}" destId="{26BD5F85-A7AA-4173-B772-454CB57BD52A}" srcOrd="0" destOrd="0" presId="urn:microsoft.com/office/officeart/2005/8/layout/hList3"/>
    <dgm:cxn modelId="{3C5E9354-24F2-44E9-B951-17A80928DBA3}" srcId="{FCAE434C-7FA6-4CAF-9F64-AB0E092368BF}" destId="{9F2CFF00-0E08-4362-9121-6A87CC2F00AD}" srcOrd="0" destOrd="0" parTransId="{EFD51EAF-6DB1-44F8-AF8A-5E72AA8BFD60}" sibTransId="{62A264D1-41E4-4079-B9A9-945A5C13C7B3}"/>
    <dgm:cxn modelId="{51771D3D-95CB-4EA0-B5D6-9E4335D8992B}" srcId="{FCAE434C-7FA6-4CAF-9F64-AB0E092368BF}" destId="{96E93393-72E8-44AF-B2D3-153CA62088F4}" srcOrd="1" destOrd="0" parTransId="{1D89C855-D4F3-48D5-BD85-B99D080A57B3}" sibTransId="{4879A257-0265-49D3-A8A0-2F2D6E469DDA}"/>
    <dgm:cxn modelId="{D02F3F93-0E03-4006-A40D-929BEB489C44}" type="presOf" srcId="{A25DE506-4235-4AB7-B433-EAA0C42EDDEC}" destId="{C29E9601-6AF4-4F46-B480-B1726CD585CF}" srcOrd="0" destOrd="0" presId="urn:microsoft.com/office/officeart/2005/8/layout/hList3"/>
    <dgm:cxn modelId="{1D08735E-A462-41E5-8067-0C8539757DA9}" srcId="{FCAE434C-7FA6-4CAF-9F64-AB0E092368BF}" destId="{A25DE506-4235-4AB7-B433-EAA0C42EDDEC}" srcOrd="2" destOrd="0" parTransId="{9C578104-1295-4351-A1A0-AB116088CB6B}" sibTransId="{4762935B-4D9E-4789-BCDC-0B0ED650D58B}"/>
    <dgm:cxn modelId="{914F4493-A5C5-423B-BCE8-3CCABE5C2292}" type="presOf" srcId="{A86EA6D6-32E8-4610-AC45-A9938E4B99FF}" destId="{02205057-B231-41E7-AA5C-85747DC0CD05}" srcOrd="0" destOrd="0" presId="urn:microsoft.com/office/officeart/2005/8/layout/hList3"/>
    <dgm:cxn modelId="{76D11FFF-5092-4318-AD5F-0C602DBF02F8}" srcId="{FCAE434C-7FA6-4CAF-9F64-AB0E092368BF}" destId="{6FBAA64B-51B9-473D-A1E3-783BFC7F6EFA}" srcOrd="4" destOrd="0" parTransId="{FBE26158-0E25-425C-9C3D-A401F15549D8}" sibTransId="{D474B44D-78EE-429A-8C4A-9DF14C4505F3}"/>
    <dgm:cxn modelId="{98CF015B-9576-4602-8B32-3A6FF95C703F}" type="presOf" srcId="{96E93393-72E8-44AF-B2D3-153CA62088F4}" destId="{924EAD0B-947D-4D64-80CE-19AD90006D72}" srcOrd="0" destOrd="0" presId="urn:microsoft.com/office/officeart/2005/8/layout/hList3"/>
    <dgm:cxn modelId="{D2982D54-5217-4F27-B2EA-530A133F30A7}" type="presOf" srcId="{8C96ECEC-BBA1-4EA0-9174-DC278D484A08}" destId="{BE2BF125-C71E-4400-8629-0F21F1F4FD1D}" srcOrd="0" destOrd="0" presId="urn:microsoft.com/office/officeart/2005/8/layout/hList3"/>
    <dgm:cxn modelId="{149B9432-B515-458C-859A-82381EFC9FCA}" srcId="{A86EA6D6-32E8-4610-AC45-A9938E4B99FF}" destId="{FCAE434C-7FA6-4CAF-9F64-AB0E092368BF}" srcOrd="0" destOrd="0" parTransId="{3E2F69BD-F5E6-4959-B5EC-141EFB6881D9}" sibTransId="{6BF5AC7F-B5C7-4266-BB89-AC328D7255AB}"/>
    <dgm:cxn modelId="{8C8FEF63-0368-4F8A-B874-8B0608902183}" srcId="{FCAE434C-7FA6-4CAF-9F64-AB0E092368BF}" destId="{8C96ECEC-BBA1-4EA0-9174-DC278D484A08}" srcOrd="3" destOrd="0" parTransId="{5CD9ECE7-1530-4944-9E57-EBEB891D3648}" sibTransId="{73F11547-A261-477A-A5E9-857DC410FE24}"/>
    <dgm:cxn modelId="{F703A4AB-93E7-48D7-B81C-1940E956FF21}" type="presOf" srcId="{6FBAA64B-51B9-473D-A1E3-783BFC7F6EFA}" destId="{45FCCD42-0F61-48F8-AD09-E10DA4E9ABBB}" srcOrd="0" destOrd="0" presId="urn:microsoft.com/office/officeart/2005/8/layout/hList3"/>
    <dgm:cxn modelId="{14BA22A7-B008-4703-8F26-6E5FB1C114BF}" type="presOf" srcId="{9F2CFF00-0E08-4362-9121-6A87CC2F00AD}" destId="{77D8B673-4309-48BA-9E9A-DFCB963BB7B4}" srcOrd="0" destOrd="0" presId="urn:microsoft.com/office/officeart/2005/8/layout/hList3"/>
    <dgm:cxn modelId="{D896406E-378E-4E6A-8F64-3209CC6FF569}" type="presParOf" srcId="{02205057-B231-41E7-AA5C-85747DC0CD05}" destId="{26BD5F85-A7AA-4173-B772-454CB57BD52A}" srcOrd="0" destOrd="0" presId="urn:microsoft.com/office/officeart/2005/8/layout/hList3"/>
    <dgm:cxn modelId="{1E99C792-137E-41E7-A186-6EEACE0B189C}" type="presParOf" srcId="{02205057-B231-41E7-AA5C-85747DC0CD05}" destId="{CE7A5CDA-500A-478B-990F-8786058D3720}" srcOrd="1" destOrd="0" presId="urn:microsoft.com/office/officeart/2005/8/layout/hList3"/>
    <dgm:cxn modelId="{2B54A987-3BC9-4CBC-8A7B-3D48275E5EA3}" type="presParOf" srcId="{CE7A5CDA-500A-478B-990F-8786058D3720}" destId="{77D8B673-4309-48BA-9E9A-DFCB963BB7B4}" srcOrd="0" destOrd="0" presId="urn:microsoft.com/office/officeart/2005/8/layout/hList3"/>
    <dgm:cxn modelId="{F911E30D-83FD-4FEA-B050-075CAE04793C}" type="presParOf" srcId="{CE7A5CDA-500A-478B-990F-8786058D3720}" destId="{924EAD0B-947D-4D64-80CE-19AD90006D72}" srcOrd="1" destOrd="0" presId="urn:microsoft.com/office/officeart/2005/8/layout/hList3"/>
    <dgm:cxn modelId="{7D28CDCD-DDC4-42E6-9E3D-675909FF092A}" type="presParOf" srcId="{CE7A5CDA-500A-478B-990F-8786058D3720}" destId="{C29E9601-6AF4-4F46-B480-B1726CD585CF}" srcOrd="2" destOrd="0" presId="urn:microsoft.com/office/officeart/2005/8/layout/hList3"/>
    <dgm:cxn modelId="{116D8389-0540-4006-8375-F44EC675A86A}" type="presParOf" srcId="{CE7A5CDA-500A-478B-990F-8786058D3720}" destId="{BE2BF125-C71E-4400-8629-0F21F1F4FD1D}" srcOrd="3" destOrd="0" presId="urn:microsoft.com/office/officeart/2005/8/layout/hList3"/>
    <dgm:cxn modelId="{A757063A-8550-41E4-87DF-1DE7606C0F50}" type="presParOf" srcId="{CE7A5CDA-500A-478B-990F-8786058D3720}" destId="{45FCCD42-0F61-48F8-AD09-E10DA4E9ABBB}" srcOrd="4" destOrd="0" presId="urn:microsoft.com/office/officeart/2005/8/layout/hList3"/>
    <dgm:cxn modelId="{70BA24AA-408A-4F43-983B-C7E035AA6D3E}" type="presParOf" srcId="{02205057-B231-41E7-AA5C-85747DC0CD05}" destId="{DF9FEBC6-E68D-4CCA-BE4C-C360C47E037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92DB67-23CF-4232-A099-D31937798D9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3FB6C4-F34B-4064-8481-353724687440}">
      <dgm:prSet phldrT="[Текст]" custT="1"/>
      <dgm:spPr/>
      <dgm:t>
        <a:bodyPr/>
        <a:lstStyle/>
        <a:p>
          <a:r>
            <a:rPr lang="ru-RU" sz="2000" b="1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- Заявление</a:t>
          </a:r>
          <a:r>
            <a:rPr lang="ru-RU" sz="200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i="1" dirty="0" smtClean="0">
              <a:latin typeface="Tahoma" pitchFamily="34" charset="0"/>
              <a:ea typeface="Tahoma" pitchFamily="34" charset="0"/>
              <a:cs typeface="Tahoma" pitchFamily="34" charset="0"/>
            </a:rPr>
            <a:t>по форме согласно приложению 2 к стандарту госуслуги</a:t>
          </a:r>
          <a:r>
            <a:rPr lang="en-US" sz="2000" i="1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kk-KZ" sz="2000" b="0" i="1" dirty="0" smtClean="0">
              <a:latin typeface="Tahoma" pitchFamily="34" charset="0"/>
              <a:ea typeface="Tahoma" pitchFamily="34" charset="0"/>
              <a:cs typeface="Tahoma" pitchFamily="34" charset="0"/>
            </a:rPr>
            <a:t>(приказ МОН РК № 198 от 13.04.2015 г. с изм. № 684 от 13.12.2018 г.)</a:t>
          </a:r>
          <a:r>
            <a:rPr lang="ru-RU" sz="2000" b="0" i="1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ru-RU" sz="2000" b="0" i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697C17E-56D8-44BF-ADA0-9AEEE9DEEF4B}" type="parTrans" cxnId="{4340B361-C753-4597-8AE6-071A146DDE64}">
      <dgm:prSet/>
      <dgm:spPr/>
      <dgm:t>
        <a:bodyPr/>
        <a:lstStyle/>
        <a:p>
          <a:endParaRPr lang="ru-RU"/>
        </a:p>
      </dgm:t>
    </dgm:pt>
    <dgm:pt modelId="{F315C98B-8621-4A82-948D-EDABE4DEFB93}" type="sibTrans" cxnId="{4340B361-C753-4597-8AE6-071A146DDE64}">
      <dgm:prSet/>
      <dgm:spPr/>
      <dgm:t>
        <a:bodyPr/>
        <a:lstStyle/>
        <a:p>
          <a:endParaRPr lang="ru-RU"/>
        </a:p>
      </dgm:t>
    </dgm:pt>
    <dgm:pt modelId="{C391E566-4329-4078-9EC6-FB924BBC4E88}">
      <dgm:prSet phldrT="[Текст]" custT="1"/>
      <dgm:spPr/>
      <dgm:t>
        <a:bodyPr/>
        <a:lstStyle/>
        <a:p>
          <a:r>
            <a:rPr lang="ru-RU" sz="1900" dirty="0" smtClean="0"/>
            <a:t>- </a:t>
          </a:r>
          <a:r>
            <a:rPr lang="ru-RU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Копия свидетельства о заключении или расторжении брака </a:t>
          </a:r>
          <a:endParaRPr lang="ru-RU" sz="20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D0904FA-E1E7-4974-A1E1-DA1631C4C431}" type="parTrans" cxnId="{4D96DBB9-DE28-4529-9D13-2314CEA57D78}">
      <dgm:prSet/>
      <dgm:spPr/>
      <dgm:t>
        <a:bodyPr/>
        <a:lstStyle/>
        <a:p>
          <a:endParaRPr lang="ru-RU"/>
        </a:p>
      </dgm:t>
    </dgm:pt>
    <dgm:pt modelId="{E4F533C6-5254-4D2B-9F29-8DFF4F30F8E7}" type="sibTrans" cxnId="{4D96DBB9-DE28-4529-9D13-2314CEA57D78}">
      <dgm:prSet/>
      <dgm:spPr/>
      <dgm:t>
        <a:bodyPr/>
        <a:lstStyle/>
        <a:p>
          <a:endParaRPr lang="ru-RU"/>
        </a:p>
      </dgm:t>
    </dgm:pt>
    <dgm:pt modelId="{FBCBC67D-338A-4974-97FF-667BC2E72D03}">
      <dgm:prSet custT="1"/>
      <dgm:spPr/>
      <dgm:t>
        <a:bodyPr/>
        <a:lstStyle/>
        <a:p>
          <a:r>
            <a:rPr lang="ru-RU" sz="1900" dirty="0" smtClean="0"/>
            <a:t>- </a:t>
          </a:r>
          <a:r>
            <a:rPr lang="ru-RU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Копия свидетельства о рождении ребенка</a:t>
          </a:r>
          <a:r>
            <a:rPr lang="kk-KZ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;</a:t>
          </a:r>
          <a:r>
            <a:rPr lang="ru-RU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ru-RU" sz="20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0AE7F06-61F5-44E6-AB7A-CA334CCEF276}" type="parTrans" cxnId="{B4D5EC01-FEC7-438E-899A-24146F298854}">
      <dgm:prSet/>
      <dgm:spPr/>
      <dgm:t>
        <a:bodyPr/>
        <a:lstStyle/>
        <a:p>
          <a:endParaRPr lang="ru-RU"/>
        </a:p>
      </dgm:t>
    </dgm:pt>
    <dgm:pt modelId="{B9D7A650-560A-4BC3-957A-A74D43B343B2}" type="sibTrans" cxnId="{B4D5EC01-FEC7-438E-899A-24146F298854}">
      <dgm:prSet/>
      <dgm:spPr/>
      <dgm:t>
        <a:bodyPr/>
        <a:lstStyle/>
        <a:p>
          <a:endParaRPr lang="ru-RU"/>
        </a:p>
      </dgm:t>
    </dgm:pt>
    <dgm:pt modelId="{0DF3AAB1-A3ED-4B3C-8813-E83B6406D2F2}">
      <dgm:prSet custT="1"/>
      <dgm:spPr/>
      <dgm:t>
        <a:bodyPr/>
        <a:lstStyle/>
        <a:p>
          <a:r>
            <a:rPr lang="ru-RU" sz="16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- </a:t>
          </a:r>
          <a:r>
            <a:rPr lang="ru-RU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Документ, удостоверяющий личность родителя </a:t>
          </a:r>
          <a:r>
            <a:rPr lang="ru-RU" sz="2000" i="1" dirty="0" smtClean="0">
              <a:latin typeface="Tahoma" pitchFamily="34" charset="0"/>
              <a:ea typeface="Tahoma" pitchFamily="34" charset="0"/>
              <a:cs typeface="Tahoma" pitchFamily="34" charset="0"/>
            </a:rPr>
            <a:t>(требуется для идентификации личности);</a:t>
          </a:r>
          <a:endParaRPr lang="ru-RU" sz="2000" i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7CB0332-C914-4452-9B6F-92674A945833}" type="sibTrans" cxnId="{6B513508-F4A3-4261-9AD6-3CE97BAE8AB9}">
      <dgm:prSet/>
      <dgm:spPr/>
      <dgm:t>
        <a:bodyPr/>
        <a:lstStyle/>
        <a:p>
          <a:endParaRPr lang="ru-RU"/>
        </a:p>
      </dgm:t>
    </dgm:pt>
    <dgm:pt modelId="{793042F5-456A-4EA9-812A-544DAAA11EE9}" type="parTrans" cxnId="{6B513508-F4A3-4261-9AD6-3CE97BAE8AB9}">
      <dgm:prSet/>
      <dgm:spPr/>
      <dgm:t>
        <a:bodyPr/>
        <a:lstStyle/>
        <a:p>
          <a:endParaRPr lang="ru-RU"/>
        </a:p>
      </dgm:t>
    </dgm:pt>
    <dgm:pt modelId="{E072E7C4-6FFA-4A73-BC3B-15AE8761DA5B}" type="pres">
      <dgm:prSet presAssocID="{1192DB67-23CF-4232-A099-D31937798D9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C0081E-4037-4D1F-AAE0-E67AD025D09C}" type="pres">
      <dgm:prSet presAssocID="{C73FB6C4-F34B-4064-8481-353724687440}" presName="parentLin" presStyleCnt="0"/>
      <dgm:spPr/>
    </dgm:pt>
    <dgm:pt modelId="{F6317D76-DECF-42E8-9E22-9A88E7C0FFFA}" type="pres">
      <dgm:prSet presAssocID="{C73FB6C4-F34B-4064-8481-35372468744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A4CEC2B-3CC6-4219-AF6D-6A67669F0C4A}" type="pres">
      <dgm:prSet presAssocID="{C73FB6C4-F34B-4064-8481-353724687440}" presName="parentText" presStyleLbl="node1" presStyleIdx="0" presStyleCnt="4" custScaleX="142857" custScaleY="1370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A708B-43EB-431A-ACDE-91EB830BB2BA}" type="pres">
      <dgm:prSet presAssocID="{C73FB6C4-F34B-4064-8481-353724687440}" presName="negativeSpace" presStyleCnt="0"/>
      <dgm:spPr/>
    </dgm:pt>
    <dgm:pt modelId="{4CFABF48-E5EF-4274-A370-266687CE6C57}" type="pres">
      <dgm:prSet presAssocID="{C73FB6C4-F34B-4064-8481-353724687440}" presName="childText" presStyleLbl="conFgAcc1" presStyleIdx="0" presStyleCnt="4">
        <dgm:presLayoutVars>
          <dgm:bulletEnabled val="1"/>
        </dgm:presLayoutVars>
      </dgm:prSet>
      <dgm:spPr/>
    </dgm:pt>
    <dgm:pt modelId="{13616076-705D-4728-A72E-B19871EB9468}" type="pres">
      <dgm:prSet presAssocID="{F315C98B-8621-4A82-948D-EDABE4DEFB93}" presName="spaceBetweenRectangles" presStyleCnt="0"/>
      <dgm:spPr/>
    </dgm:pt>
    <dgm:pt modelId="{87DCBE09-1D51-4AE2-B202-3B65DB572D6B}" type="pres">
      <dgm:prSet presAssocID="{0DF3AAB1-A3ED-4B3C-8813-E83B6406D2F2}" presName="parentLin" presStyleCnt="0"/>
      <dgm:spPr/>
    </dgm:pt>
    <dgm:pt modelId="{E2A9CCE4-B104-449B-93B3-CAD3322A8BAD}" type="pres">
      <dgm:prSet presAssocID="{0DF3AAB1-A3ED-4B3C-8813-E83B6406D2F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82A7E72-FC9F-4029-9643-D88563883A74}" type="pres">
      <dgm:prSet presAssocID="{0DF3AAB1-A3ED-4B3C-8813-E83B6406D2F2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C2DBD-7BA4-4721-8938-870BE00CAA5E}" type="pres">
      <dgm:prSet presAssocID="{0DF3AAB1-A3ED-4B3C-8813-E83B6406D2F2}" presName="negativeSpace" presStyleCnt="0"/>
      <dgm:spPr/>
    </dgm:pt>
    <dgm:pt modelId="{69AF6B50-9F49-46DC-9F3F-F29FF4A0F2DD}" type="pres">
      <dgm:prSet presAssocID="{0DF3AAB1-A3ED-4B3C-8813-E83B6406D2F2}" presName="childText" presStyleLbl="conFgAcc1" presStyleIdx="1" presStyleCnt="4">
        <dgm:presLayoutVars>
          <dgm:bulletEnabled val="1"/>
        </dgm:presLayoutVars>
      </dgm:prSet>
      <dgm:spPr/>
    </dgm:pt>
    <dgm:pt modelId="{5E6C567E-3071-4B70-A60E-CD7D8A817309}" type="pres">
      <dgm:prSet presAssocID="{07CB0332-C914-4452-9B6F-92674A945833}" presName="spaceBetweenRectangles" presStyleCnt="0"/>
      <dgm:spPr/>
    </dgm:pt>
    <dgm:pt modelId="{8BEE976C-86A4-4361-94A8-412545C5B2A9}" type="pres">
      <dgm:prSet presAssocID="{FBCBC67D-338A-4974-97FF-667BC2E72D03}" presName="parentLin" presStyleCnt="0"/>
      <dgm:spPr/>
    </dgm:pt>
    <dgm:pt modelId="{FA5BD5D1-E652-4BEB-BAC5-D4BE01BAB860}" type="pres">
      <dgm:prSet presAssocID="{FBCBC67D-338A-4974-97FF-667BC2E72D0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0244CC96-0C33-4966-879C-72014F2B7F8C}" type="pres">
      <dgm:prSet presAssocID="{FBCBC67D-338A-4974-97FF-667BC2E72D03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5237C-9D27-4F5D-8EFE-52DDBBC6C89B}" type="pres">
      <dgm:prSet presAssocID="{FBCBC67D-338A-4974-97FF-667BC2E72D03}" presName="negativeSpace" presStyleCnt="0"/>
      <dgm:spPr/>
    </dgm:pt>
    <dgm:pt modelId="{57502EA4-8B2F-4430-9EF6-EBC88E4320D5}" type="pres">
      <dgm:prSet presAssocID="{FBCBC67D-338A-4974-97FF-667BC2E72D03}" presName="childText" presStyleLbl="conFgAcc1" presStyleIdx="2" presStyleCnt="4">
        <dgm:presLayoutVars>
          <dgm:bulletEnabled val="1"/>
        </dgm:presLayoutVars>
      </dgm:prSet>
      <dgm:spPr/>
    </dgm:pt>
    <dgm:pt modelId="{CC7E331C-02BA-4929-AF14-2E9075B5B04D}" type="pres">
      <dgm:prSet presAssocID="{B9D7A650-560A-4BC3-957A-A74D43B343B2}" presName="spaceBetweenRectangles" presStyleCnt="0"/>
      <dgm:spPr/>
    </dgm:pt>
    <dgm:pt modelId="{6EF72C95-B075-4381-8D08-D4545931D0ED}" type="pres">
      <dgm:prSet presAssocID="{C391E566-4329-4078-9EC6-FB924BBC4E88}" presName="parentLin" presStyleCnt="0"/>
      <dgm:spPr/>
    </dgm:pt>
    <dgm:pt modelId="{122A1CF7-5549-41A0-8C07-FB81B34334BB}" type="pres">
      <dgm:prSet presAssocID="{C391E566-4329-4078-9EC6-FB924BBC4E88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22569441-1822-43C0-A72D-16510648F792}" type="pres">
      <dgm:prSet presAssocID="{C391E566-4329-4078-9EC6-FB924BBC4E88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BF16F-F69F-4A9D-A895-70B126BD55B3}" type="pres">
      <dgm:prSet presAssocID="{C391E566-4329-4078-9EC6-FB924BBC4E88}" presName="negativeSpace" presStyleCnt="0"/>
      <dgm:spPr/>
    </dgm:pt>
    <dgm:pt modelId="{CD8C1006-0D54-40A8-9354-4E8A12FCAF15}" type="pres">
      <dgm:prSet presAssocID="{C391E566-4329-4078-9EC6-FB924BBC4E8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582877D-81F1-4A17-BE4A-C76322B212B3}" type="presOf" srcId="{C391E566-4329-4078-9EC6-FB924BBC4E88}" destId="{22569441-1822-43C0-A72D-16510648F792}" srcOrd="1" destOrd="0" presId="urn:microsoft.com/office/officeart/2005/8/layout/list1"/>
    <dgm:cxn modelId="{4340B361-C753-4597-8AE6-071A146DDE64}" srcId="{1192DB67-23CF-4232-A099-D31937798D96}" destId="{C73FB6C4-F34B-4064-8481-353724687440}" srcOrd="0" destOrd="0" parTransId="{C697C17E-56D8-44BF-ADA0-9AEEE9DEEF4B}" sibTransId="{F315C98B-8621-4A82-948D-EDABE4DEFB93}"/>
    <dgm:cxn modelId="{B4D5EC01-FEC7-438E-899A-24146F298854}" srcId="{1192DB67-23CF-4232-A099-D31937798D96}" destId="{FBCBC67D-338A-4974-97FF-667BC2E72D03}" srcOrd="2" destOrd="0" parTransId="{D0AE7F06-61F5-44E6-AB7A-CA334CCEF276}" sibTransId="{B9D7A650-560A-4BC3-957A-A74D43B343B2}"/>
    <dgm:cxn modelId="{DEE7C50B-4A3C-48ED-AAAB-BF55561F96C8}" type="presOf" srcId="{FBCBC67D-338A-4974-97FF-667BC2E72D03}" destId="{FA5BD5D1-E652-4BEB-BAC5-D4BE01BAB860}" srcOrd="0" destOrd="0" presId="urn:microsoft.com/office/officeart/2005/8/layout/list1"/>
    <dgm:cxn modelId="{A5576F1E-C1EC-41AC-A576-2F42B0372AAA}" type="presOf" srcId="{1192DB67-23CF-4232-A099-D31937798D96}" destId="{E072E7C4-6FFA-4A73-BC3B-15AE8761DA5B}" srcOrd="0" destOrd="0" presId="urn:microsoft.com/office/officeart/2005/8/layout/list1"/>
    <dgm:cxn modelId="{6B513508-F4A3-4261-9AD6-3CE97BAE8AB9}" srcId="{1192DB67-23CF-4232-A099-D31937798D96}" destId="{0DF3AAB1-A3ED-4B3C-8813-E83B6406D2F2}" srcOrd="1" destOrd="0" parTransId="{793042F5-456A-4EA9-812A-544DAAA11EE9}" sibTransId="{07CB0332-C914-4452-9B6F-92674A945833}"/>
    <dgm:cxn modelId="{4D47E511-8D85-4951-B0B8-E768BD0458CB}" type="presOf" srcId="{C73FB6C4-F34B-4064-8481-353724687440}" destId="{BA4CEC2B-3CC6-4219-AF6D-6A67669F0C4A}" srcOrd="1" destOrd="0" presId="urn:microsoft.com/office/officeart/2005/8/layout/list1"/>
    <dgm:cxn modelId="{41766C04-91C3-4216-9E00-A8F243225256}" type="presOf" srcId="{C73FB6C4-F34B-4064-8481-353724687440}" destId="{F6317D76-DECF-42E8-9E22-9A88E7C0FFFA}" srcOrd="0" destOrd="0" presId="urn:microsoft.com/office/officeart/2005/8/layout/list1"/>
    <dgm:cxn modelId="{42804D27-1384-4715-B218-2D025193AE2F}" type="presOf" srcId="{C391E566-4329-4078-9EC6-FB924BBC4E88}" destId="{122A1CF7-5549-41A0-8C07-FB81B34334BB}" srcOrd="0" destOrd="0" presId="urn:microsoft.com/office/officeart/2005/8/layout/list1"/>
    <dgm:cxn modelId="{683AF2EB-4706-42C7-A9DD-66B791D83BAC}" type="presOf" srcId="{FBCBC67D-338A-4974-97FF-667BC2E72D03}" destId="{0244CC96-0C33-4966-879C-72014F2B7F8C}" srcOrd="1" destOrd="0" presId="urn:microsoft.com/office/officeart/2005/8/layout/list1"/>
    <dgm:cxn modelId="{4D96DBB9-DE28-4529-9D13-2314CEA57D78}" srcId="{1192DB67-23CF-4232-A099-D31937798D96}" destId="{C391E566-4329-4078-9EC6-FB924BBC4E88}" srcOrd="3" destOrd="0" parTransId="{1D0904FA-E1E7-4974-A1E1-DA1631C4C431}" sibTransId="{E4F533C6-5254-4D2B-9F29-8DFF4F30F8E7}"/>
    <dgm:cxn modelId="{5577CEFF-6B06-4B34-8AA6-1E009454424C}" type="presOf" srcId="{0DF3AAB1-A3ED-4B3C-8813-E83B6406D2F2}" destId="{E2A9CCE4-B104-449B-93B3-CAD3322A8BAD}" srcOrd="0" destOrd="0" presId="urn:microsoft.com/office/officeart/2005/8/layout/list1"/>
    <dgm:cxn modelId="{21590732-D86B-4B68-A4E7-5DBE34FE8522}" type="presOf" srcId="{0DF3AAB1-A3ED-4B3C-8813-E83B6406D2F2}" destId="{382A7E72-FC9F-4029-9643-D88563883A74}" srcOrd="1" destOrd="0" presId="urn:microsoft.com/office/officeart/2005/8/layout/list1"/>
    <dgm:cxn modelId="{CD634057-5789-4C40-8A61-06EDC961E3BE}" type="presParOf" srcId="{E072E7C4-6FFA-4A73-BC3B-15AE8761DA5B}" destId="{D4C0081E-4037-4D1F-AAE0-E67AD025D09C}" srcOrd="0" destOrd="0" presId="urn:microsoft.com/office/officeart/2005/8/layout/list1"/>
    <dgm:cxn modelId="{7F9DA7C3-B2F4-4130-9756-A830874D60FA}" type="presParOf" srcId="{D4C0081E-4037-4D1F-AAE0-E67AD025D09C}" destId="{F6317D76-DECF-42E8-9E22-9A88E7C0FFFA}" srcOrd="0" destOrd="0" presId="urn:microsoft.com/office/officeart/2005/8/layout/list1"/>
    <dgm:cxn modelId="{FB3822E2-B5F2-41C1-9AE4-F4F0D8798831}" type="presParOf" srcId="{D4C0081E-4037-4D1F-AAE0-E67AD025D09C}" destId="{BA4CEC2B-3CC6-4219-AF6D-6A67669F0C4A}" srcOrd="1" destOrd="0" presId="urn:microsoft.com/office/officeart/2005/8/layout/list1"/>
    <dgm:cxn modelId="{BE157C7F-597F-49B6-8F66-89B846D6E828}" type="presParOf" srcId="{E072E7C4-6FFA-4A73-BC3B-15AE8761DA5B}" destId="{A49A708B-43EB-431A-ACDE-91EB830BB2BA}" srcOrd="1" destOrd="0" presId="urn:microsoft.com/office/officeart/2005/8/layout/list1"/>
    <dgm:cxn modelId="{018D33A4-2C62-4129-8B3C-1444691E468B}" type="presParOf" srcId="{E072E7C4-6FFA-4A73-BC3B-15AE8761DA5B}" destId="{4CFABF48-E5EF-4274-A370-266687CE6C57}" srcOrd="2" destOrd="0" presId="urn:microsoft.com/office/officeart/2005/8/layout/list1"/>
    <dgm:cxn modelId="{2D1DAC58-4483-4EC1-9C3E-FA44FE3AF6E9}" type="presParOf" srcId="{E072E7C4-6FFA-4A73-BC3B-15AE8761DA5B}" destId="{13616076-705D-4728-A72E-B19871EB9468}" srcOrd="3" destOrd="0" presId="urn:microsoft.com/office/officeart/2005/8/layout/list1"/>
    <dgm:cxn modelId="{B4E52B12-C0CC-4D3C-A3FD-2F0825F6008B}" type="presParOf" srcId="{E072E7C4-6FFA-4A73-BC3B-15AE8761DA5B}" destId="{87DCBE09-1D51-4AE2-B202-3B65DB572D6B}" srcOrd="4" destOrd="0" presId="urn:microsoft.com/office/officeart/2005/8/layout/list1"/>
    <dgm:cxn modelId="{462BDE32-D06B-41C8-8E8B-B2B2DD6E4886}" type="presParOf" srcId="{87DCBE09-1D51-4AE2-B202-3B65DB572D6B}" destId="{E2A9CCE4-B104-449B-93B3-CAD3322A8BAD}" srcOrd="0" destOrd="0" presId="urn:microsoft.com/office/officeart/2005/8/layout/list1"/>
    <dgm:cxn modelId="{5AC095E6-BB33-4119-8D43-543404519DD4}" type="presParOf" srcId="{87DCBE09-1D51-4AE2-B202-3B65DB572D6B}" destId="{382A7E72-FC9F-4029-9643-D88563883A74}" srcOrd="1" destOrd="0" presId="urn:microsoft.com/office/officeart/2005/8/layout/list1"/>
    <dgm:cxn modelId="{84F21025-D1C8-4BBB-8EDB-E23B9CE9C1D7}" type="presParOf" srcId="{E072E7C4-6FFA-4A73-BC3B-15AE8761DA5B}" destId="{800C2DBD-7BA4-4721-8938-870BE00CAA5E}" srcOrd="5" destOrd="0" presId="urn:microsoft.com/office/officeart/2005/8/layout/list1"/>
    <dgm:cxn modelId="{61186C63-7B86-4619-9DB9-32CAFFC3E918}" type="presParOf" srcId="{E072E7C4-6FFA-4A73-BC3B-15AE8761DA5B}" destId="{69AF6B50-9F49-46DC-9F3F-F29FF4A0F2DD}" srcOrd="6" destOrd="0" presId="urn:microsoft.com/office/officeart/2005/8/layout/list1"/>
    <dgm:cxn modelId="{CE40094D-82A6-4CCD-992D-4B7B4B617B37}" type="presParOf" srcId="{E072E7C4-6FFA-4A73-BC3B-15AE8761DA5B}" destId="{5E6C567E-3071-4B70-A60E-CD7D8A817309}" srcOrd="7" destOrd="0" presId="urn:microsoft.com/office/officeart/2005/8/layout/list1"/>
    <dgm:cxn modelId="{E75E1FAB-54C3-4E99-A8DE-EF9C4BD6F247}" type="presParOf" srcId="{E072E7C4-6FFA-4A73-BC3B-15AE8761DA5B}" destId="{8BEE976C-86A4-4361-94A8-412545C5B2A9}" srcOrd="8" destOrd="0" presId="urn:microsoft.com/office/officeart/2005/8/layout/list1"/>
    <dgm:cxn modelId="{B3D57C89-B028-4468-A4A8-690B60C56651}" type="presParOf" srcId="{8BEE976C-86A4-4361-94A8-412545C5B2A9}" destId="{FA5BD5D1-E652-4BEB-BAC5-D4BE01BAB860}" srcOrd="0" destOrd="0" presId="urn:microsoft.com/office/officeart/2005/8/layout/list1"/>
    <dgm:cxn modelId="{89A2ADCC-5A39-45C6-8FF8-24B6B8A9974C}" type="presParOf" srcId="{8BEE976C-86A4-4361-94A8-412545C5B2A9}" destId="{0244CC96-0C33-4966-879C-72014F2B7F8C}" srcOrd="1" destOrd="0" presId="urn:microsoft.com/office/officeart/2005/8/layout/list1"/>
    <dgm:cxn modelId="{7200CCD6-3BC1-4E09-BB81-AAF66DE20398}" type="presParOf" srcId="{E072E7C4-6FFA-4A73-BC3B-15AE8761DA5B}" destId="{9955237C-9D27-4F5D-8EFE-52DDBBC6C89B}" srcOrd="9" destOrd="0" presId="urn:microsoft.com/office/officeart/2005/8/layout/list1"/>
    <dgm:cxn modelId="{4B3298CB-DE66-4ECD-910E-E8A2C2FF64A4}" type="presParOf" srcId="{E072E7C4-6FFA-4A73-BC3B-15AE8761DA5B}" destId="{57502EA4-8B2F-4430-9EF6-EBC88E4320D5}" srcOrd="10" destOrd="0" presId="urn:microsoft.com/office/officeart/2005/8/layout/list1"/>
    <dgm:cxn modelId="{2339515A-2E1E-452D-A3A0-0DD862E0ED78}" type="presParOf" srcId="{E072E7C4-6FFA-4A73-BC3B-15AE8761DA5B}" destId="{CC7E331C-02BA-4929-AF14-2E9075B5B04D}" srcOrd="11" destOrd="0" presId="urn:microsoft.com/office/officeart/2005/8/layout/list1"/>
    <dgm:cxn modelId="{AA921BD2-9DEC-40BF-8D8B-FFB5670E8CFD}" type="presParOf" srcId="{E072E7C4-6FFA-4A73-BC3B-15AE8761DA5B}" destId="{6EF72C95-B075-4381-8D08-D4545931D0ED}" srcOrd="12" destOrd="0" presId="urn:microsoft.com/office/officeart/2005/8/layout/list1"/>
    <dgm:cxn modelId="{C7402782-A345-40EB-A1CF-C8C17EDA4E39}" type="presParOf" srcId="{6EF72C95-B075-4381-8D08-D4545931D0ED}" destId="{122A1CF7-5549-41A0-8C07-FB81B34334BB}" srcOrd="0" destOrd="0" presId="urn:microsoft.com/office/officeart/2005/8/layout/list1"/>
    <dgm:cxn modelId="{0EBFDC2E-1FDB-48C0-AFD1-1090A9B84924}" type="presParOf" srcId="{6EF72C95-B075-4381-8D08-D4545931D0ED}" destId="{22569441-1822-43C0-A72D-16510648F792}" srcOrd="1" destOrd="0" presId="urn:microsoft.com/office/officeart/2005/8/layout/list1"/>
    <dgm:cxn modelId="{AFC48204-D27D-44A4-BB95-8C460E1893A4}" type="presParOf" srcId="{E072E7C4-6FFA-4A73-BC3B-15AE8761DA5B}" destId="{E79BF16F-F69F-4A9D-A895-70B126BD55B3}" srcOrd="13" destOrd="0" presId="urn:microsoft.com/office/officeart/2005/8/layout/list1"/>
    <dgm:cxn modelId="{C3CFAFA0-BE82-4D35-924A-517051499CD0}" type="presParOf" srcId="{E072E7C4-6FFA-4A73-BC3B-15AE8761DA5B}" destId="{CD8C1006-0D54-40A8-9354-4E8A12FCAF1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42902D-FC21-4FC1-8B37-32885CE0DA3D}">
      <dsp:nvSpPr>
        <dsp:cNvPr id="0" name=""/>
        <dsp:cNvSpPr/>
      </dsp:nvSpPr>
      <dsp:spPr>
        <a:xfrm>
          <a:off x="1139299" y="547038"/>
          <a:ext cx="9427965" cy="4086675"/>
        </a:xfrm>
        <a:prstGeom prst="round2DiagRect">
          <a:avLst>
            <a:gd name="adj1" fmla="val 0"/>
            <a:gd name="adj2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A82F7C-D2CD-4499-9AF7-E5C061C1B120}">
      <dsp:nvSpPr>
        <dsp:cNvPr id="0" name=""/>
        <dsp:cNvSpPr/>
      </dsp:nvSpPr>
      <dsp:spPr>
        <a:xfrm>
          <a:off x="5812434" y="1292769"/>
          <a:ext cx="828" cy="2634196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045AEB2D-A74B-47AF-B6FB-3D5B83657147}">
      <dsp:nvSpPr>
        <dsp:cNvPr id="0" name=""/>
        <dsp:cNvSpPr/>
      </dsp:nvSpPr>
      <dsp:spPr>
        <a:xfrm>
          <a:off x="1278214" y="601280"/>
          <a:ext cx="4665469" cy="369371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соответствии                              с приказом Министра здравоохранения РК  № 611 от 16 августа 2017 г. «Санитарно-эпидемиологические требования к объектам образования</a:t>
          </a:r>
          <a:endParaRPr lang="ru-RU" sz="22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278214" y="601280"/>
        <a:ext cx="4665469" cy="3693719"/>
      </dsp:txXfrm>
    </dsp:sp>
    <dsp:sp modelId="{D61CDAD4-EA9D-46D7-87B4-4933FA3F8BE3}">
      <dsp:nvSpPr>
        <dsp:cNvPr id="0" name=""/>
        <dsp:cNvSpPr/>
      </dsp:nvSpPr>
      <dsp:spPr>
        <a:xfrm>
          <a:off x="5662771" y="961302"/>
          <a:ext cx="4472435" cy="31917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с </a:t>
          </a:r>
          <a:r>
            <a:rPr lang="ru-RU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соблюдени</a:t>
          </a:r>
          <a:r>
            <a:rPr lang="kk-KZ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ем </a:t>
          </a:r>
          <a:r>
            <a:rPr lang="ru-RU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установленной нормы одноразового школьного питания </a:t>
          </a:r>
          <a:r>
            <a:rPr lang="kk-KZ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в соответствии </a:t>
          </a:r>
          <a:r>
            <a:rPr lang="ru-RU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приложений 15                          к постановлению Правительства РК </a:t>
          </a:r>
          <a:r>
            <a:rPr lang="kk-KZ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№ 326               от 25.04.2015 г.</a:t>
          </a:r>
          <a:endParaRPr lang="ru-RU" sz="2200" b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662771" y="961302"/>
        <a:ext cx="4472435" cy="3191714"/>
      </dsp:txXfrm>
    </dsp:sp>
    <dsp:sp modelId="{5BF95D69-DA97-49A0-AF43-E80EB7376193}">
      <dsp:nvSpPr>
        <dsp:cNvPr id="0" name=""/>
        <dsp:cNvSpPr/>
      </dsp:nvSpPr>
      <dsp:spPr>
        <a:xfrm rot="16200000">
          <a:off x="-1199605" y="1122618"/>
          <a:ext cx="3955295" cy="1556084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Платное питание</a:t>
          </a:r>
          <a:endParaRPr lang="ru-RU" sz="2200" b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6200000">
        <a:off x="-1199605" y="1122618"/>
        <a:ext cx="3955295" cy="1556084"/>
      </dsp:txXfrm>
    </dsp:sp>
    <dsp:sp modelId="{62DB274B-B2F0-40B6-8AA3-F3A3CEBC7A83}">
      <dsp:nvSpPr>
        <dsp:cNvPr id="0" name=""/>
        <dsp:cNvSpPr/>
      </dsp:nvSpPr>
      <dsp:spPr>
        <a:xfrm rot="5400000">
          <a:off x="9059596" y="2577475"/>
          <a:ext cx="3647349" cy="1483198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Бесплатное питание</a:t>
          </a:r>
          <a:endParaRPr lang="ru-RU" sz="22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5400000">
        <a:off x="9059596" y="2577475"/>
        <a:ext cx="3647349" cy="148319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BD5F85-A7AA-4173-B772-454CB57BD52A}">
      <dsp:nvSpPr>
        <dsp:cNvPr id="0" name=""/>
        <dsp:cNvSpPr/>
      </dsp:nvSpPr>
      <dsp:spPr>
        <a:xfrm>
          <a:off x="0" y="31913"/>
          <a:ext cx="12106795" cy="129802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соответствии с Постановлением Правительства </a:t>
          </a:r>
          <a:r>
            <a:rPr lang="ru-RU" sz="2200" b="1" kern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РК                                                                    № 255 от 22 февраля 2012 года</a:t>
          </a:r>
          <a:endParaRPr lang="ru-RU" sz="2200" b="1" kern="1200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0" y="31913"/>
        <a:ext cx="12106795" cy="1298023"/>
      </dsp:txXfrm>
    </dsp:sp>
    <dsp:sp modelId="{77D8B673-4309-48BA-9E9A-DFCB963BB7B4}">
      <dsp:nvSpPr>
        <dsp:cNvPr id="0" name=""/>
        <dsp:cNvSpPr/>
      </dsp:nvSpPr>
      <dsp:spPr>
        <a:xfrm>
          <a:off x="4450" y="1393764"/>
          <a:ext cx="2380460" cy="2993924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детям</a:t>
          </a:r>
          <a:r>
            <a:rPr lang="kk-KZ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</a:t>
          </a: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сиротам и детям, оставшимся без попечения родителей</a:t>
          </a:r>
          <a:r>
            <a:rPr lang="ru-RU" sz="1800" b="1" kern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проживающим в семьях</a:t>
          </a:r>
          <a:r>
            <a:rPr lang="kk-KZ" sz="1800" b="1" kern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;</a:t>
          </a:r>
          <a:endParaRPr lang="ru-RU" sz="1800" b="1" kern="1200" dirty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450" y="1393764"/>
        <a:ext cx="2380460" cy="2993924"/>
      </dsp:txXfrm>
    </dsp:sp>
    <dsp:sp modelId="{924EAD0B-947D-4D64-80CE-19AD90006D72}">
      <dsp:nvSpPr>
        <dsp:cNvPr id="0" name=""/>
        <dsp:cNvSpPr/>
      </dsp:nvSpPr>
      <dsp:spPr>
        <a:xfrm>
          <a:off x="2384910" y="1393764"/>
          <a:ext cx="2382342" cy="2993924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</a:t>
          </a: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имеющих право на получение государственной адресной социальной помощи</a:t>
          </a:r>
          <a:endParaRPr lang="ru-RU" sz="18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384910" y="1393764"/>
        <a:ext cx="2382342" cy="2993924"/>
      </dsp:txXfrm>
    </dsp:sp>
    <dsp:sp modelId="{C29E9601-6AF4-4F46-B480-B1726CD585CF}">
      <dsp:nvSpPr>
        <dsp:cNvPr id="0" name=""/>
        <dsp:cNvSpPr/>
      </dsp:nvSpPr>
      <dsp:spPr>
        <a:xfrm>
          <a:off x="4767253" y="1393764"/>
          <a:ext cx="2636229" cy="2993924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не получающих государственную АСП,                                   </a:t>
          </a: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 которых среднедушевой доход ниже величины прожиточного минимума</a:t>
          </a:r>
          <a:endParaRPr lang="ru-RU" sz="18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767253" y="1393764"/>
        <a:ext cx="2636229" cy="2993924"/>
      </dsp:txXfrm>
    </dsp:sp>
    <dsp:sp modelId="{BE2BF125-C71E-4400-8629-0F21F1F4FD1D}">
      <dsp:nvSpPr>
        <dsp:cNvPr id="0" name=""/>
        <dsp:cNvSpPr/>
      </dsp:nvSpPr>
      <dsp:spPr>
        <a:xfrm>
          <a:off x="7403483" y="1393764"/>
          <a:ext cx="2316518" cy="2993924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детям из семей, </a:t>
          </a: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требующих экстренной помощи в результате чрезвычайных ситуаций</a:t>
          </a:r>
          <a:endParaRPr lang="ru-RU" sz="18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7403483" y="1393764"/>
        <a:ext cx="2316518" cy="2993924"/>
      </dsp:txXfrm>
    </dsp:sp>
    <dsp:sp modelId="{45FCCD42-0F61-48F8-AD09-E10DA4E9ABBB}">
      <dsp:nvSpPr>
        <dsp:cNvPr id="0" name=""/>
        <dsp:cNvSpPr/>
      </dsp:nvSpPr>
      <dsp:spPr>
        <a:xfrm>
          <a:off x="9720001" y="1393764"/>
          <a:ext cx="2382342" cy="2993924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и</a:t>
          </a:r>
          <a:r>
            <a:rPr lang="ru-RU" sz="18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ным категориям обучающихся и воспитанников, </a:t>
          </a:r>
          <a:r>
            <a:rPr lang="ru-RU" sz="18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определяемым коллегиальным органом организаций образования</a:t>
          </a:r>
          <a:endParaRPr lang="ru-RU" sz="18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9720001" y="1393764"/>
        <a:ext cx="2382342" cy="2993924"/>
      </dsp:txXfrm>
    </dsp:sp>
    <dsp:sp modelId="{DF9FEBC6-E68D-4CCA-BE4C-C360C47E037F}">
      <dsp:nvSpPr>
        <dsp:cNvPr id="0" name=""/>
        <dsp:cNvSpPr/>
      </dsp:nvSpPr>
      <dsp:spPr>
        <a:xfrm>
          <a:off x="0" y="4387688"/>
          <a:ext cx="12106795" cy="332658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FABF48-E5EF-4274-A370-266687CE6C57}">
      <dsp:nvSpPr>
        <dsp:cNvPr id="0" name=""/>
        <dsp:cNvSpPr/>
      </dsp:nvSpPr>
      <dsp:spPr>
        <a:xfrm>
          <a:off x="0" y="681252"/>
          <a:ext cx="115256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CEC2B-3CC6-4219-AF6D-6A67669F0C4A}">
      <dsp:nvSpPr>
        <dsp:cNvPr id="0" name=""/>
        <dsp:cNvSpPr/>
      </dsp:nvSpPr>
      <dsp:spPr>
        <a:xfrm>
          <a:off x="548705" y="39008"/>
          <a:ext cx="10974103" cy="10112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949" tIns="0" rIns="30494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- Заявление</a:t>
          </a:r>
          <a:r>
            <a:rPr lang="ru-RU" sz="200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2000" i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по форме согласно приложению 2 к стандарту госуслуги</a:t>
          </a:r>
          <a:r>
            <a:rPr lang="en-US" sz="2000" i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kk-KZ" sz="2000" b="0" i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(приказ МОН РК № 198 от 13.04.2015 г. с изм. № 684 от 13.12.2018 г.)</a:t>
          </a:r>
          <a:r>
            <a:rPr lang="ru-RU" sz="2000" b="0" i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ru-RU" sz="2000" b="0" i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8705" y="39008"/>
        <a:ext cx="10974103" cy="1011244"/>
      </dsp:txXfrm>
    </dsp:sp>
    <dsp:sp modelId="{69AF6B50-9F49-46DC-9F3F-F29FF4A0F2DD}">
      <dsp:nvSpPr>
        <dsp:cNvPr id="0" name=""/>
        <dsp:cNvSpPr/>
      </dsp:nvSpPr>
      <dsp:spPr>
        <a:xfrm>
          <a:off x="0" y="1815252"/>
          <a:ext cx="115256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A7E72-FC9F-4029-9643-D88563883A74}">
      <dsp:nvSpPr>
        <dsp:cNvPr id="0" name=""/>
        <dsp:cNvSpPr/>
      </dsp:nvSpPr>
      <dsp:spPr>
        <a:xfrm>
          <a:off x="548705" y="1446252"/>
          <a:ext cx="10974103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949" tIns="0" rIns="30494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- </a:t>
          </a:r>
          <a:r>
            <a:rPr lang="ru-RU" sz="20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Документ, удостоверяющий личность родителя </a:t>
          </a:r>
          <a:r>
            <a:rPr lang="ru-RU" sz="2000" i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(требуется для идентификации личности);</a:t>
          </a:r>
          <a:endParaRPr lang="ru-RU" sz="2000" i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8705" y="1446252"/>
        <a:ext cx="10974103" cy="738000"/>
      </dsp:txXfrm>
    </dsp:sp>
    <dsp:sp modelId="{57502EA4-8B2F-4430-9EF6-EBC88E4320D5}">
      <dsp:nvSpPr>
        <dsp:cNvPr id="0" name=""/>
        <dsp:cNvSpPr/>
      </dsp:nvSpPr>
      <dsp:spPr>
        <a:xfrm>
          <a:off x="0" y="2949252"/>
          <a:ext cx="115256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4CC96-0C33-4966-879C-72014F2B7F8C}">
      <dsp:nvSpPr>
        <dsp:cNvPr id="0" name=""/>
        <dsp:cNvSpPr/>
      </dsp:nvSpPr>
      <dsp:spPr>
        <a:xfrm>
          <a:off x="548705" y="2580252"/>
          <a:ext cx="10974103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949" tIns="0" rIns="304949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20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Копия свидетельства о рождении ребенка</a:t>
          </a:r>
          <a:r>
            <a:rPr lang="kk-KZ" sz="20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;</a:t>
          </a:r>
          <a:r>
            <a:rPr lang="ru-RU" sz="20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ru-RU" sz="2000" b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8705" y="2580252"/>
        <a:ext cx="10974103" cy="738000"/>
      </dsp:txXfrm>
    </dsp:sp>
    <dsp:sp modelId="{CD8C1006-0D54-40A8-9354-4E8A12FCAF15}">
      <dsp:nvSpPr>
        <dsp:cNvPr id="0" name=""/>
        <dsp:cNvSpPr/>
      </dsp:nvSpPr>
      <dsp:spPr>
        <a:xfrm>
          <a:off x="0" y="4083252"/>
          <a:ext cx="115256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69441-1822-43C0-A72D-16510648F792}">
      <dsp:nvSpPr>
        <dsp:cNvPr id="0" name=""/>
        <dsp:cNvSpPr/>
      </dsp:nvSpPr>
      <dsp:spPr>
        <a:xfrm>
          <a:off x="548705" y="3714252"/>
          <a:ext cx="10974103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949" tIns="0" rIns="304949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2000" b="1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Копия свидетельства о заключении или расторжении брака </a:t>
          </a:r>
          <a:endParaRPr lang="ru-RU" sz="2000" b="1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8705" y="3714252"/>
        <a:ext cx="10974103" cy="73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8D2A4-A00E-4676-85A6-FA99799BE951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5BAA2-CCCC-4CB4-BE0D-70DCFA5A134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75992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65728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31457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697185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62914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828642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394371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60099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25827" algn="l" defTabSz="113145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5118" y="2236948"/>
            <a:ext cx="10711339" cy="1543526"/>
          </a:xfrm>
        </p:spPr>
        <p:txBody>
          <a:bodyPr/>
          <a:lstStyle>
            <a:lvl1pPr>
              <a:defRPr b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0236" y="4080510"/>
            <a:ext cx="882110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565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1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7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2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8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4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0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2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8893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60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4" cy="61441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0080" y="288372"/>
            <a:ext cx="8296037" cy="61441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257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0954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437" y="4627246"/>
            <a:ext cx="10711339" cy="1430179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95437" y="3052049"/>
            <a:ext cx="10711339" cy="1575196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572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3145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718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629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864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9437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600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2582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271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0079" y="1680212"/>
            <a:ext cx="5565696" cy="475226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5800" y="1680212"/>
            <a:ext cx="5565696" cy="475226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6531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079" y="1611869"/>
            <a:ext cx="5567884" cy="67175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728" indent="0">
              <a:buNone/>
              <a:defRPr sz="2500" b="1"/>
            </a:lvl2pPr>
            <a:lvl3pPr marL="1131457" indent="0">
              <a:buNone/>
              <a:defRPr sz="2200" b="1"/>
            </a:lvl3pPr>
            <a:lvl4pPr marL="1697185" indent="0">
              <a:buNone/>
              <a:defRPr sz="2000" b="1"/>
            </a:lvl4pPr>
            <a:lvl5pPr marL="2262914" indent="0">
              <a:buNone/>
              <a:defRPr sz="2000" b="1"/>
            </a:lvl5pPr>
            <a:lvl6pPr marL="2828642" indent="0">
              <a:buNone/>
              <a:defRPr sz="2000" b="1"/>
            </a:lvl6pPr>
            <a:lvl7pPr marL="3394371" indent="0">
              <a:buNone/>
              <a:defRPr sz="2000" b="1"/>
            </a:lvl7pPr>
            <a:lvl8pPr marL="3960099" indent="0">
              <a:buNone/>
              <a:defRPr sz="2000" b="1"/>
            </a:lvl8pPr>
            <a:lvl9pPr marL="4525827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079" y="2283619"/>
            <a:ext cx="5567884" cy="414885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01427" y="1611869"/>
            <a:ext cx="5570071" cy="67175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728" indent="0">
              <a:buNone/>
              <a:defRPr sz="2500" b="1"/>
            </a:lvl2pPr>
            <a:lvl3pPr marL="1131457" indent="0">
              <a:buNone/>
              <a:defRPr sz="2200" b="1"/>
            </a:lvl3pPr>
            <a:lvl4pPr marL="1697185" indent="0">
              <a:buNone/>
              <a:defRPr sz="2000" b="1"/>
            </a:lvl4pPr>
            <a:lvl5pPr marL="2262914" indent="0">
              <a:buNone/>
              <a:defRPr sz="2000" b="1"/>
            </a:lvl5pPr>
            <a:lvl6pPr marL="2828642" indent="0">
              <a:buNone/>
              <a:defRPr sz="2000" b="1"/>
            </a:lvl6pPr>
            <a:lvl7pPr marL="3394371" indent="0">
              <a:buNone/>
              <a:defRPr sz="2000" b="1"/>
            </a:lvl7pPr>
            <a:lvl8pPr marL="3960099" indent="0">
              <a:buNone/>
              <a:defRPr sz="2000" b="1"/>
            </a:lvl8pPr>
            <a:lvl9pPr marL="4525827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01427" y="2283619"/>
            <a:ext cx="5570071" cy="414885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689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9774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660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81" y="286702"/>
            <a:ext cx="4145831" cy="1220153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6866" y="286704"/>
            <a:ext cx="7044630" cy="6145769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081" y="1506857"/>
            <a:ext cx="4145831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65728" indent="0">
              <a:buNone/>
              <a:defRPr sz="1500"/>
            </a:lvl2pPr>
            <a:lvl3pPr marL="1131457" indent="0">
              <a:buNone/>
              <a:defRPr sz="1200"/>
            </a:lvl3pPr>
            <a:lvl4pPr marL="1697185" indent="0">
              <a:buNone/>
              <a:defRPr sz="1100"/>
            </a:lvl4pPr>
            <a:lvl5pPr marL="2262914" indent="0">
              <a:buNone/>
              <a:defRPr sz="1100"/>
            </a:lvl5pPr>
            <a:lvl6pPr marL="2828642" indent="0">
              <a:buNone/>
              <a:defRPr sz="1100"/>
            </a:lvl6pPr>
            <a:lvl7pPr marL="3394371" indent="0">
              <a:buNone/>
              <a:defRPr sz="1100"/>
            </a:lvl7pPr>
            <a:lvl8pPr marL="3960099" indent="0">
              <a:buNone/>
              <a:defRPr sz="1100"/>
            </a:lvl8pPr>
            <a:lvl9pPr marL="452582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9366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9997" y="5040631"/>
            <a:ext cx="7560945" cy="59507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69997" y="643414"/>
            <a:ext cx="7560945" cy="4320540"/>
          </a:xfrm>
        </p:spPr>
        <p:txBody>
          <a:bodyPr/>
          <a:lstStyle>
            <a:lvl1pPr marL="0" indent="0">
              <a:buNone/>
              <a:defRPr sz="4000"/>
            </a:lvl1pPr>
            <a:lvl2pPr marL="565728" indent="0">
              <a:buNone/>
              <a:defRPr sz="3500"/>
            </a:lvl2pPr>
            <a:lvl3pPr marL="1131457" indent="0">
              <a:buNone/>
              <a:defRPr sz="3000"/>
            </a:lvl3pPr>
            <a:lvl4pPr marL="1697185" indent="0">
              <a:buNone/>
              <a:defRPr sz="2500"/>
            </a:lvl4pPr>
            <a:lvl5pPr marL="2262914" indent="0">
              <a:buNone/>
              <a:defRPr sz="2500"/>
            </a:lvl5pPr>
            <a:lvl6pPr marL="2828642" indent="0">
              <a:buNone/>
              <a:defRPr sz="2500"/>
            </a:lvl6pPr>
            <a:lvl7pPr marL="3394371" indent="0">
              <a:buNone/>
              <a:defRPr sz="2500"/>
            </a:lvl7pPr>
            <a:lvl8pPr marL="3960099" indent="0">
              <a:buNone/>
              <a:defRPr sz="2500"/>
            </a:lvl8pPr>
            <a:lvl9pPr marL="4525827" indent="0">
              <a:buNone/>
              <a:defRPr sz="25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69997" y="5635706"/>
            <a:ext cx="7560945" cy="845105"/>
          </a:xfrm>
        </p:spPr>
        <p:txBody>
          <a:bodyPr/>
          <a:lstStyle>
            <a:lvl1pPr marL="0" indent="0">
              <a:buNone/>
              <a:defRPr sz="1700"/>
            </a:lvl1pPr>
            <a:lvl2pPr marL="565728" indent="0">
              <a:buNone/>
              <a:defRPr sz="1500"/>
            </a:lvl2pPr>
            <a:lvl3pPr marL="1131457" indent="0">
              <a:buNone/>
              <a:defRPr sz="1200"/>
            </a:lvl3pPr>
            <a:lvl4pPr marL="1697185" indent="0">
              <a:buNone/>
              <a:defRPr sz="1100"/>
            </a:lvl4pPr>
            <a:lvl5pPr marL="2262914" indent="0">
              <a:buNone/>
              <a:defRPr sz="1100"/>
            </a:lvl5pPr>
            <a:lvl6pPr marL="2828642" indent="0">
              <a:buNone/>
              <a:defRPr sz="1100"/>
            </a:lvl6pPr>
            <a:lvl7pPr marL="3394371" indent="0">
              <a:buNone/>
              <a:defRPr sz="1100"/>
            </a:lvl7pPr>
            <a:lvl8pPr marL="3960099" indent="0">
              <a:buNone/>
              <a:defRPr sz="1100"/>
            </a:lvl8pPr>
            <a:lvl9pPr marL="452582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266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79" y="288370"/>
            <a:ext cx="11341418" cy="1200150"/>
          </a:xfrm>
          <a:prstGeom prst="rect">
            <a:avLst/>
          </a:prstGeom>
        </p:spPr>
        <p:txBody>
          <a:bodyPr vert="horz" lIns="113146" tIns="56574" rIns="113146" bIns="5657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079" y="1680212"/>
            <a:ext cx="11341418" cy="4752261"/>
          </a:xfrm>
          <a:prstGeom prst="rect">
            <a:avLst/>
          </a:prstGeom>
        </p:spPr>
        <p:txBody>
          <a:bodyPr vert="horz" lIns="113146" tIns="56574" rIns="113146" bIns="5657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0079" y="6674169"/>
            <a:ext cx="2940368" cy="383381"/>
          </a:xfrm>
          <a:prstGeom prst="rect">
            <a:avLst/>
          </a:prstGeom>
        </p:spPr>
        <p:txBody>
          <a:bodyPr vert="horz" lIns="113146" tIns="56574" rIns="113146" bIns="56574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4E3D4-D9AF-477F-9760-B1718331474B}" type="datetimeFigureOut">
              <a:rPr lang="ru-RU" smtClean="0"/>
              <a:pPr/>
              <a:t>28.02.2020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05538" y="6674169"/>
            <a:ext cx="3990499" cy="383381"/>
          </a:xfrm>
          <a:prstGeom prst="rect">
            <a:avLst/>
          </a:prstGeom>
        </p:spPr>
        <p:txBody>
          <a:bodyPr vert="horz" lIns="113146" tIns="56574" rIns="113146" bIns="56574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31129" y="6674169"/>
            <a:ext cx="2940368" cy="383381"/>
          </a:xfrm>
          <a:prstGeom prst="rect">
            <a:avLst/>
          </a:prstGeom>
        </p:spPr>
        <p:txBody>
          <a:bodyPr vert="horz" lIns="113146" tIns="56574" rIns="113146" bIns="56574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5760-4D7D-4D19-BE79-3398DE14937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22872" y="6820312"/>
            <a:ext cx="3909253" cy="452807"/>
          </a:xfrm>
          <a:prstGeom prst="rect">
            <a:avLst/>
          </a:prstGeom>
        </p:spPr>
        <p:txBody>
          <a:bodyPr wrap="none" lIns="113146" tIns="56574" rIns="113146" bIns="56574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http://presentation-creation.ru/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5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131457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297" indent="-424297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9309" indent="-353581" algn="l" defTabSz="1131457" rtl="0" eaLnBrk="1" latinLnBrk="0" hangingPunct="1">
        <a:spcBef>
          <a:spcPct val="20000"/>
        </a:spcBef>
        <a:buFont typeface="Arial" panose="020B0604020202020204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4321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80050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5779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11507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77235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42964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08692" indent="-282865" algn="l" defTabSz="11314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5728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31457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7185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2914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642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4371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60099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25827" algn="l" defTabSz="113145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4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Организация питания школьников </a:t>
            </a:r>
            <a:r>
              <a:rPr lang="ru-RU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4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в учреждениях образования </a:t>
            </a:r>
            <a:r>
              <a:rPr lang="en-US" sz="4000" b="1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0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города Павлодара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2315" y="6790455"/>
            <a:ext cx="8821103" cy="410445"/>
          </a:xfrm>
        </p:spPr>
        <p:txBody>
          <a:bodyPr>
            <a:normAutofit fontScale="77500" lnSpcReduction="20000"/>
          </a:bodyPr>
          <a:lstStyle/>
          <a:p>
            <a:r>
              <a:rPr lang="ru-RU" sz="3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2020</a:t>
            </a:r>
            <a:endParaRPr lang="ru-RU" sz="3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9019" y="6912818"/>
            <a:ext cx="3960440" cy="2880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956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4363" y="432098"/>
            <a:ext cx="9793088" cy="12001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Основаниями для отказа в оказании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услуги являются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147" y="1944266"/>
            <a:ext cx="11737304" cy="3960440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1</a:t>
            </a:r>
            <a:r>
              <a:rPr lang="ru-RU" sz="1800" b="1" dirty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)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ru-RU" sz="1800" u="sng" dirty="0">
                <a:latin typeface="Arial Black" pitchFamily="34" charset="0"/>
                <a:cs typeface="Arial" panose="020B0604020202020204" pitchFamily="34" charset="0"/>
              </a:rPr>
              <a:t>установление недостоверности документов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, представленных услугополучателем для получения государственной услуги, и (или) данных (сведений), содержащихся в них;</a:t>
            </a:r>
          </a:p>
          <a:p>
            <a:pPr marL="0" indent="0" algn="just" fontAlgn="base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2</a:t>
            </a:r>
            <a:r>
              <a:rPr lang="ru-RU" sz="1800" b="1" dirty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)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ru-RU" sz="1800" b="1" u="sng" dirty="0">
                <a:latin typeface="Arial Black" pitchFamily="34" charset="0"/>
                <a:cs typeface="Arial" panose="020B0604020202020204" pitchFamily="34" charset="0"/>
              </a:rPr>
              <a:t>несоответствие </a:t>
            </a:r>
            <a:r>
              <a:rPr lang="ru-RU" sz="1800" b="1" u="sng" dirty="0" err="1">
                <a:latin typeface="Arial Black" pitchFamily="34" charset="0"/>
                <a:cs typeface="Arial" panose="020B0604020202020204" pitchFamily="34" charset="0"/>
              </a:rPr>
              <a:t>услугополучателя</a:t>
            </a:r>
            <a:r>
              <a:rPr lang="ru-RU" sz="1800" b="1" u="sng" dirty="0">
                <a:latin typeface="Arial Black" pitchFamily="34" charset="0"/>
                <a:cs typeface="Arial" panose="020B0604020202020204" pitchFamily="34" charset="0"/>
              </a:rPr>
              <a:t> и (</a:t>
            </a:r>
            <a:r>
              <a:rPr lang="ru-RU" sz="1800" b="1" u="sng" dirty="0" smtClean="0">
                <a:latin typeface="Arial Black" pitchFamily="34" charset="0"/>
                <a:cs typeface="Arial" panose="020B0604020202020204" pitchFamily="34" charset="0"/>
              </a:rPr>
              <a:t>или) </a:t>
            </a:r>
            <a:r>
              <a:rPr lang="ru-RU" sz="1800" b="1" u="sng" dirty="0">
                <a:latin typeface="Arial Black" pitchFamily="34" charset="0"/>
                <a:cs typeface="Arial" panose="020B0604020202020204" pitchFamily="34" charset="0"/>
              </a:rPr>
              <a:t>представленных </a:t>
            </a:r>
            <a:r>
              <a:rPr lang="ru-RU" sz="1800" b="1" u="sng" dirty="0" smtClean="0">
                <a:latin typeface="Arial Black" pitchFamily="34" charset="0"/>
                <a:cs typeface="Arial" panose="020B0604020202020204" pitchFamily="34" charset="0"/>
              </a:rPr>
              <a:t>материалов</a:t>
            </a:r>
            <a:r>
              <a:rPr lang="ru-RU" sz="1800" dirty="0" smtClean="0">
                <a:latin typeface="Arial Black" pitchFamily="34" charset="0"/>
                <a:cs typeface="Arial" panose="020B0604020202020204" pitchFamily="34" charset="0"/>
              </a:rPr>
              <a:t>, объектов, данных и сведений, необходимых для оказания государственной услуги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, требованиям, установленным постановлением Правительства Республики Казахстан от 25 января 2008 года № 64 "Об утверждении Правил формирования, направления расходования и учета средств, выделяемых на оказание финансовой и материальной помощи обучающимся и воспитанникам государственных учреждений образования из семей, имеющих право на получение государственной адресной социальной помощи, а также из семей, не получающих государственную адресную социальную помощь, в которых среднедушевой доход ниже величины прожиточного минимума, и детям - сиротам, детям, оставшимся без попечения родителей, проживающим в семьях, детям из семей, требующих экстренной помощи в результате чрезвычайных ситуаций, и иным категориям обучающихся и воспитанников";</a:t>
            </a:r>
          </a:p>
          <a:p>
            <a:pPr marL="0" indent="0" algn="just" fontAlgn="base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3</a:t>
            </a:r>
            <a:r>
              <a:rPr lang="ru-RU" sz="1800" b="1" dirty="0">
                <a:solidFill>
                  <a:srgbClr val="FF0000"/>
                </a:solidFill>
                <a:latin typeface="Arial Black" pitchFamily="34" charset="0"/>
                <a:cs typeface="Arial" panose="020B0604020202020204" pitchFamily="34" charset="0"/>
              </a:rPr>
              <a:t>)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 в отношении </a:t>
            </a:r>
            <a:r>
              <a:rPr lang="ru-RU" sz="1800" dirty="0" err="1">
                <a:latin typeface="Arial Black" pitchFamily="34" charset="0"/>
                <a:cs typeface="Arial" panose="020B0604020202020204" pitchFamily="34" charset="0"/>
              </a:rPr>
              <a:t>услугополучателя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 имеется </a:t>
            </a:r>
            <a:r>
              <a:rPr lang="ru-RU" sz="1800" b="1" dirty="0">
                <a:latin typeface="Arial Black" pitchFamily="34" charset="0"/>
                <a:cs typeface="Arial" panose="020B0604020202020204" pitchFamily="34" charset="0"/>
              </a:rPr>
              <a:t>вступившее в законную силу </a:t>
            </a:r>
            <a:r>
              <a:rPr lang="ru-RU" sz="1800" b="1" u="sng" dirty="0">
                <a:latin typeface="Arial Black" pitchFamily="34" charset="0"/>
                <a:cs typeface="Arial" panose="020B0604020202020204" pitchFamily="34" charset="0"/>
              </a:rPr>
              <a:t>решение суда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, на основании которого </a:t>
            </a:r>
            <a:r>
              <a:rPr lang="ru-RU" sz="1800" dirty="0" err="1">
                <a:latin typeface="Arial Black" pitchFamily="34" charset="0"/>
                <a:cs typeface="Arial" panose="020B0604020202020204" pitchFamily="34" charset="0"/>
              </a:rPr>
              <a:t>услугополучатель</a:t>
            </a:r>
            <a:r>
              <a:rPr lang="ru-RU" sz="1800" dirty="0">
                <a:latin typeface="Arial Black" pitchFamily="34" charset="0"/>
                <a:cs typeface="Arial" panose="020B0604020202020204" pitchFamily="34" charset="0"/>
              </a:rPr>
              <a:t> лишен </a:t>
            </a:r>
            <a:r>
              <a:rPr lang="ru-RU" sz="1800" u="sng" dirty="0">
                <a:latin typeface="Arial Black" pitchFamily="34" charset="0"/>
                <a:cs typeface="Arial" panose="020B0604020202020204" pitchFamily="34" charset="0"/>
              </a:rPr>
              <a:t>специального права, связанного с получением государственной услуги</a:t>
            </a:r>
            <a:r>
              <a:rPr lang="ru-RU" sz="1800" u="sng" dirty="0" smtClean="0">
                <a:latin typeface="Arial Black" pitchFamily="34" charset="0"/>
                <a:cs typeface="Arial" panose="020B0604020202020204" pitchFamily="34" charset="0"/>
              </a:rPr>
              <a:t>.</a:t>
            </a:r>
            <a:endParaRPr lang="ru-RU" sz="1800" u="sng" dirty="0">
              <a:latin typeface="Arial Black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413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459" y="240060"/>
            <a:ext cx="8623038" cy="1200150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Регламент государственной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«Предоставление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бесплатного и льготного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питания отдельным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категориям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 и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воспитанников в общеобразовательных школах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Утвержден постановлением </a:t>
            </a:r>
            <a:r>
              <a:rPr lang="ru-RU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акимата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Павлодарской области от «24»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июня 2015 года №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181/6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115" y="1584226"/>
            <a:ext cx="12349460" cy="5472608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Содержание каждой процедуры (действия), входящей в состав процесса оказания государственной услуги, длительность и последовательность его выполнения, в том числе этапы прохождения процедур (действий):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сотрудник канцелярии услугодателя осуществляет прием и регистрацию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полученных от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услугополучателя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документов, сверяет копии документов с оригиналами документов, возвращает оригиналы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услугополучателю с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распиской о приеме документов и передает на рассмотрение руководителю услугодателя –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15 (пятнадцать) минут.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случае предоставления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услугополучателем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неполного пакета документов согласно пункту 9 Стандарта и (или)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документов с истекшим сроком действия услугодатель отказывает в приеме заявления.</a:t>
            </a:r>
          </a:p>
          <a:p>
            <a:pPr marL="0" indent="0" algn="just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руководитель услугодателя рассматривает и определяет ответственного исполнителя –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1 (один) рабочий день;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ответственный исполнитель услугодателя оформляет проект справки либо мотивированный ответ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 отказе в оказании государственной услуги по основаниям, предусмотренным пунктом 10 Стандарта, и направляет на рассмотрение и подписание руководителю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1 (один) рабочий день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руководитель услугодателя рассматривает, подписывает проект справки либо мотивированный ответ об отказе в оказании государственной услуги по основаниям, предусмотренным пунктом 10 Стандарта, и направляет сотруднику канцелярии услугодателя –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1 (один) рабочий день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сотрудник канцелярии услугодателя регистрирует справку либо мотивированный ответ об отказе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оказании государственной услуги по основаниям, предусмотренным пунктом 10 Стандарта, и выдает результат услугополучателю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– 30 (тридцать)минут.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33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4403" y="288370"/>
            <a:ext cx="9127094" cy="120015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МОН РК от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31 октября 2018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b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№ 598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утверждении Правил организации питания обучающихся в организациях среднего образования, а также приобретения товаров, связанных с обеспечением питания детей, воспитывающихся и обучающихся в дошкольных организациях, организациях образования для детей-сирот и детей, оставшихся без попечения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родителей»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115" y="2016274"/>
            <a:ext cx="12025336" cy="50405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Параграф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3. Порядок обеспечения условий для организации питания обучающихся в организациях среднего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marL="0" indent="0" algn="just">
              <a:buNone/>
            </a:pP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64. Организация питания осуществляется согласно пункту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6 статьи 144 Кодекса Республики Казахстан от 18 сентября 2009 года "О здоровье народа и системе здравоохранения".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Время работы столовой и (или) буфета 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завершатся не позднее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чем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за час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 окончания учебного процесса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Органы управления образованием и организации среднего образования создают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интернет-ресурсе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рубрику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"Школьное питание"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обеспечивают систематическое размещение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информации по организации питания обучающихся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Руководитель организации среднего образования в соответствии с перспективным меню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ежедневно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утверждает меню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предстоящий день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размещает его в столовой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и в месте,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доступном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родителей или законных представителей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14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9642" y="288370"/>
            <a:ext cx="9621855" cy="1200150"/>
          </a:xfrm>
        </p:spPr>
        <p:txBody>
          <a:bodyPr>
            <a:normAutofit/>
          </a:bodyPr>
          <a:lstStyle/>
          <a:p>
            <a:r>
              <a:rPr lang="ru-RU" sz="33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Организация горячего питания </a:t>
            </a:r>
            <a:br>
              <a:rPr lang="ru-RU" sz="33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33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осуществляется</a:t>
            </a: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gray">
          <a:xfrm flipV="1">
            <a:off x="5189399" y="2782017"/>
            <a:ext cx="3117578" cy="1908571"/>
          </a:xfrm>
          <a:prstGeom prst="upArrow">
            <a:avLst>
              <a:gd name="adj1" fmla="val 66602"/>
              <a:gd name="adj2" fmla="val 48259"/>
            </a:avLst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lIns="113146" tIns="56574" rIns="113146" bIns="56574" anchor="ctr"/>
          <a:lstStyle/>
          <a:p>
            <a:endParaRPr lang="ru-RU" dirty="0"/>
          </a:p>
        </p:txBody>
      </p:sp>
      <p:sp>
        <p:nvSpPr>
          <p:cNvPr id="6" name="AutoShape 24"/>
          <p:cNvSpPr>
            <a:spLocks noChangeArrowheads="1"/>
          </p:cNvSpPr>
          <p:nvPr/>
        </p:nvSpPr>
        <p:spPr bwMode="gray">
          <a:xfrm>
            <a:off x="644334" y="2838687"/>
            <a:ext cx="3068318" cy="2355296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7" name="AutoShape 25"/>
          <p:cNvSpPr>
            <a:spLocks noChangeArrowheads="1"/>
          </p:cNvSpPr>
          <p:nvPr/>
        </p:nvSpPr>
        <p:spPr bwMode="gray">
          <a:xfrm>
            <a:off x="4528692" y="2012676"/>
            <a:ext cx="4252997" cy="1276071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 algn="ctr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9" name="Oval 27"/>
          <p:cNvSpPr>
            <a:spLocks noChangeArrowheads="1"/>
          </p:cNvSpPr>
          <p:nvPr/>
        </p:nvSpPr>
        <p:spPr bwMode="gray">
          <a:xfrm>
            <a:off x="2484218" y="5110036"/>
            <a:ext cx="8674522" cy="1525191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path path="rect">
              <a:fillToRect t="100000" r="100000"/>
            </a:path>
          </a:gradFill>
          <a:ln w="9525" algn="ctr">
            <a:noFill/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0" name="AutoShape 28"/>
          <p:cNvSpPr>
            <a:spLocks noChangeArrowheads="1"/>
          </p:cNvSpPr>
          <p:nvPr/>
        </p:nvSpPr>
        <p:spPr bwMode="gray">
          <a:xfrm rot="5400000">
            <a:off x="3682657" y="2353173"/>
            <a:ext cx="908447" cy="595074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1" name="AutoShape 29"/>
          <p:cNvSpPr>
            <a:spLocks noChangeArrowheads="1"/>
          </p:cNvSpPr>
          <p:nvPr/>
        </p:nvSpPr>
        <p:spPr bwMode="gray">
          <a:xfrm rot="16200000">
            <a:off x="8936380" y="2341731"/>
            <a:ext cx="908446" cy="595074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336699"/>
              </a:gs>
              <a:gs pos="100000">
                <a:srgbClr val="336699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black">
          <a:xfrm>
            <a:off x="4711495" y="2133601"/>
            <a:ext cx="4219979" cy="4989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13146" tIns="56574" rIns="113146" bIns="56574">
            <a:spAutoFit/>
          </a:bodyPr>
          <a:lstStyle/>
          <a:p>
            <a:pPr algn="ctr"/>
            <a:r>
              <a:rPr lang="kk-KZ" sz="2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СОШ №27 г. Павлодара</a:t>
            </a:r>
            <a:endParaRPr lang="en-US" sz="2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black">
          <a:xfrm>
            <a:off x="5634140" y="2737010"/>
            <a:ext cx="2291567" cy="4528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13146" tIns="56574" rIns="113146" bIns="56574">
            <a:spAutoFit/>
          </a:bodyPr>
          <a:lstStyle/>
          <a:p>
            <a:pPr algn="ctr"/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731 </a:t>
            </a:r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учащихся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Line 32"/>
          <p:cNvSpPr>
            <a:spLocks noChangeShapeType="1"/>
          </p:cNvSpPr>
          <p:nvPr/>
        </p:nvSpPr>
        <p:spPr bwMode="gray">
          <a:xfrm>
            <a:off x="4434418" y="2653513"/>
            <a:ext cx="4469622" cy="0"/>
          </a:xfrm>
          <a:prstGeom prst="line">
            <a:avLst/>
          </a:prstGeom>
          <a:noFill/>
          <a:ln w="9525">
            <a:solidFill>
              <a:srgbClr val="EAEAEA"/>
            </a:solidFill>
            <a:prstDash val="dash"/>
            <a:round/>
            <a:headEnd/>
            <a:tailEnd/>
          </a:ln>
          <a:effectLst>
            <a:outerShdw dist="17961" dir="18900000" algn="ctr" rotWithShape="0">
              <a:srgbClr val="808080"/>
            </a:outerShdw>
          </a:effectLst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5" name="AutoShape 33"/>
          <p:cNvSpPr>
            <a:spLocks noChangeArrowheads="1"/>
          </p:cNvSpPr>
          <p:nvPr/>
        </p:nvSpPr>
        <p:spPr bwMode="gray">
          <a:xfrm>
            <a:off x="644334" y="1634631"/>
            <a:ext cx="3068318" cy="990394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6" name="AutoShape 34"/>
          <p:cNvSpPr>
            <a:spLocks noChangeArrowheads="1"/>
          </p:cNvSpPr>
          <p:nvPr/>
        </p:nvSpPr>
        <p:spPr bwMode="gray">
          <a:xfrm>
            <a:off x="9693766" y="2843714"/>
            <a:ext cx="2561182" cy="211768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lIns="113146" tIns="56574" rIns="113146" bIns="56574" anchor="ctr"/>
          <a:lstStyle/>
          <a:p>
            <a:pPr algn="ctr"/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детей-сирот и</a:t>
            </a:r>
          </a:p>
          <a:p>
            <a:pPr algn="ctr"/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детей </a:t>
            </a:r>
          </a:p>
          <a:p>
            <a:pPr algn="ctr"/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оставшиеся без </a:t>
            </a:r>
          </a:p>
          <a:p>
            <a:pPr algn="ctr"/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попечения </a:t>
            </a:r>
          </a:p>
          <a:p>
            <a:pPr algn="ctr"/>
            <a:r>
              <a:rPr lang="kk-KZ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родителей 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AutoShape 35"/>
          <p:cNvSpPr>
            <a:spLocks noChangeArrowheads="1"/>
          </p:cNvSpPr>
          <p:nvPr/>
        </p:nvSpPr>
        <p:spPr bwMode="gray">
          <a:xfrm>
            <a:off x="9688140" y="1634632"/>
            <a:ext cx="2566810" cy="95402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lIns="113146" tIns="56574" rIns="113146" bIns="56574" anchor="ctr"/>
          <a:lstStyle/>
          <a:p>
            <a:endParaRPr lang="ru-RU" dirty="0"/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white">
          <a:xfrm>
            <a:off x="9834225" y="1669799"/>
            <a:ext cx="2274640" cy="4374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113146" tIns="56574" rIns="113146" bIns="56574">
            <a:spAutoFit/>
          </a:bodyPr>
          <a:lstStyle/>
          <a:p>
            <a:pPr algn="ctr"/>
            <a:r>
              <a:rPr lang="ru-RU" sz="2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32 м/о семей </a:t>
            </a:r>
            <a:endParaRPr lang="en-US" sz="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white">
          <a:xfrm>
            <a:off x="977446" y="1745674"/>
            <a:ext cx="2299005" cy="8836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113146" tIns="56574" rIns="113146" bIns="5657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74 охвачено бесплатным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горячим питание 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39"/>
          <p:cNvSpPr txBox="1">
            <a:spLocks noChangeArrowheads="1"/>
          </p:cNvSpPr>
          <p:nvPr/>
        </p:nvSpPr>
        <p:spPr bwMode="white">
          <a:xfrm>
            <a:off x="762109" y="2989712"/>
            <a:ext cx="2869846" cy="6682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113146" tIns="56574" rIns="113146" bIns="5657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27 семей получающие АСП </a:t>
            </a:r>
            <a:endParaRPr lang="en-US" sz="1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2818948" y="5519366"/>
            <a:ext cx="8005064" cy="7913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13146" tIns="56574" rIns="113146" bIns="56574">
            <a:spAutoFit/>
          </a:bodyPr>
          <a:lstStyle/>
          <a:p>
            <a:pPr algn="ctr" eaLnBrk="0" hangingPunct="0">
              <a:buClr>
                <a:srgbClr val="D7181F"/>
              </a:buClr>
              <a:buFont typeface="Wingdings" pitchFamily="2" charset="2"/>
              <a:buNone/>
            </a:pP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Для обучающихся школ города организовано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100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% обеспечение горячим питанием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981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275" y="360090"/>
            <a:ext cx="10279222" cy="1296144"/>
          </a:xfrm>
        </p:spPr>
        <p:txBody>
          <a:bodyPr>
            <a:noAutofit/>
          </a:bodyPr>
          <a:lstStyle/>
          <a:p>
            <a:r>
              <a:rPr lang="ru-RU" sz="33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школах </a:t>
            </a:r>
            <a:br>
              <a:rPr lang="ru-RU" sz="33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33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перспективное </a:t>
            </a:r>
            <a:r>
              <a:rPr lang="ru-RU" sz="33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меню разработано</a:t>
            </a:r>
            <a:endParaRPr lang="ru-RU" sz="33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2470726"/>
              </p:ext>
            </p:extLst>
          </p:nvPr>
        </p:nvGraphicFramePr>
        <p:xfrm>
          <a:off x="630079" y="1559023"/>
          <a:ext cx="11624870" cy="5065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26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8419" y="360090"/>
            <a:ext cx="8747026" cy="1200150"/>
          </a:xfrm>
        </p:spPr>
        <p:txBody>
          <a:bodyPr>
            <a:normAutofit/>
          </a:bodyPr>
          <a:lstStyle/>
          <a:p>
            <a:r>
              <a:rPr lang="kk-KZ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sz="33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Бесплатное и льготное питание предоставляются    </a:t>
            </a:r>
            <a:r>
              <a:rPr lang="kk-KZ" sz="3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</a:t>
            </a:r>
            <a:endParaRPr lang="ru-RU" sz="33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3077305"/>
              </p:ext>
            </p:extLst>
          </p:nvPr>
        </p:nvGraphicFramePr>
        <p:xfrm>
          <a:off x="247390" y="1680212"/>
          <a:ext cx="12106795" cy="4752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415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459" y="288082"/>
            <a:ext cx="8551029" cy="1270653"/>
          </a:xfrm>
        </p:spPr>
        <p:txBody>
          <a:bodyPr>
            <a:noAutofit/>
          </a:bodyPr>
          <a:lstStyle/>
          <a:p>
            <a:r>
              <a:rPr lang="kk-KZ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еречень 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документов,                                  необходимых </a:t>
            </a:r>
            <a:r>
              <a:rPr lang="ru-RU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для предоставления 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бесплатного </a:t>
            </a:r>
            <a:r>
              <a:rPr lang="ru-RU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и льготного питания </a:t>
            </a:r>
            <a:endParaRPr lang="ru-RU" sz="3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3968343"/>
              </p:ext>
            </p:extLst>
          </p:nvPr>
        </p:nvGraphicFramePr>
        <p:xfrm>
          <a:off x="630079" y="1680212"/>
          <a:ext cx="11525634" cy="4752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437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8339" y="288370"/>
            <a:ext cx="9788138" cy="1200150"/>
          </a:xfrm>
        </p:spPr>
        <p:txBody>
          <a:bodyPr>
            <a:normAutofit/>
          </a:bodyPr>
          <a:lstStyle/>
          <a:p>
            <a:pPr lvl="0"/>
            <a:r>
              <a:rPr lang="kk-KZ" sz="33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</a:t>
            </a:r>
            <a:r>
              <a:rPr lang="ru-RU" sz="33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опия документа, подтверждающего </a:t>
            </a:r>
            <a:r>
              <a:rPr lang="ru-RU" sz="33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статус </a:t>
            </a:r>
            <a:endParaRPr lang="ru-RU" sz="3300" i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8174542"/>
              </p:ext>
            </p:extLst>
          </p:nvPr>
        </p:nvGraphicFramePr>
        <p:xfrm>
          <a:off x="252115" y="1656234"/>
          <a:ext cx="11953328" cy="50154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2646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641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Для детей сирот и детей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оставшиеся без попечения родителей, проживающих в семьях </a:t>
                      </a:r>
                      <a:endParaRPr lang="ru-RU" sz="2000" b="0" i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Решение </a:t>
                      </a: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уполномоченного органа об утверждении опеки</a:t>
                      </a:r>
                    </a:p>
                  </a:txBody>
                  <a:tcPr marL="126016" marR="126016" marT="48006" marB="48006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32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Для детей из семей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</a:t>
                      </a: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имеющих право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 получение государственной АСП</a:t>
                      </a:r>
                      <a:endParaRPr lang="ru-RU" sz="2000" b="0" i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Справка,</a:t>
                      </a: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подтверждающая принадлежность семьи </a:t>
                      </a: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 получателям государственной АСП</a:t>
                      </a:r>
                    </a:p>
                  </a:txBody>
                  <a:tcPr marL="126016" marR="126016" marT="48006" marB="48006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201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Для детей из семей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не получающих государственную АСП, </a:t>
                      </a: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которых среднедушевой доход ниже величины СПМ</a:t>
                      </a:r>
                      <a:endParaRPr lang="ru-RU" sz="2000" b="1" i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1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Документ о полученных доходах</a:t>
                      </a:r>
                      <a:endParaRPr lang="ru-RU" sz="2000" b="1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41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 Для детей из семей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</a:t>
                      </a: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требующих экстренной помощи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в результате ЧС</a:t>
                      </a:r>
                      <a:endParaRPr lang="ru-RU" sz="2000" b="0" i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Документ,</a:t>
                      </a: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подтверждающий необходимость экстренной помощи в результате ЧС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88448">
                <a:tc>
                  <a:txBody>
                    <a:bodyPr/>
                    <a:lstStyle/>
                    <a:p>
                      <a:pPr algn="l"/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</a:t>
                      </a: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Для иных категорий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обучающихся и воспитанников, </a:t>
                      </a:r>
                      <a:r>
                        <a:rPr lang="ru-RU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определяемых коллегиальным органом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ОО</a:t>
                      </a: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algn="l"/>
                      <a:endParaRPr lang="ru-RU" sz="1700" b="0" i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Решение</a:t>
                      </a:r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коллегиального органа на основании</a:t>
                      </a:r>
                      <a:r>
                        <a:rPr lang="ru-RU" sz="20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акта ЖБУ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26016" marR="126016" marT="48006" marB="48006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6" name="Нашивка 25"/>
          <p:cNvSpPr/>
          <p:nvPr/>
        </p:nvSpPr>
        <p:spPr>
          <a:xfrm>
            <a:off x="6591450" y="1960148"/>
            <a:ext cx="429527" cy="306158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3146" tIns="56574" rIns="113146" bIns="56574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Нашивка 28"/>
          <p:cNvSpPr/>
          <p:nvPr/>
        </p:nvSpPr>
        <p:spPr>
          <a:xfrm>
            <a:off x="6614158" y="2928096"/>
            <a:ext cx="429527" cy="306158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3146" tIns="56574" rIns="113146" bIns="56574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Нашивка 29"/>
          <p:cNvSpPr/>
          <p:nvPr/>
        </p:nvSpPr>
        <p:spPr>
          <a:xfrm>
            <a:off x="6614158" y="3865905"/>
            <a:ext cx="429527" cy="306158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3146" tIns="56574" rIns="113146" bIns="56574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6614158" y="5004010"/>
            <a:ext cx="429527" cy="306158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3146" tIns="56574" rIns="113146" bIns="56574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6591448" y="6153705"/>
            <a:ext cx="429527" cy="306158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3146" tIns="56574" rIns="113146" bIns="56574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96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6891" y="144066"/>
            <a:ext cx="5184576" cy="3096344"/>
          </a:xfrm>
        </p:spPr>
        <p:txBody>
          <a:bodyPr>
            <a:noAutofit/>
          </a:bodyPr>
          <a:lstStyle/>
          <a:p>
            <a:pPr algn="r"/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Директору СОШ№_____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города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авлодара)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Ф.И.О.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руководителя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b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гражданина (</a:t>
            </a:r>
            <a:r>
              <a:rPr lang="ru-RU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(Ф.И.О.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 ИИН заявителя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проживающего(-ей) по адресу: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г.Павлодар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адрес места проживания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, телефон)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115" y="3240410"/>
            <a:ext cx="12097344" cy="51846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Заявление</a:t>
            </a:r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Прошу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Вас включить моего несовершеннолетнего ребенка (Ф.И.О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и ИИН,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дата рождения), обучающегося в (указать №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№ и литер класса) в список обучающихся и воспитанников, обеспечивающихся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бесплатным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 льготным питанием на (указать учебный год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"___"__________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20__года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подпись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гражданина (-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151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163" y="2088282"/>
            <a:ext cx="11341418" cy="1200150"/>
          </a:xfrm>
        </p:spPr>
        <p:txBody>
          <a:bodyPr/>
          <a:lstStyle/>
          <a:p>
            <a:r>
              <a:rPr lang="kk-KZ" dirty="0" smtClean="0"/>
              <a:t>Средний прожиточный минимум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079" y="4032498"/>
            <a:ext cx="11341418" cy="2399975"/>
          </a:xfrm>
        </p:spPr>
        <p:txBody>
          <a:bodyPr/>
          <a:lstStyle/>
          <a:p>
            <a:r>
              <a:rPr lang="kk-KZ" dirty="0" smtClean="0"/>
              <a:t>На 1 квартал 2020 года составляет </a:t>
            </a:r>
            <a:r>
              <a:rPr lang="kk-KZ" dirty="0" smtClean="0"/>
              <a:t> 26 597 </a:t>
            </a:r>
            <a:r>
              <a:rPr lang="kk-KZ" dirty="0" smtClean="0"/>
              <a:t>тенге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69276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ru-RU" b="1" dirty="0"/>
              <a:t>Сроки оказания государственной услуги:</a:t>
            </a:r>
          </a:p>
          <a:p>
            <a:pPr fontAlgn="base"/>
            <a:r>
              <a:rPr lang="ru-RU" dirty="0"/>
              <a:t>      1) с момента сдачи документов </a:t>
            </a:r>
            <a:r>
              <a:rPr lang="ru-RU" dirty="0" smtClean="0"/>
              <a:t>услугодателю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dirty="0"/>
              <a:t>5 (пять) рабочих дней;</a:t>
            </a:r>
          </a:p>
          <a:p>
            <a:pPr fontAlgn="base"/>
            <a:r>
              <a:rPr lang="ru-RU" dirty="0"/>
              <a:t>      2) максимально допустимое время ожидания для сдачи документов у услугодателя – 15 минут;</a:t>
            </a:r>
          </a:p>
          <a:p>
            <a:pPr fontAlgn="base"/>
            <a:r>
              <a:rPr lang="ru-RU" dirty="0"/>
              <a:t>      3) максимально допустимое время обслуживания услугодателем – 30 минут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52293" y="6840810"/>
            <a:ext cx="4149282" cy="360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927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eb4eaca75dcc893d514c1eef05cc8f9d1fe6b"/>
</p:tagLst>
</file>

<file path=ppt/theme/theme1.xml><?xml version="1.0" encoding="utf-8"?>
<a:theme xmlns:a="http://schemas.openxmlformats.org/drawingml/2006/main" name="desert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desert</Template>
  <TotalTime>1237</TotalTime>
  <Words>878</Words>
  <Application>Microsoft Office PowerPoint</Application>
  <PresentationFormat>Произвольный</PresentationFormat>
  <Paragraphs>82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desert</vt:lpstr>
      <vt:lpstr>Организация питания школьников  в учреждениях образования  города Павлодара</vt:lpstr>
      <vt:lpstr>Организация горячего питания  осуществляется</vt:lpstr>
      <vt:lpstr>В школах               перспективное меню разработано</vt:lpstr>
      <vt:lpstr> Бесплатное и льготное питание предоставляются                         </vt:lpstr>
      <vt:lpstr>Перечень документов,                                  необходимых для предоставления                 бесплатного и льготного питания </vt:lpstr>
      <vt:lpstr>Копия документа, подтверждающего статус </vt:lpstr>
      <vt:lpstr>Директору СОШ№_____  города Павлодара)  ___________________________ (Ф.И.О.  руководителя)  от гражданина (ки) ____________________________  (Ф.И.О.  и ИИН заявителя)  проживающего(-ей) по адресу: ____________________________ г.Павлодар,  адрес места проживания, телефон)</vt:lpstr>
      <vt:lpstr>Средний прожиточный минимум</vt:lpstr>
      <vt:lpstr>Слайд 9</vt:lpstr>
      <vt:lpstr>Основаниями для отказа в оказании государственной услуги являются:</vt:lpstr>
      <vt:lpstr>Регламент государственной услуги «Предоставление бесплатного и льготного питания отдельным категориям обучающихся и воспитанников в общеобразовательных школах»  Утвержден постановлением акимата Павлодарской области от «24» июня 2015 года № 181/6</vt:lpstr>
      <vt:lpstr>Приказ МОН РК от 31 октября 2018 года  № 598  «Об утверждении Правил организации питания обучающихся в организациях среднего образования, а также приобретения товаров, связанных с обеспечением питания детей, воспитывающихся и обучающихся в дошкольных организациях, организациях образования для детей-сирот и детей, оставшихся без попечения родителей»</vt:lpstr>
    </vt:vector>
  </TitlesOfParts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питания школьников  в учреждениях образования  города Павлодара</dc:title>
  <dc:creator>Computer</dc:creator>
  <cp:lastModifiedBy>Пользователь Windows</cp:lastModifiedBy>
  <cp:revision>90</cp:revision>
  <dcterms:created xsi:type="dcterms:W3CDTF">2019-05-02T10:10:21Z</dcterms:created>
  <dcterms:modified xsi:type="dcterms:W3CDTF">2020-02-28T03:52:28Z</dcterms:modified>
</cp:coreProperties>
</file>