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80" r:id="rId6"/>
    <p:sldId id="272" r:id="rId7"/>
    <p:sldId id="273" r:id="rId8"/>
    <p:sldId id="259" r:id="rId9"/>
    <p:sldId id="281" r:id="rId10"/>
    <p:sldId id="262" r:id="rId11"/>
    <p:sldId id="277" r:id="rId12"/>
    <p:sldId id="278" r:id="rId13"/>
    <p:sldId id="263" r:id="rId14"/>
    <p:sldId id="264" r:id="rId15"/>
    <p:sldId id="279" r:id="rId16"/>
    <p:sldId id="282" r:id="rId17"/>
    <p:sldId id="283" r:id="rId18"/>
    <p:sldId id="285" r:id="rId19"/>
    <p:sldId id="286" r:id="rId20"/>
    <p:sldId id="265" r:id="rId21"/>
    <p:sldId id="260" r:id="rId22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876" y="-18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85884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обучения на  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территории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kk-KZ" sz="2400" spc="-25" dirty="0">
                <a:solidFill>
                  <a:srgbClr val="FFFFFF"/>
                </a:solidFill>
                <a:latin typeface="Arial"/>
                <a:cs typeface="Arial"/>
              </a:rPr>
              <a:t>города Павлодара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в 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период</a:t>
            </a:r>
            <a:r>
              <a:rPr sz="24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карантина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dirty="0" smtClean="0">
                <a:solidFill>
                  <a:srgbClr val="FFFFFF"/>
                </a:solidFill>
                <a:latin typeface="Arial"/>
                <a:cs typeface="Arial"/>
              </a:rPr>
              <a:t>2020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kk-KZ" sz="2200" kern="0" spc="-20" dirty="0">
                <a:solidFill>
                  <a:schemeClr val="tx2"/>
                </a:solidFill>
              </a:rPr>
              <a:t>О</a:t>
            </a:r>
            <a:r>
              <a:rPr lang="ru-RU" sz="2200" kern="0" spc="-20" dirty="0">
                <a:solidFill>
                  <a:schemeClr val="tx2"/>
                </a:solidFill>
              </a:rPr>
              <a:t>ТДЕЛ ОБРАЗОВАНИЯ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6845" y="1524000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7102" y="3321565"/>
            <a:ext cx="10692765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заболевших учащихся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7" y="3721187"/>
            <a:ext cx="10692765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Методическое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сопровождению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1600" spc="27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8" y="2180074"/>
            <a:ext cx="10692765" cy="103105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выполнением расписания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графика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организацией дистанционного учебного процесса через Kundelik.kz и др. (обратную связь с педагогами, обучающимися и их родителями, мониторинг частотности предоставления обратной связи педагогами и др.)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включающий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СОЧ, формативные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7103" y="4170082"/>
            <a:ext cx="10692765" cy="53668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815" rIns="0" bIns="0" rtlCol="0">
            <a:spAutoFit/>
          </a:bodyPr>
          <a:lstStyle/>
          <a:p>
            <a:pPr marL="92075" marR="772795">
              <a:lnSpc>
                <a:spcPct val="100000"/>
              </a:lnSpc>
              <a:spcBef>
                <a:spcPts val="345"/>
              </a:spcBef>
            </a:pP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педагогов</a:t>
            </a: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родителей, учащихся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получения бесплатной 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консультации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сопровождению дистанционного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телефону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-центра школы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198" y="4817207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</a:t>
            </a:r>
            <a:r>
              <a:rPr sz="1600" spc="14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7104" y="5266102"/>
            <a:ext cx="10692765" cy="28982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допустимого объёма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домашних заданий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дистанционной форме</a:t>
            </a:r>
            <a:r>
              <a:rPr sz="1600" spc="3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04198" y="5715000"/>
            <a:ext cx="10692765" cy="78483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816610">
              <a:lnSpc>
                <a:spcPct val="100000"/>
              </a:lnSpc>
              <a:spcBef>
                <a:spcPts val="36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доставки учебных заданий и сбор выполненных работ обучающихся, не имеющих доступ к сети Интернет и средствам связи, для их проверки. При этом  строго соблюдаются требования по использованию  индивидуальных средств защиты (маска, перчатки).</a:t>
            </a:r>
            <a:endParaRPr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12690" y="1143000"/>
            <a:ext cx="27597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ДИРЕКТОР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8" y="1534231"/>
            <a:ext cx="10692765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Утверждение плана работы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условиях процесса обучения с использованием дистанционных технологий, расписания уроков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779867"/>
            <a:ext cx="11016000" cy="781624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совместно с учителями-предметниками определяет организацию дистанционной учебной деятельности обучающихся: методы и приемы обучения, сроки получения заданий обучающимися и представления ими выполненных работ;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647303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видеокоучинги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педагогов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оказания методической помощи в рамках дистанционного обучения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04197" y="2155446"/>
            <a:ext cx="11016000" cy="53860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организует работу по разработке и размещению контента уроков в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лектронном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журнале Kundelik.kz и др., в том числе электронных учебно-методических комплексов, электронных образовательных ресурсов;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996310" y="11579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УР и НМР</a:t>
            </a:r>
            <a:r>
              <a:rPr sz="1800" b="1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ШКОЛЫ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5342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составляет единое школьное расписание уроков в соответствии с расписанием ТВ-уроков, график обучения, которые размещаются на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интернет-ресурсах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организации среднего образования;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021656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информирование всех участников процесса обучения  (педагогов, обучающихся, родителей (законных представителей) обучающихся, иных работников) об организации дистанционной работы и результатах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4683468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методическое сопровождение в ходе организации процесса обучения с применением информационно-коммуникационных технологий;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304042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осуществляют через систему электронных журналов организацию и контроль дистанционного учебного процесса, 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суммативного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оценивания (</a:t>
            </a:r>
            <a:r>
              <a:rPr lang="ru-RU"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СОРов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будет);</a:t>
            </a:r>
          </a:p>
        </p:txBody>
      </p:sp>
      <p:sp>
        <p:nvSpPr>
          <p:cNvPr id="29" name="object 9"/>
          <p:cNvSpPr txBox="1"/>
          <p:nvPr/>
        </p:nvSpPr>
        <p:spPr>
          <a:xfrm>
            <a:off x="990598" y="5924617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осуществляет обратную связь с участниками дистанционного процесса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по выполнению учебной нагрузки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педагогами,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анализирует проведение дистанционного обучения в организации среднего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629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0600" y="2911218"/>
            <a:ext cx="11016000" cy="28918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размещает информацию о проведенных мероприятиях в социальных сетях, на сайте школы;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8886" y="3369059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координирует работу классных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руководителей</a:t>
            </a:r>
            <a:endParaRPr lang="ru-RU" sz="1600" spc="-1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04197" y="2374612"/>
            <a:ext cx="11016000" cy="2923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5720" rIns="0" bIns="0" rtlCol="0">
            <a:spAutoFit/>
          </a:bodyPr>
          <a:lstStyle/>
          <a:p>
            <a:pPr marL="92075" marR="268605">
              <a:lnSpc>
                <a:spcPct val="100000"/>
              </a:lnSpc>
              <a:spcBef>
                <a:spcPts val="360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мероприятия в режиме онлайн (через социальные сети, сайт школы и др.);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7600" y="1310377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>
                <a:latin typeface="Arial" panose="020B0604020202020204" pitchFamily="34" charset="0"/>
                <a:cs typeface="Arial" panose="020B0604020202020204" pitchFamily="34" charset="0"/>
              </a:rPr>
              <a:t>ЗАМЕСТИТЕЛЬ ДИРЕКТОРА ПО </a:t>
            </a: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ВР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686631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видеоконтент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воспитательных мероприятий с использованием информационно-коммуникационных технологий;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7"/>
          <p:cNvSpPr/>
          <p:nvPr/>
        </p:nvSpPr>
        <p:spPr>
          <a:xfrm>
            <a:off x="156845" y="1524000"/>
            <a:ext cx="833755" cy="5184000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9"/>
          <p:cNvSpPr txBox="1"/>
          <p:nvPr/>
        </p:nvSpPr>
        <p:spPr>
          <a:xfrm>
            <a:off x="990599" y="4479461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разрабатывает рекомендации по психологической поддержке для обучающихся и их родителей  (законными представителями) </a:t>
            </a:r>
            <a:r>
              <a:rPr lang="ru-RU" sz="1600" spc="-1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условиях дистанционного обучения;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599" y="51828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 проводит онлайн-консультацию с обучающимися, с родителями (законными представителями);</a:t>
            </a:r>
          </a:p>
        </p:txBody>
      </p:sp>
      <p:sp>
        <p:nvSpPr>
          <p:cNvPr id="23" name="object 9"/>
          <p:cNvSpPr txBox="1"/>
          <p:nvPr/>
        </p:nvSpPr>
        <p:spPr>
          <a:xfrm>
            <a:off x="990599" y="5640082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 онлайн-игры.</a:t>
            </a:r>
          </a:p>
        </p:txBody>
      </p:sp>
      <p:sp>
        <p:nvSpPr>
          <p:cNvPr id="22" name="object 16"/>
          <p:cNvSpPr txBox="1"/>
          <p:nvPr/>
        </p:nvSpPr>
        <p:spPr>
          <a:xfrm>
            <a:off x="4367910" y="3962400"/>
            <a:ext cx="630009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k-KZ" sz="18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44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219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444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154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244160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716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9663" y="838200"/>
            <a:ext cx="11832590" cy="2080260"/>
          </a:xfrm>
          <a:custGeom>
            <a:avLst/>
            <a:gdLst/>
            <a:ahLst/>
            <a:cxnLst/>
            <a:rect l="l" t="t" r="r" b="b"/>
            <a:pathLst>
              <a:path w="11832590" h="2080260">
                <a:moveTo>
                  <a:pt x="0" y="2080260"/>
                </a:moveTo>
                <a:lnTo>
                  <a:pt x="11832336" y="2080260"/>
                </a:lnTo>
                <a:lnTo>
                  <a:pt x="11832336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2984" y="838200"/>
            <a:ext cx="47625" cy="2080260"/>
          </a:xfrm>
          <a:custGeom>
            <a:avLst/>
            <a:gdLst/>
            <a:ahLst/>
            <a:cxnLst/>
            <a:rect l="l" t="t" r="r" b="b"/>
            <a:pathLst>
              <a:path w="47625" h="2080260">
                <a:moveTo>
                  <a:pt x="0" y="2080260"/>
                </a:moveTo>
                <a:lnTo>
                  <a:pt x="47243" y="2080260"/>
                </a:lnTo>
                <a:lnTo>
                  <a:pt x="47243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838200"/>
            <a:ext cx="207645" cy="2080260"/>
          </a:xfrm>
          <a:custGeom>
            <a:avLst/>
            <a:gdLst/>
            <a:ahLst/>
            <a:cxnLst/>
            <a:rect l="l" t="t" r="r" b="b"/>
            <a:pathLst>
              <a:path w="207645" h="2080260">
                <a:moveTo>
                  <a:pt x="0" y="2080260"/>
                </a:moveTo>
                <a:lnTo>
                  <a:pt x="207264" y="2080260"/>
                </a:lnTo>
                <a:lnTo>
                  <a:pt x="207264" y="0"/>
                </a:lnTo>
                <a:lnTo>
                  <a:pt x="0" y="0"/>
                </a:lnTo>
                <a:lnTo>
                  <a:pt x="0" y="208026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0227" y="845821"/>
            <a:ext cx="59690" cy="2070100"/>
          </a:xfrm>
          <a:custGeom>
            <a:avLst/>
            <a:gdLst/>
            <a:ahLst/>
            <a:cxnLst/>
            <a:rect l="l" t="t" r="r" b="b"/>
            <a:pathLst>
              <a:path w="59689" h="2070100">
                <a:moveTo>
                  <a:pt x="0" y="2069592"/>
                </a:moveTo>
                <a:lnTo>
                  <a:pt x="59436" y="2069592"/>
                </a:lnTo>
                <a:lnTo>
                  <a:pt x="59436" y="0"/>
                </a:lnTo>
                <a:lnTo>
                  <a:pt x="0" y="0"/>
                </a:lnTo>
                <a:lnTo>
                  <a:pt x="0" y="206959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10613" y="926379"/>
            <a:ext cx="8966200" cy="1800493"/>
          </a:xfrm>
          <a:prstGeom prst="rect">
            <a:avLst/>
          </a:prstGeom>
        </p:spPr>
        <p:txBody>
          <a:bodyPr vert="horz" wrap="square" lIns="0" tIns="193040" rIns="0" bIns="0" rtlCol="0">
            <a:spAutoFit/>
          </a:bodyPr>
          <a:lstStyle/>
          <a:p>
            <a:pPr marL="5080" algn="ctr">
              <a:lnSpc>
                <a:spcPct val="100000"/>
              </a:lnSpc>
              <a:spcBef>
                <a:spcPts val="1520"/>
              </a:spcBef>
            </a:pPr>
            <a:r>
              <a:rPr lang="en-US" sz="4000" spc="-25" dirty="0"/>
              <a:t>CALL-</a:t>
            </a:r>
            <a:r>
              <a:rPr lang="kk-KZ" sz="4000" spc="-25" dirty="0"/>
              <a:t>ЦЕНТР</a:t>
            </a:r>
            <a:endParaRPr sz="4000" dirty="0"/>
          </a:p>
          <a:p>
            <a:pPr marL="12700" marR="5080" algn="ctr">
              <a:lnSpc>
                <a:spcPct val="100000"/>
              </a:lnSpc>
              <a:spcBef>
                <a:spcPts val="994"/>
              </a:spcBef>
            </a:pPr>
            <a:r>
              <a:rPr sz="2800" b="0" spc="-5" dirty="0">
                <a:latin typeface="Arial"/>
                <a:cs typeface="Arial"/>
              </a:rPr>
              <a:t>по </a:t>
            </a:r>
            <a:r>
              <a:rPr sz="2800" b="0" spc="-10" dirty="0">
                <a:latin typeface="Arial"/>
                <a:cs typeface="Arial"/>
              </a:rPr>
              <a:t>вопросам организации </a:t>
            </a:r>
            <a:r>
              <a:rPr sz="2800" b="0" spc="-15" dirty="0">
                <a:latin typeface="Arial"/>
                <a:cs typeface="Arial"/>
              </a:rPr>
              <a:t>дистанционного </a:t>
            </a:r>
            <a:r>
              <a:rPr sz="2800" b="0" spc="-10" dirty="0">
                <a:latin typeface="Arial"/>
                <a:cs typeface="Arial"/>
              </a:rPr>
              <a:t>обучения </a:t>
            </a:r>
            <a:r>
              <a:rPr sz="2800" b="0" spc="-5" dirty="0">
                <a:latin typeface="Arial"/>
                <a:cs typeface="Arial"/>
              </a:rPr>
              <a:t>и  </a:t>
            </a:r>
            <a:r>
              <a:rPr sz="2800" b="0" spc="-15" dirty="0" err="1">
                <a:latin typeface="Arial"/>
                <a:cs typeface="Arial"/>
              </a:rPr>
              <a:t>работы</a:t>
            </a:r>
            <a:r>
              <a:rPr sz="2800" b="0" spc="-15" dirty="0">
                <a:latin typeface="Arial"/>
                <a:cs typeface="Arial"/>
              </a:rPr>
              <a:t> </a:t>
            </a:r>
            <a:r>
              <a:rPr sz="2800" b="0" spc="-15" dirty="0" err="1">
                <a:latin typeface="Arial"/>
                <a:cs typeface="Arial"/>
              </a:rPr>
              <a:t>школ</a:t>
            </a:r>
            <a:r>
              <a:rPr lang="kk-KZ" sz="2800" b="0" spc="-15" dirty="0"/>
              <a:t> города Павлодара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47140" y="4038600"/>
            <a:ext cx="10735260" cy="14978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185">
              <a:lnSpc>
                <a:spcPct val="100000"/>
              </a:lnSpc>
              <a:spcBef>
                <a:spcPts val="100"/>
              </a:spcBef>
              <a:tabLst>
                <a:tab pos="5847080" algn="l"/>
              </a:tabLst>
            </a:pPr>
            <a:r>
              <a:rPr sz="4800" b="1" dirty="0">
                <a:solidFill>
                  <a:srgbClr val="334F89"/>
                </a:solidFill>
                <a:latin typeface="Arial"/>
                <a:cs typeface="Arial"/>
              </a:rPr>
              <a:t>8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(</a:t>
            </a:r>
            <a:r>
              <a:rPr lang="kk-KZ" sz="4800" b="1" dirty="0" smtClean="0">
                <a:solidFill>
                  <a:srgbClr val="334F89"/>
                </a:solidFill>
                <a:latin typeface="Arial"/>
                <a:cs typeface="Arial"/>
              </a:rPr>
              <a:t>7182) 65 </a:t>
            </a:r>
            <a:r>
              <a:rPr lang="kk-KZ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04</a:t>
            </a:r>
            <a:r>
              <a:rPr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kk-KZ" sz="4800" b="1" dirty="0">
                <a:solidFill>
                  <a:srgbClr val="334F89"/>
                </a:solidFill>
                <a:latin typeface="Arial"/>
                <a:cs typeface="Arial"/>
              </a:rPr>
              <a:t>27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	8 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(7182) 30 </a:t>
            </a:r>
            <a:r>
              <a:rPr lang="ru-RU" sz="4800" b="1" spc="35" dirty="0" smtClean="0">
                <a:solidFill>
                  <a:srgbClr val="334F89"/>
                </a:solidFill>
                <a:latin typeface="Arial"/>
                <a:cs typeface="Arial"/>
              </a:rPr>
              <a:t>14</a:t>
            </a:r>
            <a:r>
              <a:rPr lang="ru-RU" sz="4800" b="1" dirty="0" smtClean="0">
                <a:solidFill>
                  <a:srgbClr val="334F89"/>
                </a:solidFill>
                <a:latin typeface="Arial"/>
                <a:cs typeface="Arial"/>
              </a:rPr>
              <a:t> </a:t>
            </a:r>
            <a:r>
              <a:rPr lang="ru-RU" sz="4800" b="1" dirty="0">
                <a:solidFill>
                  <a:srgbClr val="334F89"/>
                </a:solidFill>
                <a:latin typeface="Arial"/>
                <a:cs typeface="Arial"/>
              </a:rPr>
              <a:t>91</a:t>
            </a:r>
            <a:endParaRPr sz="4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85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10973233" cy="96244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ВИДЕОУРОКИ </a:t>
            </a: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1-11 классов на языках обучения </a:t>
            </a:r>
          </a:p>
          <a:p>
            <a:pPr marL="12700" marR="5080">
              <a:spcBef>
                <a:spcPts val="105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(казахский, русский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74673" y="1749444"/>
            <a:ext cx="11109249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lvl="2" algn="ctr" hangingPunct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казахском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Балапан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Трансляция видеоуроков для обучающихся на русском языке - на телеканале 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«Ел-</a:t>
            </a:r>
            <a:r>
              <a:rPr lang="ru-RU" sz="2000" b="1" spc="-15" dirty="0" err="1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</a:t>
            </a:r>
            <a:r>
              <a:rPr lang="ru-RU" sz="2000" b="1"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sz="2000" b="0" spc="-15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07871" y="4724400"/>
            <a:ext cx="5332730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Продолжительность ТВ-урока – 10 минут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4061" y="3962400"/>
            <a:ext cx="5336540" cy="721351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часов не превышает недельную нагрузку по предмету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1904" y="2905125"/>
            <a:ext cx="571500" cy="5297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296156"/>
            <a:ext cx="554024" cy="5044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562600"/>
            <a:ext cx="588264" cy="533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kievstreet.net/uploads/posts/2014-08/1408119259_tv.jpg">
            <a:extLst>
              <a:ext uri="{FF2B5EF4-FFF2-40B4-BE49-F238E27FC236}">
                <a16:creationId xmlns="" xmlns:a16="http://schemas.microsoft.com/office/drawing/2014/main" id="{9DD8EEA6-DF8F-4D5C-8931-4D94C3B162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772" y="2689030"/>
            <a:ext cx="4762500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object 9">
            <a:extLst>
              <a:ext uri="{FF2B5EF4-FFF2-40B4-BE49-F238E27FC236}">
                <a16:creationId xmlns="" xmlns:a16="http://schemas.microsoft.com/office/drawing/2014/main" id="{0A959043-7704-4933-BB8D-7A2F50B90142}"/>
              </a:ext>
            </a:extLst>
          </p:cNvPr>
          <p:cNvSpPr txBox="1"/>
          <p:nvPr/>
        </p:nvSpPr>
        <p:spPr>
          <a:xfrm>
            <a:off x="1208848" y="2779903"/>
            <a:ext cx="5332730" cy="14125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0" lvl="2" indent="0" algn="just" hangingPunct="0"/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Эфирное время уроков 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09-00 до 15-00 </a:t>
            </a:r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часов</a:t>
            </a:r>
          </a:p>
          <a:p>
            <a:pPr marL="0" lvl="2" algn="just" hangingPunct="0"/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Учебные предметы </a:t>
            </a:r>
            <a:r>
              <a:rPr lang="ru-RU" b="1" spc="-1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Информатика, Английский язык, Французский язык, Немецкий язык</a:t>
            </a:r>
            <a:r>
              <a:rPr lang="ru-RU" spc="-15" dirty="0">
                <a:latin typeface="Arial" panose="020B0604020202020204" pitchFamily="34" charset="0"/>
                <a:cs typeface="Arial" panose="020B0604020202020204" pitchFamily="34" charset="0"/>
              </a:rPr>
              <a:t>, вносится </a:t>
            </a:r>
            <a:r>
              <a:rPr lang="ru-RU" u="sng" spc="-15" dirty="0">
                <a:latin typeface="Arial" panose="020B0604020202020204" pitchFamily="34" charset="0"/>
                <a:cs typeface="Arial" panose="020B0604020202020204" pitchFamily="34" charset="0"/>
              </a:rPr>
              <a:t>в школьное расписание</a:t>
            </a:r>
            <a:endParaRPr lang="ru-RU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indent="0" algn="just" hangingPunct="0"/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3A2A6A1A-E629-4741-9918-8433D585732F}"/>
              </a:ext>
            </a:extLst>
          </p:cNvPr>
          <p:cNvSpPr/>
          <p:nvPr/>
        </p:nvSpPr>
        <p:spPr>
          <a:xfrm>
            <a:off x="1146986" y="5334000"/>
            <a:ext cx="6096000" cy="969496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spcBef>
                <a:spcPts val="1065"/>
              </a:spcBef>
            </a:pP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900" dirty="0" err="1"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</a:p>
        </p:txBody>
      </p:sp>
    </p:spTree>
    <p:extLst>
      <p:ext uri="{BB962C8B-B14F-4D97-AF65-F5344CB8AC3E}">
        <p14:creationId xmlns:p14="http://schemas.microsoft.com/office/powerpoint/2010/main" val="9555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8"/>
          <p:cNvSpPr txBox="1"/>
          <p:nvPr/>
        </p:nvSpPr>
        <p:spPr>
          <a:xfrm>
            <a:off x="6985026" y="2209800"/>
            <a:ext cx="2412949" cy="100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8"/>
          <p:cNvSpPr txBox="1"/>
          <p:nvPr/>
        </p:nvSpPr>
        <p:spPr>
          <a:xfrm>
            <a:off x="6985026" y="3429000"/>
            <a:ext cx="2412949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8"/>
          <p:cNvSpPr txBox="1"/>
          <p:nvPr/>
        </p:nvSpPr>
        <p:spPr>
          <a:xfrm>
            <a:off x="6985026" y="4267200"/>
            <a:ext cx="2412949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8"/>
          <p:cNvSpPr txBox="1"/>
          <p:nvPr/>
        </p:nvSpPr>
        <p:spPr>
          <a:xfrm>
            <a:off x="6985026" y="5919000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object 8"/>
          <p:cNvSpPr txBox="1"/>
          <p:nvPr/>
        </p:nvSpPr>
        <p:spPr>
          <a:xfrm>
            <a:off x="6985026" y="5194304"/>
            <a:ext cx="2412949" cy="558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793191" y="821758"/>
            <a:ext cx="10973233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spcBef>
                <a:spcPts val="105"/>
              </a:spcBef>
            </a:pPr>
            <a:r>
              <a:rPr lang="kk-KZ" sz="2000" b="1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ТВ-УРОКА</a:t>
            </a:r>
            <a:endParaRPr lang="kk-K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10"/>
          <p:cNvSpPr txBox="1"/>
          <p:nvPr/>
        </p:nvSpPr>
        <p:spPr>
          <a:xfrm>
            <a:off x="2120362" y="4271608"/>
            <a:ext cx="4161104" cy="75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 заданий для закрепления (на экране крупным шрифтом 2-3 задания)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2"/>
          <p:cNvSpPr/>
          <p:nvPr/>
        </p:nvSpPr>
        <p:spPr>
          <a:xfrm>
            <a:off x="1143000" y="2229000"/>
            <a:ext cx="833755" cy="42480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9"/>
          <p:cNvSpPr txBox="1"/>
          <p:nvPr/>
        </p:nvSpPr>
        <p:spPr>
          <a:xfrm>
            <a:off x="2120362" y="3422039"/>
            <a:ext cx="4161104" cy="684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вопросов для закрепления (на экране крупным шрифтом 2-3 вопроса)</a:t>
            </a:r>
            <a:endParaRPr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2120362" y="2239540"/>
            <a:ext cx="4161104" cy="1016930"/>
            <a:chOff x="1053562" y="1963800"/>
            <a:chExt cx="4161104" cy="1016930"/>
          </a:xfrm>
        </p:grpSpPr>
        <p:sp>
          <p:nvSpPr>
            <p:cNvPr id="11" name="object 8"/>
            <p:cNvSpPr txBox="1"/>
            <p:nvPr/>
          </p:nvSpPr>
          <p:spPr>
            <a:xfrm>
              <a:off x="1053562" y="1963800"/>
              <a:ext cx="4161104" cy="1008000"/>
            </a:xfrm>
            <a:prstGeom prst="rect">
              <a:avLst/>
            </a:prstGeom>
            <a:solidFill>
              <a:srgbClr val="334F89"/>
            </a:solidFill>
          </p:spPr>
          <p:txBody>
            <a:bodyPr vert="horz" wrap="square" lIns="0" tIns="205740" rIns="0" bIns="0" rtlCol="0">
              <a:spAutoFit/>
            </a:bodyPr>
            <a:lstStyle/>
            <a:p>
              <a:pPr marR="252729" algn="ctr"/>
              <a:endParaRPr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="" xmlns:a16="http://schemas.microsoft.com/office/drawing/2014/main" id="{619182C5-3A4C-47A6-8292-5DFE8A3C3EC3}"/>
                </a:ext>
              </a:extLst>
            </p:cNvPr>
            <p:cNvSpPr/>
            <p:nvPr/>
          </p:nvSpPr>
          <p:spPr>
            <a:xfrm>
              <a:off x="1076676" y="2057400"/>
              <a:ext cx="4038398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объяснения нового учебного материала учителем (видео, в титрах Ф.И.О. учителя)</a:t>
              </a: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7684791" y="2461759"/>
            <a:ext cx="10134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минут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84791" y="35168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84791" y="44312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684791" y="5269468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84791" y="6012770"/>
            <a:ext cx="11390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минута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0"/>
          <p:cNvSpPr txBox="1"/>
          <p:nvPr/>
        </p:nvSpPr>
        <p:spPr>
          <a:xfrm>
            <a:off x="2113105" y="5193177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дополнительных </a:t>
            </a: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цифровых ресурсов по теме (1-2 ЦОР)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2120362" y="5917873"/>
            <a:ext cx="4161104" cy="559127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ссылок на дополнительные ресурсы для самостоятельного изучения</a:t>
            </a:r>
            <a:endParaRPr spc="-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92960" y="1676400"/>
            <a:ext cx="20838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Урок состоит из: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"/>
          <p:cNvSpPr/>
          <p:nvPr/>
        </p:nvSpPr>
        <p:spPr>
          <a:xfrm>
            <a:off x="9605645" y="2209800"/>
            <a:ext cx="833755" cy="426720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312858" y="1676400"/>
            <a:ext cx="1831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Длительность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8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17695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КАЗАХСКОМ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10777"/>
              </p:ext>
            </p:extLst>
          </p:nvPr>
        </p:nvGraphicFramePr>
        <p:xfrm>
          <a:off x="228601" y="914400"/>
          <a:ext cx="11658600" cy="588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399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825740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918324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987402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8273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54066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23777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741417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953673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59805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59061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ru-RU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</a:t>
                      </a: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Дүниежүзі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 анализ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әдебиет</a:t>
                      </a: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 жүзі тарихы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 тарихы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және анализ бастамалары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Физика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Сауат ашу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Жаратылыстану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Дүние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жүзі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Алгебра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анализ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бастамалары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900" b="1" kern="15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тарихы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Орыс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Ағылшын тілі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0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8338" y="122237"/>
            <a:ext cx="11352662" cy="13255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РАСПИСАНИЕ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ВИДЕОУРОКОВ НА ТВ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 1-11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КЛАССОВ</a:t>
            </a:r>
            <a:b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РУССКОМ ЯЗЫКЕ ОБУЧЕНИЯ 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483207"/>
              </p:ext>
            </p:extLst>
          </p:nvPr>
        </p:nvGraphicFramePr>
        <p:xfrm>
          <a:off x="184088" y="914400"/>
          <a:ext cx="11823824" cy="5838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2712">
                  <a:extLst>
                    <a:ext uri="{9D8B030D-6E8A-4147-A177-3AD203B41FA5}">
                      <a16:colId xmlns="" xmlns:a16="http://schemas.microsoft.com/office/drawing/2014/main" val="3241270592"/>
                    </a:ext>
                  </a:extLst>
                </a:gridCol>
                <a:gridCol w="838200">
                  <a:extLst>
                    <a:ext uri="{9D8B030D-6E8A-4147-A177-3AD203B41FA5}">
                      <a16:colId xmlns="" xmlns:a16="http://schemas.microsoft.com/office/drawing/2014/main" val="3411792203"/>
                    </a:ext>
                  </a:extLst>
                </a:gridCol>
                <a:gridCol w="961725">
                  <a:extLst>
                    <a:ext uri="{9D8B030D-6E8A-4147-A177-3AD203B41FA5}">
                      <a16:colId xmlns="" xmlns:a16="http://schemas.microsoft.com/office/drawing/2014/main" val="3187137990"/>
                    </a:ext>
                  </a:extLst>
                </a:gridCol>
                <a:gridCol w="863589">
                  <a:extLst>
                    <a:ext uri="{9D8B030D-6E8A-4147-A177-3AD203B41FA5}">
                      <a16:colId xmlns="" xmlns:a16="http://schemas.microsoft.com/office/drawing/2014/main" val="2809372458"/>
                    </a:ext>
                  </a:extLst>
                </a:gridCol>
                <a:gridCol w="1070286">
                  <a:extLst>
                    <a:ext uri="{9D8B030D-6E8A-4147-A177-3AD203B41FA5}">
                      <a16:colId xmlns="" xmlns:a16="http://schemas.microsoft.com/office/drawing/2014/main" val="3777598954"/>
                    </a:ext>
                  </a:extLst>
                </a:gridCol>
                <a:gridCol w="1232026">
                  <a:extLst>
                    <a:ext uri="{9D8B030D-6E8A-4147-A177-3AD203B41FA5}">
                      <a16:colId xmlns="" xmlns:a16="http://schemas.microsoft.com/office/drawing/2014/main" val="1382910088"/>
                    </a:ext>
                  </a:extLst>
                </a:gridCol>
                <a:gridCol w="1170420">
                  <a:extLst>
                    <a:ext uri="{9D8B030D-6E8A-4147-A177-3AD203B41FA5}">
                      <a16:colId xmlns="" xmlns:a16="http://schemas.microsoft.com/office/drawing/2014/main" val="378971412"/>
                    </a:ext>
                  </a:extLst>
                </a:gridCol>
                <a:gridCol w="936864">
                  <a:extLst>
                    <a:ext uri="{9D8B030D-6E8A-4147-A177-3AD203B41FA5}">
                      <a16:colId xmlns="" xmlns:a16="http://schemas.microsoft.com/office/drawing/2014/main" val="78615819"/>
                    </a:ext>
                  </a:extLst>
                </a:gridCol>
                <a:gridCol w="851690">
                  <a:extLst>
                    <a:ext uri="{9D8B030D-6E8A-4147-A177-3AD203B41FA5}">
                      <a16:colId xmlns="" xmlns:a16="http://schemas.microsoft.com/office/drawing/2014/main" val="1960036683"/>
                    </a:ext>
                  </a:extLst>
                </a:gridCol>
                <a:gridCol w="867421">
                  <a:extLst>
                    <a:ext uri="{9D8B030D-6E8A-4147-A177-3AD203B41FA5}">
                      <a16:colId xmlns="" xmlns:a16="http://schemas.microsoft.com/office/drawing/2014/main" val="1137755490"/>
                    </a:ext>
                  </a:extLst>
                </a:gridCol>
                <a:gridCol w="1074824">
                  <a:extLst>
                    <a:ext uri="{9D8B030D-6E8A-4147-A177-3AD203B41FA5}">
                      <a16:colId xmlns="" xmlns:a16="http://schemas.microsoft.com/office/drawing/2014/main" val="2732346774"/>
                    </a:ext>
                  </a:extLst>
                </a:gridCol>
                <a:gridCol w="1074067">
                  <a:extLst>
                    <a:ext uri="{9D8B030D-6E8A-4147-A177-3AD203B41FA5}">
                      <a16:colId xmlns="" xmlns:a16="http://schemas.microsoft.com/office/drawing/2014/main" val="1894393688"/>
                    </a:ext>
                  </a:extLst>
                </a:gridCol>
              </a:tblGrid>
              <a:tr h="288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Дни недели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класс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класс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класс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extLst>
                  <a:ext uri="{0D108BD9-81ED-4DB2-BD59-A6C34878D82A}">
                    <a16:rowId xmlns="" xmlns:a16="http://schemas.microsoft.com/office/drawing/2014/main" val="1834457555"/>
                  </a:ext>
                </a:extLst>
              </a:tr>
              <a:tr h="6711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</a:t>
                      </a:r>
                      <a:r>
                        <a:rPr lang="ru-RU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</a:t>
                      </a:r>
                      <a:r>
                        <a:rPr lang="kk-KZ" sz="900" kern="1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ьник</a:t>
                      </a:r>
                      <a:endParaRPr lang="ru-RU" sz="900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Рус.литер.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916049400"/>
                  </a:ext>
                </a:extLst>
              </a:tr>
              <a:tr h="1008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</a:t>
                      </a: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</a:t>
                      </a: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ик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Казахст.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149033"/>
                  </a:ext>
                </a:extLst>
              </a:tr>
              <a:tr h="9755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 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90111954"/>
                  </a:ext>
                </a:extLst>
              </a:tr>
              <a:tr h="9827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  <a:r>
                        <a:rPr lang="ru-RU" sz="900" b="1" i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География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Физика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Русская литература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45360046"/>
                  </a:ext>
                </a:extLst>
              </a:tr>
              <a:tr h="129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kern="15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  <a:endParaRPr lang="ru-RU" sz="900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8239" marR="4823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Обучение грамоте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Познание мира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Естествознание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kk-KZ" sz="900" b="1" kern="15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Геометрия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Алгебра и начала анализа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История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Всемирная история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және әдебиеті</a:t>
                      </a:r>
                      <a:endParaRPr lang="ru-RU" sz="900" b="1" kern="15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Химия 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3800475" algn="l"/>
                          <a:tab pos="7191375" algn="l"/>
                        </a:tabLst>
                      </a:pPr>
                      <a:r>
                        <a:rPr lang="ru-RU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Биология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 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900" b="1" kern="15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Английский язык</a:t>
                      </a:r>
                      <a:endParaRPr lang="ru-RU" sz="900" b="1" kern="15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26009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30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03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3093</Words>
  <Application>Microsoft Office PowerPoint</Application>
  <PresentationFormat>Произвольный</PresentationFormat>
  <Paragraphs>593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Трансляция видеоуроков для обучающихся на казахском языке - на телеканале «Балапан», Трансляция видеоуроков для обучающихся на русском языке - на телеканале «Ел-арна»</vt:lpstr>
      <vt:lpstr>Презентация PowerPoint</vt:lpstr>
      <vt:lpstr>РАСПИСАНИЕ ВИДЕОУРОКОВ НА ТВ ДЛЯ  1-11 КЛАССОВ НА КАЗАХСКОМ ЯЗЫКЕ ОБУЧЕНИЯ </vt:lpstr>
      <vt:lpstr>РАСПИСАНИЕ ВИДЕОУРОКОВ НА ТВ ДЛЯ  1-11 КЛАССОВ НА РУССКОМ ЯЗЫКЕ ОБУЧЕНИЯ 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  <vt:lpstr>CALL-ЦЕНТР по вопросам организации дистанционного обучения и  работы школ города Павлодара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Альбина</cp:lastModifiedBy>
  <cp:revision>33</cp:revision>
  <dcterms:created xsi:type="dcterms:W3CDTF">2020-03-27T03:47:26Z</dcterms:created>
  <dcterms:modified xsi:type="dcterms:W3CDTF">2020-03-28T11:38:38Z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