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9" r:id="rId5"/>
    <p:sldId id="260" r:id="rId6"/>
    <p:sldId id="268" r:id="rId7"/>
    <p:sldId id="261" r:id="rId8"/>
    <p:sldId id="262" r:id="rId9"/>
    <p:sldId id="263" r:id="rId10"/>
    <p:sldId id="264" r:id="rId11"/>
    <p:sldId id="266" r:id="rId12"/>
    <p:sldId id="267" r:id="rId13"/>
    <p:sldId id="269" r:id="rId14"/>
    <p:sldId id="25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6" d="100"/>
          <a:sy n="106" d="100"/>
        </p:scale>
        <p:origin x="67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CB562-8C5B-4A53-832D-6D9848FE8D69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E060-9C19-401F-9233-3E6592F6E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0281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CB562-8C5B-4A53-832D-6D9848FE8D69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E060-9C19-401F-9233-3E6592F6E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996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CB562-8C5B-4A53-832D-6D9848FE8D69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E060-9C19-401F-9233-3E6592F6E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5999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CB562-8C5B-4A53-832D-6D9848FE8D69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E060-9C19-401F-9233-3E6592F6E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49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CB562-8C5B-4A53-832D-6D9848FE8D69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E060-9C19-401F-9233-3E6592F6E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685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CB562-8C5B-4A53-832D-6D9848FE8D69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E060-9C19-401F-9233-3E6592F6E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055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CB562-8C5B-4A53-832D-6D9848FE8D69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E060-9C19-401F-9233-3E6592F6E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195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CB562-8C5B-4A53-832D-6D9848FE8D69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E060-9C19-401F-9233-3E6592F6E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419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CB562-8C5B-4A53-832D-6D9848FE8D69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E060-9C19-401F-9233-3E6592F6E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7555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CB562-8C5B-4A53-832D-6D9848FE8D69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E060-9C19-401F-9233-3E6592F6E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3640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7CB562-8C5B-4A53-832D-6D9848FE8D69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7E060-9C19-401F-9233-3E6592F6E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280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7CB562-8C5B-4A53-832D-6D9848FE8D69}" type="datetimeFigureOut">
              <a:rPr lang="ru-RU" smtClean="0"/>
              <a:t>26.03.2020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7E060-9C19-401F-9233-3E6592F6E8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0405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0368" y="3684494"/>
            <a:ext cx="10305861" cy="1367340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 ОРГАНИЗАЦИИ ДИСТАНЦИОННОГО ОБРАЗОВАНИЯ 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572" y="108641"/>
            <a:ext cx="2607398" cy="260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556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920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 участников учебно-воспитательного процесса </a:t>
            </a:r>
            <a:b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 среднего образования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855" y="1454440"/>
            <a:ext cx="11624650" cy="5317552"/>
          </a:xfrm>
        </p:spPr>
        <p:txBody>
          <a:bodyPr>
            <a:noAutofit/>
          </a:bodyPr>
          <a:lstStyle/>
          <a:p>
            <a:pPr algn="just"/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директора по учебной работе, научно-методической работе: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составляет 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единое школьное расписание уроков в соответствии с расписанием ТВ-уроков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 обучения,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размещаются 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интернет-ресурсах организации среднего образования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организует 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работу по разработке и размещению контента уроков в лектронном журнале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Kundelik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kz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др.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 том числе электронных учебно-методических комплексов, электронных образовательных ресурсов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совместно с учителями-предметниками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организацию дистанционной учебной деятельности обучающихся: 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методы и приемы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обучения, сроки получения заданий обучающимися и представления ими выполненных работ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организует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видеокоучинги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педагогов в целях оказания методической помощи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дистанционного обучения</a:t>
            </a: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существля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информирование всех участников процесса обучения  (педагогов, обучающихся, родителей (законных представителей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обучающихся, иных работников) об организации дистанционной работы и результатах обучения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методическое сопровождение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ходе организации процесса обучения с применением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информационно-коммуникационных технологий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рганизу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деятельность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педагогов в соответствии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утвержденным 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графиком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работы и обратную связь с ними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контролиру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 проведения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дистанционного учебного процесса;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осуществляют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через систему электронных журналов организацию и контроль дистанционного учебного процесса,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суммативного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оценивания (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СОРов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будет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);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яет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обратн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ую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связ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ь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участниками дистанционного процесса обучения;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ординиру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работу по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учебной нагрузки педагогами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нализиру</a:t>
            </a: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дистанционного обучения в </a:t>
            </a:r>
            <a:r>
              <a:rPr lang="kk-KZ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среднего образования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469" y="0"/>
            <a:ext cx="1466661" cy="14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920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 участников учебно-воспитательного процесса </a:t>
            </a:r>
            <a:b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 среднего образования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855" y="1454440"/>
            <a:ext cx="11624650" cy="531755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директора по воспитательной работе, педагог –организатор: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разрабатывает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видеоконтент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воспитательных мероприятий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использованием информационно-коммуникационных технологий;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проводит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в режиме онлайн (через социальные сети, сайт школы и др.)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размещает информацию о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проведенных мероприятиях в социальных сетях, на сайте школы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	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координирует работу классных руководителей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endParaRPr lang="ru-RU" sz="1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Педагог-психолог: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разрабатывает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рекомендации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психологической поддержке для обучающихся и их родителей 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(законными представителями) в условиях дистанционного обучения;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индивидуально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проводит онлайн-консультацию с обучающимися, с родителями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(законными представителями);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проводит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онлайн-игры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endParaRPr lang="ru-RU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Классный руководитель: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информирует родителей (законных представителей) о процессе обучения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 использованием дистанционных технологий, об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изменениях в расписании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 предоставлении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обратной связи обучающимся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ходе обучения и учебных результатах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о необходимости создания условий для самостоятельной работы обучающихся;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создает и использует чаты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форумы обучающихся и их родителей в системах электронных журналов и дневников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kundelik.kz, bilimal.kz, mektep.edu.kz, а также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Whatsapp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Telegram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др.;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 ежедневную связь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обучающимися и их родителями (законными представителями);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информирует администрацию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о проводимой работе;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предоставляет учителям-предметникам, педагогу-психологу списки своего класса с контактными данными обучающихся (номер домашнего, сотового телефона, электронная почта);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обеспечивает регистрацию электронного дневника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электронной почты обучающихся своего класса.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469" y="0"/>
            <a:ext cx="1466661" cy="14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92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9203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 участников учебно-воспитательного процесса </a:t>
            </a:r>
            <a:b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 среднего образования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4855" y="1454440"/>
            <a:ext cx="11624650" cy="531755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Педагоги, не задействованные в дистанционном учебном процессе: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предметы, по которым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оценивание проводится как «зачет/незачет»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вошли в перечень предметов, транслируемых на телевидении </a:t>
            </a:r>
            <a:r>
              <a:rPr lang="ru-RU" sz="1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(Физическая культура, Самопознание, Художественный труд, Музыка, Начальная военная и технологическая подготовка, Основы предпринимательства и бизнеса, Графика и проектирование);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Учителям, преподающим данные учебные предметы, рекомендуется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разрабатывать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видеоконтент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своим предметам и размещать  с использованием облачных технологий и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видеохостингов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(например, </a:t>
            </a:r>
            <a:r>
              <a:rPr lang="ru-RU" sz="18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aitube.kz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а также 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разместить ссылку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электронном журнале;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физической культуры, начальной военной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технологической подготовки - </a:t>
            </a:r>
            <a:r>
              <a:rPr lang="ru-RU" sz="1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разрабатывает комплекс физических и строевых упражнений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выполнения обучающимися дома;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художественного труда, графики и проектирования 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разрабатывает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инструкции по изготовлению поделок, макетов и </a:t>
            </a:r>
            <a:r>
              <a:rPr lang="ru-RU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самопознания, основ предпринимательства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бизнеса – предоставляет рекомендации по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проектной деятельности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музыки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предоставляет перечень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музыкальных произведений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которые необходимо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прослушать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участвуют в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и проведении воспитательных мероприятий в режиме онлайн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оказывают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методическую помощь в организации и проведении онлайн-уроков и мероприятий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tabLst>
                <a:tab pos="271463" algn="l"/>
                <a:tab pos="533400" algn="l"/>
              </a:tabLst>
            </a:pP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информирует </a:t>
            </a:r>
            <a:r>
              <a:rPr lang="ru-RU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администрацию о проведенной работе и ее результатах</a:t>
            </a:r>
            <a:r>
              <a:rPr lang="ru-RU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469" y="0"/>
            <a:ext cx="1466661" cy="14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35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Вопросы, на которые необходимо обратить внимание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0779" y="1825624"/>
            <a:ext cx="11325885" cy="4882993"/>
          </a:xfrm>
        </p:spPr>
        <p:txBody>
          <a:bodyPr>
            <a:noAutofit/>
          </a:bodyPr>
          <a:lstStyle/>
          <a:p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call-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центров </a:t>
            </a:r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школе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семьи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нуждающиеся в помощи </a:t>
            </a:r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(получатели АСП, низкие слои населения и др.)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обеспеченность</a:t>
            </a:r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учащихся и учителей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компьютерами и доступом интернет 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график и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расписание уроков 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педагогическая этика </a:t>
            </a:r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учителей при введении уроков в дистанционном режиме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мониторинг посещения </a:t>
            </a:r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учащихся и учителей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категорически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запретить посещения школы </a:t>
            </a:r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(учителям и учащимся)</a:t>
            </a:r>
          </a:p>
          <a:p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kk-KZ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запретить распространения фейковых,</a:t>
            </a:r>
            <a:r>
              <a:rPr lang="kk-KZ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то есть не официальных информации учителями и педагогическими работниками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608" y="117695"/>
            <a:ext cx="1485522" cy="1485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4771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6660" y="599082"/>
            <a:ext cx="9198321" cy="59556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982" y="117695"/>
            <a:ext cx="1422148" cy="142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342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925" y="253984"/>
            <a:ext cx="10660455" cy="1325563"/>
          </a:xfrm>
        </p:spPr>
        <p:txBody>
          <a:bodyPr/>
          <a:lstStyle/>
          <a:p>
            <a:pPr algn="ctr"/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НОРМАТИВНЫЙ ДОКУМЕНТ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5925" y="1579547"/>
            <a:ext cx="11316831" cy="5278453"/>
          </a:xfrm>
        </p:spPr>
        <p:txBody>
          <a:bodyPr>
            <a:no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МОН РК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108 от 14.03.2020 года «Об усилении мер по недопущению  распространения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коронавирусной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инфекции COVID-19 в организациях образования, организациях для детей-сирот и детей, оставшихся без попечения родителей, на период пандемии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(с изменениями и дополнениями, внесенными приказом Министра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бразования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науки Республики Казахстан от 19 марта 2020 года № 115 по состоянию на 19.03.2019 г.);</a:t>
            </a:r>
          </a:p>
          <a:p>
            <a:pPr algn="just"/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УО ПО;</a:t>
            </a:r>
          </a:p>
          <a:p>
            <a:pPr algn="just"/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 ОО ГП</a:t>
            </a:r>
          </a:p>
          <a:p>
            <a:pPr algn="just"/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Приказы школ</a:t>
            </a:r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3376" y="112886"/>
            <a:ext cx="1466661" cy="14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986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8365" y="395176"/>
            <a:ext cx="10433365" cy="6068998"/>
          </a:xfrm>
        </p:spPr>
        <p:txBody>
          <a:bodyPr>
            <a:normAutofit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Дистанционное обучение (ДО) —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взаимодействие учителя и учащихся между собой на расстоянии, отражающее все присущие учебному процессу компоненты (цели, содержание, методы, организационные формы, средства обучения) и реализуемое специфичными средствами Интернет-технологий или другими средствами, предусматривающими интерактивность.</a:t>
            </a:r>
          </a:p>
          <a:p>
            <a:pPr algn="just"/>
            <a:endParaRPr lang="ru-RU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Дистанционное обучение —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самостоятельная форма обучения, информационные технологии в дистанционном обучении являются ведущим средством.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период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6 апреля по 22 мая 2020 года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среднего образования Республики Казахстан переходят на обучение с использованием дистанционных технологий.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339" y="0"/>
            <a:ext cx="1466661" cy="14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207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6747" y="226332"/>
            <a:ext cx="11036175" cy="6518500"/>
          </a:xfrm>
        </p:spPr>
        <p:txBody>
          <a:bodyPr>
            <a:normAutofit fontScale="92500" lnSpcReduction="10000"/>
          </a:bodyPr>
          <a:lstStyle/>
          <a:p>
            <a:pPr marL="0" lvl="2" indent="0" algn="just" hangingPunct="0">
              <a:buNone/>
            </a:pP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Разработанная концепция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видеоурока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соответствии с ГОСО и Типовыми учебными программами включает вопросы организации процесса обучения с использованием дистанционных технологий, структуру урока, рекомендации педагогу по сопровождению обучающихся, обучающимся по выполнению самостоятельной работы и их родителям по созданию условий для обучения.</a:t>
            </a:r>
          </a:p>
          <a:p>
            <a:pPr marL="0" lvl="2" indent="0" algn="just" hangingPunct="0"/>
            <a:r>
              <a:rPr lang="ru-RU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Видеоуроки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разработаны для следующих категорий получателей образовательных услуг:</a:t>
            </a:r>
          </a:p>
          <a:p>
            <a:pPr marL="0" lvl="0" indent="0"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обучающиеся, </a:t>
            </a:r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имеющие широкополосный доступ к сети Интернет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0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just"/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обучающиеся, </a:t>
            </a:r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имеющие широкополосный доступ к сети Интернет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 smtClean="0"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 algn="just" hangingPunct="0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ТВ-уроки будут проводиться по учебным предметам 1-11 классов на языках обучения (казахский, русский). </a:t>
            </a:r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 algn="just" hangingPunct="0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Трансляция </a:t>
            </a:r>
            <a:r>
              <a:rPr lang="ru-RU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видеоуроков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будет осуществляться на республиканском телевидении: уроки для обучающихся на казахском языке -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телеканале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Балапан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уроки для обучающихся на русском языке - </a:t>
            </a:r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телеканале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«Ел-</a:t>
            </a:r>
            <a:r>
              <a:rPr lang="ru-RU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Арна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согласованию с Министерством информации и общественного развития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Также планируется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трансляция через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«Казах радио».</a:t>
            </a:r>
            <a:endParaRPr lang="en-US" sz="18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2" indent="0" algn="just" hangingPunct="0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Эфирное время уроков по предметам всех уровней образования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казахском и русском языках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09-00 до 15-00 часов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lvl="2" indent="0" algn="just" hangingPunct="0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Планируется проведение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2042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дистанционных уроков по предмета</a:t>
            </a:r>
            <a:r>
              <a:rPr lang="kk-KZ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</a:p>
          <a:p>
            <a:pPr marL="0" lvl="2" indent="0" algn="just" hangingPunct="0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Подготовлено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единое расписание ТВ-уроков </a:t>
            </a:r>
          </a:p>
          <a:p>
            <a:pPr marL="0" lvl="2" indent="0" algn="just" hangingPunct="0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Учебные предметы,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вошедшие в перечень транслируемых предметов по ТВ (Информатика, Английский язык, Французский язык, Немецкий язык), рекомендуется дополнительно вносить администрацией в школьное расписание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возможности самостоятельной организации дистанционного обучения учителями школы по согласованию.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Количество часов не должно превышать недельную нагрузку по предмету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282" y="18109"/>
            <a:ext cx="1149792" cy="1083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4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9956" y="851026"/>
            <a:ext cx="10683844" cy="532593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ТВ-урока  (продолжительность -  10 мин);</a:t>
            </a:r>
          </a:p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Урок состоит из: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объяснения нового учебного материала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учителем (видео, в титрах Ф.И.О. учителя) - 6 минут;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вопросов для закрепления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экране крупным шрифтом 2-3 вопроса) – 1 мин;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учебных заданий для закрепления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(на экране крупным шрифтом 2-3 задания) – 1 мин;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	-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дополнительных цифровых ресурсов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теме (1-2 ЦОР) – 1 мин;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ссылок на дополнительные ресурсы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самостоятельного изучения- 1 мин. 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469" y="0"/>
            <a:ext cx="1466661" cy="14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652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513" y="283648"/>
            <a:ext cx="10574447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РАСПИСАНИЕ ТЕЛЕУРОКОВ ДЛЯ  1-11 КЛАССОВ  НА КАЗАХСКОМ ЯЗЫКЕ ОБУЧЕНИЯ </a:t>
            </a:r>
            <a:b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 урок – 10 минут)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3696390"/>
              </p:ext>
            </p:extLst>
          </p:nvPr>
        </p:nvGraphicFramePr>
        <p:xfrm>
          <a:off x="208230" y="1312755"/>
          <a:ext cx="11823824" cy="54756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80903">
                  <a:extLst>
                    <a:ext uri="{9D8B030D-6E8A-4147-A177-3AD203B41FA5}">
                      <a16:colId xmlns:a16="http://schemas.microsoft.com/office/drawing/2014/main" val="3241270592"/>
                    </a:ext>
                  </a:extLst>
                </a:gridCol>
                <a:gridCol w="1056519">
                  <a:extLst>
                    <a:ext uri="{9D8B030D-6E8A-4147-A177-3AD203B41FA5}">
                      <a16:colId xmlns:a16="http://schemas.microsoft.com/office/drawing/2014/main" val="3411792203"/>
                    </a:ext>
                  </a:extLst>
                </a:gridCol>
                <a:gridCol w="845215">
                  <a:extLst>
                    <a:ext uri="{9D8B030D-6E8A-4147-A177-3AD203B41FA5}">
                      <a16:colId xmlns:a16="http://schemas.microsoft.com/office/drawing/2014/main" val="3187137990"/>
                    </a:ext>
                  </a:extLst>
                </a:gridCol>
                <a:gridCol w="863589">
                  <a:extLst>
                    <a:ext uri="{9D8B030D-6E8A-4147-A177-3AD203B41FA5}">
                      <a16:colId xmlns:a16="http://schemas.microsoft.com/office/drawing/2014/main" val="2809372458"/>
                    </a:ext>
                  </a:extLst>
                </a:gridCol>
                <a:gridCol w="1001396">
                  <a:extLst>
                    <a:ext uri="{9D8B030D-6E8A-4147-A177-3AD203B41FA5}">
                      <a16:colId xmlns:a16="http://schemas.microsoft.com/office/drawing/2014/main" val="3777598954"/>
                    </a:ext>
                  </a:extLst>
                </a:gridCol>
                <a:gridCol w="1300916">
                  <a:extLst>
                    <a:ext uri="{9D8B030D-6E8A-4147-A177-3AD203B41FA5}">
                      <a16:colId xmlns:a16="http://schemas.microsoft.com/office/drawing/2014/main" val="1382910088"/>
                    </a:ext>
                  </a:extLst>
                </a:gridCol>
                <a:gridCol w="1170420">
                  <a:extLst>
                    <a:ext uri="{9D8B030D-6E8A-4147-A177-3AD203B41FA5}">
                      <a16:colId xmlns:a16="http://schemas.microsoft.com/office/drawing/2014/main" val="378971412"/>
                    </a:ext>
                  </a:extLst>
                </a:gridCol>
                <a:gridCol w="936864">
                  <a:extLst>
                    <a:ext uri="{9D8B030D-6E8A-4147-A177-3AD203B41FA5}">
                      <a16:colId xmlns:a16="http://schemas.microsoft.com/office/drawing/2014/main" val="78615819"/>
                    </a:ext>
                  </a:extLst>
                </a:gridCol>
                <a:gridCol w="751921">
                  <a:extLst>
                    <a:ext uri="{9D8B030D-6E8A-4147-A177-3AD203B41FA5}">
                      <a16:colId xmlns:a16="http://schemas.microsoft.com/office/drawing/2014/main" val="1960036683"/>
                    </a:ext>
                  </a:extLst>
                </a:gridCol>
                <a:gridCol w="967190">
                  <a:extLst>
                    <a:ext uri="{9D8B030D-6E8A-4147-A177-3AD203B41FA5}">
                      <a16:colId xmlns:a16="http://schemas.microsoft.com/office/drawing/2014/main" val="1137755490"/>
                    </a:ext>
                  </a:extLst>
                </a:gridCol>
                <a:gridCol w="1074824">
                  <a:extLst>
                    <a:ext uri="{9D8B030D-6E8A-4147-A177-3AD203B41FA5}">
                      <a16:colId xmlns:a16="http://schemas.microsoft.com/office/drawing/2014/main" val="2732346774"/>
                    </a:ext>
                  </a:extLst>
                </a:gridCol>
                <a:gridCol w="1074067">
                  <a:extLst>
                    <a:ext uri="{9D8B030D-6E8A-4147-A177-3AD203B41FA5}">
                      <a16:colId xmlns:a16="http://schemas.microsoft.com/office/drawing/2014/main" val="1894393688"/>
                    </a:ext>
                  </a:extLst>
                </a:gridCol>
              </a:tblGrid>
              <a:tr h="2885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Дни недели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класс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класс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класс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класс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класс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класс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класс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класс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класс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класс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класс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extLst>
                  <a:ext uri="{0D108BD9-81ED-4DB2-BD59-A6C34878D82A}">
                    <a16:rowId xmlns:a16="http://schemas.microsoft.com/office/drawing/2014/main" val="1834457555"/>
                  </a:ext>
                </a:extLst>
              </a:tr>
              <a:tr h="67113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Понеде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л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ьник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 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анализ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extLst>
                  <a:ext uri="{0D108BD9-81ED-4DB2-BD59-A6C34878D82A}">
                    <a16:rowId xmlns:a16="http://schemas.microsoft.com/office/drawing/2014/main" val="2916049400"/>
                  </a:ext>
                </a:extLst>
              </a:tr>
              <a:tr h="100837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Втор</a:t>
                      </a: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</a:t>
                      </a: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ик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r>
                        <a:rPr lang="kk-KZ" sz="900" kern="15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extLst>
                  <a:ext uri="{0D108BD9-81ED-4DB2-BD59-A6C34878D82A}">
                    <a16:rowId xmlns:a16="http://schemas.microsoft.com/office/drawing/2014/main" val="694149033"/>
                  </a:ext>
                </a:extLst>
              </a:tr>
              <a:tr h="97553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Среда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Дүниежүзі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 анализ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extLst>
                  <a:ext uri="{0D108BD9-81ED-4DB2-BD59-A6C34878D82A}">
                    <a16:rowId xmlns:a16="http://schemas.microsoft.com/office/drawing/2014/main" val="1690111954"/>
                  </a:ext>
                </a:extLst>
              </a:tr>
              <a:tr h="98277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Четверг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әдебиет</a:t>
                      </a: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 жүзі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 тарихы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және анализ бастамалары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Физика 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әдебиеті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extLst>
                  <a:ext uri="{0D108BD9-81ED-4DB2-BD59-A6C34878D82A}">
                    <a16:rowId xmlns:a16="http://schemas.microsoft.com/office/drawing/2014/main" val="1045360046"/>
                  </a:ext>
                </a:extLst>
              </a:tr>
              <a:tr h="12983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Пятница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Сауат ашу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Дүниетану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1000" kern="15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Математика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тілі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Жаратылыстану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Геометрия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Дүние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жүзі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Алгебра </a:t>
                      </a: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және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анализ </a:t>
                      </a: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бастамалары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Қазақстан</a:t>
                      </a: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kern="15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тарихы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География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және әдебиеті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Химия 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Қазақ тілі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  <a:tabLst>
                          <a:tab pos="3800475" algn="l"/>
                          <a:tab pos="7191375" algn="l"/>
                        </a:tabLst>
                      </a:pPr>
                      <a:r>
                        <a:rPr lang="ru-RU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Биология 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Орыс тілі 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kk-KZ" sz="900" kern="15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Ағылшын тілі</a:t>
                      </a:r>
                      <a:endParaRPr lang="ru-RU" sz="1000" kern="15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48239" marR="48239" marT="0" marB="0"/>
                </a:tc>
                <a:extLst>
                  <a:ext uri="{0D108BD9-81ED-4DB2-BD59-A6C34878D82A}">
                    <a16:rowId xmlns:a16="http://schemas.microsoft.com/office/drawing/2014/main" val="2726009433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9960" y="117695"/>
            <a:ext cx="1087170" cy="108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02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818" y="199176"/>
            <a:ext cx="10755517" cy="6536602"/>
          </a:xfrm>
        </p:spPr>
        <p:txBody>
          <a:bodyPr>
            <a:normAutofit fontScale="70000" lnSpcReduction="20000"/>
          </a:bodyPr>
          <a:lstStyle/>
          <a:p>
            <a:pPr algn="just">
              <a:tabLst>
                <a:tab pos="442913" algn="l"/>
                <a:tab pos="533400" algn="l"/>
                <a:tab pos="715963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Электронные журналы и дневники kundelik.kz, bilimal.kz, mektep.edu.kz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используются для размещения видео-уроков, цифровых образовательных ресурсов, предоставления обучающимся домашнего задания и осуществления обратной связи (комментарий и рекомендации учителей, информирование родителей в виде объявлений, ведения календарно-тематического планирования, предоставления обучающимся домашнего за-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дания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его онлайн проверки, осуществления обратной связи в виде коротких и расширенных комментариев)</a:t>
            </a:r>
          </a:p>
          <a:p>
            <a:pPr algn="just">
              <a:tabLst>
                <a:tab pos="442913" algn="l"/>
                <a:tab pos="533400" algn="l"/>
                <a:tab pos="715963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	В системе электронных журналов и дневников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Kundelik.kz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будут выложены инструкции, документация и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видеоинструкции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онлайн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обра-зования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адресу -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https://portal.kundelik.kz/kz/c/355-instruktsii-po-udalennoi-rabote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(бесплатна мобильная версия)</a:t>
            </a:r>
            <a:r>
              <a:rPr lang="ru-RU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tabLst>
                <a:tab pos="442913" algn="l"/>
                <a:tab pos="533400" algn="l"/>
                <a:tab pos="715963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	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Streaming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Платформы: Bilimland.kz, sabak.kz, aitube.kz, youtube.com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приложения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Zoom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Skype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Moodle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Opiq.kz, School.ozin-ozi-tanu.kz, adilet.zan.kz/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docs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др.  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Используя данные платформы будут организованы трансляции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видеоуроков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предметам. </a:t>
            </a:r>
          </a:p>
          <a:p>
            <a:pPr algn="just">
              <a:tabLst>
                <a:tab pos="442913" algn="l"/>
                <a:tab pos="533400" algn="l"/>
                <a:tab pos="715963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	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Daryn.online.kz: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будут размещены разработанные уроки на казахском языке.</a:t>
            </a:r>
          </a:p>
          <a:p>
            <a:pPr algn="just">
              <a:tabLst>
                <a:tab pos="442913" algn="l"/>
                <a:tab pos="533400" algn="l"/>
                <a:tab pos="715963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	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Aitube.kz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будут размещены разработанные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видеоуроки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транслируемые на республиканских телеканалах.</a:t>
            </a:r>
          </a:p>
          <a:p>
            <a:pPr algn="just">
              <a:tabLst>
                <a:tab pos="442913" algn="l"/>
                <a:tab pos="533400" algn="l"/>
                <a:tab pos="715963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	Сайты школ, социальные сети: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 раз-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мещается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разработанный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видеоконтент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для воспитательных мероприятий.</a:t>
            </a:r>
          </a:p>
          <a:p>
            <a:pPr algn="just">
              <a:tabLst>
                <a:tab pos="442913" algn="l"/>
                <a:tab pos="533400" algn="l"/>
                <a:tab pos="715963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	Облачные сервисы: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Google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Drive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Yandex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Mail.ru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Drop-box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др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tabLst>
                <a:tab pos="442913" algn="l"/>
                <a:tab pos="533400" algn="l"/>
                <a:tab pos="715963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	Официальные социальные сети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МОН РК,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МОН РК, </a:t>
            </a:r>
            <a:r>
              <a:rPr lang="ru-RU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Tele-gramm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канал еdunews.kz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9782" y="1"/>
            <a:ext cx="1222218" cy="122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7668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24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организации  процесса обучения в организациях среднего образования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4154" y="1511929"/>
            <a:ext cx="10819646" cy="4665034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tabLst>
                <a:tab pos="180975" algn="l"/>
                <a:tab pos="533400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организации среднего образования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строго соблюдаются меры по обеспечению санитарно-эпидемиологического благополучи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обучающихся, педагогов и других сотрудников, о принятых мерах незамедлительно информируется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отдел образования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tabLst>
                <a:tab pos="180975" algn="l"/>
                <a:tab pos="533400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Процесс обучения с использованием дистанционных технологий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осуществляется в соответствии с ГОСО, Типовыми учебными планами и программами с утвержденным расписанием уроков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При необходимости в расписание уроков вносятся коррективы для обеспечения гибкой формы обучения.</a:t>
            </a:r>
          </a:p>
          <a:p>
            <a:pPr marL="0" indent="0" algn="just">
              <a:tabLst>
                <a:tab pos="180975" algn="l"/>
                <a:tab pos="533400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Все участники процесса обучения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имеют  доступ к  ТВ-урокам и электронным платформам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учебным контентом.</a:t>
            </a:r>
          </a:p>
          <a:p>
            <a:pPr marL="0" indent="0" algn="just">
              <a:tabLst>
                <a:tab pos="180975" algn="l"/>
                <a:tab pos="533400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Организацию  процесса обучения с использованием дистанционных технологий и информационно-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разъснительную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работу с  педагогами, сотрудниками, родителями (законными представителями детей)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координирует руководитель организации среднего образования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tabLst>
                <a:tab pos="180975" algn="l"/>
                <a:tab pos="533400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 организациях образования руководителем обеспечивается инструктаж всех участников процесса обучения по вопросам: </a:t>
            </a:r>
          </a:p>
          <a:p>
            <a:pPr marL="0" indent="0" algn="just">
              <a:tabLst>
                <a:tab pos="180975" algn="l"/>
                <a:tab pos="533400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ответственности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каждого за сохранение здоровья, о мерах предосторожности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marL="0" indent="0" algn="just">
              <a:tabLst>
                <a:tab pos="180975" algn="l"/>
                <a:tab pos="533400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организации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индивидуальной и (или) групповой работы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обучающимися с применением информационно-коммуникационных технологий;</a:t>
            </a:r>
          </a:p>
          <a:p>
            <a:pPr marL="0" indent="0" algn="just">
              <a:tabLst>
                <a:tab pos="180975" algn="l"/>
                <a:tab pos="533400" algn="l"/>
              </a:tabLst>
            </a:pP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индивидуального консультирования родителей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необходимости.</a:t>
            </a:r>
          </a:p>
          <a:p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9471" y="0"/>
            <a:ext cx="1232529" cy="123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986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3434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 участников учебно-воспитательного процесса </a:t>
            </a:r>
            <a:b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организаций среднего образования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7817" y="1825624"/>
            <a:ext cx="11624649" cy="5032376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школы: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принимает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управленческие решения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направленные на повышение качества работы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обеспечивает 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организацию дистанционного процесса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обучения, в том числе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технические условия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утверждает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работы школы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условиях процесса обучения с использованием дистанционных технологий 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осуществляет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постоянный мониторинг и контроль за организацией дистанционного учебного процесса через Kundelik.kz и др.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(обратную связь с педагогами, обучающимися и их родителями (законными представителями), мониторинг частотности предоставления обратной связи педагогами и др.)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утверждает расписание уроков</a:t>
            </a:r>
          </a:p>
          <a:p>
            <a:pPr algn="just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организует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доставку учебных заданий и сбор выполненных работ обучающихся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не имеющих доступ к сети Интернет и средствам связи, для их проверки в рамках населенного пункта, в котором расположена школа. При этом 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строго соблюдаются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</a:t>
            </a:r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использованию  индивидуальных средств защиты.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0469" y="95312"/>
            <a:ext cx="1466661" cy="146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18331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1499</Words>
  <Application>Microsoft Office PowerPoint</Application>
  <PresentationFormat>Широкоэкранный</PresentationFormat>
  <Paragraphs>304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ОБ ОРГАНИЗАЦИИ ДИСТАНЦИОННОГО ОБРАЗОВАНИЯ </vt:lpstr>
      <vt:lpstr>НОРМАТИВНЫЙ ДОКУМЕНТ</vt:lpstr>
      <vt:lpstr>Презентация PowerPoint</vt:lpstr>
      <vt:lpstr>Презентация PowerPoint</vt:lpstr>
      <vt:lpstr>Презентация PowerPoint</vt:lpstr>
      <vt:lpstr>РАСПИСАНИЕ ТЕЛЕУРОКОВ ДЛЯ  1-11 КЛАССОВ  НА КАЗАХСКОМ ЯЗЫКЕ ОБУЧЕНИЯ  (1 урок – 10 минут) </vt:lpstr>
      <vt:lpstr>Презентация PowerPoint</vt:lpstr>
      <vt:lpstr>Порядок организации  процесса обучения в организациях среднего образования</vt:lpstr>
      <vt:lpstr>Деятельность участников учебно-воспитательного процесса  организаций среднего образования</vt:lpstr>
      <vt:lpstr>Деятельность участников учебно-воспитательного процесса  организаций среднего образования</vt:lpstr>
      <vt:lpstr>Деятельность участников учебно-воспитательного процесса  организаций среднего образования</vt:lpstr>
      <vt:lpstr>Деятельность участников учебно-воспитательного процесса  организаций среднего образования</vt:lpstr>
      <vt:lpstr>Вопросы, на которые необходимо обратить внимание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 ОРГАНИЗАЦИИ ДИСТАНЦИОННОГО ОБРАЗОВАНИЯ </dc:title>
  <dc:creator>kab417</dc:creator>
  <cp:lastModifiedBy>kab417</cp:lastModifiedBy>
  <cp:revision>24</cp:revision>
  <dcterms:created xsi:type="dcterms:W3CDTF">2020-03-26T02:00:56Z</dcterms:created>
  <dcterms:modified xsi:type="dcterms:W3CDTF">2020-03-26T03:58:02Z</dcterms:modified>
</cp:coreProperties>
</file>