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80" r:id="rId6"/>
    <p:sldId id="272" r:id="rId7"/>
    <p:sldId id="273" r:id="rId8"/>
    <p:sldId id="259" r:id="rId9"/>
    <p:sldId id="281" r:id="rId10"/>
    <p:sldId id="262" r:id="rId11"/>
    <p:sldId id="277" r:id="rId12"/>
    <p:sldId id="278" r:id="rId13"/>
    <p:sldId id="263" r:id="rId14"/>
    <p:sldId id="264" r:id="rId15"/>
    <p:sldId id="279" r:id="rId16"/>
    <p:sldId id="282" r:id="rId17"/>
    <p:sldId id="283" r:id="rId18"/>
    <p:sldId id="284" r:id="rId19"/>
    <p:sldId id="285" r:id="rId20"/>
    <p:sldId id="265" r:id="rId21"/>
    <p:sldId id="260" r:id="rId2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0" autoAdjust="0"/>
    <p:restoredTop sz="94532" autoAdjust="0"/>
  </p:normalViewPr>
  <p:slideViewPr>
    <p:cSldViewPr>
      <p:cViewPr>
        <p:scale>
          <a:sx n="77" d="100"/>
          <a:sy n="77" d="100"/>
        </p:scale>
        <p:origin x="-498" y="-4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2WciGBi" TargetMode="External"/><Relationship Id="rId13" Type="http://schemas.openxmlformats.org/officeDocument/2006/relationships/hyperlink" Target="https://www.guggenheim.org/collection-online" TargetMode="External"/><Relationship Id="rId18" Type="http://schemas.openxmlformats.org/officeDocument/2006/relationships/image" Target="../media/image5.jpg"/><Relationship Id="rId3" Type="http://schemas.openxmlformats.org/officeDocument/2006/relationships/hyperlink" Target="https://bit.ly/39VHDoI" TargetMode="External"/><Relationship Id="rId7" Type="http://schemas.openxmlformats.org/officeDocument/2006/relationships/hyperlink" Target="https://bit.ly/3d08Zfm" TargetMode="External"/><Relationship Id="rId12" Type="http://schemas.openxmlformats.org/officeDocument/2006/relationships/hyperlink" Target="https://www.metmuseum.org/" TargetMode="External"/><Relationship Id="rId17" Type="http://schemas.openxmlformats.org/officeDocument/2006/relationships/hyperlink" Target="https://bit.ly/3d08L80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bit.ly/3d29dT0" TargetMode="External"/><Relationship Id="rId20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t.ly/2TRdiSQ" TargetMode="External"/><Relationship Id="rId11" Type="http://schemas.openxmlformats.org/officeDocument/2006/relationships/hyperlink" Target="https://www.youtube.com/user/britishmuseum" TargetMode="External"/><Relationship Id="rId5" Type="http://schemas.openxmlformats.org/officeDocument/2006/relationships/hyperlink" Target="https://artsandculture.google.com/" TargetMode="External"/><Relationship Id="rId15" Type="http://schemas.openxmlformats.org/officeDocument/2006/relationships/hyperlink" Target="https://www.si.edu/exhibitions/online" TargetMode="External"/><Relationship Id="rId10" Type="http://schemas.openxmlformats.org/officeDocument/2006/relationships/hyperlink" Target="https://www.britishmuseum.org/" TargetMode="External"/><Relationship Id="rId19" Type="http://schemas.openxmlformats.org/officeDocument/2006/relationships/image" Target="../media/image6.jpg"/><Relationship Id="rId4" Type="http://schemas.openxmlformats.org/officeDocument/2006/relationships/hyperlink" Target="https://bit.ly/2IOQDjq" TargetMode="External"/><Relationship Id="rId9" Type="http://schemas.openxmlformats.org/officeDocument/2006/relationships/hyperlink" Target="https://www.louvre.fr/en/media-en-ligne" TargetMode="External"/><Relationship Id="rId14" Type="http://schemas.openxmlformats.org/officeDocument/2006/relationships/hyperlink" Target="https://bit.ly/33iHVmX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hyperlink" Target="http://play.nis.edu.kz/application/registr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4737889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kk-KZ" sz="2800" spc="-10" dirty="0" smtClean="0"/>
              <a:t>НҰСҚАУ</a:t>
            </a:r>
            <a:endParaRPr sz="2800"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8229600" y="2255958"/>
            <a:ext cx="363474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kk-KZ" sz="2400" spc="-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lang="kk-KZ" sz="2400" spc="-5" dirty="0" smtClean="0">
                <a:solidFill>
                  <a:srgbClr val="FFFFFF"/>
                </a:solidFill>
                <a:latin typeface="Arial"/>
                <a:cs typeface="Arial"/>
              </a:rPr>
              <a:t>арантин уақытында Павлодар қаласының аумағында қашықтық оқытуды ұйымдастыру бойынша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 smtClean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dirty="0" smtClean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FB65D1F-27B8-43FD-A2FF-08FC9E0F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4" y="41803"/>
            <a:ext cx="1142342" cy="1142342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="" xmlns:a16="http://schemas.microsoft.com/office/drawing/2014/main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371600" y="420877"/>
            <a:ext cx="94488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kk-KZ" sz="2200" kern="0" spc="-20" dirty="0" smtClean="0">
                <a:solidFill>
                  <a:schemeClr val="tx2"/>
                </a:solidFill>
              </a:rPr>
              <a:t>ПАВЛОДАР ҚАЛАСЫНЫҢ БІЛІМ БЕРУ БӨЛІМІ</a:t>
            </a:r>
            <a:endParaRPr lang="ru-RU" sz="22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4786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845" y="1524000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97101" y="3321565"/>
            <a:ext cx="10908000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оқитын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ауырған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күнделікті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721187"/>
            <a:ext cx="10908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сүйемелдеу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педагогтарды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әдістемелік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сүйемелдеу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7" y="2180074"/>
            <a:ext cx="10908000" cy="103105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en-US" sz="1600" spc="-10" dirty="0">
                <a:solidFill>
                  <a:srgbClr val="FFFFFF"/>
                </a:solidFill>
                <a:latin typeface="Arial"/>
                <a:cs typeface="Arial"/>
              </a:rPr>
              <a:t>Kundelik.kz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арқылы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кестесінің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орындалуын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процесінің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ұйымдастырылуын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бақылау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т. б. (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педагогтармен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ата-аналарымен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педагогтармен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жиілігінің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т. б.)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бақылау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іс-шараларын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қамтитын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(ТЖБ,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формативтік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жұмыстар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мониториг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7103" y="4170082"/>
            <a:ext cx="10908000" cy="53668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815" rIns="0" bIns="0" rtlCol="0">
            <a:spAutoFit/>
          </a:bodyPr>
          <a:lstStyle/>
          <a:p>
            <a:pPr marR="772795" algn="just">
              <a:lnSpc>
                <a:spcPct val="100000"/>
              </a:lnSpc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Педагогтарды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ата-аналарды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оқушыларды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сүйемелдеу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тегін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кеңес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мүмкіндігі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мектептің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FFFFFF"/>
                </a:solidFill>
                <a:latin typeface="Arial"/>
                <a:cs typeface="Arial"/>
              </a:rPr>
              <a:t>Call-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орталығының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телефоны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ақпараттандыру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4197" y="4817207"/>
            <a:ext cx="10908000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Мұғалімнің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техникалық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қамтамасыз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етілу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7103" y="5266102"/>
            <a:ext cx="10908000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түріндегі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үй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тапсырмаларының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рұқсат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етілген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көлемін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анықтау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4197" y="5715000"/>
            <a:ext cx="10908000" cy="78483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816610">
              <a:lnSpc>
                <a:spcPct val="100000"/>
              </a:lnSpc>
              <a:spcBef>
                <a:spcPts val="36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Интернет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желісіне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құралдарына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рұқсаты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жоқ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тапсырмаларын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жеткізуді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орындалған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жұмыстарын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тексеру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үшін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жинауды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Бұл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ретте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жеке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қорғаныс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құралдарын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(маска,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қолғап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пайдалану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жөніндегі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талаптар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қатаң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сақталады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00" spc="-1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12690" y="1143000"/>
            <a:ext cx="2759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/>
                <a:cs typeface="Arial"/>
              </a:rPr>
              <a:t>МЕКТЕП  ДИРЕКТОРЫ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534231"/>
            <a:ext cx="10908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kk-KZ" sz="1600" spc="-10" dirty="0">
                <a:solidFill>
                  <a:srgbClr val="FFFFFF"/>
                </a:solidFill>
                <a:latin typeface="Arial"/>
                <a:cs typeface="Arial"/>
              </a:rPr>
              <a:t>Қашықтықтан оқыту технологиясын қолдану арқылы оқыту үдерісі жағдайында жұмыс жоспарын, сабақ кестесін бекіту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463953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38200" y="2840227"/>
            <a:ext cx="11196000" cy="781624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пән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мұғалімдерімен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бірлесіп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қызметін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ұйымдастыруды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әдістері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тәсілдерін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тапсырмаларды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мерзімдерін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орындалған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жұмыстарды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ұсынуды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анықтайды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8200" y="3737843"/>
            <a:ext cx="1119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аясында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әдістемелік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көмек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көрсету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үшін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педагогтарға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арналған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видеокоучингтер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38200" y="2185626"/>
            <a:ext cx="11196000" cy="53860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журналда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сабақ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контентін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әзірлеу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орналастыру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жұмысты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ұйымдастырады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FFFFFF"/>
                </a:solidFill>
                <a:latin typeface="Arial"/>
                <a:cs typeface="Arial"/>
              </a:rPr>
              <a:t>Kundelik.kz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оның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ішінде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оқу-әдістемелік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кешендер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ресурстары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96310" y="11579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/>
                <a:cs typeface="Arial"/>
              </a:rPr>
              <a:t>ОІ және ҒӘЖ БОЙЫНША ДИРЕКТОР ОРЫНБАСАРЫ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838200" y="1534231"/>
            <a:ext cx="1119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ТВ-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сабақтар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сәйкес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бірыңғай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мектеп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сабақ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жасайды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олар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орта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ұйымдарының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интернет-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ресурстарында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орналастырылады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612000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9"/>
          <p:cNvSpPr txBox="1"/>
          <p:nvPr/>
        </p:nvSpPr>
        <p:spPr>
          <a:xfrm>
            <a:off x="838200" y="4142376"/>
            <a:ext cx="1119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процесінің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барлық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қатысушыларын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педагогтарды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 smtClean="0">
                <a:solidFill>
                  <a:srgbClr val="FFFFFF"/>
                </a:solidFill>
                <a:latin typeface="Arial"/>
                <a:cs typeface="Arial"/>
              </a:rPr>
              <a:t>ата-аналарын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 smtClean="0">
                <a:solidFill>
                  <a:srgbClr val="FFFFFF"/>
                </a:solidFill>
                <a:latin typeface="Arial"/>
                <a:cs typeface="Arial"/>
              </a:rPr>
              <a:t>өзгелерді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жұмысты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нәтижелері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хабардар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етуді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жүзеге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асырады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838200" y="4793130"/>
            <a:ext cx="1119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ақпараттық-коммуникациялық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технологияларды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қолдана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отырып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процесін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барысында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әдістемелік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сүйемелдеуді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жүзеге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асырады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838200" y="5443884"/>
            <a:ext cx="1119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журналдар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жүйесі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арқылы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процесін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бақылау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жиынтық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бағалау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(БЖБ </a:t>
            </a:r>
            <a:r>
              <a:rPr lang="ru-RU" sz="1600" spc="-15" dirty="0" err="1" smtClean="0">
                <a:solidFill>
                  <a:srgbClr val="FFFFFF"/>
                </a:solidFill>
                <a:latin typeface="Arial"/>
                <a:cs typeface="Arial"/>
              </a:rPr>
              <a:t>болмайды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);</a:t>
            </a:r>
            <a:endParaRPr lang="ru-RU" sz="1600" spc="-1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object 9"/>
          <p:cNvSpPr txBox="1"/>
          <p:nvPr/>
        </p:nvSpPr>
        <p:spPr>
          <a:xfrm>
            <a:off x="838200" y="6094638"/>
            <a:ext cx="1119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процесінің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қатысушыларымен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кері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байланысты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жүзеге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асырады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педагогтердің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жүктемесін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орындауы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жұмысты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үйлестіреді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орта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ұйымдарында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өткізуді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талдайды</a:t>
            </a:r>
            <a:endParaRPr lang="ru-RU" sz="1600" spc="-15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062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463953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90600" y="2911218"/>
            <a:ext cx="11016000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әлеуметтік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желілерде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өткізілген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іс-шаралар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ақпаратты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мектеп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сайтында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орналастырады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369059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сынып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жетекшілерінің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жұмысын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үйлестіреді</a:t>
            </a:r>
            <a:endParaRPr lang="ru-RU" sz="1600" spc="-1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7" y="2374612"/>
            <a:ext cx="11016000" cy="2923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онлайн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режимінде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іс-шаралар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өткізеді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әлеуметтік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желілер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мектеп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сайты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т. б.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арқылы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);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29710" y="1295400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/>
                <a:cs typeface="Arial"/>
              </a:rPr>
              <a:t>ТЖ БОЙЫНША ДИРЕКТОР ОРЫНБАСАРЫ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6866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ақпараттық-коммуникациялық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технологияларды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пайдалана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отырып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тәрбиелік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іс-шаралар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үшін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бейнеконтент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әзірлейді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9"/>
          <p:cNvSpPr txBox="1"/>
          <p:nvPr/>
        </p:nvSpPr>
        <p:spPr>
          <a:xfrm>
            <a:off x="990599" y="4479461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жағдайында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олардың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ата-аналарына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заңды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өкілдерге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психологиялық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қолдау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көрсету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ұсынымдар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әзірлейді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51828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ата-аналармен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заңды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өкілдермен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онлайн-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кеңес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өткізеді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6400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онлайн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ойындар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өткізеді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22" name="object 16"/>
          <p:cNvSpPr txBox="1"/>
          <p:nvPr/>
        </p:nvSpPr>
        <p:spPr>
          <a:xfrm>
            <a:off x="4367910" y="3962400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/>
                <a:cs typeface="Arial"/>
              </a:rPr>
              <a:t>ПЕДАГОГ-ПСИХОЛОГ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784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5548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24000"/>
            <a:ext cx="833755" cy="5148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18235" y="1524000"/>
            <a:ext cx="10692765" cy="446276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9812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235" y="5752553"/>
            <a:ext cx="10692765" cy="32316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/>
                <a:cs typeface="Arial"/>
              </a:rPr>
              <a:t>Мектеп әкімшілігін жүргізіліп жатқан жұмыс туралы хабардар ету;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8235" y="2030771"/>
            <a:ext cx="10692765" cy="572593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9375" rIns="0" bIns="0" rtlCol="0">
            <a:spAutoFit/>
          </a:bodyPr>
          <a:lstStyle/>
          <a:p>
            <a:pPr marL="92075" marR="240665">
              <a:lnSpc>
                <a:spcPct val="100000"/>
              </a:lnSpc>
              <a:spcBef>
                <a:spcPts val="62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форматында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оқуға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дайындық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интернетке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шығатын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компьютер-ноутбук-планшет-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телефонның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болуы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8235" y="3539963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 anchor="ctr">
            <a:spAutoFit/>
          </a:bodyPr>
          <a:lstStyle/>
          <a:p>
            <a:pPr marR="770890">
              <a:lnSpc>
                <a:spcPct val="100000"/>
              </a:lnSpc>
            </a:pPr>
            <a:r>
              <a:rPr lang="kk-KZ" sz="1600" spc="-15" dirty="0">
                <a:solidFill>
                  <a:srgbClr val="FFFFFF"/>
                </a:solidFill>
                <a:latin typeface="Arial"/>
                <a:cs typeface="Arial"/>
              </a:rPr>
              <a:t>Электрондық журналдар мен күнделіктер жүйесінде білім алушылар мен олардың </a:t>
            </a:r>
            <a:r>
              <a:rPr lang="kk-KZ" sz="1600" spc="-15" dirty="0" smtClean="0">
                <a:solidFill>
                  <a:srgbClr val="FFFFFF"/>
                </a:solidFill>
                <a:latin typeface="Arial"/>
                <a:cs typeface="Arial"/>
              </a:rPr>
              <a:t>ата-аналарының чаттарын</a:t>
            </a:r>
            <a:r>
              <a:rPr lang="kk-KZ" sz="1600" spc="-15" dirty="0">
                <a:solidFill>
                  <a:srgbClr val="FFFFFF"/>
                </a:solidFill>
                <a:latin typeface="Arial"/>
                <a:cs typeface="Arial"/>
              </a:rPr>
              <a:t>, форумдарын пайдалану </a:t>
            </a:r>
            <a:r>
              <a:rPr lang="en-US" sz="1600" spc="-15" dirty="0">
                <a:solidFill>
                  <a:srgbClr val="FFFFFF"/>
                </a:solidFill>
                <a:latin typeface="Arial"/>
                <a:cs typeface="Arial"/>
              </a:rPr>
              <a:t>kundelik.kz, bilimal.kz, mektep.edu.kz </a:t>
            </a:r>
            <a:r>
              <a:rPr lang="kk-KZ" sz="1600" spc="-15" dirty="0">
                <a:solidFill>
                  <a:srgbClr val="FFFFFF"/>
                </a:solidFill>
                <a:latin typeface="Arial"/>
                <a:cs typeface="Arial"/>
              </a:rPr>
              <a:t>сондай-ақ, </a:t>
            </a:r>
            <a:r>
              <a:rPr lang="en-US" sz="1600" spc="-15" dirty="0" err="1">
                <a:solidFill>
                  <a:srgbClr val="FFFFFF"/>
                </a:solidFill>
                <a:latin typeface="Arial"/>
                <a:cs typeface="Arial"/>
              </a:rPr>
              <a:t>Whatsapp</a:t>
            </a:r>
            <a:r>
              <a:rPr lang="en-US" sz="1600" spc="-15" dirty="0">
                <a:solidFill>
                  <a:srgbClr val="FFFFFF"/>
                </a:solidFill>
                <a:latin typeface="Arial"/>
                <a:cs typeface="Arial"/>
              </a:rPr>
              <a:t>, Telegram </a:t>
            </a:r>
            <a:r>
              <a:rPr lang="kk-KZ" sz="1600" spc="-15" dirty="0">
                <a:solidFill>
                  <a:srgbClr val="FFFFFF"/>
                </a:solidFill>
                <a:latin typeface="Arial"/>
                <a:cs typeface="Arial"/>
              </a:rPr>
              <a:t>және т. б.;</a:t>
            </a:r>
            <a:endParaRPr sz="16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8235" y="4416067"/>
            <a:ext cx="10692765" cy="127599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0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Ата-аналарды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заңды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өкілдерді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технологияларын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пайдалана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отырып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процесі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кестедегі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өзгерістер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алушыларға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барысы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нәтижелері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өз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бетінше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жұмыс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істеуіне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жағдай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жасау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қажеттілігі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цифрлық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ағартушылық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ресурстарды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пайдалана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отырып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балалардың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нәтижелі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бос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уақытын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мүмкіндігі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хабардар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ету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81221" y="1143000"/>
            <a:ext cx="33197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15" dirty="0" smtClean="0">
                <a:latin typeface="Arial"/>
                <a:cs typeface="Arial"/>
              </a:rPr>
              <a:t>СЫНЫП ЖЕТЕКШІ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="" xmlns:a16="http://schemas.microsoft.com/office/drawing/2014/main" id="{C6A3238F-20AB-4DFD-B087-28BA1E277DE4}"/>
              </a:ext>
            </a:extLst>
          </p:cNvPr>
          <p:cNvSpPr txBox="1"/>
          <p:nvPr/>
        </p:nvSpPr>
        <p:spPr>
          <a:xfrm>
            <a:off x="1118235" y="2663859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Барлық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сынып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оқушыларының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пән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мұғалімдерімен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өзара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әрекеттесуін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бақылау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ағымдағы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жағдай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ақпаратты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меңгеру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пән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мұғалімдеріне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педагог-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психологқа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мәліметтері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бар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өз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сыныбының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тізімін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ұсыну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үй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ұялы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телефон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нөмірі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пошта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));</a:t>
            </a:r>
            <a:endParaRPr sz="16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="" xmlns:a16="http://schemas.microsoft.com/office/drawing/2014/main" id="{36F7A95D-0362-416D-BFEB-B3D43ABFC9D4}"/>
              </a:ext>
            </a:extLst>
          </p:cNvPr>
          <p:cNvSpPr txBox="1"/>
          <p:nvPr/>
        </p:nvSpPr>
        <p:spPr>
          <a:xfrm>
            <a:off x="1118235" y="6136213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lnSpc>
                <a:spcPct val="100000"/>
              </a:lnSpc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/>
                <a:cs typeface="Arial"/>
              </a:rPr>
              <a:t>Сынып оқушылары мен ата-аналарымен күнделікті байланыс. Оқушылардың мотивациясы, оқу дербестігін қолдау және қалыптастыру үшін осы қарым-қатынас тақырыбын ойластыру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8234" y="1524000"/>
            <a:ext cx="10692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күнделікті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сырқаттанғандарды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есепке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</a:t>
            </a:r>
            <a:endParaRPr lang="ru-RU"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8408" y="1828800"/>
            <a:ext cx="10692765" cy="832485"/>
          </a:xfrm>
          <a:custGeom>
            <a:avLst/>
            <a:gdLst/>
            <a:ahLst/>
            <a:cxnLst/>
            <a:rect l="l" t="t" r="r" b="b"/>
            <a:pathLst>
              <a:path w="10692765" h="832485">
                <a:moveTo>
                  <a:pt x="0" y="832103"/>
                </a:moveTo>
                <a:lnTo>
                  <a:pt x="10692384" y="832103"/>
                </a:lnTo>
                <a:lnTo>
                  <a:pt x="10692384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8408" y="2862452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4" y="684276"/>
                </a:lnTo>
                <a:lnTo>
                  <a:pt x="10692384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8408" y="5558155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5"/>
                </a:moveTo>
                <a:lnTo>
                  <a:pt x="10692384" y="684275"/>
                </a:lnTo>
                <a:lnTo>
                  <a:pt x="10692384" y="0"/>
                </a:lnTo>
                <a:lnTo>
                  <a:pt x="0" y="0"/>
                </a:lnTo>
                <a:lnTo>
                  <a:pt x="0" y="684275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0788" y="3732656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0788" y="4618100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639876" y="1858254"/>
            <a:ext cx="10912246" cy="43390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Өз</a:t>
            </a:r>
            <a:r>
              <a:rPr lang="ru-RU" spc="-15" dirty="0"/>
              <a:t> </a:t>
            </a:r>
            <a:r>
              <a:rPr lang="ru-RU" spc="-15" dirty="0" err="1"/>
              <a:t>пәні</a:t>
            </a:r>
            <a:r>
              <a:rPr lang="ru-RU" spc="-15" dirty="0"/>
              <a:t> </a:t>
            </a:r>
            <a:r>
              <a:rPr lang="ru-RU" spc="-15" dirty="0" err="1"/>
              <a:t>бойынша</a:t>
            </a:r>
            <a:r>
              <a:rPr lang="ru-RU" spc="-15" dirty="0"/>
              <a:t> </a:t>
            </a:r>
            <a:r>
              <a:rPr lang="ru-RU" spc="-15" dirty="0" err="1"/>
              <a:t>қашықтықтан</a:t>
            </a:r>
            <a:r>
              <a:rPr lang="ru-RU" spc="-15" dirty="0"/>
              <a:t> </a:t>
            </a:r>
            <a:r>
              <a:rPr lang="ru-RU" spc="-15" dirty="0" err="1"/>
              <a:t>оқыту</a:t>
            </a:r>
            <a:r>
              <a:rPr lang="ru-RU" spc="-15" dirty="0"/>
              <a:t> </a:t>
            </a:r>
            <a:r>
              <a:rPr lang="ru-RU" spc="-15" dirty="0" err="1"/>
              <a:t>нысаны</a:t>
            </a:r>
            <a:r>
              <a:rPr lang="ru-RU" spc="-15" dirty="0"/>
              <a:t> </a:t>
            </a:r>
            <a:r>
              <a:rPr lang="ru-RU" spc="-15" dirty="0" err="1"/>
              <a:t>үшін</a:t>
            </a:r>
            <a:r>
              <a:rPr lang="ru-RU" spc="-15" dirty="0"/>
              <a:t> </a:t>
            </a:r>
            <a:r>
              <a:rPr lang="ru-RU" spc="-15" dirty="0" err="1"/>
              <a:t>қолайлы</a:t>
            </a:r>
            <a:r>
              <a:rPr lang="ru-RU" spc="-15" dirty="0"/>
              <a:t> </a:t>
            </a:r>
            <a:r>
              <a:rPr lang="ru-RU" spc="-15" dirty="0" err="1"/>
              <a:t>ресурстар</a:t>
            </a:r>
            <a:r>
              <a:rPr lang="ru-RU" spc="-15" dirty="0"/>
              <a:t> мен </a:t>
            </a:r>
            <a:r>
              <a:rPr lang="ru-RU" spc="-15" dirty="0" err="1"/>
              <a:t>қосымшаларды</a:t>
            </a:r>
            <a:r>
              <a:rPr lang="ru-RU" spc="-15" dirty="0"/>
              <a:t> </a:t>
            </a:r>
            <a:r>
              <a:rPr lang="ru-RU" spc="-15" dirty="0" err="1"/>
              <a:t>анықтау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/>
              <a:t>Осы </a:t>
            </a:r>
            <a:r>
              <a:rPr lang="ru-RU" spc="-15" dirty="0" err="1"/>
              <a:t>параллельде</a:t>
            </a:r>
            <a:r>
              <a:rPr lang="ru-RU" spc="-15" dirty="0"/>
              <a:t> </a:t>
            </a:r>
            <a:r>
              <a:rPr lang="ru-RU" spc="-15" dirty="0" err="1"/>
              <a:t>жұмыс</a:t>
            </a:r>
            <a:r>
              <a:rPr lang="ru-RU" spc="-15" dirty="0"/>
              <a:t> </a:t>
            </a:r>
            <a:r>
              <a:rPr lang="ru-RU" spc="-15" dirty="0" err="1"/>
              <a:t>істейтін</a:t>
            </a:r>
            <a:r>
              <a:rPr lang="ru-RU" spc="-15" dirty="0"/>
              <a:t> </a:t>
            </a:r>
            <a:r>
              <a:rPr lang="ru-RU" spc="-15" dirty="0" err="1"/>
              <a:t>басқа</a:t>
            </a:r>
            <a:r>
              <a:rPr lang="ru-RU" spc="-15" dirty="0"/>
              <a:t> </a:t>
            </a:r>
            <a:r>
              <a:rPr lang="ru-RU" spc="-15" dirty="0" err="1"/>
              <a:t>мұғалімдермен</a:t>
            </a:r>
            <a:r>
              <a:rPr lang="ru-RU" spc="-15" dirty="0"/>
              <a:t> </a:t>
            </a:r>
            <a:r>
              <a:rPr lang="ru-RU" spc="-15" dirty="0" err="1"/>
              <a:t>бірлесіп</a:t>
            </a:r>
            <a:r>
              <a:rPr lang="ru-RU" spc="-15" dirty="0"/>
              <a:t> </a:t>
            </a:r>
            <a:r>
              <a:rPr lang="ru-RU" spc="-15" dirty="0" err="1"/>
              <a:t>пайдаланылатын</a:t>
            </a:r>
            <a:r>
              <a:rPr lang="ru-RU" spc="-15" dirty="0"/>
              <a:t> </a:t>
            </a:r>
            <a:r>
              <a:rPr lang="ru-RU" spc="-15" dirty="0" err="1"/>
              <a:t>сандық</a:t>
            </a:r>
            <a:r>
              <a:rPr lang="ru-RU" spc="-15" dirty="0"/>
              <a:t> </a:t>
            </a:r>
            <a:r>
              <a:rPr lang="ru-RU" spc="-15" dirty="0" err="1"/>
              <a:t>ресурстар</a:t>
            </a:r>
            <a:r>
              <a:rPr lang="ru-RU" spc="-15" dirty="0"/>
              <a:t> мен </a:t>
            </a:r>
            <a:r>
              <a:rPr lang="ru-RU" spc="-15" dirty="0" err="1"/>
              <a:t>құралдардың</a:t>
            </a:r>
            <a:r>
              <a:rPr lang="ru-RU" spc="-15" dirty="0"/>
              <a:t> </a:t>
            </a:r>
            <a:r>
              <a:rPr lang="ru-RU" spc="-15" dirty="0" err="1"/>
              <a:t>біркелкілігі</a:t>
            </a:r>
            <a:r>
              <a:rPr lang="ru-RU" spc="-15" dirty="0"/>
              <a:t> </a:t>
            </a:r>
            <a:r>
              <a:rPr lang="ru-RU" spc="-15" dirty="0" err="1"/>
              <a:t>туралы</a:t>
            </a:r>
            <a:r>
              <a:rPr lang="ru-RU" spc="-15" dirty="0"/>
              <a:t> </a:t>
            </a:r>
            <a:r>
              <a:rPr lang="ru-RU" spc="-15" dirty="0" err="1"/>
              <a:t>анықтау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Мектеп</a:t>
            </a:r>
            <a:r>
              <a:rPr lang="ru-RU" spc="-15" dirty="0"/>
              <a:t> </a:t>
            </a:r>
            <a:r>
              <a:rPr lang="ru-RU" spc="-15" dirty="0" err="1"/>
              <a:t>әкімшілігімен</a:t>
            </a:r>
            <a:r>
              <a:rPr lang="ru-RU" spc="-15" dirty="0"/>
              <a:t> </a:t>
            </a:r>
            <a:r>
              <a:rPr lang="ru-RU" spc="-15" dirty="0" err="1"/>
              <a:t>бекітілген</a:t>
            </a:r>
            <a:r>
              <a:rPr lang="ru-RU" spc="-15" dirty="0"/>
              <a:t> </a:t>
            </a:r>
            <a:r>
              <a:rPr lang="ru-RU" spc="-15" dirty="0" err="1"/>
              <a:t>және</a:t>
            </a:r>
            <a:r>
              <a:rPr lang="ru-RU" spc="-15" dirty="0"/>
              <a:t> </a:t>
            </a:r>
            <a:r>
              <a:rPr lang="ru-RU" spc="-15" dirty="0" err="1"/>
              <a:t>келісілген</a:t>
            </a:r>
            <a:r>
              <a:rPr lang="ru-RU" spc="-15" dirty="0"/>
              <a:t> </a:t>
            </a:r>
            <a:r>
              <a:rPr lang="ru-RU" spc="-15" dirty="0" err="1"/>
              <a:t>әр</a:t>
            </a:r>
            <a:r>
              <a:rPr lang="ru-RU" spc="-15" dirty="0"/>
              <a:t> </a:t>
            </a:r>
            <a:r>
              <a:rPr lang="ru-RU" spc="-15" dirty="0" err="1"/>
              <a:t>параллельдегі</a:t>
            </a:r>
            <a:r>
              <a:rPr lang="ru-RU" spc="-15" dirty="0"/>
              <a:t> </a:t>
            </a:r>
            <a:r>
              <a:rPr lang="ru-RU" spc="-15" dirty="0" err="1"/>
              <a:t>білім</a:t>
            </a:r>
            <a:r>
              <a:rPr lang="ru-RU" spc="-15" dirty="0"/>
              <a:t> </a:t>
            </a:r>
            <a:r>
              <a:rPr lang="ru-RU" spc="-15" dirty="0" err="1"/>
              <a:t>алушылар</a:t>
            </a:r>
            <a:r>
              <a:rPr lang="ru-RU" spc="-15" dirty="0"/>
              <a:t> </a:t>
            </a:r>
            <a:r>
              <a:rPr lang="ru-RU" spc="-15" dirty="0" err="1"/>
              <a:t>үшін</a:t>
            </a:r>
            <a:r>
              <a:rPr lang="ru-RU" spc="-15" dirty="0"/>
              <a:t> </a:t>
            </a:r>
            <a:r>
              <a:rPr lang="ru-RU" spc="-15" dirty="0" err="1"/>
              <a:t>сандық</a:t>
            </a:r>
            <a:r>
              <a:rPr lang="ru-RU" spc="-15" dirty="0"/>
              <a:t> </a:t>
            </a:r>
            <a:r>
              <a:rPr lang="ru-RU" spc="-15" dirty="0" err="1"/>
              <a:t>ресурстар</a:t>
            </a:r>
            <a:r>
              <a:rPr lang="ru-RU" spc="-15" dirty="0"/>
              <a:t> мен </a:t>
            </a:r>
            <a:r>
              <a:rPr lang="ru-RU" spc="-15" dirty="0" err="1"/>
              <a:t>құралдардың</a:t>
            </a:r>
            <a:r>
              <a:rPr lang="ru-RU" spc="-15" dirty="0"/>
              <a:t> </a:t>
            </a:r>
            <a:r>
              <a:rPr lang="ru-RU" spc="-15" dirty="0" err="1"/>
              <a:t>тізімін</a:t>
            </a:r>
            <a:r>
              <a:rPr lang="ru-RU" spc="-15" dirty="0"/>
              <a:t> </a:t>
            </a:r>
            <a:r>
              <a:rPr lang="ru-RU" spc="-15" dirty="0" err="1"/>
              <a:t>және</a:t>
            </a:r>
            <a:r>
              <a:rPr lang="ru-RU" spc="-15" dirty="0"/>
              <a:t> </a:t>
            </a:r>
            <a:r>
              <a:rPr lang="ru-RU" spc="-15" dirty="0" err="1"/>
              <a:t>қысқаша</a:t>
            </a:r>
            <a:r>
              <a:rPr lang="ru-RU" spc="-15" dirty="0"/>
              <a:t> </a:t>
            </a:r>
            <a:r>
              <a:rPr lang="ru-RU" spc="-15" dirty="0" err="1"/>
              <a:t>сипаттамасын</a:t>
            </a:r>
            <a:r>
              <a:rPr lang="ru-RU" spc="-15" dirty="0"/>
              <a:t> </a:t>
            </a:r>
            <a:r>
              <a:rPr lang="ru-RU" spc="-15" dirty="0" err="1"/>
              <a:t>қалыптастыру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z="1000" spc="-15" dirty="0" smtClean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 smtClean="0"/>
              <a:t>Қашықтықтан</a:t>
            </a:r>
            <a:r>
              <a:rPr lang="ru-RU" spc="-15" dirty="0" smtClean="0"/>
              <a:t> </a:t>
            </a:r>
            <a:r>
              <a:rPr lang="ru-RU" spc="-15" dirty="0" err="1"/>
              <a:t>оқыту</a:t>
            </a:r>
            <a:r>
              <a:rPr lang="ru-RU" spc="-15" dirty="0"/>
              <a:t> </a:t>
            </a:r>
            <a:r>
              <a:rPr lang="ru-RU" spc="-15" dirty="0" err="1"/>
              <a:t>түрінде</a:t>
            </a:r>
            <a:r>
              <a:rPr lang="ru-RU" spc="-15" dirty="0"/>
              <a:t> </a:t>
            </a:r>
            <a:r>
              <a:rPr lang="ru-RU" spc="-15" dirty="0" err="1"/>
              <a:t>үй</a:t>
            </a:r>
            <a:r>
              <a:rPr lang="ru-RU" spc="-15" dirty="0"/>
              <a:t> </a:t>
            </a:r>
            <a:r>
              <a:rPr lang="ru-RU" spc="-15" dirty="0" err="1"/>
              <a:t>тапсырмаларының</a:t>
            </a:r>
            <a:r>
              <a:rPr lang="ru-RU" spc="-15" dirty="0"/>
              <a:t> </a:t>
            </a:r>
            <a:r>
              <a:rPr lang="ru-RU" spc="-15" dirty="0" err="1"/>
              <a:t>рұқсат</a:t>
            </a:r>
            <a:r>
              <a:rPr lang="ru-RU" spc="-15" dirty="0"/>
              <a:t> </a:t>
            </a:r>
            <a:r>
              <a:rPr lang="ru-RU" spc="-15" dirty="0" err="1"/>
              <a:t>етілген</a:t>
            </a:r>
            <a:r>
              <a:rPr lang="ru-RU" spc="-15" dirty="0"/>
              <a:t> </a:t>
            </a:r>
            <a:r>
              <a:rPr lang="ru-RU" spc="-15" dirty="0" err="1"/>
              <a:t>көлемін</a:t>
            </a:r>
            <a:r>
              <a:rPr lang="ru-RU" spc="-15" dirty="0"/>
              <a:t> </a:t>
            </a:r>
            <a:r>
              <a:rPr lang="ru-RU" spc="-15" dirty="0" err="1"/>
              <a:t>ұйымдастыру</a:t>
            </a:r>
            <a:r>
              <a:rPr lang="ru-RU" spc="-15" dirty="0"/>
              <a:t>, </a:t>
            </a:r>
            <a:r>
              <a:rPr lang="ru-RU" spc="-15" dirty="0" err="1"/>
              <a:t>шығармашылық</a:t>
            </a:r>
            <a:r>
              <a:rPr lang="ru-RU" spc="-15" dirty="0"/>
              <a:t> </a:t>
            </a:r>
            <a:r>
              <a:rPr lang="ru-RU" spc="-15" dirty="0" err="1"/>
              <a:t>және</a:t>
            </a:r>
            <a:r>
              <a:rPr lang="ru-RU" spc="-15" dirty="0"/>
              <a:t> </a:t>
            </a:r>
            <a:r>
              <a:rPr lang="ru-RU" spc="-15" dirty="0" err="1"/>
              <a:t>жобалық</a:t>
            </a:r>
            <a:r>
              <a:rPr lang="ru-RU" spc="-15" dirty="0"/>
              <a:t> </a:t>
            </a:r>
            <a:r>
              <a:rPr lang="ru-RU" spc="-15" dirty="0" err="1"/>
              <a:t>жұмыстар</a:t>
            </a:r>
            <a:r>
              <a:rPr lang="ru-RU" spc="-15" dirty="0"/>
              <a:t> </a:t>
            </a:r>
            <a:r>
              <a:rPr lang="ru-RU" spc="-15" dirty="0" err="1"/>
              <a:t>түрінде</a:t>
            </a:r>
            <a:r>
              <a:rPr lang="ru-RU" spc="-15" dirty="0"/>
              <a:t> </a:t>
            </a:r>
            <a:r>
              <a:rPr lang="ru-RU" spc="-15" dirty="0" err="1"/>
              <a:t>үй</a:t>
            </a:r>
            <a:r>
              <a:rPr lang="ru-RU" spc="-15" dirty="0"/>
              <a:t> </a:t>
            </a:r>
            <a:r>
              <a:rPr lang="ru-RU" spc="-15" dirty="0" err="1"/>
              <a:t>тапсырмаларының</a:t>
            </a:r>
            <a:r>
              <a:rPr lang="ru-RU" spc="-15" dirty="0"/>
              <a:t> </a:t>
            </a:r>
            <a:r>
              <a:rPr lang="ru-RU" spc="-15" dirty="0" err="1"/>
              <a:t>форматтарын</a:t>
            </a:r>
            <a:r>
              <a:rPr lang="ru-RU" spc="-15" dirty="0"/>
              <a:t> </a:t>
            </a:r>
            <a:r>
              <a:rPr lang="ru-RU" spc="-15" dirty="0" err="1"/>
              <a:t>әзірлеу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Балаларды</a:t>
            </a:r>
            <a:r>
              <a:rPr lang="ru-RU" spc="-15" dirty="0"/>
              <a:t> </a:t>
            </a:r>
            <a:r>
              <a:rPr lang="ru-RU" spc="-15" dirty="0" err="1"/>
              <a:t>қашықтықтан</a:t>
            </a:r>
            <a:r>
              <a:rPr lang="ru-RU" spc="-15" dirty="0"/>
              <a:t> </a:t>
            </a:r>
            <a:r>
              <a:rPr lang="ru-RU" spc="-15" dirty="0" err="1"/>
              <a:t>оқыту</a:t>
            </a:r>
            <a:r>
              <a:rPr lang="ru-RU" spc="-15" dirty="0"/>
              <a:t> </a:t>
            </a:r>
            <a:r>
              <a:rPr lang="ru-RU" spc="-15" dirty="0" err="1"/>
              <a:t>туралы</a:t>
            </a:r>
            <a:r>
              <a:rPr lang="ru-RU" spc="-15" dirty="0"/>
              <a:t> </a:t>
            </a:r>
            <a:r>
              <a:rPr lang="ru-RU" spc="-15" dirty="0" err="1"/>
              <a:t>ата-аналарды</a:t>
            </a:r>
            <a:r>
              <a:rPr lang="ru-RU" spc="-15" dirty="0"/>
              <a:t> </a:t>
            </a:r>
            <a:r>
              <a:rPr lang="ru-RU" spc="-15" dirty="0" err="1"/>
              <a:t>ақпараттандырудың</a:t>
            </a:r>
            <a:r>
              <a:rPr lang="ru-RU" spc="-15" dirty="0"/>
              <a:t> форматы мен </a:t>
            </a:r>
            <a:r>
              <a:rPr lang="ru-RU" spc="-15" dirty="0" err="1"/>
              <a:t>тұрақтылығын</a:t>
            </a:r>
            <a:r>
              <a:rPr lang="ru-RU" spc="-15" dirty="0"/>
              <a:t> </a:t>
            </a:r>
            <a:r>
              <a:rPr lang="ru-RU" spc="-15" dirty="0" err="1"/>
              <a:t>анықтау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Ақпараттандыру</a:t>
            </a:r>
            <a:r>
              <a:rPr lang="ru-RU" spc="-15" dirty="0"/>
              <a:t> </a:t>
            </a:r>
            <a:r>
              <a:rPr lang="ru-RU" spc="-15" dirty="0" err="1"/>
              <a:t>жадынамасын</a:t>
            </a:r>
            <a:r>
              <a:rPr lang="ru-RU" spc="-15" dirty="0"/>
              <a:t> </a:t>
            </a:r>
            <a:r>
              <a:rPr lang="ru-RU" spc="-15" dirty="0" err="1"/>
              <a:t>жасау</a:t>
            </a:r>
            <a:r>
              <a:rPr lang="ru-RU" spc="-15" dirty="0"/>
              <a:t>, </a:t>
            </a:r>
            <a:r>
              <a:rPr lang="ru-RU" spc="-15" dirty="0" err="1"/>
              <a:t>ата-аналардың</a:t>
            </a:r>
            <a:r>
              <a:rPr lang="ru-RU" spc="-15" dirty="0"/>
              <a:t> </a:t>
            </a:r>
            <a:r>
              <a:rPr lang="ru-RU" spc="-15" dirty="0" err="1"/>
              <a:t>назарына</a:t>
            </a:r>
            <a:r>
              <a:rPr lang="ru-RU" spc="-15" dirty="0"/>
              <a:t> </a:t>
            </a:r>
            <a:r>
              <a:rPr lang="ru-RU" spc="-15" dirty="0" err="1"/>
              <a:t>жеткізу</a:t>
            </a: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Сабақты</a:t>
            </a:r>
            <a:r>
              <a:rPr lang="ru-RU" spc="-15" dirty="0"/>
              <a:t> </a:t>
            </a:r>
            <a:r>
              <a:rPr lang="ru-RU" spc="-15" dirty="0" err="1"/>
              <a:t>сандық</a:t>
            </a:r>
            <a:r>
              <a:rPr lang="ru-RU" spc="-15" dirty="0"/>
              <a:t> </a:t>
            </a:r>
            <a:r>
              <a:rPr lang="ru-RU" spc="-15" dirty="0" err="1"/>
              <a:t>тасымалдағышқа</a:t>
            </a:r>
            <a:r>
              <a:rPr lang="ru-RU" spc="-15" dirty="0"/>
              <a:t> </a:t>
            </a:r>
            <a:r>
              <a:rPr lang="ru-RU" spc="-15" dirty="0" err="1"/>
              <a:t>жазу</a:t>
            </a:r>
            <a:r>
              <a:rPr lang="ru-RU" spc="-15" dirty="0"/>
              <a:t> </a:t>
            </a:r>
            <a:r>
              <a:rPr lang="ru-RU" spc="-15" dirty="0" err="1"/>
              <a:t>мүмкіндігін</a:t>
            </a:r>
            <a:r>
              <a:rPr lang="ru-RU" spc="-15" dirty="0"/>
              <a:t> </a:t>
            </a:r>
            <a:r>
              <a:rPr lang="ru-RU" spc="-15" dirty="0" err="1"/>
              <a:t>қарастыру</a:t>
            </a:r>
            <a:r>
              <a:rPr lang="ru-RU" spc="-15" dirty="0"/>
              <a:t>. </a:t>
            </a:r>
            <a:r>
              <a:rPr lang="ru-RU" spc="-15" dirty="0" err="1"/>
              <a:t>Білім</a:t>
            </a:r>
            <a:r>
              <a:rPr lang="ru-RU" spc="-15" dirty="0"/>
              <a:t> беру </a:t>
            </a:r>
            <a:r>
              <a:rPr lang="ru-RU" spc="-15" dirty="0" err="1"/>
              <a:t>процесінде</a:t>
            </a:r>
            <a:r>
              <a:rPr lang="ru-RU" spc="-15" dirty="0"/>
              <a:t> оны </a:t>
            </a:r>
            <a:r>
              <a:rPr lang="ru-RU" spc="-15" dirty="0" err="1"/>
              <a:t>одан</a:t>
            </a:r>
            <a:r>
              <a:rPr lang="ru-RU" spc="-15" dirty="0"/>
              <a:t> </a:t>
            </a:r>
            <a:r>
              <a:rPr lang="ru-RU" spc="-15" dirty="0" err="1"/>
              <a:t>әрі</a:t>
            </a:r>
            <a:r>
              <a:rPr lang="ru-RU" spc="-15" dirty="0"/>
              <a:t> </a:t>
            </a:r>
            <a:r>
              <a:rPr lang="ru-RU" spc="-15" dirty="0" err="1"/>
              <a:t>пайдалану</a:t>
            </a:r>
            <a:r>
              <a:rPr lang="ru-RU" spc="-15" dirty="0"/>
              <a:t> </a:t>
            </a:r>
            <a:r>
              <a:rPr lang="ru-RU" spc="-15" dirty="0" err="1"/>
              <a:t>үшін</a:t>
            </a:r>
            <a:r>
              <a:rPr lang="ru-RU" spc="-15" dirty="0"/>
              <a:t> </a:t>
            </a:r>
            <a:r>
              <a:rPr lang="ru-RU" spc="-15" dirty="0" err="1"/>
              <a:t>бейне</a:t>
            </a:r>
            <a:r>
              <a:rPr lang="ru-RU" spc="-15" dirty="0"/>
              <a:t> </a:t>
            </a:r>
            <a:r>
              <a:rPr lang="ru-RU" spc="-15" dirty="0" err="1"/>
              <a:t>сабақтар</a:t>
            </a:r>
            <a:r>
              <a:rPr lang="ru-RU" spc="-15" dirty="0"/>
              <a:t> </a:t>
            </a:r>
            <a:r>
              <a:rPr lang="ru-RU" spc="-15" dirty="0" err="1"/>
              <a:t>банкін</a:t>
            </a:r>
            <a:r>
              <a:rPr lang="ru-RU" spc="-15" dirty="0"/>
              <a:t> </a:t>
            </a:r>
            <a:r>
              <a:rPr lang="ru-RU" spc="-15" dirty="0" err="1"/>
              <a:t>қалыптастыру</a:t>
            </a:r>
            <a:r>
              <a:rPr lang="ru-RU" spc="-15" dirty="0"/>
              <a:t> </a:t>
            </a:r>
            <a:r>
              <a:rPr lang="ru-RU" spc="-15" dirty="0" err="1"/>
              <a:t>және</a:t>
            </a:r>
            <a:r>
              <a:rPr lang="ru-RU" spc="-15" dirty="0"/>
              <a:t> </a:t>
            </a:r>
            <a:r>
              <a:rPr lang="ru-RU" spc="-15" dirty="0" err="1"/>
              <a:t>жинақтау</a:t>
            </a:r>
            <a:r>
              <a:rPr lang="ru-RU" spc="-15" dirty="0"/>
              <a:t> </a:t>
            </a:r>
            <a:r>
              <a:rPr lang="ru-RU" spc="-15" dirty="0" err="1"/>
              <a:t>үшін</a:t>
            </a:r>
            <a:r>
              <a:rPr lang="ru-RU" spc="-15" dirty="0"/>
              <a:t>.</a:t>
            </a:r>
            <a:endParaRPr spc="-5" dirty="0"/>
          </a:p>
        </p:txBody>
      </p:sp>
      <p:sp>
        <p:nvSpPr>
          <p:cNvPr id="14" name="object 14"/>
          <p:cNvSpPr txBox="1"/>
          <p:nvPr/>
        </p:nvSpPr>
        <p:spPr>
          <a:xfrm>
            <a:off x="5105400" y="1306550"/>
            <a:ext cx="2769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b="1" spc="-5" dirty="0" smtClean="0">
                <a:latin typeface="Arial"/>
                <a:cs typeface="Arial"/>
              </a:rPr>
              <a:t>ПӘН МҰҒАЛІМІ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828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828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299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ОРТА БІЛІМ БЕРУ ҰЙЫМДАРЫНЫҢ ОҚУ-ТӘРБИЕ ПРОЦЕСІНЕ ҚАТЫСУШЫЛАРДЫҢ </a:t>
            </a:r>
            <a:r>
              <a:rPr lang="ru-RU" sz="2200" spc="-5" dirty="0" smtClean="0"/>
              <a:t>ҚЫЗМЕТІ</a:t>
            </a:r>
            <a:endParaRPr lang="ru-RU"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828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2600" y="1386577"/>
            <a:ext cx="9601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latin typeface="Arial"/>
                <a:cs typeface="Arial"/>
              </a:rPr>
              <a:t>ҚАШЫҚТЫҚТАН ОҚЫТУ ҮДЕРІСІНЕ ҚАТЫСПАҒАН ПЕДАГОГТАР</a:t>
            </a:r>
          </a:p>
        </p:txBody>
      </p:sp>
      <p:sp>
        <p:nvSpPr>
          <p:cNvPr id="17" name="object 8"/>
          <p:cNvSpPr txBox="1"/>
          <p:nvPr/>
        </p:nvSpPr>
        <p:spPr>
          <a:xfrm>
            <a:off x="990600" y="2817397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Дене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шынықтыру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бастапқы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әскери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технологиялық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дайындық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мұғалімі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-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үйде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орындауы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үшін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физикалық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саптық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жаттығулар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кешенін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әзірлейді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18" name="object 9"/>
          <p:cNvSpPr txBox="1"/>
          <p:nvPr/>
        </p:nvSpPr>
        <p:spPr>
          <a:xfrm>
            <a:off x="1008886" y="3581400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Көркем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еңбек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, графика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жобалау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 smtClean="0">
                <a:solidFill>
                  <a:srgbClr val="FFFFFF"/>
                </a:solidFill>
                <a:latin typeface="Arial"/>
                <a:cs typeface="Arial"/>
              </a:rPr>
              <a:t>мұғалімі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 - </a:t>
            </a:r>
            <a:r>
              <a:rPr lang="ru-RU" sz="1600" b="1" spc="-15" dirty="0" err="1" smtClean="0">
                <a:solidFill>
                  <a:srgbClr val="FFFFFF"/>
                </a:solidFill>
                <a:latin typeface="Arial"/>
                <a:cs typeface="Arial"/>
              </a:rPr>
              <a:t>қолөнер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макеттер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т. б.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жасау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нұсқаулықтарды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әзірлейді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.;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791555"/>
            <a:ext cx="11016000" cy="781624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lvl="0" algn="just">
              <a:tabLst>
                <a:tab pos="271463" algn="l"/>
                <a:tab pos="533400" algn="l"/>
              </a:tabLst>
            </a:pP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сынақ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6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есептеме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өткізілетін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пәндері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теледидарда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көрсетілетін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пәндер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тізбесіне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енбеген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шынықтыру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өзін-өзі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тану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Көркем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еңбек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Музыка,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дайындық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кәсіпкерлік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бизнес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Графика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жобалау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600" b="1" i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9"/>
          <p:cNvSpPr txBox="1"/>
          <p:nvPr/>
        </p:nvSpPr>
        <p:spPr>
          <a:xfrm>
            <a:off x="990600" y="4445123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тану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мұғалімі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кәсіпкерлік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бизнес </a:t>
            </a:r>
            <a:r>
              <a:rPr lang="ru-RU" sz="16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жобалау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ұсыныстар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990600" y="5029200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мұғалімі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тыңдауға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музыкалық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шығармалардың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тізімін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ұсынады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990600" y="5638800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режимінде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тәрбиелік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іс-шараларды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ұйымдастыруға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өткізуге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қатысады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сабақтар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іс-шараларды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ұйымдастыруға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өткізуге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әдістемелік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көмек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жүргізілген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әкімшілікті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хабардар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219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920" y="1064157"/>
            <a:ext cx="11714480" cy="5687711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-электрондық журналдарда және күнделіктерде күнтізбелік-тақырыптық жоспарларды түзетеді;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-веб-сайттарға, электрондық кітапханаларға және т. б. сілтемелерді қолдана отырып, оқу материалдарын жоспарлау мен құрылымдауды уақтылы жүзеге </a:t>
            </a:r>
            <a:r>
              <a:rPr lang="kk-KZ" sz="1400" dirty="0" smtClean="0">
                <a:solidFill>
                  <a:srgbClr val="002060"/>
                </a:solidFill>
              </a:rPr>
              <a:t>асырады; 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-өткізілетін жұмыс түрлерін оқу-тәрбие жұмысы жөніндегі басшының орынбасарымен келіседі;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-жұмыстың оңтайлы және әр түрлі түрлерін (бейне сабақтар, өзіндік жұмыс, онлайн-курстар, чат-сабақтар, веб-сабақтар, телеконференциялар мен форумдар және т. б.), қолжетімді ақпараттық-коммуникациялық технологияларды (скайп, </a:t>
            </a:r>
            <a:r>
              <a:rPr lang="kk-KZ" sz="1400" dirty="0" smtClean="0">
                <a:solidFill>
                  <a:srgbClr val="002060"/>
                </a:solidFill>
              </a:rPr>
              <a:t>телесабақтар, </a:t>
            </a:r>
            <a:r>
              <a:rPr lang="kk-KZ" sz="1400" dirty="0">
                <a:solidFill>
                  <a:srgbClr val="002060"/>
                </a:solidFill>
              </a:rPr>
              <a:t>электрондық пошта, 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 smtClean="0">
                <a:solidFill>
                  <a:srgbClr val="002060"/>
                </a:solidFill>
              </a:rPr>
              <a:t>және </a:t>
            </a:r>
            <a:r>
              <a:rPr lang="en-US" sz="1400" dirty="0" smtClean="0">
                <a:solidFill>
                  <a:srgbClr val="002060"/>
                </a:solidFill>
              </a:rPr>
              <a:t>Telegram </a:t>
            </a:r>
            <a:r>
              <a:rPr lang="kk-KZ" sz="1400" dirty="0">
                <a:solidFill>
                  <a:srgbClr val="002060"/>
                </a:solidFill>
              </a:rPr>
              <a:t>чаттар, </a:t>
            </a:r>
            <a:r>
              <a:rPr lang="en-US" sz="1400" dirty="0">
                <a:solidFill>
                  <a:srgbClr val="002060"/>
                </a:solidFill>
              </a:rPr>
              <a:t>Zoom, Moodle </a:t>
            </a:r>
            <a:r>
              <a:rPr lang="kk-KZ" sz="1400" dirty="0">
                <a:solidFill>
                  <a:srgbClr val="002060"/>
                </a:solidFill>
              </a:rPr>
              <a:t>және т. б.) </a:t>
            </a:r>
            <a:r>
              <a:rPr lang="kk-KZ" sz="1400" dirty="0" smtClean="0">
                <a:solidFill>
                  <a:srgbClr val="002060"/>
                </a:solidFill>
              </a:rPr>
              <a:t>қолданады;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электрондық журналдар мен күнделіктерді пайдалана отырып, қолданылатын жұмыс түрлері туралы ақпаратты білім алушыларға, олардың ата-аналарына (заңды өкілдеріне) дер кезінде жеткізеді;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бекітілген оқу кестесіне сәйкес сабақ өткізеді, білім алушының өзіндік жұмысына бақылау жасайды, кері байланыс ұсынады;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үй тапсырмасын </a:t>
            </a:r>
            <a:r>
              <a:rPr lang="kk-KZ" sz="1400" dirty="0" smtClean="0">
                <a:solidFill>
                  <a:srgbClr val="002060"/>
                </a:solidFill>
              </a:rPr>
              <a:t>оның көлемінің </a:t>
            </a:r>
            <a:r>
              <a:rPr lang="kk-KZ" sz="1400" dirty="0">
                <a:solidFill>
                  <a:srgbClr val="002060"/>
                </a:solidFill>
              </a:rPr>
              <a:t>нормаларына сәйкес </a:t>
            </a:r>
            <a:r>
              <a:rPr lang="kk-KZ" sz="1400" dirty="0" smtClean="0">
                <a:solidFill>
                  <a:srgbClr val="002060"/>
                </a:solidFill>
              </a:rPr>
              <a:t>береді</a:t>
            </a:r>
            <a:r>
              <a:rPr lang="kk-KZ" sz="1400" dirty="0">
                <a:solidFill>
                  <a:srgbClr val="002060"/>
                </a:solidFill>
              </a:rPr>
              <a:t>, мұғалім мен оқушы үшін кез келген қолжетімді тәсілмен (электрондық журналдар мен күнделіктер, месенджерлер, бұлтты технологиялар және т. б.) сабаққа орындалған тапсырмаларды жинауды жүзеге асырады.)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электрондық журнал платформасында келесі бөлімдерді уақтылы толтырады: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а) әр ТВ-сабақтан/Вебинардан кейін үй тапсырмасы (оқулықтан тапсырмалар және ресурстарға сілтемелер</a:t>
            </a:r>
            <a:r>
              <a:rPr lang="kk-KZ" sz="1400" dirty="0" smtClean="0">
                <a:solidFill>
                  <a:srgbClr val="002060"/>
                </a:solidFill>
              </a:rPr>
              <a:t>); 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б) тапсырмаларды орындау бойынша ұсыныстар бар файлдарды бекіту;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в) Үй тапсырмасын орындау бойынша кері байланыс, сабаққа </a:t>
            </a:r>
            <a:r>
              <a:rPr lang="kk-KZ" sz="1400" dirty="0" smtClean="0">
                <a:solidFill>
                  <a:srgbClr val="002060"/>
                </a:solidFill>
              </a:rPr>
              <a:t>түсініктеме;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г) жиынтық жұмыстардың нәтижелерін </a:t>
            </a:r>
            <a:r>
              <a:rPr lang="kk-KZ" sz="1400" dirty="0" smtClean="0">
                <a:solidFill>
                  <a:srgbClr val="002060"/>
                </a:solidFill>
              </a:rPr>
              <a:t>толтыру;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д) білім алушы бейне конференцияда болмаған немесе электрондық журнал платформасында белгіленген мерзімде тапсырманы орындамаған жағдайда сабақ рұқсаттамасын </a:t>
            </a:r>
            <a:r>
              <a:rPr lang="kk-KZ" sz="1400" dirty="0" smtClean="0">
                <a:solidFill>
                  <a:srgbClr val="002060"/>
                </a:solidFill>
              </a:rPr>
              <a:t>қою;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білім алушыларға, оның ішінде ерекше білім беру қажеттіліктері бар балаларға жеке кеңестер өткізеді;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жүргізілген жұмыс және оның нәтижелері туралы әкімшілікті хабардар етеді.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ИНТЕРНЕТКЕ ҚОЛЖЕТІМДІЛІГІ ЖОҚ ЖӘНЕ ҚАШЫҚТЫҚТАН ОҚЫТУ ТЕХНОЛОГИЯЛАРЫН ПАЙДАЛАНАТЫН ПӘН МҰҒАЛІМІ ЖӘНЕ БІЛІМ АЛУШЫЛАР: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7004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460" y="914400"/>
            <a:ext cx="11991340" cy="592245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-электрондық журналдарда күнтізбелік-тақырыптық жоспарларды түзетеді;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-ТВ-сабақтар мен ОӘК негізінде оқу материалдарын құрылымдауды және сабақ бойынша жоспарлауды уақытылы жүзеге асырады.;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-өткізілетін жұмыс түрлерін оқу-тәрбие жұмысы жөніндегі басшының орынбасарымен келіседі;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-тиімді және әр түрлі жұмыс түрлерін (оқулықпен және ОӘК-мен өзіндік жұмыс), қолжетімді ақпараттық-коммуникациялық технологияларды (телеурокалар, 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>
                <a:solidFill>
                  <a:srgbClr val="002060"/>
                </a:solidFill>
              </a:rPr>
              <a:t>чаттар, ұялы және стационарлық телефон байланысы) </a:t>
            </a:r>
            <a:r>
              <a:rPr lang="kk-KZ" sz="1400" dirty="0" smtClean="0">
                <a:solidFill>
                  <a:srgbClr val="002060"/>
                </a:solidFill>
              </a:rPr>
              <a:t>қолданады;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электрондық журналдар мен күнделіктерді, 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>
                <a:solidFill>
                  <a:srgbClr val="002060"/>
                </a:solidFill>
              </a:rPr>
              <a:t>чаттарды, ұялы және стационарлық телефон байланысын және т. б. пайдалана отырып, оқушылардың, олардың ата-аналарының (заңды өкілдерінің) назарына жұмыс түрлері туралы ақпаратты дер кезінде жеткізеді.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бекітілген оқу кестесіне сәйкес сабақ өткізеді, білім алушының өзіндік жұмысына бақылау жасайды, кері байланыс ұсынады (электрондық журналдар мен күнделіктер, 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>
                <a:solidFill>
                  <a:srgbClr val="002060"/>
                </a:solidFill>
              </a:rPr>
              <a:t>чаттар, ұялы және стационарлық телефон байланысы арқылы немесе әкімшілік белгілеген педагогтар арқылы);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үй тапсырмасы көлемінің нормаларына сәйкес үй тапсырмасын ұсынады (электрондық журналдар мен күнделіктер, </a:t>
            </a:r>
            <a:r>
              <a:rPr lang="en-US" sz="1400" dirty="0" err="1" smtClean="0">
                <a:solidFill>
                  <a:srgbClr val="002060"/>
                </a:solidFill>
              </a:rPr>
              <a:t>Whatsapp</a:t>
            </a:r>
            <a:r>
              <a:rPr lang="kk-KZ" sz="1400" dirty="0" smtClean="0">
                <a:solidFill>
                  <a:srgbClr val="002060"/>
                </a:solidFill>
              </a:rPr>
              <a:t> чаттар</a:t>
            </a:r>
            <a:r>
              <a:rPr lang="kk-KZ" sz="1400" dirty="0">
                <a:solidFill>
                  <a:srgbClr val="002060"/>
                </a:solidFill>
              </a:rPr>
              <a:t>, ұялы және стационарлық телефон байланысы арқылы немесе әкімшілік белгілеген педагогтар арқылы);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мұғалім мен оқушы үшін қол жетімді кез келген тәсілмен (электрондық журналдар мен күнделіктер, </a:t>
            </a:r>
            <a:r>
              <a:rPr lang="en-US" sz="1400" dirty="0" err="1" smtClean="0">
                <a:solidFill>
                  <a:srgbClr val="002060"/>
                </a:solidFill>
              </a:rPr>
              <a:t>Whatsapp</a:t>
            </a:r>
            <a:r>
              <a:rPr lang="kk-KZ" sz="1400" dirty="0" smtClean="0">
                <a:solidFill>
                  <a:srgbClr val="002060"/>
                </a:solidFill>
              </a:rPr>
              <a:t> чаттар</a:t>
            </a:r>
            <a:r>
              <a:rPr lang="kk-KZ" sz="1400" dirty="0">
                <a:solidFill>
                  <a:srgbClr val="002060"/>
                </a:solidFill>
              </a:rPr>
              <a:t>, ұялы және стационарлық телефон байланысы арқылы немесе әкімшілік белгілеген педагогтар арқылы) сабаққа орындалған тапсырмаларды жинауды жүзеге асырады.);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электронды журналдар мен күнделіктер платформасында келесі бөлімдерді уақтылы толтырады: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а) әр ТВ-сабақтан/Вебинардан кейін үй тапсырмасы (оқулықтан тапсырмалар және ресурстарға сілтемелер</a:t>
            </a:r>
            <a:r>
              <a:rPr lang="kk-KZ" sz="1400" dirty="0" smtClean="0">
                <a:solidFill>
                  <a:srgbClr val="002060"/>
                </a:solidFill>
              </a:rPr>
              <a:t>); 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б) тапсырмаларды орындау бойынша ұсыныстар бар файлдарды бекіту;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в) </a:t>
            </a:r>
            <a:r>
              <a:rPr lang="kk-KZ" sz="1400" dirty="0" smtClean="0">
                <a:solidFill>
                  <a:srgbClr val="002060"/>
                </a:solidFill>
              </a:rPr>
              <a:t>үй </a:t>
            </a:r>
            <a:r>
              <a:rPr lang="kk-KZ" sz="1400" dirty="0">
                <a:solidFill>
                  <a:srgbClr val="002060"/>
                </a:solidFill>
              </a:rPr>
              <a:t>тапсырмасын орындау бойынша кері байланыс, </a:t>
            </a:r>
            <a:r>
              <a:rPr lang="kk-KZ" sz="1400" dirty="0" smtClean="0">
                <a:solidFill>
                  <a:srgbClr val="002060"/>
                </a:solidFill>
              </a:rPr>
              <a:t>пікірлер</a:t>
            </a:r>
            <a:r>
              <a:rPr lang="kk-KZ" sz="1400" dirty="0">
                <a:solidFill>
                  <a:srgbClr val="002060"/>
                </a:solidFill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г) жиынтық жұмыстардың нәтижелерін шығару;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д) сабаққа тапсырманы мұғалім белгілеген мерзімде орындамаған жағдайда электрондық журналға тиісті түсініктеме жазылады.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білім алушыларға, оның ішінде ерекше білім беру қажеттіліктері бар балаларға (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>
                <a:solidFill>
                  <a:srgbClr val="002060"/>
                </a:solidFill>
              </a:rPr>
              <a:t>чаттар, ұялы және стационарлық телефон байланысы арқылы) жеке кеңестер </a:t>
            </a:r>
            <a:r>
              <a:rPr lang="kk-KZ" sz="1400" dirty="0" smtClean="0">
                <a:solidFill>
                  <a:srgbClr val="002060"/>
                </a:solidFill>
              </a:rPr>
              <a:t>өткізеді;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жүргізілген жұмыс және оның нәтижелері туралы әкімшілікті хабардар етеді.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ИНТЕРНЕТКЕ ҚОЛЖЕТІМДІЛІГІ ЖОҚ ЖӘНЕ ТД-САБАҚТАРЫН ПАЙДАЛАНАТЫН БІЛІМ </a:t>
            </a:r>
            <a:r>
              <a:rPr lang="ru-RU" sz="2200" spc="-5" dirty="0" smtClean="0"/>
              <a:t>АЛУШЫ ЖӘНЕ ПӘН МҰҒАЛІМІ.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4072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11658600" cy="5170646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қол жетімді байланыс құралдары арқылы онлайн-сабақтардың кестесімен, тақырыптарымен, мазмұнымен танысады;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күн сайын кестеге сәйкес ТВ-сабақтарының трансляциясын, сондай-ақ пән мұғалімі көрсеткен барлық қол жетімді электрондық платформаларды қарауға міндетті.;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күн сайын орта білім беру ұйымдары белгілеген қол жетімді байланыс құралдары арқылы тапсырмаларды өз бетінше орындайды.;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сынып жетекшісімен және пән мұғалімдерімен күнделікті байланыста болады;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пән мұғалімінің түсініктемесінен кейін қателерді орындайды; 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күн сайын жеке кабинетке электронды күнделікке, электронды поштаға және басқа да байланыс жүйелері мен технологияларына кіреді.;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педагогқа қол жетімді байланыс құралдары (электрондық күнделіктер, электрондық пошта, </a:t>
            </a:r>
            <a:r>
              <a:rPr lang="en-US" dirty="0" err="1" smtClean="0">
                <a:solidFill>
                  <a:srgbClr val="002060"/>
                </a:solidFill>
              </a:rPr>
              <a:t>Whatsapp</a:t>
            </a:r>
            <a:r>
              <a:rPr lang="kk-KZ" dirty="0" smtClean="0">
                <a:solidFill>
                  <a:srgbClr val="002060"/>
                </a:solidFill>
              </a:rPr>
              <a:t> чаттар </a:t>
            </a:r>
            <a:r>
              <a:rPr lang="kk-KZ" dirty="0">
                <a:solidFill>
                  <a:srgbClr val="002060"/>
                </a:solidFill>
              </a:rPr>
              <a:t>және т. б.) арқылы орындалған тапсырмаларды сканерлеу (немесе фото) арқылы педагогтың талаптарына сәйкес күнделікті орындалған тапсырмаларды </a:t>
            </a:r>
            <a:r>
              <a:rPr lang="kk-KZ" dirty="0" smtClean="0">
                <a:solidFill>
                  <a:srgbClr val="002060"/>
                </a:solidFill>
              </a:rPr>
              <a:t>ұсынады;</a:t>
            </a:r>
            <a:endParaRPr lang="kk-KZ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оқу тапсырмаларын орындау кезінде Академиялық адалдық ережелерін және өзін-өзі бақылау қағидаларын сақтайды;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қосымша электрондық білім беру ресурстарын пайдаланады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БІЛІМ АЛУШЫ: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7369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10912246" cy="1431674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оқыту үшін жағдай жасайды;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жұмыс кестесімен, сабақ кестесімен, оқу-тәрбие жұмысын ұйымдастыру процесімен танысады;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білім алушылардың үй тапсырмаларын орындауын бақылауды жүзеге асырады;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сынып жетекшісімен және пән мұғалімдерімен </a:t>
            </a:r>
            <a:r>
              <a:rPr lang="kk-KZ" dirty="0" smtClean="0">
                <a:solidFill>
                  <a:srgbClr val="002060"/>
                </a:solidFill>
              </a:rPr>
              <a:t>байланыс жасайды.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БІЛІМ АЛУШЫЛАРДЫҢ АТА-АНАЛАРЫ (ЗАҢДЫ ӨКІЛДЕРІ</a:t>
            </a:r>
            <a:r>
              <a:rPr lang="ru-RU" sz="2200" spc="-5" dirty="0" smtClean="0"/>
              <a:t>):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8315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62000" y="4904232"/>
            <a:ext cx="3671570" cy="836126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 smtClean="0">
                <a:solidFill>
                  <a:srgbClr val="FFFFFF"/>
                </a:solidFill>
                <a:latin typeface="Arial"/>
                <a:cs typeface="Arial"/>
              </a:rPr>
              <a:t>ТВ-</a:t>
            </a:r>
            <a:r>
              <a:rPr lang="ru-RU" spc="-5" dirty="0" err="1" smtClean="0">
                <a:solidFill>
                  <a:srgbClr val="FFFFFF"/>
                </a:solidFill>
                <a:latin typeface="Arial"/>
                <a:cs typeface="Arial"/>
              </a:rPr>
              <a:t>сабақтар</a:t>
            </a: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20979" y="1953260"/>
            <a:ext cx="833755" cy="391414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438" y="609346"/>
            <a:ext cx="81133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20" dirty="0"/>
              <a:t>ҚАШЫҚТЫҚТАН ОҚЫТУДЫ ҰЙЫМДАСТЫРУ ШАРТТАРЫ</a:t>
            </a:r>
            <a:endParaRPr sz="2200" dirty="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3562" y="2142425"/>
            <a:ext cx="4161104" cy="111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3562" y="3595800"/>
            <a:ext cx="3671570" cy="900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endParaRPr lang="ru-RU" sz="800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lang="ru-RU" spc="-5" dirty="0" err="1" smtClean="0">
                <a:solidFill>
                  <a:srgbClr val="FFFFFF"/>
                </a:solidFill>
                <a:latin typeface="Arial"/>
                <a:cs typeface="Arial"/>
              </a:rPr>
              <a:t>Цифрлық</a:t>
            </a:r>
            <a:r>
              <a:rPr lang="ru-RU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pc="-5" dirty="0" err="1">
                <a:solidFill>
                  <a:srgbClr val="FFFFFF"/>
                </a:solidFill>
                <a:latin typeface="Arial"/>
                <a:cs typeface="Arial"/>
              </a:rPr>
              <a:t>ресурстарының</a:t>
            </a: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pc="-5" dirty="0" err="1" smtClean="0">
                <a:solidFill>
                  <a:srgbClr val="FFFFFF"/>
                </a:solidFill>
                <a:latin typeface="Arial"/>
                <a:cs typeface="Arial"/>
              </a:rPr>
              <a:t>болуы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5074" y="2796672"/>
            <a:ext cx="6569930" cy="348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19182C5-3A4C-47A6-8292-5DFE8A3C3EC3}"/>
              </a:ext>
            </a:extLst>
          </p:cNvPr>
          <p:cNvSpPr/>
          <p:nvPr/>
        </p:nvSpPr>
        <p:spPr>
          <a:xfrm>
            <a:off x="1076676" y="2200133"/>
            <a:ext cx="4038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Қашықтықтан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технологиясын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қолданып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endParaRPr lang="ru-RU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қашықтықтан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1952" y="1609344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2336"/>
            <a:ext cx="12192000" cy="1178560"/>
          </a:xfrm>
          <a:custGeom>
            <a:avLst/>
            <a:gdLst/>
            <a:ahLst/>
            <a:cxnLst/>
            <a:rect l="l" t="t" r="r" b="b"/>
            <a:pathLst>
              <a:path w="12192000" h="1178560">
                <a:moveTo>
                  <a:pt x="0" y="1178052"/>
                </a:moveTo>
                <a:lnTo>
                  <a:pt x="12192000" y="1178052"/>
                </a:lnTo>
                <a:lnTo>
                  <a:pt x="12192000" y="0"/>
                </a:lnTo>
                <a:lnTo>
                  <a:pt x="0" y="0"/>
                </a:lnTo>
                <a:lnTo>
                  <a:pt x="0" y="117805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7972" y="525602"/>
            <a:ext cx="11501628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tabLst>
                <a:tab pos="2844165" algn="l"/>
              </a:tabLst>
            </a:pPr>
            <a:r>
              <a:rPr lang="ru-RU" sz="2200" b="1" spc="-5" dirty="0">
                <a:solidFill>
                  <a:srgbClr val="FFFFFF"/>
                </a:solidFill>
                <a:latin typeface="Arial"/>
                <a:cs typeface="Arial"/>
              </a:rPr>
              <a:t>ВИРТУАЛДЫ </a:t>
            </a:r>
            <a:r>
              <a:rPr lang="ru-RU" sz="2200" b="1" spc="-5" dirty="0" smtClean="0">
                <a:solidFill>
                  <a:srgbClr val="FFFFFF"/>
                </a:solidFill>
                <a:latin typeface="Arial"/>
                <a:cs typeface="Arial"/>
              </a:rPr>
              <a:t>МУЗЕЙЛЕРДІҢ, </a:t>
            </a:r>
            <a:r>
              <a:rPr lang="ru-RU" sz="2200" b="1" spc="-5" dirty="0">
                <a:solidFill>
                  <a:srgbClr val="FFFFFF"/>
                </a:solidFill>
                <a:latin typeface="Arial"/>
                <a:cs typeface="Arial"/>
              </a:rPr>
              <a:t>КӨРМЕЛЕР МЕН КИНОТЕАТРЛАРДЫҢ САНДЫҚ АҒАРТУШЫЛЫҚ РЕСУРСТАРЫН ПАЙДАЛАНА ОТЫРЫП, БАЛАЛАРДЫҢ БОС УАҚЫТЫН ТИІМДІ </a:t>
            </a:r>
            <a:r>
              <a:rPr lang="ru-RU" sz="2200" b="1" spc="-5" dirty="0" smtClean="0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endParaRPr lang="ru-RU" sz="2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8407" y="525602"/>
            <a:ext cx="46062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1270" algn="l"/>
                <a:tab pos="1788160" algn="l"/>
              </a:tabLst>
            </a:pP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4997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71628">
            <a:solidFill>
              <a:srgbClr val="61C3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606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563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9600" y="1692792"/>
            <a:ext cx="12039600" cy="49366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1505">
              <a:lnSpc>
                <a:spcPct val="100000"/>
              </a:lnSpc>
              <a:spcBef>
                <a:spcPts val="1510"/>
              </a:spcBef>
            </a:pPr>
            <a:r>
              <a:rPr sz="2000" spc="-5" dirty="0" err="1" smtClean="0">
                <a:latin typeface="Calibri"/>
                <a:cs typeface="Calibri"/>
              </a:rPr>
              <a:t>Эрмитаж</a:t>
            </a:r>
            <a:r>
              <a:rPr sz="2000" spc="-15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https://bit.ly/39VHDoI</a:t>
            </a:r>
            <a:endParaRPr sz="2000" dirty="0">
              <a:latin typeface="Calibri"/>
              <a:cs typeface="Calibri"/>
            </a:endParaRPr>
          </a:p>
          <a:p>
            <a:pPr marL="611505" marR="2870835">
              <a:lnSpc>
                <a:spcPct val="100000"/>
              </a:lnSpc>
            </a:pPr>
            <a:r>
              <a:rPr lang="kk-KZ" sz="2000" spc="-25" dirty="0" smtClean="0">
                <a:latin typeface="Calibri"/>
                <a:cs typeface="Calibri"/>
              </a:rPr>
              <a:t>Мемлекеттік </a:t>
            </a:r>
            <a:r>
              <a:rPr sz="2000" spc="-5" dirty="0" err="1" smtClean="0">
                <a:latin typeface="Calibri"/>
                <a:cs typeface="Calibri"/>
              </a:rPr>
              <a:t>Санкт-Петербург</a:t>
            </a:r>
            <a:r>
              <a:rPr lang="kk-KZ" sz="2000" spc="-5" dirty="0" smtClean="0">
                <a:latin typeface="Calibri"/>
                <a:cs typeface="Calibri"/>
              </a:rPr>
              <a:t> музейі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</a:t>
            </a:r>
            <a:r>
              <a:rPr sz="2000" u="heavy" spc="-5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bit.ly/2IOQDjq</a:t>
            </a:r>
            <a:r>
              <a:rPr lang="kk-KZ" sz="2000" u="heavy" spc="-5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</a:p>
          <a:p>
            <a:pPr marL="611505" marR="2870835">
              <a:lnSpc>
                <a:spcPct val="100000"/>
              </a:lnSpc>
            </a:pPr>
            <a:r>
              <a:rPr sz="2000" dirty="0" smtClean="0">
                <a:latin typeface="Calibri"/>
                <a:cs typeface="Calibri"/>
              </a:rPr>
              <a:t>Arts </a:t>
            </a:r>
            <a:r>
              <a:rPr sz="2000" dirty="0">
                <a:latin typeface="Calibri"/>
                <a:cs typeface="Calibri"/>
              </a:rPr>
              <a:t>and </a:t>
            </a:r>
            <a:r>
              <a:rPr sz="2000" spc="-10" dirty="0">
                <a:latin typeface="Calibri"/>
                <a:cs typeface="Calibri"/>
              </a:rPr>
              <a:t>Culture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https://artsandculture.google.com/</a:t>
            </a:r>
            <a:endParaRPr sz="2000" dirty="0">
              <a:latin typeface="Calibri"/>
              <a:cs typeface="Calibri"/>
            </a:endParaRPr>
          </a:p>
          <a:p>
            <a:pPr marL="611505" marR="5010150">
              <a:lnSpc>
                <a:spcPct val="100000"/>
              </a:lnSpc>
            </a:pPr>
            <a:r>
              <a:rPr lang="kk-KZ" sz="2000" spc="-5" dirty="0" smtClean="0">
                <a:latin typeface="Calibri"/>
                <a:cs typeface="Calibri"/>
              </a:rPr>
              <a:t>Ван Гогтың А</a:t>
            </a:r>
            <a:r>
              <a:rPr sz="2000" spc="-5" dirty="0" err="1" smtClean="0">
                <a:latin typeface="Calibri"/>
                <a:cs typeface="Calibri"/>
              </a:rPr>
              <a:t>мстердам</a:t>
            </a:r>
            <a:r>
              <a:rPr lang="kk-KZ" sz="2000" spc="-5" dirty="0" smtClean="0">
                <a:latin typeface="Calibri"/>
                <a:cs typeface="Calibri"/>
              </a:rPr>
              <a:t> музейі </a:t>
            </a:r>
            <a:r>
              <a:rPr sz="2000" u="heavy" spc="-5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://bit.ly/2TRdiSQ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lang="kk-KZ" sz="2000" dirty="0" smtClean="0">
                <a:latin typeface="Calibri"/>
                <a:cs typeface="Calibri"/>
              </a:rPr>
              <a:t>Венаның өнер тарихы музейі</a:t>
            </a:r>
            <a:r>
              <a:rPr sz="2000" spc="-50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https://bit.ly/3d08Zfm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Лувр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https://bit.ly/2WciGBi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https://www.louvre.fr/en/media-en-ligne</a:t>
            </a:r>
            <a:endParaRPr sz="2000" dirty="0">
              <a:latin typeface="Calibri"/>
              <a:cs typeface="Calibri"/>
            </a:endParaRPr>
          </a:p>
          <a:p>
            <a:pPr marL="611505" marR="650240">
              <a:lnSpc>
                <a:spcPct val="100000"/>
              </a:lnSpc>
            </a:pPr>
            <a:r>
              <a:rPr sz="2000" dirty="0" err="1" smtClean="0">
                <a:latin typeface="Calibri"/>
                <a:cs typeface="Calibri"/>
              </a:rPr>
              <a:t>Британ</a:t>
            </a:r>
            <a:r>
              <a:rPr sz="2000" dirty="0" smtClean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музей</a:t>
            </a:r>
            <a:r>
              <a:rPr lang="kk-KZ" sz="2000" spc="-5" dirty="0" smtClean="0">
                <a:latin typeface="Calibri"/>
                <a:cs typeface="Calibri"/>
              </a:rPr>
              <a:t>і</a:t>
            </a:r>
            <a:r>
              <a:rPr sz="2000" spc="-5" dirty="0" smtClean="0">
                <a:latin typeface="Calibri"/>
                <a:cs typeface="Calibri"/>
              </a:rPr>
              <a:t>, </a:t>
            </a:r>
            <a:r>
              <a:rPr lang="ru-RU" sz="2000" spc="-10" dirty="0" smtClean="0">
                <a:cs typeface="Calibri"/>
              </a:rPr>
              <a:t>онлайн-коллекция </a:t>
            </a:r>
            <a:r>
              <a:rPr lang="ru-RU" sz="2000" spc="-10" dirty="0" err="1">
                <a:cs typeface="Calibri"/>
              </a:rPr>
              <a:t>ең</a:t>
            </a:r>
            <a:r>
              <a:rPr lang="ru-RU" sz="2000" spc="-10" dirty="0">
                <a:cs typeface="Calibri"/>
              </a:rPr>
              <a:t> </a:t>
            </a:r>
            <a:r>
              <a:rPr lang="ru-RU" sz="2000" spc="-10" dirty="0" err="1">
                <a:cs typeface="Calibri"/>
              </a:rPr>
              <a:t>ауқымды</a:t>
            </a:r>
            <a:r>
              <a:rPr lang="ru-RU" sz="2000" spc="-10" dirty="0">
                <a:cs typeface="Calibri"/>
              </a:rPr>
              <a:t>, 3,5 млн </a:t>
            </a:r>
            <a:r>
              <a:rPr lang="ru-RU" sz="2000" spc="-10" dirty="0" smtClean="0">
                <a:cs typeface="Calibri"/>
              </a:rPr>
              <a:t>экспонат бар. </a:t>
            </a:r>
            <a:r>
              <a:rPr sz="2000" u="heavy" spc="-10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https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://www.britishmuseum.org</a:t>
            </a:r>
            <a:endParaRPr sz="2000" dirty="0">
              <a:latin typeface="Calibri"/>
              <a:cs typeface="Calibri"/>
            </a:endParaRPr>
          </a:p>
          <a:p>
            <a:pPr marL="611505" marR="498475">
              <a:lnSpc>
                <a:spcPct val="100000"/>
              </a:lnSpc>
            </a:pPr>
            <a:r>
              <a:rPr sz="2000" dirty="0" err="1" smtClean="0">
                <a:latin typeface="Calibri"/>
                <a:cs typeface="Calibri"/>
              </a:rPr>
              <a:t>Британ</a:t>
            </a:r>
            <a:r>
              <a:rPr sz="2000" dirty="0" smtClean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музей</a:t>
            </a:r>
            <a:r>
              <a:rPr lang="kk-KZ" sz="2000" spc="-5" dirty="0" smtClean="0">
                <a:latin typeface="Calibri"/>
                <a:cs typeface="Calibri"/>
              </a:rPr>
              <a:t>і</a:t>
            </a:r>
            <a:r>
              <a:rPr sz="2000" spc="-5" dirty="0" smtClean="0">
                <a:latin typeface="Calibri"/>
                <a:cs typeface="Calibri"/>
              </a:rPr>
              <a:t>, </a:t>
            </a:r>
            <a:r>
              <a:rPr sz="2000" spc="-40" dirty="0" smtClean="0">
                <a:latin typeface="Calibri"/>
                <a:cs typeface="Calibri"/>
              </a:rPr>
              <a:t>YouTube</a:t>
            </a:r>
            <a:r>
              <a:rPr lang="kk-KZ" sz="2000" spc="-40" dirty="0" smtClean="0">
                <a:latin typeface="Calibri"/>
                <a:cs typeface="Calibri"/>
              </a:rPr>
              <a:t> арнасындағы виртуалды экскурсия</a:t>
            </a:r>
            <a:r>
              <a:rPr sz="2000" spc="10" dirty="0" smtClean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1"/>
              </a:rPr>
              <a:t>https://www.youtube.com/user/britishmuseum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Метрополитен-музей, </a:t>
            </a:r>
            <a:r>
              <a:rPr sz="2000" dirty="0">
                <a:latin typeface="Calibri"/>
                <a:cs typeface="Calibri"/>
              </a:rPr>
              <a:t>Нью-Йорк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2"/>
              </a:rPr>
              <a:t>https://www.metmuseum.org</a:t>
            </a:r>
            <a:endParaRPr sz="2000" dirty="0">
              <a:latin typeface="Calibri"/>
              <a:cs typeface="Calibri"/>
            </a:endParaRPr>
          </a:p>
          <a:p>
            <a:pPr marL="611505" marR="1804035">
              <a:lnSpc>
                <a:spcPct val="100000"/>
              </a:lnSpc>
            </a:pPr>
            <a:r>
              <a:rPr sz="2000" spc="-20" dirty="0" err="1" smtClean="0">
                <a:latin typeface="Calibri"/>
                <a:cs typeface="Calibri"/>
              </a:rPr>
              <a:t>Гуггенхайм</a:t>
            </a:r>
            <a:r>
              <a:rPr lang="kk-KZ" sz="2000" spc="-20" dirty="0" smtClean="0">
                <a:latin typeface="Calibri"/>
                <a:cs typeface="Calibri"/>
              </a:rPr>
              <a:t> музейінің </a:t>
            </a:r>
            <a:r>
              <a:rPr lang="ru-RU" sz="2000" spc="-10" dirty="0" smtClean="0">
                <a:cs typeface="Calibri"/>
              </a:rPr>
              <a:t>онлайн-</a:t>
            </a:r>
            <a:r>
              <a:rPr lang="ru-RU" sz="2000" spc="-10" dirty="0" err="1" smtClean="0">
                <a:cs typeface="Calibri"/>
              </a:rPr>
              <a:t>коллекциясы</a:t>
            </a:r>
            <a:r>
              <a:rPr lang="kk-KZ" sz="2000" spc="-20" dirty="0" smtClean="0">
                <a:latin typeface="Calibri"/>
                <a:cs typeface="Calibri"/>
              </a:rPr>
              <a:t> </a:t>
            </a:r>
            <a:r>
              <a:rPr sz="2000" spc="-20" dirty="0" smtClean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3"/>
              </a:rPr>
              <a:t>https://www.guggenheim.org/collection-online </a:t>
            </a:r>
            <a:r>
              <a:rPr sz="2000" spc="-5" dirty="0" err="1" smtClean="0">
                <a:latin typeface="Calibri"/>
                <a:cs typeface="Calibri"/>
              </a:rPr>
              <a:t>Сальвадор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Дали</a:t>
            </a:r>
            <a:r>
              <a:rPr lang="kk-KZ" sz="2000" spc="-5" dirty="0" smtClean="0">
                <a:latin typeface="Calibri"/>
                <a:cs typeface="Calibri"/>
              </a:rPr>
              <a:t> музейі</a:t>
            </a:r>
            <a:r>
              <a:rPr sz="2000" spc="-40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4"/>
              </a:rPr>
              <a:t>https://bit.ly/33iHVmX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 err="1" smtClean="0">
                <a:latin typeface="Calibri"/>
                <a:cs typeface="Calibri"/>
              </a:rPr>
              <a:t>Смитсон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dirty="0" err="1" smtClean="0">
                <a:latin typeface="Calibri"/>
                <a:cs typeface="Calibri"/>
              </a:rPr>
              <a:t>музей</a:t>
            </a:r>
            <a:r>
              <a:rPr lang="kk-KZ" sz="2000" dirty="0" smtClean="0">
                <a:latin typeface="Calibri"/>
                <a:cs typeface="Calibri"/>
              </a:rPr>
              <a:t>і</a:t>
            </a:r>
            <a:r>
              <a:rPr sz="2000" spc="-70" dirty="0" smtClean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5"/>
              </a:rPr>
              <a:t>https://www.si.edu/exhibitions/online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lang="kk-KZ" sz="2000" spc="-5" dirty="0" smtClean="0">
                <a:latin typeface="Calibri"/>
                <a:cs typeface="Calibri"/>
              </a:rPr>
              <a:t>Краковтағы ұлттық музей</a:t>
            </a:r>
            <a:r>
              <a:rPr sz="2000" spc="-15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6"/>
              </a:rPr>
              <a:t>https://bit.ly/3d29dT0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10"/>
              </a:spcBef>
            </a:pPr>
            <a:r>
              <a:rPr lang="kk-KZ" sz="2000" dirty="0" smtClean="0">
                <a:latin typeface="Calibri"/>
                <a:cs typeface="Calibri"/>
              </a:rPr>
              <a:t>Көркемсурет өнерінің Будапешт музейі</a:t>
            </a:r>
            <a:r>
              <a:rPr sz="2000" spc="-90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7"/>
              </a:rPr>
              <a:t>https://bit.ly/3d08L80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2063" y="1931419"/>
            <a:ext cx="571500" cy="5297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823" y="3055620"/>
            <a:ext cx="554024" cy="5044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972" y="4218432"/>
            <a:ext cx="588264" cy="53492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838200"/>
            <a:ext cx="11832590" cy="2080260"/>
          </a:xfrm>
          <a:custGeom>
            <a:avLst/>
            <a:gdLst/>
            <a:ahLst/>
            <a:cxnLst/>
            <a:rect l="l" t="t" r="r" b="b"/>
            <a:pathLst>
              <a:path w="11832590" h="2080260">
                <a:moveTo>
                  <a:pt x="0" y="2080260"/>
                </a:moveTo>
                <a:lnTo>
                  <a:pt x="11832336" y="2080260"/>
                </a:lnTo>
                <a:lnTo>
                  <a:pt x="11832336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984" y="838200"/>
            <a:ext cx="47625" cy="2080260"/>
          </a:xfrm>
          <a:custGeom>
            <a:avLst/>
            <a:gdLst/>
            <a:ahLst/>
            <a:cxnLst/>
            <a:rect l="l" t="t" r="r" b="b"/>
            <a:pathLst>
              <a:path w="47625" h="2080260">
                <a:moveTo>
                  <a:pt x="0" y="2080260"/>
                </a:moveTo>
                <a:lnTo>
                  <a:pt x="47243" y="2080260"/>
                </a:lnTo>
                <a:lnTo>
                  <a:pt x="47243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207645" cy="2080260"/>
          </a:xfrm>
          <a:custGeom>
            <a:avLst/>
            <a:gdLst/>
            <a:ahLst/>
            <a:cxnLst/>
            <a:rect l="l" t="t" r="r" b="b"/>
            <a:pathLst>
              <a:path w="207645" h="2080260">
                <a:moveTo>
                  <a:pt x="0" y="2080260"/>
                </a:moveTo>
                <a:lnTo>
                  <a:pt x="207264" y="2080260"/>
                </a:lnTo>
                <a:lnTo>
                  <a:pt x="207264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0227" y="845821"/>
            <a:ext cx="59690" cy="2070100"/>
          </a:xfrm>
          <a:custGeom>
            <a:avLst/>
            <a:gdLst/>
            <a:ahLst/>
            <a:cxnLst/>
            <a:rect l="l" t="t" r="r" b="b"/>
            <a:pathLst>
              <a:path w="59689" h="2070100">
                <a:moveTo>
                  <a:pt x="0" y="2069592"/>
                </a:moveTo>
                <a:lnTo>
                  <a:pt x="59436" y="2069592"/>
                </a:lnTo>
                <a:lnTo>
                  <a:pt x="59436" y="0"/>
                </a:lnTo>
                <a:lnTo>
                  <a:pt x="0" y="0"/>
                </a:lnTo>
                <a:lnTo>
                  <a:pt x="0" y="206959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43000" y="839371"/>
            <a:ext cx="10134600" cy="1980029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520"/>
              </a:spcBef>
            </a:pPr>
            <a:r>
              <a:rPr lang="ru-RU" sz="2800" b="0" spc="-5" dirty="0"/>
              <a:t>Павлодар </a:t>
            </a:r>
            <a:r>
              <a:rPr lang="ru-RU" sz="2800" b="0" spc="-5" dirty="0" err="1"/>
              <a:t>қаласы</a:t>
            </a:r>
            <a:r>
              <a:rPr lang="ru-RU" sz="2800" b="0" spc="-5" dirty="0"/>
              <a:t> </a:t>
            </a:r>
            <a:r>
              <a:rPr lang="ru-RU" sz="2800" b="0" spc="-5" dirty="0" err="1"/>
              <a:t>мектептерінің</a:t>
            </a:r>
            <a:r>
              <a:rPr lang="ru-RU" sz="2800" b="0" spc="-5" dirty="0"/>
              <a:t> </a:t>
            </a:r>
            <a:r>
              <a:rPr lang="ru-RU" sz="2800" b="0" spc="-5" dirty="0" err="1"/>
              <a:t>жұмысын</a:t>
            </a:r>
            <a:r>
              <a:rPr lang="ru-RU" sz="2800" b="0" spc="-5" dirty="0"/>
              <a:t> </a:t>
            </a:r>
            <a:r>
              <a:rPr lang="ru-RU" sz="2800" b="0" spc="-5" dirty="0" err="1"/>
              <a:t>және</a:t>
            </a:r>
            <a:r>
              <a:rPr lang="ru-RU" sz="2800" b="0" spc="-5" dirty="0"/>
              <a:t> </a:t>
            </a:r>
            <a:r>
              <a:rPr lang="ru-RU" sz="2800" b="0" spc="-5" dirty="0" err="1"/>
              <a:t>қашықтықтан</a:t>
            </a:r>
            <a:r>
              <a:rPr lang="ru-RU" sz="2800" b="0" spc="-5" dirty="0"/>
              <a:t> </a:t>
            </a:r>
            <a:r>
              <a:rPr lang="ru-RU" sz="2800" b="0" spc="-5" dirty="0" err="1"/>
              <a:t>оқытуды</a:t>
            </a:r>
            <a:r>
              <a:rPr lang="ru-RU" sz="2800" b="0" spc="-5" dirty="0"/>
              <a:t> </a:t>
            </a:r>
            <a:r>
              <a:rPr lang="ru-RU" sz="2800" b="0" spc="-5" dirty="0" err="1"/>
              <a:t>ұйымдастыру</a:t>
            </a:r>
            <a:r>
              <a:rPr lang="ru-RU" sz="2800" b="0" spc="-5" dirty="0"/>
              <a:t> </a:t>
            </a:r>
            <a:r>
              <a:rPr lang="ru-RU" sz="2800" b="0" spc="-5" dirty="0" err="1"/>
              <a:t>мәселелері</a:t>
            </a:r>
            <a:r>
              <a:rPr lang="ru-RU" sz="2800" b="0" spc="-5" dirty="0"/>
              <a:t> </a:t>
            </a:r>
            <a:r>
              <a:rPr lang="ru-RU" sz="2800" b="0" spc="-5" dirty="0" err="1" smtClean="0"/>
              <a:t>бойынша</a:t>
            </a:r>
            <a:r>
              <a:rPr lang="ru-RU" sz="2800" b="0" spc="-5" dirty="0" smtClean="0"/>
              <a:t/>
            </a:r>
            <a:br>
              <a:rPr lang="ru-RU" sz="2800" b="0" spc="-5" dirty="0" smtClean="0"/>
            </a:br>
            <a:r>
              <a:rPr lang="ru-RU" sz="1600" b="0" spc="-5" dirty="0" smtClean="0"/>
              <a:t/>
            </a:r>
            <a:br>
              <a:rPr lang="ru-RU" sz="1600" b="0" spc="-5" dirty="0" smtClean="0"/>
            </a:br>
            <a:r>
              <a:rPr lang="en-US" sz="4000" spc="-25" dirty="0" smtClean="0"/>
              <a:t>CALL-</a:t>
            </a:r>
            <a:r>
              <a:rPr lang="kk-KZ" sz="4000" spc="-25" dirty="0" smtClean="0"/>
              <a:t>ОРТАЛЫҚ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47140" y="4038600"/>
            <a:ext cx="10735260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  <a:tabLst>
                <a:tab pos="5847080" algn="l"/>
              </a:tabLst>
            </a:pPr>
            <a:r>
              <a:rPr sz="4800" b="1" dirty="0">
                <a:solidFill>
                  <a:srgbClr val="334F89"/>
                </a:solidFill>
                <a:latin typeface="Arial"/>
                <a:cs typeface="Arial"/>
              </a:rPr>
              <a:t>8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(</a:t>
            </a:r>
            <a:r>
              <a:rPr lang="kk-KZ" sz="4800" b="1" dirty="0" smtClean="0">
                <a:solidFill>
                  <a:srgbClr val="334F89"/>
                </a:solidFill>
                <a:latin typeface="Arial"/>
                <a:cs typeface="Arial"/>
              </a:rPr>
              <a:t>7182) 65 </a:t>
            </a:r>
            <a:r>
              <a:rPr lang="kk-KZ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04</a:t>
            </a:r>
            <a:r>
              <a:rPr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kk-KZ" sz="4800" b="1" dirty="0">
                <a:solidFill>
                  <a:srgbClr val="334F89"/>
                </a:solidFill>
                <a:latin typeface="Arial"/>
                <a:cs typeface="Arial"/>
              </a:rPr>
              <a:t>27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	8 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(7182) 30</a:t>
            </a:r>
            <a:r>
              <a:rPr lang="ru-RU" sz="4800" b="1" spc="35" dirty="0">
                <a:solidFill>
                  <a:srgbClr val="334F89"/>
                </a:solidFill>
                <a:latin typeface="Arial"/>
                <a:cs typeface="Arial"/>
              </a:rPr>
              <a:t>-</a:t>
            </a:r>
            <a:r>
              <a:rPr lang="ru-RU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14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91</a:t>
            </a:r>
            <a:endParaRPr sz="4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022348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8875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2000" b="1" spc="-5" dirty="0">
                <a:solidFill>
                  <a:srgbClr val="FFFFFF"/>
                </a:solidFill>
                <a:latin typeface="Arial"/>
                <a:cs typeface="Arial"/>
              </a:rPr>
              <a:t>ҚАШЫҚТЫҚТАН БІЛІМ БЕРУ ТЕХНОЛОГИЯЛАРЫН ПАЙДАЛАНУДЫ ТЕХНИКАЛЫҚ ҚАМТАМАСЫЗ ЕТУ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5129" y="1872818"/>
            <a:ext cx="10059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0" spc="-5" dirty="0" err="1">
                <a:solidFill>
                  <a:srgbClr val="000000"/>
                </a:solidFill>
              </a:rPr>
              <a:t>Қашықтықтан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білім</a:t>
            </a:r>
            <a:r>
              <a:rPr lang="ru-RU" b="0" spc="-5" dirty="0">
                <a:solidFill>
                  <a:srgbClr val="000000"/>
                </a:solidFill>
              </a:rPr>
              <a:t> беру </a:t>
            </a:r>
            <a:r>
              <a:rPr lang="ru-RU" b="0" spc="-5" dirty="0" err="1">
                <a:solidFill>
                  <a:srgbClr val="000000"/>
                </a:solidFill>
              </a:rPr>
              <a:t>технологиялары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қолданылатын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оқу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процесі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келесі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техникалық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құралдармен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қамтамасыз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етіледі</a:t>
            </a:r>
            <a:r>
              <a:rPr lang="ru-RU" b="0" spc="-5" dirty="0">
                <a:solidFill>
                  <a:srgbClr val="000000"/>
                </a:solidFill>
              </a:rPr>
              <a:t>:</a:t>
            </a:r>
            <a:endParaRPr b="0" spc="-15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5330" y="2895600"/>
            <a:ext cx="5881269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ru-RU" sz="1900" spc="-10" dirty="0" err="1">
                <a:latin typeface="Arial"/>
                <a:cs typeface="Arial"/>
              </a:rPr>
              <a:t>дыбысты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err="1">
                <a:latin typeface="Arial"/>
                <a:cs typeface="Arial"/>
              </a:rPr>
              <a:t>және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err="1">
                <a:latin typeface="Arial"/>
                <a:cs typeface="Arial"/>
              </a:rPr>
              <a:t>бейнені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err="1">
                <a:latin typeface="Arial"/>
                <a:cs typeface="Arial"/>
              </a:rPr>
              <a:t>ойнату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err="1">
                <a:latin typeface="Arial"/>
                <a:cs typeface="Arial"/>
              </a:rPr>
              <a:t>мүмкіндігі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smtClean="0">
                <a:latin typeface="Arial"/>
                <a:cs typeface="Arial"/>
              </a:rPr>
              <a:t>бар компьютер/ноутбук/планшет/телефон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6659" y="3733800"/>
            <a:ext cx="5869939" cy="1013739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r>
              <a:rPr lang="ru-RU" sz="1900" spc="-5" dirty="0" err="1">
                <a:latin typeface="Arial"/>
                <a:cs typeface="Arial"/>
              </a:rPr>
              <a:t>оқу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ақпараты</a:t>
            </a:r>
            <a:r>
              <a:rPr lang="ru-RU" sz="1900" spc="-5" dirty="0">
                <a:latin typeface="Arial"/>
                <a:cs typeface="Arial"/>
              </a:rPr>
              <a:t> мен </a:t>
            </a:r>
            <a:r>
              <a:rPr lang="ru-RU" sz="1900" spc="-5" dirty="0" err="1">
                <a:latin typeface="Arial"/>
                <a:cs typeface="Arial"/>
              </a:rPr>
              <a:t>жұмыс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материалдары</a:t>
            </a:r>
            <a:r>
              <a:rPr lang="ru-RU" sz="1900" spc="-5" dirty="0">
                <a:latin typeface="Arial"/>
                <a:cs typeface="Arial"/>
              </a:rPr>
              <a:t> бар </a:t>
            </a:r>
            <a:r>
              <a:rPr lang="ru-RU" sz="1900" spc="-5" dirty="0" err="1">
                <a:latin typeface="Arial"/>
                <a:cs typeface="Arial"/>
              </a:rPr>
              <a:t>жергілікті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және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қашықтағы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серверлерге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қол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жеткізуге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арналған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бағдарламалық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қамтамасыз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 smtClean="0">
                <a:latin typeface="Arial"/>
                <a:cs typeface="Arial"/>
              </a:rPr>
              <a:t>ету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4061" y="5257800"/>
            <a:ext cx="5334000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lang="ru-RU" sz="1900" dirty="0" err="1">
                <a:latin typeface="Arial"/>
                <a:cs typeface="Arial"/>
              </a:rPr>
              <a:t>Интернетке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шығатын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жергілікті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желі</a:t>
            </a:r>
            <a:r>
              <a:rPr lang="ru-RU" sz="1900" dirty="0">
                <a:latin typeface="Arial"/>
                <a:cs typeface="Arial"/>
              </a:rPr>
              <a:t> (Интернет </a:t>
            </a:r>
            <a:r>
              <a:rPr lang="ru-RU" sz="1900" dirty="0" err="1">
                <a:latin typeface="Arial"/>
                <a:cs typeface="Arial"/>
              </a:rPr>
              <a:t>желісіне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қосылу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арнасы</a:t>
            </a:r>
            <a:r>
              <a:rPr lang="ru-RU" sz="1900" dirty="0">
                <a:latin typeface="Arial"/>
                <a:cs typeface="Arial"/>
              </a:rPr>
              <a:t>)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0351" y="3051697"/>
            <a:ext cx="571500" cy="52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2399" y="4038600"/>
            <a:ext cx="554024" cy="504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6448" y="5334000"/>
            <a:ext cx="588264" cy="53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10973233" cy="641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/>
                <a:cs typeface="Arial"/>
              </a:rPr>
              <a:t>1-11 сынып оқу пәндері бойынша оқыту тілдеріндегі </a:t>
            </a:r>
            <a:r>
              <a:rPr lang="kk-KZ" sz="2000" b="1" spc="-5" dirty="0" smtClean="0">
                <a:solidFill>
                  <a:srgbClr val="FFFFFF"/>
                </a:solidFill>
                <a:latin typeface="Arial"/>
                <a:cs typeface="Arial"/>
              </a:rPr>
              <a:t>БЕЙНЕ САБАҚТАР</a:t>
            </a:r>
          </a:p>
          <a:p>
            <a:pPr marL="12700" marR="5080">
              <a:spcBef>
                <a:spcPts val="105"/>
              </a:spcBef>
            </a:pPr>
            <a:r>
              <a:rPr lang="kk-KZ" sz="2000" b="1" spc="-5" dirty="0" smtClean="0">
                <a:solidFill>
                  <a:srgbClr val="FFFFFF"/>
                </a:solidFill>
                <a:latin typeface="Arial"/>
                <a:cs typeface="Arial"/>
              </a:rPr>
              <a:t>(қазақ</a:t>
            </a:r>
            <a:r>
              <a:rPr lang="kk-KZ" sz="2000" b="1" spc="-5" dirty="0">
                <a:solidFill>
                  <a:srgbClr val="FFFFFF"/>
                </a:solidFill>
                <a:latin typeface="Arial"/>
                <a:cs typeface="Arial"/>
              </a:rPr>
              <a:t>, орыс тілдерінде</a:t>
            </a:r>
            <a:r>
              <a:rPr lang="kk-KZ" sz="2000" b="1" spc="-5" dirty="0" smtClean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74673" y="1749444"/>
            <a:ext cx="1138872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2" algn="ctr" hangingPunct="0"/>
            <a:r>
              <a:rPr lang="ru-RU" sz="2000" dirty="0" err="1" smtClean="0"/>
              <a:t>Қазақ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тіліндегі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</a:t>
            </a:r>
            <a:r>
              <a:rPr lang="ru-RU" sz="2000" dirty="0" smtClean="0"/>
              <a:t> </a:t>
            </a:r>
            <a:r>
              <a:rPr lang="ru-RU" sz="2000" dirty="0" err="1" smtClean="0"/>
              <a:t>алушыларға</a:t>
            </a:r>
            <a:r>
              <a:rPr lang="ru-RU" sz="2000" dirty="0"/>
              <a:t> </a:t>
            </a:r>
            <a:r>
              <a:rPr lang="ru-RU" sz="2000" dirty="0" err="1" smtClean="0"/>
              <a:t>арналған</a:t>
            </a:r>
            <a:r>
              <a:rPr lang="ru-RU" sz="2000" dirty="0" smtClean="0"/>
              <a:t> </a:t>
            </a:r>
            <a:r>
              <a:rPr lang="ru-RU" sz="2000" dirty="0" err="1" smtClean="0"/>
              <a:t>бейнесабақтар</a:t>
            </a:r>
            <a:r>
              <a:rPr lang="ru-RU" sz="2000" dirty="0" smtClean="0"/>
              <a:t> –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Балапан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r>
              <a:rPr lang="ru-RU" sz="2000" dirty="0" smtClean="0"/>
              <a:t> </a:t>
            </a:r>
            <a:r>
              <a:rPr lang="ru-RU" sz="2000" dirty="0" err="1" smtClean="0"/>
              <a:t>телеарнасында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Орыс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тіліндегі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тіліндегі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</a:t>
            </a:r>
            <a:r>
              <a:rPr lang="ru-RU" sz="2000" dirty="0" smtClean="0"/>
              <a:t> </a:t>
            </a:r>
            <a:r>
              <a:rPr lang="ru-RU" sz="2000" dirty="0" err="1" smtClean="0"/>
              <a:t>алушыларға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арналған</a:t>
            </a:r>
            <a:r>
              <a:rPr lang="ru-RU" sz="2000" dirty="0" smtClean="0"/>
              <a:t> </a:t>
            </a:r>
            <a:r>
              <a:rPr lang="ru-RU" sz="2000" dirty="0" err="1" smtClean="0"/>
              <a:t>бейнесабақтар</a:t>
            </a:r>
            <a:r>
              <a:rPr lang="ru-RU" sz="2000" dirty="0" smtClean="0"/>
              <a:t> – </a:t>
            </a:r>
            <a:r>
              <a:rPr lang="ru-RU" sz="2000" b="1" dirty="0" smtClean="0"/>
              <a:t>«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Ел-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арна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r>
              <a:rPr lang="ru-RU" sz="2000" dirty="0" smtClean="0"/>
              <a:t> </a:t>
            </a:r>
            <a:r>
              <a:rPr lang="ru-RU" sz="2000" dirty="0" err="1" smtClean="0"/>
              <a:t>телеарнасында</a:t>
            </a:r>
            <a:endParaRPr sz="2000" b="0" spc="-15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1904" y="2905125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2399" y="4209796"/>
            <a:ext cx="554024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6448" y="5562600"/>
            <a:ext cx="588264" cy="53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 descr="https://kievstreet.net/uploads/posts/2014-08/1408119259_tv.jpg">
            <a:extLst>
              <a:ext uri="{FF2B5EF4-FFF2-40B4-BE49-F238E27FC236}">
                <a16:creationId xmlns="" xmlns:a16="http://schemas.microsoft.com/office/drawing/2014/main" id="{9DD8EEA6-DF8F-4D5C-8931-4D94C3B16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72" y="2689030"/>
            <a:ext cx="4762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3A2A6A1A-E629-4741-9918-8433D585732F}"/>
              </a:ext>
            </a:extLst>
          </p:cNvPr>
          <p:cNvSpPr/>
          <p:nvPr/>
        </p:nvSpPr>
        <p:spPr>
          <a:xfrm>
            <a:off x="1146986" y="5334000"/>
            <a:ext cx="6096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Республикалық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телеарналарда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көрсетілетін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әзірленген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бейне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сабақтар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Aitube.kz-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те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орналастырылатын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08848" y="27432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Сабақтың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эфир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уақыты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сағат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09-00-ден 15-00-ге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Информатика, </a:t>
            </a:r>
            <a:r>
              <a:rPr lang="ru-RU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Ағылшын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Француз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Неміс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пәндері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err="1"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err="1">
                <a:latin typeface="Arial" panose="020B0604020202020204" pitchFamily="34" charset="0"/>
                <a:cs typeface="Arial" panose="020B0604020202020204" pitchFamily="34" charset="0"/>
              </a:rPr>
              <a:t>кестесіне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енгізіледі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27898" y="41388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Сағат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саны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пән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апталық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жүктемеден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аспайды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ТВ-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сабақтың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ұзақтығы-10 минут.</a:t>
            </a:r>
          </a:p>
        </p:txBody>
      </p:sp>
    </p:spTree>
    <p:extLst>
      <p:ext uri="{BB962C8B-B14F-4D97-AF65-F5344CB8AC3E}">
        <p14:creationId xmlns:p14="http://schemas.microsoft.com/office/powerpoint/2010/main" val="955535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8"/>
          <p:cNvSpPr txBox="1"/>
          <p:nvPr/>
        </p:nvSpPr>
        <p:spPr>
          <a:xfrm>
            <a:off x="6985026" y="2209800"/>
            <a:ext cx="2412949" cy="100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8"/>
          <p:cNvSpPr txBox="1"/>
          <p:nvPr/>
        </p:nvSpPr>
        <p:spPr>
          <a:xfrm>
            <a:off x="6985026" y="3429000"/>
            <a:ext cx="2412949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6985026" y="4267200"/>
            <a:ext cx="2412949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8"/>
          <p:cNvSpPr txBox="1"/>
          <p:nvPr/>
        </p:nvSpPr>
        <p:spPr>
          <a:xfrm>
            <a:off x="6985026" y="5919000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8"/>
          <p:cNvSpPr txBox="1"/>
          <p:nvPr/>
        </p:nvSpPr>
        <p:spPr>
          <a:xfrm>
            <a:off x="6985026" y="5194304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793191" y="821758"/>
            <a:ext cx="1097323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ТВ-САБАҚТЫҢ ҚҰРЫЛЫМЫ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2120362" y="4370044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бекіту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тапсырмаларынан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экранда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шрифтпен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2-3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1143000" y="2229000"/>
            <a:ext cx="833755" cy="42480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9"/>
          <p:cNvSpPr txBox="1"/>
          <p:nvPr/>
        </p:nvSpPr>
        <p:spPr>
          <a:xfrm>
            <a:off x="2120362" y="3484475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сұрақтардан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экранда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шрифтімен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2-3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сұрақ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120362" y="2239540"/>
            <a:ext cx="4161104" cy="1008000"/>
            <a:chOff x="1053562" y="1963800"/>
            <a:chExt cx="4161104" cy="1008000"/>
          </a:xfrm>
        </p:grpSpPr>
        <p:sp>
          <p:nvSpPr>
            <p:cNvPr id="11" name="object 8"/>
            <p:cNvSpPr txBox="1"/>
            <p:nvPr/>
          </p:nvSpPr>
          <p:spPr>
            <a:xfrm>
              <a:off x="1053562" y="1963800"/>
              <a:ext cx="4161104" cy="1008000"/>
            </a:xfrm>
            <a:prstGeom prst="rect">
              <a:avLst/>
            </a:prstGeom>
            <a:solidFill>
              <a:srgbClr val="334F89"/>
            </a:solidFill>
          </p:spPr>
          <p:txBody>
            <a:bodyPr vert="horz" wrap="square" lIns="0" tIns="205740" rIns="0" bIns="0" rtlCol="0">
              <a:spAutoFit/>
            </a:bodyPr>
            <a:lstStyle/>
            <a:p>
              <a:pPr marR="252729" algn="ctr"/>
              <a:endParaRPr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619182C5-3A4C-47A6-8292-5DFE8A3C3EC3}"/>
                </a:ext>
              </a:extLst>
            </p:cNvPr>
            <p:cNvSpPr/>
            <p:nvPr/>
          </p:nvSpPr>
          <p:spPr>
            <a:xfrm>
              <a:off x="1076676" y="2010260"/>
              <a:ext cx="403839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Мұғалімнің</a:t>
              </a:r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жаңа</a:t>
              </a:r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оқу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материалын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түсіндіруі</a:t>
              </a:r>
              <a:endPara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ru-RU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бейне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титрде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мұғалімнің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Т.А.Ә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.)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684791" y="2461759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минут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84791" y="3516868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84791" y="4431268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84791" y="5269468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84791" y="6012770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0"/>
          <p:cNvSpPr txBox="1"/>
          <p:nvPr/>
        </p:nvSpPr>
        <p:spPr>
          <a:xfrm>
            <a:off x="2113105" y="5193177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тақырып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қосымша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цифрлық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ресурстардан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(1-2 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ЦББР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 txBox="1"/>
          <p:nvPr/>
        </p:nvSpPr>
        <p:spPr>
          <a:xfrm>
            <a:off x="2120362" y="5917873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бетінше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оқуға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қосымша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ресурстарға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сілтемелерден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73892" y="1676400"/>
            <a:ext cx="945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"/>
          <p:cNvSpPr/>
          <p:nvPr/>
        </p:nvSpPr>
        <p:spPr>
          <a:xfrm>
            <a:off x="9605645" y="2209800"/>
            <a:ext cx="833755" cy="42672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65903" y="1676400"/>
            <a:ext cx="1350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Ұзақтығы: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36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98437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1-11 СЫНЫПТАРҒА АРНАЛҒАН ҚАЗАҚ ТІЛІНДЕ САБАҚ КЕСТЕСІ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813857"/>
              </p:ext>
            </p:extLst>
          </p:nvPr>
        </p:nvGraphicFramePr>
        <p:xfrm>
          <a:off x="228601" y="914400"/>
          <a:ext cx="11658600" cy="5887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">
                  <a:extLst>
                    <a:ext uri="{9D8B030D-6E8A-4147-A177-3AD203B41FA5}">
                      <a16:colId xmlns=""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411792203"/>
                    </a:ext>
                  </a:extLst>
                </a:gridCol>
                <a:gridCol w="825740">
                  <a:extLst>
                    <a:ext uri="{9D8B030D-6E8A-4147-A177-3AD203B41FA5}">
                      <a16:colId xmlns="" xmlns:a16="http://schemas.microsoft.com/office/drawing/2014/main" val="3187137990"/>
                    </a:ext>
                  </a:extLst>
                </a:gridCol>
                <a:gridCol w="918324">
                  <a:extLst>
                    <a:ext uri="{9D8B030D-6E8A-4147-A177-3AD203B41FA5}">
                      <a16:colId xmlns="" xmlns:a16="http://schemas.microsoft.com/office/drawing/2014/main" val="2809372458"/>
                    </a:ext>
                  </a:extLst>
                </a:gridCol>
                <a:gridCol w="987402">
                  <a:extLst>
                    <a:ext uri="{9D8B030D-6E8A-4147-A177-3AD203B41FA5}">
                      <a16:colId xmlns="" xmlns:a16="http://schemas.microsoft.com/office/drawing/2014/main" val="3777598954"/>
                    </a:ext>
                  </a:extLst>
                </a:gridCol>
                <a:gridCol w="1282736">
                  <a:extLst>
                    <a:ext uri="{9D8B030D-6E8A-4147-A177-3AD203B41FA5}">
                      <a16:colId xmlns="" xmlns:a16="http://schemas.microsoft.com/office/drawing/2014/main" val="1382910088"/>
                    </a:ext>
                  </a:extLst>
                </a:gridCol>
                <a:gridCol w="1154066">
                  <a:extLst>
                    <a:ext uri="{9D8B030D-6E8A-4147-A177-3AD203B41FA5}">
                      <a16:colId xmlns="" xmlns:a16="http://schemas.microsoft.com/office/drawing/2014/main" val="378971412"/>
                    </a:ext>
                  </a:extLst>
                </a:gridCol>
                <a:gridCol w="923777">
                  <a:extLst>
                    <a:ext uri="{9D8B030D-6E8A-4147-A177-3AD203B41FA5}">
                      <a16:colId xmlns="" xmlns:a16="http://schemas.microsoft.com/office/drawing/2014/main" val="78615819"/>
                    </a:ext>
                  </a:extLst>
                </a:gridCol>
                <a:gridCol w="741417">
                  <a:extLst>
                    <a:ext uri="{9D8B030D-6E8A-4147-A177-3AD203B41FA5}">
                      <a16:colId xmlns="" xmlns:a16="http://schemas.microsoft.com/office/drawing/2014/main" val="1960036683"/>
                    </a:ext>
                  </a:extLst>
                </a:gridCol>
                <a:gridCol w="953673">
                  <a:extLst>
                    <a:ext uri="{9D8B030D-6E8A-4147-A177-3AD203B41FA5}">
                      <a16:colId xmlns="" xmlns:a16="http://schemas.microsoft.com/office/drawing/2014/main" val="1137755490"/>
                    </a:ext>
                  </a:extLst>
                </a:gridCol>
                <a:gridCol w="1059805">
                  <a:extLst>
                    <a:ext uri="{9D8B030D-6E8A-4147-A177-3AD203B41FA5}">
                      <a16:colId xmlns="" xmlns:a16="http://schemas.microsoft.com/office/drawing/2014/main" val="2732346774"/>
                    </a:ext>
                  </a:extLst>
                </a:gridCol>
                <a:gridCol w="1059061">
                  <a:extLst>
                    <a:ext uri="{9D8B030D-6E8A-4147-A177-3AD203B41FA5}">
                      <a16:colId xmlns=""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Апта күні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</a:t>
                      </a: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анализ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бастамалары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02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228601"/>
            <a:ext cx="11352662" cy="45720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1-11 СЫНЫПТАРҒА АРНАЛҒАН ОРЫС ТІЛІНДЕ САБАҚ КЕСТЕСІ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547164"/>
              </p:ext>
            </p:extLst>
          </p:nvPr>
        </p:nvGraphicFramePr>
        <p:xfrm>
          <a:off x="184088" y="790527"/>
          <a:ext cx="11823824" cy="5838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712">
                  <a:extLst>
                    <a:ext uri="{9D8B030D-6E8A-4147-A177-3AD203B41FA5}">
                      <a16:colId xmlns=""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411792203"/>
                    </a:ext>
                  </a:extLst>
                </a:gridCol>
                <a:gridCol w="961725">
                  <a:extLst>
                    <a:ext uri="{9D8B030D-6E8A-4147-A177-3AD203B41FA5}">
                      <a16:colId xmlns="" xmlns:a16="http://schemas.microsoft.com/office/drawing/2014/main" val="3187137990"/>
                    </a:ext>
                  </a:extLst>
                </a:gridCol>
                <a:gridCol w="863589">
                  <a:extLst>
                    <a:ext uri="{9D8B030D-6E8A-4147-A177-3AD203B41FA5}">
                      <a16:colId xmlns="" xmlns:a16="http://schemas.microsoft.com/office/drawing/2014/main" val="2809372458"/>
                    </a:ext>
                  </a:extLst>
                </a:gridCol>
                <a:gridCol w="1070286">
                  <a:extLst>
                    <a:ext uri="{9D8B030D-6E8A-4147-A177-3AD203B41FA5}">
                      <a16:colId xmlns="" xmlns:a16="http://schemas.microsoft.com/office/drawing/2014/main" val="3777598954"/>
                    </a:ext>
                  </a:extLst>
                </a:gridCol>
                <a:gridCol w="1232026">
                  <a:extLst>
                    <a:ext uri="{9D8B030D-6E8A-4147-A177-3AD203B41FA5}">
                      <a16:colId xmlns="" xmlns:a16="http://schemas.microsoft.com/office/drawing/2014/main" val="1382910088"/>
                    </a:ext>
                  </a:extLst>
                </a:gridCol>
                <a:gridCol w="1170420">
                  <a:extLst>
                    <a:ext uri="{9D8B030D-6E8A-4147-A177-3AD203B41FA5}">
                      <a16:colId xmlns="" xmlns:a16="http://schemas.microsoft.com/office/drawing/2014/main" val="378971412"/>
                    </a:ext>
                  </a:extLst>
                </a:gridCol>
                <a:gridCol w="936864">
                  <a:extLst>
                    <a:ext uri="{9D8B030D-6E8A-4147-A177-3AD203B41FA5}">
                      <a16:colId xmlns="" xmlns:a16="http://schemas.microsoft.com/office/drawing/2014/main" val="78615819"/>
                    </a:ext>
                  </a:extLst>
                </a:gridCol>
                <a:gridCol w="851690">
                  <a:extLst>
                    <a:ext uri="{9D8B030D-6E8A-4147-A177-3AD203B41FA5}">
                      <a16:colId xmlns="" xmlns:a16="http://schemas.microsoft.com/office/drawing/2014/main" val="1960036683"/>
                    </a:ext>
                  </a:extLst>
                </a:gridCol>
                <a:gridCol w="867421">
                  <a:extLst>
                    <a:ext uri="{9D8B030D-6E8A-4147-A177-3AD203B41FA5}">
                      <a16:colId xmlns="" xmlns:a16="http://schemas.microsoft.com/office/drawing/2014/main" val="1137755490"/>
                    </a:ext>
                  </a:extLst>
                </a:gridCol>
                <a:gridCol w="1074824">
                  <a:extLst>
                    <a:ext uri="{9D8B030D-6E8A-4147-A177-3AD203B41FA5}">
                      <a16:colId xmlns="" xmlns:a16="http://schemas.microsoft.com/office/drawing/2014/main" val="2732346774"/>
                    </a:ext>
                  </a:extLst>
                </a:gridCol>
                <a:gridCol w="1074067">
                  <a:extLst>
                    <a:ext uri="{9D8B030D-6E8A-4147-A177-3AD203B41FA5}">
                      <a16:colId xmlns=""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Апта күні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Рус.литер.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  <a:r>
                        <a:rPr lang="ru-RU" sz="900" b="1" i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022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1469766"/>
            <a:ext cx="833755" cy="5083434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387" y="567943"/>
            <a:ext cx="7956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/>
              <a:t>ҚАШЫҚТЫҚТАН ОҚЫТУДЫ ҰЙЫМДАСТЫРУ ҮЛГІЛЕРІ</a:t>
            </a:r>
            <a:endParaRPr sz="2200" dirty="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48870" y="1447800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spc="-10" dirty="0">
                <a:solidFill>
                  <a:srgbClr val="FFFFFF"/>
                </a:solidFill>
                <a:latin typeface="Arial"/>
                <a:cs typeface="Arial"/>
              </a:rPr>
              <a:t>Kundelik.kz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электронды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журналы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күнделік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6600" y="5868670"/>
            <a:ext cx="3744000" cy="684530"/>
          </a:xfrm>
          <a:custGeom>
            <a:avLst/>
            <a:gdLst/>
            <a:ahLst/>
            <a:cxnLst/>
            <a:rect l="l" t="t" r="r" b="b"/>
            <a:pathLst>
              <a:path w="3671570" h="684529">
                <a:moveTo>
                  <a:pt x="0" y="684276"/>
                </a:moveTo>
                <a:lnTo>
                  <a:pt x="3671315" y="684276"/>
                </a:lnTo>
                <a:lnTo>
                  <a:pt x="3671315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2" name="object 12"/>
          <p:cNvSpPr txBox="1"/>
          <p:nvPr/>
        </p:nvSpPr>
        <p:spPr>
          <a:xfrm>
            <a:off x="1295400" y="5971733"/>
            <a:ext cx="341200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80670" algn="ctr">
              <a:lnSpc>
                <a:spcPct val="100000"/>
              </a:lnSpc>
            </a:pPr>
            <a:r>
              <a:rPr lang="ru-RU" sz="1600" spc="-25" dirty="0" err="1">
                <a:solidFill>
                  <a:srgbClr val="FFFFFF"/>
                </a:solidFill>
                <a:latin typeface="Arial"/>
                <a:cs typeface="Arial"/>
              </a:rPr>
              <a:t>Әлеуметтік</a:t>
            </a:r>
            <a:r>
              <a:rPr lang="ru-RU"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25" dirty="0" err="1">
                <a:solidFill>
                  <a:srgbClr val="FFFFFF"/>
                </a:solidFill>
                <a:latin typeface="Arial"/>
                <a:cs typeface="Arial"/>
              </a:rPr>
              <a:t>желілер</a:t>
            </a:r>
            <a:r>
              <a:rPr lang="ru-RU" sz="1600" spc="-25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25" dirty="0" err="1">
                <a:solidFill>
                  <a:srgbClr val="FFFFFF"/>
                </a:solidFill>
                <a:latin typeface="Arial"/>
                <a:cs typeface="Arial"/>
              </a:rPr>
              <a:t>мобильді</a:t>
            </a:r>
            <a:r>
              <a:rPr lang="ru-RU"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25" dirty="0" err="1">
                <a:solidFill>
                  <a:srgbClr val="FFFFFF"/>
                </a:solidFill>
                <a:latin typeface="Arial"/>
                <a:cs typeface="Arial"/>
              </a:rPr>
              <a:t>мессенджерлер</a:t>
            </a:r>
            <a:r>
              <a:rPr lang="ru-RU"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25" dirty="0" err="1" smtClean="0">
                <a:solidFill>
                  <a:srgbClr val="FFFFFF"/>
                </a:solidFill>
                <a:latin typeface="Arial"/>
                <a:cs typeface="Arial"/>
              </a:rPr>
              <a:t>ресурстары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983" y="5357209"/>
            <a:ext cx="3744000" cy="432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z="1600" spc="-5" dirty="0" smtClean="0">
                <a:solidFill>
                  <a:srgbClr val="FFFFFF"/>
                </a:solidFill>
                <a:latin typeface="Arial"/>
                <a:cs typeface="Arial"/>
              </a:rPr>
              <a:t>Мұғалімнің жек сайты (блогы)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4900" y="1447800"/>
            <a:ext cx="7134225" cy="5149597"/>
          </a:xfrm>
          <a:custGeom>
            <a:avLst/>
            <a:gdLst/>
            <a:ahLst/>
            <a:cxnLst/>
            <a:rect l="l" t="t" r="r" b="b"/>
            <a:pathLst>
              <a:path w="7134225" h="5247640">
                <a:moveTo>
                  <a:pt x="0" y="5247132"/>
                </a:moveTo>
                <a:lnTo>
                  <a:pt x="7133844" y="5247132"/>
                </a:lnTo>
                <a:lnTo>
                  <a:pt x="7133844" y="0"/>
                </a:lnTo>
                <a:lnTo>
                  <a:pt x="0" y="0"/>
                </a:lnTo>
                <a:lnTo>
                  <a:pt x="0" y="524713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994275" y="1432029"/>
            <a:ext cx="6910120" cy="5075748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27455">
              <a:lnSpc>
                <a:spcPct val="100000"/>
              </a:lnSpc>
              <a:spcBef>
                <a:spcPts val="940"/>
              </a:spcBef>
            </a:pPr>
            <a:r>
              <a:rPr sz="1400" b="1" spc="-10" dirty="0" smtClean="0">
                <a:solidFill>
                  <a:srgbClr val="FFFFFF"/>
                </a:solidFill>
                <a:latin typeface="Arial"/>
                <a:cs typeface="Arial"/>
              </a:rPr>
              <a:t>ЦИФР</a:t>
            </a:r>
            <a:r>
              <a:rPr lang="kk-KZ" sz="1400" b="1" spc="-10" dirty="0">
                <a:solidFill>
                  <a:srgbClr val="FFFFFF"/>
                </a:solidFill>
                <a:latin typeface="Arial"/>
                <a:cs typeface="Arial"/>
              </a:rPr>
              <a:t>ЛЫҚ </a:t>
            </a:r>
            <a:r>
              <a:rPr lang="kk-KZ" sz="1400" b="1" spc="-10" dirty="0" smtClean="0">
                <a:solidFill>
                  <a:srgbClr val="FFFFFF"/>
                </a:solidFill>
                <a:latin typeface="Arial"/>
                <a:cs typeface="Arial"/>
              </a:rPr>
              <a:t>БІЛІМ </a:t>
            </a:r>
            <a:r>
              <a:rPr lang="kk-KZ" sz="1400" b="1" spc="-10" dirty="0">
                <a:solidFill>
                  <a:srgbClr val="FFFFFF"/>
                </a:solidFill>
                <a:latin typeface="Arial"/>
                <a:cs typeface="Arial"/>
              </a:rPr>
              <a:t>БЕРУ </a:t>
            </a:r>
            <a:r>
              <a:rPr lang="kk-KZ" sz="1400" b="1" spc="-10" dirty="0" smtClean="0">
                <a:solidFill>
                  <a:srgbClr val="FFFFFF"/>
                </a:solidFill>
                <a:latin typeface="Arial"/>
                <a:cs typeface="Arial"/>
              </a:rPr>
              <a:t>РЕСУРСТАРЫ</a:t>
            </a:r>
          </a:p>
          <a:p>
            <a:pPr lvl="0"/>
            <a:endParaRPr lang="ru-RU" sz="1400" dirty="0" smtClean="0">
              <a:solidFill>
                <a:schemeClr val="bg1"/>
              </a:solidFill>
            </a:endParaRPr>
          </a:p>
          <a:p>
            <a:pPr lvl="0"/>
            <a:r>
              <a:rPr lang="ru-RU" sz="1400" dirty="0" smtClean="0">
                <a:solidFill>
                  <a:schemeClr val="bg1"/>
                </a:solidFill>
              </a:rPr>
              <a:t>БАРЛЫҚТАРЫНАДЛЯ </a:t>
            </a:r>
            <a:r>
              <a:rPr lang="ru-RU" sz="1400" dirty="0">
                <a:solidFill>
                  <a:schemeClr val="bg1"/>
                </a:solidFill>
              </a:rPr>
              <a:t>ВСЕХ: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>
                <a:solidFill>
                  <a:schemeClr val="bg1"/>
                </a:solidFill>
              </a:rPr>
              <a:t>Coursera</a:t>
            </a:r>
            <a:r>
              <a:rPr lang="ru-RU" sz="1400" dirty="0">
                <a:solidFill>
                  <a:schemeClr val="bg1"/>
                </a:solidFill>
              </a:rPr>
              <a:t>» — </a:t>
            </a:r>
            <a:r>
              <a:rPr lang="ru-RU" sz="1400" dirty="0" err="1">
                <a:solidFill>
                  <a:schemeClr val="bg1"/>
                </a:solidFill>
              </a:rPr>
              <a:t>жаппай</a:t>
            </a:r>
            <a:r>
              <a:rPr lang="ru-RU" sz="1400" dirty="0">
                <a:solidFill>
                  <a:schemeClr val="bg1"/>
                </a:solidFill>
              </a:rPr>
              <a:t> онлайн-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</a:t>
            </a:r>
            <a:r>
              <a:rPr lang="ru-RU" sz="1400" dirty="0" err="1">
                <a:solidFill>
                  <a:schemeClr val="bg1"/>
                </a:solidFill>
              </a:rPr>
              <a:t>саласындағы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жоба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Айта</a:t>
            </a:r>
            <a:r>
              <a:rPr lang="ru-RU" sz="1400" dirty="0">
                <a:solidFill>
                  <a:schemeClr val="bg1"/>
                </a:solidFill>
              </a:rPr>
              <a:t> кету </a:t>
            </a:r>
            <a:r>
              <a:rPr lang="ru-RU" sz="1400" dirty="0" err="1">
                <a:solidFill>
                  <a:schemeClr val="bg1"/>
                </a:solidFill>
              </a:rPr>
              <a:t>керек</a:t>
            </a:r>
            <a:r>
              <a:rPr lang="ru-RU" sz="1400" dirty="0">
                <a:solidFill>
                  <a:schemeClr val="bg1"/>
                </a:solidFill>
              </a:rPr>
              <a:t>, компания ҚР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және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ғылым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министрлігіне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ақпаратқа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тегін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қол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жеткізу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бойынша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ұсыныс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жасаған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://www.coursera.org/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</a:rPr>
              <a:t>Хан </a:t>
            </a:r>
            <a:r>
              <a:rPr lang="ru-RU" sz="1400" dirty="0" err="1" smtClean="0">
                <a:solidFill>
                  <a:schemeClr val="bg1"/>
                </a:solidFill>
              </a:rPr>
              <a:t>Академиясы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— </a:t>
            </a:r>
            <a:r>
              <a:rPr lang="ru-RU" sz="1400" dirty="0" err="1">
                <a:solidFill>
                  <a:schemeClr val="bg1"/>
                </a:solidFill>
              </a:rPr>
              <a:t>коммерциялық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емес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</a:t>
            </a:r>
            <a:r>
              <a:rPr lang="ru-RU" sz="1400" dirty="0" err="1">
                <a:solidFill>
                  <a:schemeClr val="bg1"/>
                </a:solidFill>
              </a:rPr>
              <a:t>ұйымы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Оқушылар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үшін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ресурсқа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тегін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қол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жетімділік</a:t>
            </a:r>
            <a:r>
              <a:rPr lang="ru-RU" sz="1400" dirty="0">
                <a:solidFill>
                  <a:schemeClr val="bg1"/>
                </a:solidFill>
              </a:rPr>
              <a:t> де </a:t>
            </a:r>
            <a:r>
              <a:rPr lang="ru-RU" sz="1400" dirty="0" err="1">
                <a:solidFill>
                  <a:schemeClr val="bg1"/>
                </a:solidFill>
              </a:rPr>
              <a:t>ашылған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://ru.khanacademy.org/</a:t>
            </a:r>
          </a:p>
          <a:p>
            <a:pPr lvl="0"/>
            <a:r>
              <a:rPr lang="ru-RU" sz="1400" dirty="0" smtClean="0">
                <a:solidFill>
                  <a:schemeClr val="bg1"/>
                </a:solidFill>
              </a:rPr>
              <a:t>МЕКТЕП ОҚУШЫЛАРЫНА: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>
                <a:solidFill>
                  <a:schemeClr val="bg1"/>
                </a:solidFill>
              </a:rPr>
              <a:t>Bilim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media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Group</a:t>
            </a:r>
            <a:r>
              <a:rPr lang="ru-RU" sz="1400" dirty="0">
                <a:solidFill>
                  <a:schemeClr val="bg1"/>
                </a:solidFill>
              </a:rPr>
              <a:t>». 40 </a:t>
            </a:r>
            <a:r>
              <a:rPr lang="ru-RU" sz="1400" dirty="0" err="1">
                <a:solidFill>
                  <a:schemeClr val="bg1"/>
                </a:solidFill>
              </a:rPr>
              <a:t>мыңнан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астам</a:t>
            </a:r>
            <a:r>
              <a:rPr lang="ru-RU" sz="1400" dirty="0">
                <a:solidFill>
                  <a:schemeClr val="bg1"/>
                </a:solidFill>
              </a:rPr>
              <a:t> материал бар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</a:t>
            </a:r>
            <a:r>
              <a:rPr lang="ru-RU" sz="1400" dirty="0" err="1">
                <a:solidFill>
                  <a:schemeClr val="bg1"/>
                </a:solidFill>
              </a:rPr>
              <a:t>контенті</a:t>
            </a:r>
            <a:r>
              <a:rPr lang="ru-RU" sz="1400" dirty="0">
                <a:solidFill>
                  <a:schemeClr val="bg1"/>
                </a:solidFill>
              </a:rPr>
              <a:t> бар </a:t>
            </a:r>
            <a:r>
              <a:rPr lang="ru-RU" sz="1400" dirty="0" err="1">
                <a:solidFill>
                  <a:schemeClr val="bg1"/>
                </a:solidFill>
              </a:rPr>
              <a:t>үлкен</a:t>
            </a:r>
            <a:r>
              <a:rPr lang="ru-RU" sz="1400" dirty="0">
                <a:solidFill>
                  <a:schemeClr val="bg1"/>
                </a:solidFill>
              </a:rPr>
              <a:t> база. </a:t>
            </a:r>
            <a:r>
              <a:rPr lang="ru-RU" sz="1400" dirty="0" err="1">
                <a:solidFill>
                  <a:schemeClr val="bg1"/>
                </a:solidFill>
              </a:rPr>
              <a:t>Қазақстандық</a:t>
            </a:r>
            <a:r>
              <a:rPr lang="ru-RU" sz="1400" dirty="0">
                <a:solidFill>
                  <a:schemeClr val="bg1"/>
                </a:solidFill>
              </a:rPr>
              <a:t> компания </a:t>
            </a:r>
            <a:r>
              <a:rPr lang="ru-RU" sz="1400" dirty="0" err="1">
                <a:solidFill>
                  <a:schemeClr val="bg1"/>
                </a:solidFill>
              </a:rPr>
              <a:t>барлық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ресурстарды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тегін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ашты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://bilimland.kz</a:t>
            </a:r>
          </a:p>
          <a:p>
            <a:pPr marL="342900" lvl="0" indent="-342900">
              <a:buAutoNum type="arabicPeriod"/>
            </a:pP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>
                <a:solidFill>
                  <a:schemeClr val="bg1"/>
                </a:solidFill>
              </a:rPr>
              <a:t>Daryn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Online</a:t>
            </a:r>
            <a:r>
              <a:rPr lang="ru-RU" sz="1400" dirty="0">
                <a:solidFill>
                  <a:schemeClr val="bg1"/>
                </a:solidFill>
              </a:rPr>
              <a:t>». </a:t>
            </a:r>
            <a:r>
              <a:rPr lang="ru-RU" sz="1400" dirty="0" err="1">
                <a:solidFill>
                  <a:schemeClr val="bg1"/>
                </a:solidFill>
              </a:rPr>
              <a:t>Жас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жігіттер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жақсы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</a:t>
            </a:r>
            <a:r>
              <a:rPr lang="ru-RU" sz="1400" dirty="0" err="1">
                <a:solidFill>
                  <a:schemeClr val="bg1"/>
                </a:solidFill>
              </a:rPr>
              <a:t>ресурстарымен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өздерінің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тарифтерін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аямады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Барлық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мазмұн</a:t>
            </a:r>
            <a:r>
              <a:rPr lang="ru-RU" sz="1400" dirty="0">
                <a:solidFill>
                  <a:schemeClr val="bg1"/>
                </a:solidFill>
              </a:rPr>
              <a:t> МЖМБС </a:t>
            </a:r>
            <a:r>
              <a:rPr lang="ru-RU" sz="1400" dirty="0" err="1">
                <a:solidFill>
                  <a:schemeClr val="bg1"/>
                </a:solidFill>
              </a:rPr>
              <a:t>сәйкес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келеді</a:t>
            </a:r>
            <a:r>
              <a:rPr lang="ru-RU" sz="1400" dirty="0" smtClean="0">
                <a:solidFill>
                  <a:schemeClr val="bg1"/>
                </a:solidFill>
              </a:rPr>
              <a:t>. https</a:t>
            </a:r>
            <a:r>
              <a:rPr lang="ru-RU" sz="1400" dirty="0">
                <a:solidFill>
                  <a:schemeClr val="bg1"/>
                </a:solidFill>
              </a:rPr>
              <a:t>://daryn.online</a:t>
            </a:r>
          </a:p>
          <a:p>
            <a:pPr marL="342900" lvl="0" indent="-342900">
              <a:buAutoNum type="arabicPeriod"/>
            </a:pPr>
            <a:r>
              <a:rPr lang="ru-RU" sz="1400" dirty="0" err="1" smtClean="0">
                <a:solidFill>
                  <a:schemeClr val="bg1"/>
                </a:solidFill>
              </a:rPr>
              <a:t>Opiq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платформасы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Интерактивті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ресурста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мектеп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оқулықтары</a:t>
            </a:r>
            <a:r>
              <a:rPr lang="ru-RU" sz="1400" dirty="0">
                <a:solidFill>
                  <a:schemeClr val="bg1"/>
                </a:solidFill>
              </a:rPr>
              <a:t> бар. </a:t>
            </a:r>
            <a:r>
              <a:rPr lang="ru-RU" sz="1400" dirty="0" err="1" smtClean="0">
                <a:solidFill>
                  <a:schemeClr val="bg1"/>
                </a:solidFill>
              </a:rPr>
              <a:t>Оқулықтардың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көп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бөлігі</a:t>
            </a:r>
            <a:r>
              <a:rPr lang="ru-RU" sz="1400" dirty="0" smtClean="0">
                <a:solidFill>
                  <a:schemeClr val="bg1"/>
                </a:solidFill>
              </a:rPr>
              <a:t> «</a:t>
            </a:r>
            <a:r>
              <a:rPr lang="ru-RU" sz="1400" dirty="0" err="1">
                <a:solidFill>
                  <a:schemeClr val="bg1"/>
                </a:solidFill>
              </a:rPr>
              <a:t>Алматыкітап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баспасы</a:t>
            </a:r>
            <a:r>
              <a:rPr lang="ru-RU" sz="1400" dirty="0">
                <a:solidFill>
                  <a:schemeClr val="bg1"/>
                </a:solidFill>
              </a:rPr>
              <a:t>». Осы </a:t>
            </a:r>
            <a:r>
              <a:rPr lang="ru-RU" sz="1400" dirty="0" err="1">
                <a:solidFill>
                  <a:schemeClr val="bg1"/>
                </a:solidFill>
              </a:rPr>
              <a:t>эстониялық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жобаға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басқа</a:t>
            </a:r>
            <a:r>
              <a:rPr lang="ru-RU" sz="1400" dirty="0">
                <a:solidFill>
                  <a:schemeClr val="bg1"/>
                </a:solidFill>
              </a:rPr>
              <a:t> да </a:t>
            </a:r>
            <a:r>
              <a:rPr lang="ru-RU" sz="1400" dirty="0" err="1">
                <a:solidFill>
                  <a:schemeClr val="bg1"/>
                </a:solidFill>
              </a:rPr>
              <a:t>баспалар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қосылады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деп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күтеміз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www.opiq.kz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 err="1">
                <a:solidFill>
                  <a:schemeClr val="bg1"/>
                </a:solidFill>
              </a:rPr>
              <a:t>iTest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 ҰБТ </a:t>
            </a:r>
            <a:r>
              <a:rPr lang="ru-RU" sz="1400" dirty="0">
                <a:solidFill>
                  <a:schemeClr val="bg1"/>
                </a:solidFill>
              </a:rPr>
              <a:t>- </a:t>
            </a:r>
            <a:r>
              <a:rPr lang="ru-RU" sz="1400" dirty="0" err="1">
                <a:solidFill>
                  <a:schemeClr val="bg1"/>
                </a:solidFill>
              </a:rPr>
              <a:t>ға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дайындық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бойынша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виртуалды</a:t>
            </a:r>
            <a:r>
              <a:rPr lang="ru-RU" sz="1400" dirty="0" smtClean="0">
                <a:solidFill>
                  <a:schemeClr val="bg1"/>
                </a:solidFill>
              </a:rPr>
              <a:t> тренажер. www.itest.kz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 err="1">
                <a:solidFill>
                  <a:schemeClr val="bg1"/>
                </a:solidFill>
              </a:rPr>
              <a:t>Оқушылар</a:t>
            </a:r>
            <a:r>
              <a:rPr lang="ru-RU" sz="1400" dirty="0">
                <a:solidFill>
                  <a:schemeClr val="bg1"/>
                </a:solidFill>
              </a:rPr>
              <a:t> мен </a:t>
            </a:r>
            <a:r>
              <a:rPr lang="ru-RU" sz="1400" dirty="0" err="1">
                <a:solidFill>
                  <a:schemeClr val="bg1"/>
                </a:solidFill>
              </a:rPr>
              <a:t>студенттерге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арналған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порталы.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://100ballov.kz/</a:t>
            </a:r>
          </a:p>
          <a:p>
            <a:pPr marL="342900" lvl="0" indent="-342900">
              <a:buAutoNum type="arabicPeriod"/>
            </a:pPr>
            <a:r>
              <a:rPr lang="ru-RU" sz="1400" dirty="0">
                <a:solidFill>
                  <a:schemeClr val="bg1"/>
                </a:solidFill>
              </a:rPr>
              <a:t>NIS </a:t>
            </a:r>
            <a:r>
              <a:rPr lang="ru-RU" sz="1400" dirty="0" err="1">
                <a:solidFill>
                  <a:schemeClr val="bg1"/>
                </a:solidFill>
              </a:rPr>
              <a:t>Play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  <a:hlinkClick r:id="rId2"/>
              </a:rPr>
              <a:t>http://play.nis.edu.kz/application/registration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 smtClean="0">
                <a:solidFill>
                  <a:schemeClr val="bg1"/>
                </a:solidFill>
              </a:rPr>
              <a:t>STEM </a:t>
            </a:r>
            <a:r>
              <a:rPr lang="ru-RU" sz="1400" dirty="0" err="1" smtClean="0">
                <a:solidFill>
                  <a:schemeClr val="bg1"/>
                </a:solidFill>
              </a:rPr>
              <a:t>академиясы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Айта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кетерлігі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қазақстандық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балалар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STEM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беруді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насихаттауды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жақсы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игеруде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://stem-academia.com/en/main-page/</a:t>
            </a:r>
          </a:p>
          <a:p>
            <a:pPr marL="342900" lvl="0" indent="-342900">
              <a:buAutoNum type="arabicPeriod"/>
            </a:pPr>
            <a:r>
              <a:rPr lang="ru-RU" sz="1400" dirty="0" err="1" smtClean="0">
                <a:solidFill>
                  <a:schemeClr val="bg1"/>
                </a:solidFill>
              </a:rPr>
              <a:t>iMektep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бастауыш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мектеп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бағдарламасы</a:t>
            </a:r>
            <a:r>
              <a:rPr lang="ru-RU" sz="1400" dirty="0" smtClean="0">
                <a:solidFill>
                  <a:schemeClr val="bg1"/>
                </a:solidFill>
              </a:rPr>
              <a:t>. www.imektep.kz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 smtClean="0">
                <a:solidFill>
                  <a:schemeClr val="bg1"/>
                </a:solidFill>
              </a:rPr>
              <a:t>STEM-</a:t>
            </a:r>
            <a:r>
              <a:rPr lang="ru-RU" sz="1400" dirty="0" err="1" smtClean="0">
                <a:solidFill>
                  <a:schemeClr val="bg1"/>
                </a:solidFill>
              </a:rPr>
              <a:t>ді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зерттеуге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арналған</a:t>
            </a:r>
            <a:r>
              <a:rPr lang="ru-RU" sz="1400" dirty="0" smtClean="0">
                <a:solidFill>
                  <a:schemeClr val="bg1"/>
                </a:solidFill>
              </a:rPr>
              <a:t> платформа. http</a:t>
            </a:r>
            <a:r>
              <a:rPr lang="ru-RU" sz="1400" dirty="0">
                <a:solidFill>
                  <a:schemeClr val="bg1"/>
                </a:solidFill>
              </a:rPr>
              <a:t>://makeathon.kazneuro.kz/</a:t>
            </a:r>
            <a:endParaRPr lang="ru-RU" sz="1200" dirty="0">
              <a:solidFill>
                <a:schemeClr val="bg1"/>
              </a:solidFill>
              <a:effectLst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1668" y="1573461"/>
            <a:ext cx="598932" cy="457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9621" y="2421874"/>
            <a:ext cx="584779" cy="3208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1940" y="3395635"/>
            <a:ext cx="708660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3381" y="4333556"/>
            <a:ext cx="541019" cy="4937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3255" y="5183125"/>
            <a:ext cx="989076" cy="9890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8">
            <a:extLst>
              <a:ext uri="{FF2B5EF4-FFF2-40B4-BE49-F238E27FC236}">
                <a16:creationId xmlns="" xmlns:a16="http://schemas.microsoft.com/office/drawing/2014/main" id="{2EEA0F84-5F6B-4AD3-AB12-B283FA49DD36}"/>
              </a:ext>
            </a:extLst>
          </p:cNvPr>
          <p:cNvSpPr txBox="1"/>
          <p:nvPr/>
        </p:nvSpPr>
        <p:spPr>
          <a:xfrm>
            <a:off x="1057175" y="2150317"/>
            <a:ext cx="3744000" cy="129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spcBef>
                <a:spcPts val="860"/>
              </a:spcBef>
            </a:pPr>
            <a:r>
              <a:rPr lang="en-US" sz="1600" b="1" dirty="0">
                <a:solidFill>
                  <a:schemeClr val="bg1"/>
                </a:solidFill>
              </a:rPr>
              <a:t>Streaming, </a:t>
            </a:r>
            <a:r>
              <a:rPr lang="kk-KZ" sz="1600" b="1" dirty="0" smtClean="0">
                <a:solidFill>
                  <a:schemeClr val="bg1"/>
                </a:solidFill>
              </a:rPr>
              <a:t>Платформалар: </a:t>
            </a:r>
            <a:endParaRPr lang="kk-KZ" sz="1600" b="1" dirty="0">
              <a:solidFill>
                <a:schemeClr val="bg1"/>
              </a:solidFill>
            </a:endParaRPr>
          </a:p>
          <a:p>
            <a:pPr marL="160655" algn="ctr">
              <a:spcBef>
                <a:spcPts val="860"/>
              </a:spcBef>
            </a:pPr>
            <a:r>
              <a:rPr lang="en-US" sz="1600" dirty="0">
                <a:solidFill>
                  <a:schemeClr val="bg1"/>
                </a:solidFill>
              </a:rPr>
              <a:t>Bilimland.kz, sabak.kz, aitube.kz, youtube.com </a:t>
            </a:r>
            <a:r>
              <a:rPr lang="kk-KZ" sz="1600" dirty="0" smtClean="0">
                <a:solidFill>
                  <a:schemeClr val="bg1"/>
                </a:solidFill>
              </a:rPr>
              <a:t>және </a:t>
            </a:r>
            <a:r>
              <a:rPr lang="en-US" sz="1600" dirty="0" smtClean="0">
                <a:solidFill>
                  <a:schemeClr val="bg1"/>
                </a:solidFill>
              </a:rPr>
              <a:t>Zoom</a:t>
            </a:r>
            <a:r>
              <a:rPr lang="en-US" sz="1600" dirty="0">
                <a:solidFill>
                  <a:schemeClr val="bg1"/>
                </a:solidFill>
              </a:rPr>
              <a:t>, Skype, Moodle, </a:t>
            </a:r>
            <a:r>
              <a:rPr lang="en-US" sz="1600" dirty="0" smtClean="0">
                <a:solidFill>
                  <a:schemeClr val="bg1"/>
                </a:solidFill>
              </a:rPr>
              <a:t>Opiq.kz</a:t>
            </a:r>
            <a:r>
              <a:rPr lang="kk-KZ" sz="1600" dirty="0" smtClean="0">
                <a:solidFill>
                  <a:schemeClr val="bg1"/>
                </a:solidFill>
              </a:rPr>
              <a:t> қосымшалары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5" name="object 8">
            <a:extLst>
              <a:ext uri="{FF2B5EF4-FFF2-40B4-BE49-F238E27FC236}">
                <a16:creationId xmlns="" xmlns:a16="http://schemas.microsoft.com/office/drawing/2014/main" id="{FE33593C-11B5-4162-9AF2-527A0FA0AE7E}"/>
              </a:ext>
            </a:extLst>
          </p:cNvPr>
          <p:cNvSpPr txBox="1"/>
          <p:nvPr/>
        </p:nvSpPr>
        <p:spPr>
          <a:xfrm>
            <a:off x="1053210" y="3581400"/>
            <a:ext cx="3744000" cy="972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dirty="0" err="1">
                <a:solidFill>
                  <a:schemeClr val="bg1"/>
                </a:solidFill>
              </a:rPr>
              <a:t>Республикалық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телеарналарда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көрсетілетін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әзірленген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бейне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сабақтар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chemeClr val="bg1"/>
                </a:solidFill>
              </a:rPr>
              <a:t>Aitube.kz-</a:t>
            </a:r>
            <a:r>
              <a:rPr lang="ru-RU" sz="1600" b="1" dirty="0">
                <a:solidFill>
                  <a:schemeClr val="bg1"/>
                </a:solidFill>
              </a:rPr>
              <a:t>те </a:t>
            </a:r>
            <a:r>
              <a:rPr lang="ru-RU" sz="1600" dirty="0" err="1">
                <a:solidFill>
                  <a:schemeClr val="bg1"/>
                </a:solidFill>
              </a:rPr>
              <a:t>орналастырылатын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болады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6" name="object 8">
            <a:extLst>
              <a:ext uri="{FF2B5EF4-FFF2-40B4-BE49-F238E27FC236}">
                <a16:creationId xmlns="" xmlns:a16="http://schemas.microsoft.com/office/drawing/2014/main" id="{D334415B-1EFC-4EE6-B30E-9D2675507765}"/>
              </a:ext>
            </a:extLst>
          </p:cNvPr>
          <p:cNvSpPr txBox="1"/>
          <p:nvPr/>
        </p:nvSpPr>
        <p:spPr>
          <a:xfrm>
            <a:off x="1042973" y="4655071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b="1" dirty="0" err="1" smtClean="0">
                <a:solidFill>
                  <a:schemeClr val="bg1"/>
                </a:solidFill>
              </a:rPr>
              <a:t>Мектеп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сайттары</a:t>
            </a:r>
            <a:r>
              <a:rPr lang="ru-RU" sz="1600" b="1" dirty="0" smtClean="0">
                <a:solidFill>
                  <a:schemeClr val="bg1"/>
                </a:solidFill>
              </a:rPr>
              <a:t>, </a:t>
            </a:r>
            <a:r>
              <a:rPr lang="ru-RU" sz="1600" b="1" dirty="0" err="1" smtClean="0">
                <a:solidFill>
                  <a:schemeClr val="bg1"/>
                </a:solidFill>
              </a:rPr>
              <a:t>әлеуметтік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желілер</a:t>
            </a:r>
            <a:r>
              <a:rPr lang="ru-RU" sz="1600" b="1" dirty="0" smtClean="0">
                <a:solidFill>
                  <a:schemeClr val="bg1"/>
                </a:solidFill>
              </a:rPr>
              <a:t>: </a:t>
            </a:r>
            <a:endParaRPr lang="ru-RU" sz="1600" b="1" dirty="0">
              <a:solidFill>
                <a:schemeClr val="bg1"/>
              </a:solidFill>
            </a:endParaRP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Facebook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en-US" sz="1600" b="1" dirty="0">
                <a:solidFill>
                  <a:schemeClr val="bg1"/>
                </a:solidFill>
              </a:rPr>
              <a:t>Instagram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және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т.б</a:t>
            </a:r>
            <a:r>
              <a:rPr lang="ru-RU" sz="1600" b="1" dirty="0" smtClean="0">
                <a:solidFill>
                  <a:schemeClr val="bg1"/>
                </a:solidFill>
              </a:rPr>
              <a:t>.</a:t>
            </a:r>
            <a:endParaRPr lang="ru-RU" sz="160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4671535"/>
          </a:xfrm>
        </p:spPr>
        <p:txBody>
          <a:bodyPr/>
          <a:lstStyle/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ұйымдарында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педагогтардың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қызметкерлердің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санитарлық-эпидемиологиялық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салауаттылығын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шаралар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қатаң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қабылданған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шаралар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хабарланады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Қашықтықтан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технологиясы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МЖМБС,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Типтік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жоспарлары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бекітілген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кестесіне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кестесіне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икемді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түзетулер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енгізіледі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қатысушылары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ТВ-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сабақтарға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платформаларға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жеткізе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Қашықтықтан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технологияларын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педагогтармен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қызметкерлермен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ата-аналармен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заңды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өкілдерімен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ақпараттық-түсіндіру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жұмыстарын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ұйымының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басшысы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үйлестіреді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ұйымдарында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қатысушыларына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мәселелері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нұсқама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әркімнің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денсаулықты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сақтауға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шаралары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жауапкершілікті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ақпараттық-коммуникациялық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технологияларды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ұйымдастыруды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ата-аналарға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716063"/>
            <a:ext cx="11506199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>
                <a:latin typeface="Arial" panose="020B0604020202020204" pitchFamily="34" charset="0"/>
                <a:cs typeface="Arial" panose="020B0604020202020204" pitchFamily="34" charset="0"/>
              </a:rPr>
              <a:t>ОРТА БІЛІМ БЕРУ ҰЙЫМДАРЫНДА ОҚЫТУ ПРОЦЕСІН ҰЙЫМДАСТЫРУ ТӘРТІБІ</a:t>
            </a: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723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Words>3164</Words>
  <Application>Microsoft Office PowerPoint</Application>
  <PresentationFormat>Произвольный</PresentationFormat>
  <Paragraphs>574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НҰСҚАУ</vt:lpstr>
      <vt:lpstr>ҚАШЫҚТЫҚТАН ОҚЫТУДЫ ҰЙЫМДАСТЫРУ ШАРТТАРЫ</vt:lpstr>
      <vt:lpstr>Қашықтықтан білім беру технологиялары қолданылатын оқу процесі келесі техникалық құралдармен қамтамасыз етіледі:</vt:lpstr>
      <vt:lpstr>Қазақ тіліндегі білім алушыларға арналған бейнесабақтар – «Балапан» телеарнасында Орыс тіліндегі тіліндегі білім алушыларға арналған бейнесабақтар – «Ел-арна» телеарнасында</vt:lpstr>
      <vt:lpstr>Презентация PowerPoint</vt:lpstr>
      <vt:lpstr>1-11 СЫНЫПТАРҒА АРНАЛҒАН ҚАЗАҚ ТІЛІНДЕ САБАҚ КЕСТЕСІ</vt:lpstr>
      <vt:lpstr>1-11 СЫНЫПТАРҒА АРНАЛҒАН ОРЫС ТІЛІНДЕ САБАҚ КЕСТЕСІ</vt:lpstr>
      <vt:lpstr>ҚАШЫҚТЫҚТАН ОҚЫТУДЫ ҰЙЫМДАСТЫРУ ҮЛГІЛЕРІ</vt:lpstr>
      <vt:lpstr>ОРТА БІЛІМ БЕРУ ҰЙЫМДАРЫНДА ОҚЫТУ ПРОЦЕСІН ҰЙЫМДАСТЫРУ ТӘРТІБІ</vt:lpstr>
      <vt:lpstr>ҚАШЫҚТЫҚТАН ОҚЫТУДЫ ҰЙЫМДАСТЫРУ КЕЗІНДЕГІ ӘРЕКЕТ АЛГОРИТМДЕРІ</vt:lpstr>
      <vt:lpstr>ҚАШЫҚТЫҚТАН ОҚЫТУДЫ ҰЙЫМДАСТЫРУ КЕЗІНДЕГІ ӘРЕКЕТ АЛГОРИТМДЕРІ</vt:lpstr>
      <vt:lpstr>ҚАШЫҚТЫҚТАН ОҚЫТУДЫ ҰЙЫМДАСТЫРУ КЕЗІНДЕГІ ӘРЕКЕТ АЛГОРИТМДЕРІ</vt:lpstr>
      <vt:lpstr>ҚАШЫҚТЫҚТАН ОҚЫТУДЫ ҰЙЫМДАСТЫРУ КЕЗІНДЕГІ ӘРЕКЕТ АЛГОРИТМДЕРІ</vt:lpstr>
      <vt:lpstr>ҚАШЫҚТЫҚТАН ОҚЫТУДЫ ҰЙЫМДАСТЫРУ КЕЗІНДЕГІ ӘРЕКЕТ АЛГОРИТМДЕРІ</vt:lpstr>
      <vt:lpstr>ОРТА БІЛІМ БЕРУ ҰЙЫМДАРЫНЫҢ ОҚУ-ТӘРБИЕ ПРОЦЕСІНЕ ҚАТЫСУШЫЛАРДЫҢ ҚЫЗМЕТІ</vt:lpstr>
      <vt:lpstr>ИНТЕРНЕТКЕ ҚОЛЖЕТІМДІЛІГІ ЖОҚ ЖӘНЕ ҚАШЫҚТЫҚТАН ОҚЫТУ ТЕХНОЛОГИЯЛАРЫН ПАЙДАЛАНАТЫН ПӘН МҰҒАЛІМІ ЖӘНЕ БІЛІМ АЛУШЫЛАР:</vt:lpstr>
      <vt:lpstr>ИНТЕРНЕТКЕ ҚОЛЖЕТІМДІЛІГІ ЖОҚ ЖӘНЕ ТД-САБАҚТАРЫН ПАЙДАЛАНАТЫН БІЛІМ АЛУШЫ ЖӘНЕ ПӘН МҰҒАЛІМІ.</vt:lpstr>
      <vt:lpstr>БІЛІМ АЛУШЫ:</vt:lpstr>
      <vt:lpstr>БІЛІМ АЛУШЫЛАРДЫҢ АТА-АНАЛАРЫ (ЗАҢДЫ ӨКІЛДЕРІ):</vt:lpstr>
      <vt:lpstr>Презентация PowerPoint</vt:lpstr>
      <vt:lpstr>Павлодар қаласы мектептерінің жұмысын және қашықтықтан оқытуды ұйымдастыру мәселелері бойынша  CALL-ОРТАЛЫҚ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Альбина</cp:lastModifiedBy>
  <cp:revision>38</cp:revision>
  <dcterms:created xsi:type="dcterms:W3CDTF">2020-03-27T03:47:26Z</dcterms:created>
  <dcterms:modified xsi:type="dcterms:W3CDTF">2020-03-28T11:37:50Z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