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80" r:id="rId6"/>
    <p:sldId id="272" r:id="rId7"/>
    <p:sldId id="273" r:id="rId8"/>
    <p:sldId id="259" r:id="rId9"/>
    <p:sldId id="281" r:id="rId10"/>
    <p:sldId id="262" r:id="rId11"/>
    <p:sldId id="277" r:id="rId12"/>
    <p:sldId id="278" r:id="rId13"/>
    <p:sldId id="263" r:id="rId14"/>
    <p:sldId id="264" r:id="rId15"/>
    <p:sldId id="279" r:id="rId16"/>
    <p:sldId id="282" r:id="rId17"/>
    <p:sldId id="283" r:id="rId18"/>
    <p:sldId id="285" r:id="rId19"/>
    <p:sldId id="286" r:id="rId20"/>
    <p:sldId id="265" r:id="rId21"/>
    <p:sldId id="260" r:id="rId22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6355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532" autoAdjust="0"/>
  </p:normalViewPr>
  <p:slideViewPr>
    <p:cSldViewPr>
      <p:cViewPr>
        <p:scale>
          <a:sx n="66" d="100"/>
          <a:sy n="66" d="100"/>
        </p:scale>
        <p:origin x="-2190" y="-9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30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7847" y="1588008"/>
            <a:ext cx="833755" cy="3915410"/>
          </a:xfrm>
          <a:custGeom>
            <a:avLst/>
            <a:gdLst/>
            <a:ahLst/>
            <a:cxnLst/>
            <a:rect l="l" t="t" r="r" b="b"/>
            <a:pathLst>
              <a:path w="833755" h="3915410">
                <a:moveTo>
                  <a:pt x="0" y="3915155"/>
                </a:moveTo>
                <a:lnTo>
                  <a:pt x="833628" y="3915155"/>
                </a:lnTo>
                <a:lnTo>
                  <a:pt x="833628" y="0"/>
                </a:lnTo>
                <a:lnTo>
                  <a:pt x="0" y="0"/>
                </a:lnTo>
                <a:lnTo>
                  <a:pt x="0" y="3915155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99288" y="373379"/>
            <a:ext cx="11793220" cy="981710"/>
          </a:xfrm>
          <a:custGeom>
            <a:avLst/>
            <a:gdLst/>
            <a:ahLst/>
            <a:cxnLst/>
            <a:rect l="l" t="t" r="r" b="b"/>
            <a:pathLst>
              <a:path w="11793220" h="981710">
                <a:moveTo>
                  <a:pt x="0" y="981456"/>
                </a:moveTo>
                <a:lnTo>
                  <a:pt x="11792712" y="981456"/>
                </a:lnTo>
                <a:lnTo>
                  <a:pt x="11792712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3275" y="373379"/>
            <a:ext cx="26034" cy="981710"/>
          </a:xfrm>
          <a:custGeom>
            <a:avLst/>
            <a:gdLst/>
            <a:ahLst/>
            <a:cxnLst/>
            <a:rect l="l" t="t" r="r" b="b"/>
            <a:pathLst>
              <a:path w="26035" h="981710">
                <a:moveTo>
                  <a:pt x="0" y="981456"/>
                </a:moveTo>
                <a:lnTo>
                  <a:pt x="25908" y="981456"/>
                </a:lnTo>
                <a:lnTo>
                  <a:pt x="25908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373379"/>
            <a:ext cx="248920" cy="981710"/>
          </a:xfrm>
          <a:custGeom>
            <a:avLst/>
            <a:gdLst/>
            <a:ahLst/>
            <a:cxnLst/>
            <a:rect l="l" t="t" r="r" b="b"/>
            <a:pathLst>
              <a:path w="248920" h="981710">
                <a:moveTo>
                  <a:pt x="0" y="981456"/>
                </a:moveTo>
                <a:lnTo>
                  <a:pt x="248411" y="981456"/>
                </a:lnTo>
                <a:lnTo>
                  <a:pt x="248411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29184" y="373379"/>
            <a:ext cx="70485" cy="981710"/>
          </a:xfrm>
          <a:custGeom>
            <a:avLst/>
            <a:gdLst/>
            <a:ahLst/>
            <a:cxnLst/>
            <a:rect l="l" t="t" r="r" b="b"/>
            <a:pathLst>
              <a:path w="70485" h="981710">
                <a:moveTo>
                  <a:pt x="0" y="981456"/>
                </a:moveTo>
                <a:lnTo>
                  <a:pt x="70103" y="981456"/>
                </a:lnTo>
                <a:lnTo>
                  <a:pt x="70103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82253" y="1685620"/>
            <a:ext cx="2627629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9876" y="2014473"/>
            <a:ext cx="10912246" cy="422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bit.ly/2WciGBi" TargetMode="External"/><Relationship Id="rId13" Type="http://schemas.openxmlformats.org/officeDocument/2006/relationships/hyperlink" Target="https://www.guggenheim.org/collection-online" TargetMode="External"/><Relationship Id="rId18" Type="http://schemas.openxmlformats.org/officeDocument/2006/relationships/image" Target="../media/image5.jpeg"/><Relationship Id="rId3" Type="http://schemas.openxmlformats.org/officeDocument/2006/relationships/hyperlink" Target="https://bit.ly/39VHDoI" TargetMode="External"/><Relationship Id="rId7" Type="http://schemas.openxmlformats.org/officeDocument/2006/relationships/hyperlink" Target="https://bit.ly/3d08Zfm" TargetMode="External"/><Relationship Id="rId12" Type="http://schemas.openxmlformats.org/officeDocument/2006/relationships/hyperlink" Target="https://www.metmuseum.org/" TargetMode="External"/><Relationship Id="rId17" Type="http://schemas.openxmlformats.org/officeDocument/2006/relationships/hyperlink" Target="https://bit.ly/3d08L80" TargetMode="External"/><Relationship Id="rId2" Type="http://schemas.openxmlformats.org/officeDocument/2006/relationships/image" Target="../media/image4.png"/><Relationship Id="rId16" Type="http://schemas.openxmlformats.org/officeDocument/2006/relationships/hyperlink" Target="https://bit.ly/3d29dT0" TargetMode="External"/><Relationship Id="rId20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it.ly/2TRdiSQ" TargetMode="External"/><Relationship Id="rId11" Type="http://schemas.openxmlformats.org/officeDocument/2006/relationships/hyperlink" Target="https://www.youtube.com/user/britishmuseum" TargetMode="External"/><Relationship Id="rId5" Type="http://schemas.openxmlformats.org/officeDocument/2006/relationships/hyperlink" Target="https://artsandculture.google.com/" TargetMode="External"/><Relationship Id="rId15" Type="http://schemas.openxmlformats.org/officeDocument/2006/relationships/hyperlink" Target="https://www.si.edu/exhibitions/online" TargetMode="External"/><Relationship Id="rId10" Type="http://schemas.openxmlformats.org/officeDocument/2006/relationships/hyperlink" Target="https://www.britishmuseum.org/" TargetMode="External"/><Relationship Id="rId19" Type="http://schemas.openxmlformats.org/officeDocument/2006/relationships/image" Target="../media/image6.jpeg"/><Relationship Id="rId4" Type="http://schemas.openxmlformats.org/officeDocument/2006/relationships/hyperlink" Target="https://bit.ly/2IOQDjq" TargetMode="External"/><Relationship Id="rId9" Type="http://schemas.openxmlformats.org/officeDocument/2006/relationships/hyperlink" Target="https://www.louvre.fr/en/media-en-ligne" TargetMode="External"/><Relationship Id="rId14" Type="http://schemas.openxmlformats.org/officeDocument/2006/relationships/hyperlink" Target="https://bit.ly/33iHVmX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58911" y="0"/>
            <a:ext cx="4133215" cy="6858000"/>
          </a:xfrm>
          <a:custGeom>
            <a:avLst/>
            <a:gdLst/>
            <a:ahLst/>
            <a:cxnLst/>
            <a:rect l="l" t="t" r="r" b="b"/>
            <a:pathLst>
              <a:path w="4133215" h="6858000">
                <a:moveTo>
                  <a:pt x="0" y="6858000"/>
                </a:moveTo>
                <a:lnTo>
                  <a:pt x="4133088" y="6858000"/>
                </a:lnTo>
                <a:lnTo>
                  <a:pt x="4133088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519478" y="1524000"/>
            <a:ext cx="305498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/>
              <a:t>РЕКОМЕНДАЦИИ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29600" y="2566353"/>
            <a:ext cx="3634740" cy="18588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400" spc="-5" dirty="0" err="1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организации  дистанционного обучения на  </a:t>
            </a:r>
            <a:r>
              <a:rPr sz="2400" spc="-10" dirty="0" err="1">
                <a:solidFill>
                  <a:srgbClr val="FFFFFF"/>
                </a:solidFill>
                <a:latin typeface="Arial"/>
                <a:cs typeface="Arial"/>
              </a:rPr>
              <a:t>территории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kk-KZ" sz="2400" spc="-25" dirty="0">
                <a:solidFill>
                  <a:srgbClr val="FFFFFF"/>
                </a:solidFill>
                <a:latin typeface="Arial"/>
                <a:cs typeface="Arial"/>
              </a:rPr>
              <a:t>города Павлодара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в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период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карантина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1981200"/>
            <a:ext cx="8689848" cy="45582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7284" y="1226819"/>
            <a:ext cx="11367770" cy="170815"/>
          </a:xfrm>
          <a:custGeom>
            <a:avLst/>
            <a:gdLst/>
            <a:ahLst/>
            <a:cxnLst/>
            <a:rect l="l" t="t" r="r" b="b"/>
            <a:pathLst>
              <a:path w="11367770" h="170815">
                <a:moveTo>
                  <a:pt x="11268075" y="0"/>
                </a:moveTo>
                <a:lnTo>
                  <a:pt x="0" y="0"/>
                </a:lnTo>
                <a:lnTo>
                  <a:pt x="0" y="170687"/>
                </a:lnTo>
                <a:lnTo>
                  <a:pt x="11268075" y="170687"/>
                </a:lnTo>
                <a:lnTo>
                  <a:pt x="11367516" y="85343"/>
                </a:lnTo>
                <a:lnTo>
                  <a:pt x="112680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1205483"/>
            <a:ext cx="11992610" cy="0"/>
          </a:xfrm>
          <a:custGeom>
            <a:avLst/>
            <a:gdLst/>
            <a:ahLst/>
            <a:cxnLst/>
            <a:rect l="l" t="t" r="r" b="b"/>
            <a:pathLst>
              <a:path w="11992610">
                <a:moveTo>
                  <a:pt x="0" y="0"/>
                </a:moveTo>
                <a:lnTo>
                  <a:pt x="11992356" y="0"/>
                </a:lnTo>
              </a:path>
            </a:pathLst>
          </a:custGeom>
          <a:ln w="45720">
            <a:solidFill>
              <a:srgbClr val="334F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865743" y="6043247"/>
            <a:ext cx="2362454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kk-KZ" spc="-25" dirty="0" smtClean="0">
                <a:solidFill>
                  <a:srgbClr val="FFFFFF"/>
                </a:solidFill>
                <a:latin typeface="Arial"/>
                <a:cs typeface="Arial"/>
              </a:rPr>
              <a:t>Павлодар</a:t>
            </a:r>
          </a:p>
          <a:p>
            <a:pPr algn="ctr">
              <a:lnSpc>
                <a:spcPct val="100000"/>
              </a:lnSpc>
            </a:pPr>
            <a:r>
              <a:rPr spc="-5" dirty="0" smtClean="0">
                <a:solidFill>
                  <a:srgbClr val="FFFFFF"/>
                </a:solidFill>
                <a:latin typeface="Arial"/>
                <a:cs typeface="Arial"/>
              </a:rPr>
              <a:t>2020</a:t>
            </a:r>
            <a:endParaRPr dirty="0">
              <a:latin typeface="Arial"/>
              <a:cs typeface="Arial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FB65D1F-27B8-43FD-A2FF-08FC9E0F96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0424" y="41803"/>
            <a:ext cx="1142342" cy="1142342"/>
          </a:xfrm>
          <a:prstGeom prst="rect">
            <a:avLst/>
          </a:prstGeom>
        </p:spPr>
      </p:pic>
      <p:sp>
        <p:nvSpPr>
          <p:cNvPr id="13" name="object 4">
            <a:extLst>
              <a:ext uri="{FF2B5EF4-FFF2-40B4-BE49-F238E27FC236}">
                <a16:creationId xmlns="" xmlns:a16="http://schemas.microsoft.com/office/drawing/2014/main" id="{FF23EF71-F2D6-4C43-AE2D-9CBCD0C12801}"/>
              </a:ext>
            </a:extLst>
          </p:cNvPr>
          <p:cNvSpPr txBox="1">
            <a:spLocks/>
          </p:cNvSpPr>
          <p:nvPr/>
        </p:nvSpPr>
        <p:spPr>
          <a:xfrm>
            <a:off x="1600200" y="420877"/>
            <a:ext cx="94488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kk-KZ" sz="2200" kern="0" spc="-20" dirty="0">
                <a:solidFill>
                  <a:schemeClr val="tx2"/>
                </a:solidFill>
              </a:rPr>
              <a:t>О</a:t>
            </a:r>
            <a:r>
              <a:rPr lang="ru-RU" sz="2200" kern="0" spc="-20" dirty="0">
                <a:solidFill>
                  <a:schemeClr val="tx2"/>
                </a:solidFill>
              </a:rPr>
              <a:t>ТДЕЛ ОБРАЗОВАНИЯ ГОРОДА ПАВЛОДАРА</a:t>
            </a:r>
            <a:endParaRPr lang="ru-RU" sz="2200" kern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АЛГОРИТМЫ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ДЕЙСТВИЯ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2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56845" y="1524000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7102" y="3321565"/>
            <a:ext cx="10692765" cy="28918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Ежедневный мониторинг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фактически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обучающихся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</a:t>
            </a: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заболевших учащихся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8887" y="3721187"/>
            <a:ext cx="10692765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Методическое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сопровождение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педагогов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сопровождению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1600" spc="27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04198" y="2180074"/>
            <a:ext cx="10692765" cy="103105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выполнением расписания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графика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дистанционного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обучения,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организацией дистанционного учебного процесса через Kundelik.kz и др. (обратную связь с педагогами, обучающимися и их родителями, мониторинг частотности предоставления обратной связи педагогами и др.)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включающий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контрольные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k-KZ"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СОЧ, формативные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работы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97103" y="4170082"/>
            <a:ext cx="10692765" cy="536685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815" rIns="0" bIns="0" rtlCol="0">
            <a:spAutoFit/>
          </a:bodyPr>
          <a:lstStyle/>
          <a:p>
            <a:pPr marL="92075" marR="772795">
              <a:lnSpc>
                <a:spcPct val="100000"/>
              </a:lnSpc>
              <a:spcBef>
                <a:spcPts val="345"/>
              </a:spcBef>
            </a:pP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педагогов</a:t>
            </a:r>
            <a:r>
              <a:rPr lang="kk-KZ"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родителей, учащихся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возможности получения бесплатной </a:t>
            </a:r>
            <a:r>
              <a:rPr sz="1600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консультации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сопровождению дистанционного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телефону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</a:t>
            </a: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-центра школы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4198" y="4817207"/>
            <a:ext cx="10692765" cy="28982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1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40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технического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обеспечения</a:t>
            </a:r>
            <a:r>
              <a:rPr sz="1600" spc="14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97104" y="5266102"/>
            <a:ext cx="10692765" cy="28982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1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40"/>
              </a:spcBef>
            </a:pP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 допустимого объёма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домашних заданий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дистанционной форме</a:t>
            </a:r>
            <a:r>
              <a:rPr sz="1600" spc="3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04198" y="5715000"/>
            <a:ext cx="10692765" cy="78483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816610">
              <a:lnSpc>
                <a:spcPct val="100000"/>
              </a:lnSpc>
              <a:spcBef>
                <a:spcPts val="36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доставки учебных заданий и сбор выполненных работ обучающихся, не имеющих доступ к сети Интернет и средствам связи, для их проверки. При этом  строго соблюдаются требования по использованию  индивидуальных средств защиты (маска, перчатки).</a:t>
            </a:r>
            <a:endParaRPr sz="1600" spc="-1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012690" y="1143000"/>
            <a:ext cx="27597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>
                <a:latin typeface="Arial" panose="020B0604020202020204" pitchFamily="34" charset="0"/>
                <a:cs typeface="Arial" panose="020B0604020202020204" pitchFamily="34" charset="0"/>
              </a:rPr>
              <a:t>ДИРЕКТОР</a:t>
            </a:r>
            <a:r>
              <a:rPr sz="1800" b="1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10" dirty="0">
                <a:latin typeface="Arial" panose="020B0604020202020204" pitchFamily="34" charset="0"/>
                <a:cs typeface="Arial" panose="020B0604020202020204" pitchFamily="34" charset="0"/>
              </a:rPr>
              <a:t>ШКОЛЫ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1004198" y="1534231"/>
            <a:ext cx="10692765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Утверждение плана работы 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условиях процесса обучения с использованием дистанционных технологий, расписания уроков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АЛГОРИТМЫ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ДЕЙСТВИЯ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2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0600" y="2779867"/>
            <a:ext cx="11016000" cy="781624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совместно с учителями-предметниками определяет организацию дистанционной учебной деятельности обучающихся: методы и приемы обучения, сроки получения заданий обучающимися и представления ими выполненных работ;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8886" y="3647303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организует </a:t>
            </a:r>
            <a:r>
              <a:rPr lang="ru-RU"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видеокоучинги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педагогов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оказания методической помощи в рамках дистанционного обучения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004197" y="2155446"/>
            <a:ext cx="11016000" cy="53860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организует работу по разработке и размещению контента уроков в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лектронном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журнале Kundelik.kz и др., в том числе электронных учебно-методических комплексов, электронных образовательных ресурсов;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996310" y="1157977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>
                <a:latin typeface="Arial" panose="020B0604020202020204" pitchFamily="34" charset="0"/>
                <a:cs typeface="Arial" panose="020B0604020202020204" pitchFamily="34" charset="0"/>
              </a:rPr>
              <a:t>ЗАМЕСТИТЕЛЬ ДИРЕКТОРА ПО УР и НМР</a:t>
            </a:r>
            <a:r>
              <a:rPr sz="1800" b="1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10" dirty="0">
                <a:latin typeface="Arial" panose="020B0604020202020204" pitchFamily="34" charset="0"/>
                <a:cs typeface="Arial" panose="020B0604020202020204" pitchFamily="34" charset="0"/>
              </a:rPr>
              <a:t>ШКОЛЫ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1004197" y="1534231"/>
            <a:ext cx="1101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составляет единое школьное расписание уроков в соответствии с расписанием ТВ-уроков, график обучения, которые размещаются на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интернет-ресурсах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организации среднего образования;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7"/>
          <p:cNvSpPr/>
          <p:nvPr/>
        </p:nvSpPr>
        <p:spPr>
          <a:xfrm>
            <a:off x="156845" y="1524000"/>
            <a:ext cx="833755" cy="5184000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9"/>
          <p:cNvSpPr txBox="1"/>
          <p:nvPr/>
        </p:nvSpPr>
        <p:spPr>
          <a:xfrm>
            <a:off x="990599" y="4021656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осуществляет информирование всех участников процесса обучения  (педагогов, обучающихся, родителей (законных представителей) обучающихся, иных работников) об организации дистанционной работы и результатах обучения;</a:t>
            </a:r>
          </a:p>
        </p:txBody>
      </p:sp>
      <p:sp>
        <p:nvSpPr>
          <p:cNvPr id="21" name="object 9"/>
          <p:cNvSpPr txBox="1"/>
          <p:nvPr/>
        </p:nvSpPr>
        <p:spPr>
          <a:xfrm>
            <a:off x="990599" y="4683468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осуществляет методическое сопровождение в ходе организации процесса обучения с применением информационно-коммуникационных технологий;</a:t>
            </a:r>
          </a:p>
        </p:txBody>
      </p:sp>
      <p:sp>
        <p:nvSpPr>
          <p:cNvPr id="23" name="object 9"/>
          <p:cNvSpPr txBox="1"/>
          <p:nvPr/>
        </p:nvSpPr>
        <p:spPr>
          <a:xfrm>
            <a:off x="990599" y="5304042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осуществляют через систему электронных журналов организацию и контроль дистанционного учебного процесса, </a:t>
            </a:r>
            <a:r>
              <a:rPr lang="ru-RU"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суммативного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оценивания (</a:t>
            </a:r>
            <a:r>
              <a:rPr lang="ru-RU"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СОРов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будет);</a:t>
            </a:r>
          </a:p>
        </p:txBody>
      </p:sp>
      <p:sp>
        <p:nvSpPr>
          <p:cNvPr id="29" name="object 9"/>
          <p:cNvSpPr txBox="1"/>
          <p:nvPr/>
        </p:nvSpPr>
        <p:spPr>
          <a:xfrm>
            <a:off x="990598" y="5924617"/>
            <a:ext cx="11016000" cy="78098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осуществляет обратную связь с участниками дистанционного процесса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обучения, 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координирует работу по выполнению учебной нагрузки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педагогами, 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анализирует проведение дистанционного обучения в организации среднего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  <a:endParaRPr lang="ru-RU" sz="1600" spc="-1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0629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АЛГОРИТМЫ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ДЕЙСТВИЯ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2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0600" y="2911218"/>
            <a:ext cx="11016000" cy="28918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размещает информацию о проведенных мероприятиях в социальных сетях, на сайте школы;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8886" y="3369059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координирует работу классных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руководителей</a:t>
            </a:r>
            <a:endParaRPr lang="ru-RU" sz="1600" spc="-1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04197" y="2374612"/>
            <a:ext cx="11016000" cy="292388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 мероприятия в режиме онлайн (через социальные сети, сайт школы и др.);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57600" y="1310377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>
                <a:latin typeface="Arial" panose="020B0604020202020204" pitchFamily="34" charset="0"/>
                <a:cs typeface="Arial" panose="020B0604020202020204" pitchFamily="34" charset="0"/>
              </a:rPr>
              <a:t>ЗАМЕСТИТЕЛЬ ДИРЕКТОРА ПО </a:t>
            </a:r>
            <a:r>
              <a:rPr lang="kk-KZ" sz="1800" b="1" spc="-20" dirty="0" smtClean="0">
                <a:latin typeface="Arial" panose="020B0604020202020204" pitchFamily="34" charset="0"/>
                <a:cs typeface="Arial" panose="020B0604020202020204" pitchFamily="34" charset="0"/>
              </a:rPr>
              <a:t>ВР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1004197" y="1686631"/>
            <a:ext cx="1101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разрабатывает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видеоконтент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воспитательных мероприятий с использованием информационно-коммуникационных технологий;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7"/>
          <p:cNvSpPr/>
          <p:nvPr/>
        </p:nvSpPr>
        <p:spPr>
          <a:xfrm>
            <a:off x="156845" y="1524000"/>
            <a:ext cx="833755" cy="5184000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9"/>
          <p:cNvSpPr txBox="1"/>
          <p:nvPr/>
        </p:nvSpPr>
        <p:spPr>
          <a:xfrm>
            <a:off x="990599" y="4479461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разрабатывает рекомендации по психологической поддержке для обучающихся и их родителей  (законными представителями)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условиях дистанционного обучения;</a:t>
            </a:r>
          </a:p>
        </p:txBody>
      </p:sp>
      <p:sp>
        <p:nvSpPr>
          <p:cNvPr id="21" name="object 9"/>
          <p:cNvSpPr txBox="1"/>
          <p:nvPr/>
        </p:nvSpPr>
        <p:spPr>
          <a:xfrm>
            <a:off x="990599" y="5182882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индивидуально проводит онлайн-консультацию с обучающимися, с родителями (законными представителями);</a:t>
            </a:r>
          </a:p>
        </p:txBody>
      </p:sp>
      <p:sp>
        <p:nvSpPr>
          <p:cNvPr id="23" name="object 9"/>
          <p:cNvSpPr txBox="1"/>
          <p:nvPr/>
        </p:nvSpPr>
        <p:spPr>
          <a:xfrm>
            <a:off x="990599" y="5640082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 онлайн-игры.</a:t>
            </a:r>
          </a:p>
        </p:txBody>
      </p:sp>
      <p:sp>
        <p:nvSpPr>
          <p:cNvPr id="22" name="object 16"/>
          <p:cNvSpPr txBox="1"/>
          <p:nvPr/>
        </p:nvSpPr>
        <p:spPr>
          <a:xfrm>
            <a:off x="4367910" y="3962400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 smtClean="0">
                <a:latin typeface="Arial" panose="020B0604020202020204" pitchFamily="34" charset="0"/>
                <a:cs typeface="Arial" panose="020B0604020202020204" pitchFamily="34" charset="0"/>
              </a:rPr>
              <a:t>ПЕДАГОГ-ПСИХОЛОГ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7844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АЛГОРИТМЫ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ДЕЙСТВИЯ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2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18235" y="1578786"/>
            <a:ext cx="10692765" cy="4320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9812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Ежедневный мониторинг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фактически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обучающихся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</a:t>
            </a: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учет заболевших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18235" y="5492678"/>
            <a:ext cx="10692765" cy="323165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111125">
              <a:spcBef>
                <a:spcPts val="600"/>
              </a:spcBef>
            </a:pPr>
            <a:r>
              <a:rPr lang="kk-KZ"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администрации школы о проводимой работе;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18235" y="2138245"/>
            <a:ext cx="10692765" cy="572593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9375" rIns="0" bIns="0" rtlCol="0">
            <a:spAutoFit/>
          </a:bodyPr>
          <a:lstStyle/>
          <a:p>
            <a:pPr marL="92075" marR="240665">
              <a:lnSpc>
                <a:spcPct val="100000"/>
              </a:lnSpc>
              <a:spcBef>
                <a:spcPts val="625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готовности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обучению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дистанционном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формате обучающихся: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компьютера-ноутбука- 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планшета-телефона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выходом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</a:t>
            </a:r>
            <a:r>
              <a:rPr lang="kk-KZ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18235" y="3709984"/>
            <a:ext cx="10692765" cy="569387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770890">
              <a:lnSpc>
                <a:spcPct val="100000"/>
              </a:lnSpc>
              <a:spcBef>
                <a:spcPts val="600"/>
              </a:spcBef>
            </a:pPr>
            <a:r>
              <a:rPr lang="kk-KZ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 чатов, форумов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обучающихся и их родителей в системах электронных журналов и дневников kundelik.kz, bilimal.kz, mektep.edu.kz, а также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др.; </a:t>
            </a:r>
            <a:endParaRPr sz="1600" spc="-1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18235" y="4371140"/>
            <a:ext cx="10692765" cy="1029769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4445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50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родителей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(законных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представителей)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процессе обучения с использованием дистанционных технологий, об изменениях в расписании, о предоставлении обратной связи обучающимся, о ходе обучения и учебных результатах, о необходимости создания условий для самостоятельной работы обучающихся;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возможности организации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продуктивного</a:t>
            </a:r>
            <a:r>
              <a:rPr sz="1600" spc="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досуга</a:t>
            </a:r>
            <a:r>
              <a:rPr lang="kk-KZ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детей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использованием цифровых просветительских</a:t>
            </a:r>
            <a:r>
              <a:rPr sz="1600" spc="1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ресурсов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47821" y="1224280"/>
            <a:ext cx="331977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5" dirty="0">
                <a:latin typeface="Arial" panose="020B0604020202020204" pitchFamily="34" charset="0"/>
                <a:cs typeface="Arial" panose="020B0604020202020204" pitchFamily="34" charset="0"/>
              </a:rPr>
              <a:t>КЛАССНЫЙ</a:t>
            </a:r>
            <a:r>
              <a:rPr sz="1800" b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10" dirty="0">
                <a:latin typeface="Arial" panose="020B0604020202020204" pitchFamily="34" charset="0"/>
                <a:cs typeface="Arial" panose="020B0604020202020204" pitchFamily="34" charset="0"/>
              </a:rPr>
              <a:t>РУКОВОДИТЕЛЬ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1">
            <a:extLst>
              <a:ext uri="{FF2B5EF4-FFF2-40B4-BE49-F238E27FC236}">
                <a16:creationId xmlns="" xmlns:a16="http://schemas.microsoft.com/office/drawing/2014/main" id="{C6A3238F-20AB-4DFD-B087-28BA1E277DE4}"/>
              </a:ext>
            </a:extLst>
          </p:cNvPr>
          <p:cNvSpPr txBox="1"/>
          <p:nvPr/>
        </p:nvSpPr>
        <p:spPr>
          <a:xfrm>
            <a:off x="1118235" y="2802607"/>
            <a:ext cx="10692765" cy="815608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770890">
              <a:lnSpc>
                <a:spcPct val="100000"/>
              </a:lnSpc>
              <a:spcBef>
                <a:spcPts val="600"/>
              </a:spcBef>
            </a:pP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взаимодействия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всех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учащихся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класса с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учителями-предметниками,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владеть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информацией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текущей</a:t>
            </a:r>
            <a:r>
              <a:rPr sz="1600" spc="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ситуации</a:t>
            </a: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предоставление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учителям-предметникам, педагогу-психологу списки своего класса с контактными данными обучающихся (номер домашнего, сотового телефона, электронная почта);</a:t>
            </a:r>
            <a:endParaRPr sz="1600" spc="-1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9">
            <a:extLst>
              <a:ext uri="{FF2B5EF4-FFF2-40B4-BE49-F238E27FC236}">
                <a16:creationId xmlns="" xmlns:a16="http://schemas.microsoft.com/office/drawing/2014/main" id="{36F7A95D-0362-416D-BFEB-B3D43ABFC9D4}"/>
              </a:ext>
            </a:extLst>
          </p:cNvPr>
          <p:cNvSpPr txBox="1"/>
          <p:nvPr/>
        </p:nvSpPr>
        <p:spPr>
          <a:xfrm>
            <a:off x="1118235" y="5907613"/>
            <a:ext cx="10692765" cy="569387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111125">
              <a:lnSpc>
                <a:spcPct val="100000"/>
              </a:lnSpc>
              <a:spcBef>
                <a:spcPts val="600"/>
              </a:spcBef>
            </a:pPr>
            <a:r>
              <a:rPr lang="kk-KZ"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Ежедневная связь с обучающимися и родителями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класса.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Продумать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тематику 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этого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общения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мотивации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учеников,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поддержки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формирования учебной</a:t>
            </a:r>
            <a:r>
              <a:rPr sz="1600" spc="3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самостоятельности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/>
              <a:t>АЛГОРИТМЫ </a:t>
            </a:r>
            <a:r>
              <a:rPr sz="2200" spc="-15" dirty="0"/>
              <a:t>ДЕЙСТВИЯ </a:t>
            </a:r>
            <a:r>
              <a:rPr sz="2200" spc="-5" dirty="0"/>
              <a:t>ПРИ </a:t>
            </a:r>
            <a:r>
              <a:rPr sz="2200" spc="-20" dirty="0"/>
              <a:t>ОРГАНИЗАЦИИ </a:t>
            </a:r>
            <a:r>
              <a:rPr sz="2200" spc="-25" dirty="0"/>
              <a:t>ДИСТАНЦИОННОГО</a:t>
            </a:r>
            <a:r>
              <a:rPr sz="2200" spc="235" dirty="0"/>
              <a:t> </a:t>
            </a:r>
            <a:r>
              <a:rPr sz="2200" spc="-15" dirty="0"/>
              <a:t>ОБУЧЕНИЯ</a:t>
            </a:r>
            <a:endParaRPr sz="220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78408" y="1828800"/>
            <a:ext cx="10692765" cy="832485"/>
          </a:xfrm>
          <a:custGeom>
            <a:avLst/>
            <a:gdLst/>
            <a:ahLst/>
            <a:cxnLst/>
            <a:rect l="l" t="t" r="r" b="b"/>
            <a:pathLst>
              <a:path w="10692765" h="832485">
                <a:moveTo>
                  <a:pt x="0" y="832103"/>
                </a:moveTo>
                <a:lnTo>
                  <a:pt x="10692384" y="832103"/>
                </a:lnTo>
                <a:lnTo>
                  <a:pt x="10692384" y="0"/>
                </a:lnTo>
                <a:lnTo>
                  <a:pt x="0" y="0"/>
                </a:lnTo>
                <a:lnTo>
                  <a:pt x="0" y="832103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78408" y="2862452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4" y="684276"/>
                </a:lnTo>
                <a:lnTo>
                  <a:pt x="10692384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78408" y="5558155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5"/>
                </a:moveTo>
                <a:lnTo>
                  <a:pt x="10692384" y="684275"/>
                </a:lnTo>
                <a:lnTo>
                  <a:pt x="10692384" y="0"/>
                </a:lnTo>
                <a:lnTo>
                  <a:pt x="0" y="0"/>
                </a:lnTo>
                <a:lnTo>
                  <a:pt x="0" y="684275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70788" y="3732656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3" y="684276"/>
                </a:lnTo>
                <a:lnTo>
                  <a:pt x="10692383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70788" y="4618100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3" y="684276"/>
                </a:lnTo>
                <a:lnTo>
                  <a:pt x="10692383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body" idx="1"/>
          </p:nvPr>
        </p:nvSpPr>
        <p:spPr>
          <a:xfrm>
            <a:off x="639876" y="1858254"/>
            <a:ext cx="10912246" cy="430823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Определить подходящие </a:t>
            </a:r>
            <a:r>
              <a:rPr spc="-10" dirty="0"/>
              <a:t>ресурсы </a:t>
            </a:r>
            <a:r>
              <a:rPr spc="-5" dirty="0"/>
              <a:t>и приложения для </a:t>
            </a:r>
            <a:r>
              <a:rPr spc="-10" dirty="0"/>
              <a:t>дистанционной формы </a:t>
            </a:r>
            <a:r>
              <a:rPr spc="-15" dirty="0"/>
              <a:t>обучения </a:t>
            </a:r>
            <a:r>
              <a:rPr spc="-5" dirty="0"/>
              <a:t>по своему</a:t>
            </a:r>
            <a:r>
              <a:rPr spc="415" dirty="0"/>
              <a:t> </a:t>
            </a:r>
            <a:r>
              <a:rPr spc="-35" dirty="0"/>
              <a:t>предмету.</a:t>
            </a:r>
          </a:p>
          <a:p>
            <a:pPr marL="429895">
              <a:lnSpc>
                <a:spcPct val="100000"/>
              </a:lnSpc>
            </a:pPr>
            <a:r>
              <a:rPr spc="-15" dirty="0"/>
              <a:t>Определить </a:t>
            </a:r>
            <a:r>
              <a:rPr spc="-5" dirty="0"/>
              <a:t>совместно с </a:t>
            </a:r>
            <a:r>
              <a:rPr spc="-10" dirty="0"/>
              <a:t>другими </a:t>
            </a:r>
            <a:r>
              <a:rPr spc="-15" dirty="0"/>
              <a:t>учителями, работающими </a:t>
            </a:r>
            <a:r>
              <a:rPr spc="-5" dirty="0"/>
              <a:t>в </a:t>
            </a:r>
            <a:r>
              <a:rPr spc="-15" dirty="0"/>
              <a:t>этой </a:t>
            </a:r>
            <a:r>
              <a:rPr spc="-5" dirty="0"/>
              <a:t>же </a:t>
            </a:r>
            <a:r>
              <a:rPr spc="-10" dirty="0"/>
              <a:t>параллели, </a:t>
            </a:r>
            <a:r>
              <a:rPr spc="-5" dirty="0"/>
              <a:t>об</a:t>
            </a:r>
            <a:r>
              <a:rPr spc="335" dirty="0"/>
              <a:t> </a:t>
            </a:r>
            <a:r>
              <a:rPr spc="-10" dirty="0"/>
              <a:t>единообразии</a:t>
            </a:r>
          </a:p>
          <a:p>
            <a:pPr marL="429895">
              <a:lnSpc>
                <a:spcPct val="100000"/>
              </a:lnSpc>
              <a:spcBef>
                <a:spcPts val="5"/>
              </a:spcBef>
            </a:pPr>
            <a:r>
              <a:rPr spc="-15" dirty="0"/>
              <a:t>используемых </a:t>
            </a:r>
            <a:r>
              <a:rPr spc="-10" dirty="0"/>
              <a:t>цифровых ресурсов </a:t>
            </a:r>
            <a:r>
              <a:rPr spc="-5" dirty="0"/>
              <a:t>и</a:t>
            </a:r>
            <a:r>
              <a:rPr spc="120" dirty="0"/>
              <a:t> </a:t>
            </a:r>
            <a:r>
              <a:rPr spc="-15" dirty="0"/>
              <a:t>инструментов</a:t>
            </a:r>
          </a:p>
          <a:p>
            <a:pPr marL="408940">
              <a:lnSpc>
                <a:spcPct val="100000"/>
              </a:lnSpc>
              <a:spcBef>
                <a:spcPts val="35"/>
              </a:spcBef>
            </a:pPr>
            <a:endParaRPr lang="ru-RU" sz="2400" dirty="0" smtClean="0">
              <a:latin typeface="Times New Roman"/>
              <a:cs typeface="Times New Roman"/>
            </a:endParaRPr>
          </a:p>
          <a:p>
            <a:pPr marL="429895">
              <a:lnSpc>
                <a:spcPct val="100000"/>
              </a:lnSpc>
            </a:pPr>
            <a:r>
              <a:rPr spc="-10" dirty="0" err="1" smtClean="0"/>
              <a:t>Сформировать</a:t>
            </a:r>
            <a:r>
              <a:rPr spc="-10" dirty="0" smtClean="0"/>
              <a:t> </a:t>
            </a:r>
            <a:r>
              <a:rPr spc="-5" dirty="0"/>
              <a:t>список и </a:t>
            </a:r>
            <a:r>
              <a:rPr spc="-10" dirty="0"/>
              <a:t>краткое описание цифровых ресурсов </a:t>
            </a:r>
            <a:r>
              <a:rPr spc="-5" dirty="0"/>
              <a:t>и </a:t>
            </a:r>
            <a:r>
              <a:rPr spc="-15" dirty="0"/>
              <a:t>инструментов </a:t>
            </a:r>
            <a:r>
              <a:rPr spc="-5" dirty="0"/>
              <a:t>для </a:t>
            </a:r>
            <a:r>
              <a:rPr spc="-15" dirty="0"/>
              <a:t>обучающихся</a:t>
            </a:r>
            <a:r>
              <a:rPr spc="-5" dirty="0"/>
              <a:t> каждой</a:t>
            </a:r>
          </a:p>
          <a:p>
            <a:pPr marL="429895">
              <a:lnSpc>
                <a:spcPct val="100000"/>
              </a:lnSpc>
            </a:pPr>
            <a:r>
              <a:rPr spc="-10" dirty="0"/>
              <a:t>параллели, утвержденный </a:t>
            </a:r>
            <a:r>
              <a:rPr spc="-5" dirty="0"/>
              <a:t>и </a:t>
            </a:r>
            <a:r>
              <a:rPr spc="-10" dirty="0" err="1"/>
              <a:t>согласованный</a:t>
            </a:r>
            <a:r>
              <a:rPr spc="-10" dirty="0"/>
              <a:t> </a:t>
            </a:r>
            <a:r>
              <a:rPr lang="kk-KZ" spc="-10" dirty="0"/>
              <a:t>администрацией школы</a:t>
            </a:r>
            <a:endParaRPr spc="-15" dirty="0"/>
          </a:p>
          <a:p>
            <a:pPr marL="408940">
              <a:lnSpc>
                <a:spcPct val="100000"/>
              </a:lnSpc>
              <a:spcBef>
                <a:spcPts val="30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421640" marR="487045">
              <a:lnSpc>
                <a:spcPct val="100000"/>
              </a:lnSpc>
              <a:spcBef>
                <a:spcPts val="5"/>
              </a:spcBef>
            </a:pPr>
            <a:r>
              <a:rPr lang="ru-RU" spc="-15" dirty="0">
                <a:solidFill>
                  <a:srgbClr val="FFFFFF"/>
                </a:solidFill>
              </a:rPr>
              <a:t>Организация </a:t>
            </a:r>
            <a:r>
              <a:rPr lang="ru-RU" u="sng" spc="-15" dirty="0">
                <a:solidFill>
                  <a:srgbClr val="FFFFFF"/>
                </a:solidFill>
              </a:rPr>
              <a:t>допустимого </a:t>
            </a:r>
            <a:r>
              <a:rPr lang="ru-RU" spc="-15" dirty="0">
                <a:solidFill>
                  <a:srgbClr val="FFFFFF"/>
                </a:solidFill>
              </a:rPr>
              <a:t>объёма </a:t>
            </a:r>
            <a:r>
              <a:rPr lang="ru-RU" spc="-10" dirty="0">
                <a:solidFill>
                  <a:srgbClr val="FFFFFF"/>
                </a:solidFill>
              </a:rPr>
              <a:t>домашних заданий </a:t>
            </a:r>
            <a:r>
              <a:rPr lang="ru-RU" spc="-5" dirty="0">
                <a:solidFill>
                  <a:srgbClr val="FFFFFF"/>
                </a:solidFill>
              </a:rPr>
              <a:t>в </a:t>
            </a:r>
            <a:r>
              <a:rPr lang="ru-RU" spc="-10" dirty="0">
                <a:solidFill>
                  <a:srgbClr val="FFFFFF"/>
                </a:solidFill>
              </a:rPr>
              <a:t>дистанционной форме</a:t>
            </a:r>
            <a:r>
              <a:rPr lang="ru-RU" spc="330" dirty="0">
                <a:solidFill>
                  <a:srgbClr val="FFFFFF"/>
                </a:solidFill>
              </a:rPr>
              <a:t> </a:t>
            </a:r>
            <a:r>
              <a:rPr lang="ru-RU" spc="-15" dirty="0">
                <a:solidFill>
                  <a:srgbClr val="FFFFFF"/>
                </a:solidFill>
              </a:rPr>
              <a:t>обучения, р</a:t>
            </a:r>
            <a:r>
              <a:rPr spc="-20" dirty="0" err="1"/>
              <a:t>азработ</a:t>
            </a:r>
            <a:r>
              <a:rPr lang="kk-KZ" spc="-20" dirty="0"/>
              <a:t>ка</a:t>
            </a:r>
            <a:r>
              <a:rPr spc="-20" dirty="0"/>
              <a:t> </a:t>
            </a:r>
            <a:r>
              <a:rPr spc="-10" dirty="0" err="1"/>
              <a:t>формат</a:t>
            </a:r>
            <a:r>
              <a:rPr lang="kk-KZ" spc="-10" dirty="0"/>
              <a:t>ов</a:t>
            </a:r>
            <a:r>
              <a:rPr spc="-10" dirty="0"/>
              <a:t> </a:t>
            </a:r>
            <a:r>
              <a:rPr spc="-5" dirty="0"/>
              <a:t>домашних заданий в </a:t>
            </a:r>
            <a:r>
              <a:rPr dirty="0"/>
              <a:t>виде </a:t>
            </a:r>
            <a:r>
              <a:rPr spc="-10" dirty="0"/>
              <a:t>творческих </a:t>
            </a:r>
            <a:r>
              <a:rPr spc="-5" dirty="0"/>
              <a:t>и </a:t>
            </a:r>
            <a:r>
              <a:rPr spc="-5" dirty="0" err="1"/>
              <a:t>проектных</a:t>
            </a:r>
            <a:r>
              <a:rPr spc="-5" dirty="0"/>
              <a:t> </a:t>
            </a:r>
            <a:r>
              <a:rPr spc="-40" dirty="0" err="1"/>
              <a:t>работ</a:t>
            </a:r>
            <a:endParaRPr spc="-10" dirty="0"/>
          </a:p>
          <a:p>
            <a:pPr marL="408940"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 marL="421640">
              <a:lnSpc>
                <a:spcPct val="100000"/>
              </a:lnSpc>
              <a:spcBef>
                <a:spcPts val="1055"/>
              </a:spcBef>
            </a:pPr>
            <a:r>
              <a:rPr spc="-10" dirty="0"/>
              <a:t>Определить </a:t>
            </a:r>
            <a:r>
              <a:rPr spc="-15" dirty="0"/>
              <a:t>формат </a:t>
            </a:r>
            <a:r>
              <a:rPr spc="-5" dirty="0"/>
              <a:t>и </a:t>
            </a:r>
            <a:r>
              <a:rPr spc="-10" dirty="0"/>
              <a:t>регулярность информирования </a:t>
            </a:r>
            <a:r>
              <a:rPr spc="-15" dirty="0"/>
              <a:t>родителей </a:t>
            </a:r>
            <a:r>
              <a:rPr spc="-5" dirty="0"/>
              <a:t>об </a:t>
            </a:r>
            <a:r>
              <a:rPr spc="-10" dirty="0"/>
              <a:t>обучении </a:t>
            </a:r>
            <a:r>
              <a:rPr spc="-15" dirty="0"/>
              <a:t>детей </a:t>
            </a:r>
            <a:r>
              <a:rPr spc="-5" dirty="0"/>
              <a:t>в </a:t>
            </a:r>
            <a:r>
              <a:rPr spc="-10" dirty="0"/>
              <a:t>дистанционной</a:t>
            </a:r>
            <a:r>
              <a:rPr spc="155" dirty="0"/>
              <a:t> </a:t>
            </a:r>
            <a:r>
              <a:rPr spc="-10" dirty="0"/>
              <a:t>форме.</a:t>
            </a:r>
          </a:p>
          <a:p>
            <a:pPr marL="421640">
              <a:lnSpc>
                <a:spcPct val="100000"/>
              </a:lnSpc>
            </a:pPr>
            <a:r>
              <a:rPr spc="-5" dirty="0"/>
              <a:t>Составить памятку </a:t>
            </a:r>
            <a:r>
              <a:rPr spc="-10" dirty="0"/>
              <a:t>информирования, </a:t>
            </a:r>
            <a:r>
              <a:rPr spc="-5" dirty="0"/>
              <a:t>довести </a:t>
            </a:r>
            <a:r>
              <a:rPr dirty="0"/>
              <a:t>до </a:t>
            </a:r>
            <a:r>
              <a:rPr spc="-10" dirty="0"/>
              <a:t>сведения</a:t>
            </a:r>
            <a:r>
              <a:rPr spc="165" dirty="0"/>
              <a:t> </a:t>
            </a:r>
            <a:r>
              <a:rPr spc="-15" dirty="0"/>
              <a:t>родителей</a:t>
            </a:r>
          </a:p>
          <a:p>
            <a:pPr marL="408940">
              <a:lnSpc>
                <a:spcPct val="100000"/>
              </a:lnSpc>
              <a:spcBef>
                <a:spcPts val="5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429895">
              <a:lnSpc>
                <a:spcPct val="100000"/>
              </a:lnSpc>
            </a:pPr>
            <a:r>
              <a:rPr spc="-15" dirty="0"/>
              <a:t>Рассмотреть </a:t>
            </a:r>
            <a:r>
              <a:rPr spc="-10" dirty="0"/>
              <a:t>возможность </a:t>
            </a:r>
            <a:r>
              <a:rPr spc="-5" dirty="0"/>
              <a:t>записи урока </a:t>
            </a:r>
            <a:r>
              <a:rPr spc="-10" dirty="0"/>
              <a:t>на цифровой </a:t>
            </a:r>
            <a:r>
              <a:rPr spc="-15" dirty="0"/>
              <a:t>носитель. </a:t>
            </a:r>
            <a:r>
              <a:rPr spc="-5" dirty="0"/>
              <a:t>Для </a:t>
            </a:r>
            <a:r>
              <a:rPr spc="-10" dirty="0"/>
              <a:t>формирования </a:t>
            </a:r>
            <a:r>
              <a:rPr spc="-5" dirty="0"/>
              <a:t>и </a:t>
            </a:r>
            <a:r>
              <a:rPr spc="-10" dirty="0"/>
              <a:t>накопления</a:t>
            </a:r>
            <a:r>
              <a:rPr spc="335" dirty="0"/>
              <a:t> </a:t>
            </a:r>
            <a:r>
              <a:rPr spc="-10" dirty="0"/>
              <a:t>банка</a:t>
            </a:r>
          </a:p>
          <a:p>
            <a:pPr marL="429895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видео уроков </a:t>
            </a:r>
            <a:r>
              <a:rPr spc="-5" dirty="0"/>
              <a:t>для </a:t>
            </a:r>
            <a:r>
              <a:rPr spc="-10" dirty="0"/>
              <a:t>дальнейшего </a:t>
            </a:r>
            <a:r>
              <a:rPr spc="-20" dirty="0"/>
              <a:t>его </a:t>
            </a:r>
            <a:r>
              <a:rPr spc="-10" dirty="0"/>
              <a:t>использования </a:t>
            </a:r>
            <a:r>
              <a:rPr spc="-5" dirty="0"/>
              <a:t>в </a:t>
            </a:r>
            <a:r>
              <a:rPr spc="-15" dirty="0"/>
              <a:t>образовательном</a:t>
            </a:r>
            <a:r>
              <a:rPr spc="195" dirty="0"/>
              <a:t> </a:t>
            </a:r>
            <a:r>
              <a:rPr spc="-5" dirty="0"/>
              <a:t>процессе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4724400" y="1300480"/>
            <a:ext cx="27698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УЧИТЕЛЬ-ПРЕДМЕТНИК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299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ДЕЯТЕЛЬНОСТЬ УЧАСТНИКОВ УЧЕБНО-ВОСПИТАТЕЛЬНОГО ПРОЦЕССА </a:t>
            </a:r>
            <a:br>
              <a:rPr lang="ru-RU" sz="2200" spc="-5" dirty="0" smtClean="0"/>
            </a:br>
            <a:r>
              <a:rPr lang="ru-RU" sz="2200" spc="-5" dirty="0" smtClean="0"/>
              <a:t>ОРГАНИЗАЦИЙ СРЕДНЕГО ОБРАЗОВАНИЯ</a:t>
            </a:r>
            <a:endParaRPr lang="ru-RU"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752600" y="1386577"/>
            <a:ext cx="96012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b="1" spc="-5" dirty="0" smtClean="0">
                <a:latin typeface="Arial"/>
                <a:cs typeface="Arial"/>
              </a:rPr>
              <a:t>ПЕДАГОГИ, НЕ ЗАДЕЙСТВОВАННЫЕ В ДИСТАНЦИОННОМ УЧЕБНОМ ПРОЦЕССЕ</a:t>
            </a:r>
            <a:endParaRPr lang="ru-RU" b="1" spc="-5" dirty="0">
              <a:latin typeface="Arial"/>
              <a:cs typeface="Arial"/>
            </a:endParaRPr>
          </a:p>
        </p:txBody>
      </p:sp>
      <p:sp>
        <p:nvSpPr>
          <p:cNvPr id="17" name="object 8"/>
          <p:cNvSpPr txBox="1"/>
          <p:nvPr/>
        </p:nvSpPr>
        <p:spPr>
          <a:xfrm>
            <a:off x="990600" y="3004586"/>
            <a:ext cx="1101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Учитель 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физической культуры, начальной военной 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и технологической подготовки - 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разрабатывает комплекс физических и строевых упражнений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для выполнения обучающимися дома;</a:t>
            </a:r>
          </a:p>
        </p:txBody>
      </p:sp>
      <p:sp>
        <p:nvSpPr>
          <p:cNvPr id="18" name="object 9"/>
          <p:cNvSpPr txBox="1"/>
          <p:nvPr/>
        </p:nvSpPr>
        <p:spPr>
          <a:xfrm>
            <a:off x="1008886" y="3725175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Учитель 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художественного труда, графики и проектирования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– разрабатывает 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инструкции по изготовлению поделок, макетов и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др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</a:p>
        </p:txBody>
      </p:sp>
      <p:sp>
        <p:nvSpPr>
          <p:cNvPr id="20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1004197" y="1791555"/>
            <a:ext cx="11016000" cy="1027845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lvl="0" algn="just">
              <a:tabLst>
                <a:tab pos="271463" algn="l"/>
                <a:tab pos="533400" algn="l"/>
              </a:tabLst>
            </a:pP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Учебные 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предметы, по которым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оценивание проводится как «зачет/незачет» 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вошли в перечень предметов, транслируемых на телевидении </a:t>
            </a:r>
            <a:r>
              <a:rPr lang="ru-RU" sz="1600" b="1" i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(Физическая культура, Самопознание, Художественный труд, Музыка, Начальная военная и технологическая подготовка, Основы предпринимательства и бизнеса, Графика и проектирование); </a:t>
            </a:r>
          </a:p>
        </p:txBody>
      </p:sp>
      <p:sp>
        <p:nvSpPr>
          <p:cNvPr id="21" name="object 9"/>
          <p:cNvSpPr txBox="1"/>
          <p:nvPr/>
        </p:nvSpPr>
        <p:spPr>
          <a:xfrm>
            <a:off x="990600" y="4445123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самопознания, основ предпринимательства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бизнеса – предоставляет рекомендации по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проектной деятельности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600" b="1" spc="-15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2" name="object 9"/>
          <p:cNvSpPr txBox="1"/>
          <p:nvPr/>
        </p:nvSpPr>
        <p:spPr>
          <a:xfrm>
            <a:off x="990600" y="5165071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музыки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предоставляет перечень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музыкальных произведений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которые необходимо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прослушать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600" b="1" spc="-15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9"/>
          <p:cNvSpPr txBox="1"/>
          <p:nvPr/>
        </p:nvSpPr>
        <p:spPr>
          <a:xfrm>
            <a:off x="990600" y="5638800"/>
            <a:ext cx="11016000" cy="78098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участвуют в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и проведении воспитательных мероприятий в режиме онлайн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оказывают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методическую помощь в организации и проведении онлайн-уроков и мероприятий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информирует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администрацию о проведенной работе и ее результатах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572219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8920" y="1064157"/>
            <a:ext cx="11714480" cy="594624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k-KZ" sz="1400" dirty="0" smtClean="0">
                <a:solidFill>
                  <a:srgbClr val="002060"/>
                </a:solidFill>
              </a:rPr>
              <a:t>- </a:t>
            </a:r>
            <a:r>
              <a:rPr lang="kk-KZ" sz="1400" dirty="0">
                <a:solidFill>
                  <a:srgbClr val="002060"/>
                </a:solidFill>
              </a:rPr>
              <a:t>корректирует </a:t>
            </a:r>
            <a:r>
              <a:rPr lang="ru-RU" sz="1400" dirty="0">
                <a:solidFill>
                  <a:srgbClr val="002060"/>
                </a:solidFill>
              </a:rPr>
              <a:t>календарно-тематические</a:t>
            </a:r>
            <a:r>
              <a:rPr lang="kk-KZ" sz="1400" dirty="0">
                <a:solidFill>
                  <a:srgbClr val="002060"/>
                </a:solidFill>
              </a:rPr>
              <a:t>  планы в электронных журналах и дневниках;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своевременно осуществляет корректировку поурочного планирования и структуризацию учебных материалов с применением ссылок на веб-сайты, электронные библиотеки и другие;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согласовывает с заместителем руководителя по учебно-воспитательной работе проводимые виды работ</a:t>
            </a:r>
            <a:r>
              <a:rPr lang="kk-KZ" sz="1400" dirty="0">
                <a:solidFill>
                  <a:srgbClr val="002060"/>
                </a:solidFill>
              </a:rPr>
              <a:t>; 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применяет оптимальные и разнообразные виды работ (</a:t>
            </a:r>
            <a:r>
              <a:rPr lang="ru-RU" sz="1400" dirty="0" err="1">
                <a:solidFill>
                  <a:srgbClr val="002060"/>
                </a:solidFill>
              </a:rPr>
              <a:t>видеоуроки</a:t>
            </a:r>
            <a:r>
              <a:rPr lang="ru-RU" sz="1400" dirty="0">
                <a:solidFill>
                  <a:srgbClr val="002060"/>
                </a:solidFill>
              </a:rPr>
              <a:t>, самостоятельная работа, онлайн-курсы, чат-занятия, веб-занятия, </a:t>
            </a:r>
            <a:r>
              <a:rPr lang="ru-RU" sz="1400" dirty="0" err="1">
                <a:solidFill>
                  <a:srgbClr val="002060"/>
                </a:solidFill>
              </a:rPr>
              <a:t>телеконференци</a:t>
            </a:r>
            <a:r>
              <a:rPr lang="kk-KZ" sz="1400" dirty="0">
                <a:solidFill>
                  <a:srgbClr val="002060"/>
                </a:solidFill>
              </a:rPr>
              <a:t>и и форумы</a:t>
            </a:r>
            <a:r>
              <a:rPr lang="ru-RU" sz="1400" dirty="0">
                <a:solidFill>
                  <a:srgbClr val="002060"/>
                </a:solidFill>
              </a:rPr>
              <a:t> и др.), доступные информационно-коммуникационные технологии (скайп, телеуроки</a:t>
            </a:r>
            <a:r>
              <a:rPr lang="ru-RU" sz="1400" dirty="0" smtClean="0">
                <a:solidFill>
                  <a:srgbClr val="002060"/>
                </a:solidFill>
              </a:rPr>
              <a:t>, </a:t>
            </a:r>
            <a:r>
              <a:rPr lang="ru-RU" sz="1400" dirty="0">
                <a:solidFill>
                  <a:srgbClr val="002060"/>
                </a:solidFill>
              </a:rPr>
              <a:t>электронная почта,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>
                <a:solidFill>
                  <a:srgbClr val="002060"/>
                </a:solidFill>
              </a:rPr>
              <a:t>pp и </a:t>
            </a:r>
            <a:r>
              <a:rPr lang="en-US" sz="1400" dirty="0">
                <a:solidFill>
                  <a:srgbClr val="002060"/>
                </a:solidFill>
              </a:rPr>
              <a:t>Telegram</a:t>
            </a:r>
            <a:r>
              <a:rPr lang="ru-RU" sz="1400" dirty="0">
                <a:solidFill>
                  <a:srgbClr val="002060"/>
                </a:solidFill>
              </a:rPr>
              <a:t> чаты, </a:t>
            </a:r>
            <a:r>
              <a:rPr lang="en-US" sz="1400" dirty="0">
                <a:solidFill>
                  <a:srgbClr val="002060"/>
                </a:solidFill>
              </a:rPr>
              <a:t>Zoom</a:t>
            </a:r>
            <a:r>
              <a:rPr lang="ru-RU" sz="1400" dirty="0">
                <a:solidFill>
                  <a:srgbClr val="002060"/>
                </a:solidFill>
              </a:rPr>
              <a:t>, </a:t>
            </a:r>
            <a:r>
              <a:rPr lang="en-US" sz="1400" dirty="0">
                <a:solidFill>
                  <a:srgbClr val="002060"/>
                </a:solidFill>
              </a:rPr>
              <a:t>Moodle</a:t>
            </a:r>
            <a:r>
              <a:rPr lang="ru-RU" sz="1400" dirty="0">
                <a:solidFill>
                  <a:srgbClr val="002060"/>
                </a:solidFill>
              </a:rPr>
              <a:t>, и другие);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своевременно доводит информацию о применяемых видах работ до сведения обучающихся, их родителей (законных представителей), используя электронные журналы</a:t>
            </a:r>
            <a:r>
              <a:rPr lang="kk-KZ" sz="1400" dirty="0">
                <a:solidFill>
                  <a:srgbClr val="002060"/>
                </a:solidFill>
              </a:rPr>
              <a:t> и дневники</a:t>
            </a:r>
            <a:r>
              <a:rPr lang="ru-RU" sz="1400" dirty="0">
                <a:solidFill>
                  <a:srgbClr val="002060"/>
                </a:solidFill>
              </a:rPr>
              <a:t>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урок в соответствии с утвержденным графиком </a:t>
            </a:r>
            <a:r>
              <a:rPr lang="ru-RU" sz="1400" dirty="0" smtClean="0">
                <a:solidFill>
                  <a:srgbClr val="002060"/>
                </a:solidFill>
              </a:rPr>
              <a:t>обучения, осуществляет </a:t>
            </a:r>
            <a:r>
              <a:rPr lang="ru-RU" sz="1400" dirty="0">
                <a:solidFill>
                  <a:srgbClr val="002060"/>
                </a:solidFill>
              </a:rPr>
              <a:t>контроль за самостоятельной работой обучающегося, предоставляет обратную связь;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 предоставляет домашнее задание согласно нормам объема домашнего </a:t>
            </a:r>
            <a:r>
              <a:rPr lang="ru-RU" sz="1400" dirty="0" smtClean="0">
                <a:solidFill>
                  <a:srgbClr val="002060"/>
                </a:solidFill>
              </a:rPr>
              <a:t>задания, осуществляет </a:t>
            </a:r>
            <a:r>
              <a:rPr lang="ru-RU" sz="1400" dirty="0">
                <a:solidFill>
                  <a:srgbClr val="002060"/>
                </a:solidFill>
              </a:rPr>
              <a:t>сбор выполненных заданий к уроку любым доступным для учителя и ученика способом (электронные журналы</a:t>
            </a:r>
            <a:r>
              <a:rPr lang="kk-KZ" sz="1400" dirty="0">
                <a:solidFill>
                  <a:srgbClr val="002060"/>
                </a:solidFill>
              </a:rPr>
              <a:t> и дневники</a:t>
            </a:r>
            <a:r>
              <a:rPr lang="ru-RU" sz="1400" dirty="0">
                <a:solidFill>
                  <a:srgbClr val="002060"/>
                </a:solidFill>
              </a:rPr>
              <a:t>, </a:t>
            </a:r>
            <a:r>
              <a:rPr lang="ru-RU" sz="1400" dirty="0" err="1">
                <a:solidFill>
                  <a:srgbClr val="002060"/>
                </a:solidFill>
              </a:rPr>
              <a:t>месенджеры</a:t>
            </a:r>
            <a:r>
              <a:rPr lang="ru-RU" sz="1400" dirty="0">
                <a:solidFill>
                  <a:srgbClr val="002060"/>
                </a:solidFill>
              </a:rPr>
              <a:t>, облачные технологии и др.)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заполняет своевременно на платформе электронного журнала следующие разделы: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а) домашнее задание после каждого ТВ-урока/</a:t>
            </a:r>
            <a:r>
              <a:rPr lang="ru-RU" sz="1400" dirty="0" err="1">
                <a:solidFill>
                  <a:srgbClr val="002060"/>
                </a:solidFill>
              </a:rPr>
              <a:t>Вебинара</a:t>
            </a:r>
            <a:r>
              <a:rPr lang="ru-RU" sz="1400" dirty="0">
                <a:solidFill>
                  <a:srgbClr val="002060"/>
                </a:solidFill>
              </a:rPr>
              <a:t> (задания из учебников и ссылки на ресурсы);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б) прикрепление файлов с рекомендациями по выполнению заданий;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в) обратная связь по выполнению домашнего задания, комментарии к уроку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г) заполнение результатов </a:t>
            </a:r>
            <a:r>
              <a:rPr lang="ru-RU" sz="1400" dirty="0" err="1">
                <a:solidFill>
                  <a:srgbClr val="002060"/>
                </a:solidFill>
              </a:rPr>
              <a:t>суммативных</a:t>
            </a:r>
            <a:r>
              <a:rPr lang="ru-RU" sz="1400" dirty="0">
                <a:solidFill>
                  <a:srgbClr val="002060"/>
                </a:solidFill>
              </a:rPr>
              <a:t> работ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д) выставление пропуска урока в случае отсутствия обучающегося на видео конференции либо не выполнившего задание в установленные сроки на платформе электронного журнала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индивидуальные консультации для обучающихся, в том числе для детей с особыми образовательными потребностями;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информирует администрацию о проведенной работе и ее результатах</a:t>
            </a:r>
            <a:r>
              <a:rPr lang="kk-KZ" sz="1400" dirty="0">
                <a:solidFill>
                  <a:srgbClr val="002060"/>
                </a:solidFill>
              </a:rPr>
              <a:t>.</a:t>
            </a:r>
            <a:r>
              <a:rPr lang="ru-RU" sz="1400" dirty="0">
                <a:solidFill>
                  <a:srgbClr val="002060"/>
                </a:solidFill>
              </a:rPr>
              <a:t>  </a:t>
            </a:r>
          </a:p>
          <a:p>
            <a:pPr>
              <a:lnSpc>
                <a:spcPct val="120000"/>
              </a:lnSpc>
            </a:pP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2251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УЧИТЕЛЬ-ПРЕДМЕТНИК И ОБУЧАЮЩИЙСЯ, ИМЕЮЩИЕ ДОСТУП К ИНТЕРНЕТУ И ИСПОЛЬЗУЮЩИЕ ДИСТАНЦИОННЫЕ ТЕХНОЛОГИИ ОБУЧЕНИЯ: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2564444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0660" y="990600"/>
            <a:ext cx="11991340" cy="592245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k-KZ" sz="1400" dirty="0" smtClean="0">
                <a:solidFill>
                  <a:srgbClr val="002060"/>
                </a:solidFill>
              </a:rPr>
              <a:t>- </a:t>
            </a:r>
            <a:r>
              <a:rPr lang="kk-KZ" sz="1400" dirty="0">
                <a:solidFill>
                  <a:srgbClr val="002060"/>
                </a:solidFill>
              </a:rPr>
              <a:t>корректирует </a:t>
            </a:r>
            <a:r>
              <a:rPr lang="ru-RU" sz="1400" dirty="0">
                <a:solidFill>
                  <a:srgbClr val="002060"/>
                </a:solidFill>
              </a:rPr>
              <a:t>календарно-тематические</a:t>
            </a:r>
            <a:r>
              <a:rPr lang="kk-KZ" sz="1400" dirty="0">
                <a:solidFill>
                  <a:srgbClr val="002060"/>
                </a:solidFill>
              </a:rPr>
              <a:t>  планы в электронных журналах;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своевременно осуществляет корректировку поурочного планирования и структуризацию учебных материалов на основе ТВ-уроков и УМК;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согласовывает с заместителем руководителя по учебно-воспитательной работе проводимые виды работ</a:t>
            </a:r>
            <a:r>
              <a:rPr lang="kk-KZ" sz="1400" dirty="0">
                <a:solidFill>
                  <a:srgbClr val="002060"/>
                </a:solidFill>
              </a:rPr>
              <a:t>; 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применяет оптимальные и разнообразные виды работ (самостоятельная работа с учебником и УМК), доступные информационно-коммуникационные технологии (телеуроки,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своевременно доводит информацию о применяемых видах работ до сведения обучающихся, их родителей (законных представителей), используя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 др.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урок в соответствии с утвержденным графиком </a:t>
            </a:r>
            <a:r>
              <a:rPr lang="ru-RU" sz="1400" dirty="0" smtClean="0">
                <a:solidFill>
                  <a:srgbClr val="002060"/>
                </a:solidFill>
              </a:rPr>
              <a:t>обучения, </a:t>
            </a:r>
            <a:r>
              <a:rPr lang="ru-RU" sz="1400" dirty="0">
                <a:solidFill>
                  <a:srgbClr val="002060"/>
                </a:solidFill>
              </a:rPr>
              <a:t>осуществляет контроль за самостоятельной работой обучающегося, предоставляет обратную связь (через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или через педагогов, определённых администрацией);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 предоставляет домашнее задание согласно нормам объема домашнего задания (через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>
                <a:solidFill>
                  <a:srgbClr val="002060"/>
                </a:solidFill>
              </a:rPr>
              <a:t>ppчаты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или через педагогов, определённых администрацией);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осуществляет сбор выполненных заданий к уроку любым доступным для учителя и ученика способом (через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>
                <a:solidFill>
                  <a:srgbClr val="002060"/>
                </a:solidFill>
              </a:rPr>
              <a:t>ppчаты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или через педагогов, определённых администрацией);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заполняет своевременно на платформе электронных журналов и дневников следующие разделы: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а) домашнее задание после каждого ТВ-урока/</a:t>
            </a:r>
            <a:r>
              <a:rPr lang="ru-RU" sz="1400" dirty="0" err="1">
                <a:solidFill>
                  <a:srgbClr val="002060"/>
                </a:solidFill>
              </a:rPr>
              <a:t>Вебинара</a:t>
            </a:r>
            <a:r>
              <a:rPr lang="ru-RU" sz="1400" dirty="0">
                <a:solidFill>
                  <a:srgbClr val="002060"/>
                </a:solidFill>
              </a:rPr>
              <a:t> (задания из учебников и ссылки на ресурсы);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б) прикрепление файлов с рекомендациями по выполнению заданий;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в) обратная связь по выполнению домашнего задания, комментарии;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г) выставление результатов </a:t>
            </a:r>
            <a:r>
              <a:rPr lang="ru-RU" sz="1400" dirty="0" err="1">
                <a:solidFill>
                  <a:srgbClr val="002060"/>
                </a:solidFill>
              </a:rPr>
              <a:t>суммативных</a:t>
            </a:r>
            <a:r>
              <a:rPr lang="ru-RU" sz="1400" dirty="0">
                <a:solidFill>
                  <a:srgbClr val="002060"/>
                </a:solidFill>
              </a:rPr>
              <a:t> работ;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д) при не выполнении задания к уроку в установленные учителем сроки в электронный журнал пишется соответствующий комментарий.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индивидуальные консультации для обучающихся, в том числе для детей с особыми образовательными потребностями (через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информирует администрацию о проведенной работе и ее результатах</a:t>
            </a:r>
            <a:r>
              <a:rPr lang="kk-KZ" sz="1400" dirty="0">
                <a:solidFill>
                  <a:srgbClr val="002060"/>
                </a:solidFill>
              </a:rPr>
              <a:t>.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2251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УЧИТЕЛЬ-ПРЕДМЕТНИК И ОБУЧАЮЩИЙСЯ, НЕ ИМЕЮЩИЙ ДОСТУП К ИНТЕРНЕТУ И </a:t>
            </a:r>
            <a:r>
              <a:rPr lang="ru-RU" sz="2200" spc="-5" dirty="0"/>
              <a:t>ИСПОЛЬЗУЮЩИЙ </a:t>
            </a:r>
            <a:r>
              <a:rPr lang="ru-RU" sz="2200" spc="-5" dirty="0" smtClean="0"/>
              <a:t>ТВ-УРОКИ: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2151541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219200"/>
            <a:ext cx="10912246" cy="5124993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знакомится </a:t>
            </a:r>
            <a:r>
              <a:rPr lang="kk-KZ" dirty="0">
                <a:solidFill>
                  <a:srgbClr val="002060"/>
                </a:solidFill>
              </a:rPr>
              <a:t>с расписанием, темами, содержанием онлайн-уроков через доступные средства связи;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обязан </a:t>
            </a:r>
            <a:r>
              <a:rPr lang="kk-KZ" dirty="0">
                <a:solidFill>
                  <a:srgbClr val="002060"/>
                </a:solidFill>
              </a:rPr>
              <a:t>ежедневно просматривать трансляцию ТВ-уроков согласно расписания, а также все доступные электронные платформы, указанные учителем-предметником;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ежедневно </a:t>
            </a:r>
            <a:r>
              <a:rPr lang="kk-KZ" dirty="0">
                <a:solidFill>
                  <a:srgbClr val="002060"/>
                </a:solidFill>
              </a:rPr>
              <a:t>самостоятельно выполняет задания, в том числе через доступные средства связи, которые установлены организацией среднего образования;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находится </a:t>
            </a:r>
            <a:r>
              <a:rPr lang="kk-KZ" dirty="0">
                <a:solidFill>
                  <a:srgbClr val="002060"/>
                </a:solidFill>
              </a:rPr>
              <a:t>на ежедневной связи с классным руководителем и учителями-предметниками;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выполняет </a:t>
            </a:r>
            <a:r>
              <a:rPr lang="kk-KZ" dirty="0">
                <a:solidFill>
                  <a:srgbClr val="002060"/>
                </a:solidFill>
              </a:rPr>
              <a:t>работу над ошибками после комментария учителя-предметника; 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ежедневно </a:t>
            </a:r>
            <a:r>
              <a:rPr lang="kk-KZ" dirty="0">
                <a:solidFill>
                  <a:srgbClr val="002060"/>
                </a:solidFill>
              </a:rPr>
              <a:t>заходит в личный кабинет в электронном дневнике, в электронную почту и другие системы и технологии связи для получения учебного материала для самостоятельного изучения;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ежедневно </a:t>
            </a:r>
            <a:r>
              <a:rPr lang="kk-KZ" dirty="0">
                <a:solidFill>
                  <a:srgbClr val="002060"/>
                </a:solidFill>
              </a:rPr>
              <a:t>п</a:t>
            </a:r>
            <a:r>
              <a:rPr lang="ru-RU" dirty="0" err="1">
                <a:solidFill>
                  <a:srgbClr val="002060"/>
                </a:solidFill>
              </a:rPr>
              <a:t>редставляет</a:t>
            </a:r>
            <a:r>
              <a:rPr lang="ru-RU" dirty="0">
                <a:solidFill>
                  <a:srgbClr val="002060"/>
                </a:solidFill>
              </a:rPr>
              <a:t> выполненные  задания   в соответствии с требованиями педагогов, отправив скан</a:t>
            </a:r>
            <a:r>
              <a:rPr lang="kk-KZ" dirty="0">
                <a:solidFill>
                  <a:srgbClr val="002060"/>
                </a:solidFill>
              </a:rPr>
              <a:t>ирование (или</a:t>
            </a:r>
            <a:r>
              <a:rPr lang="ru-RU" dirty="0">
                <a:solidFill>
                  <a:srgbClr val="002060"/>
                </a:solidFill>
              </a:rPr>
              <a:t> фото</a:t>
            </a:r>
            <a:r>
              <a:rPr lang="kk-KZ" dirty="0">
                <a:solidFill>
                  <a:srgbClr val="002060"/>
                </a:solidFill>
              </a:rPr>
              <a:t>)</a:t>
            </a:r>
            <a:r>
              <a:rPr lang="ru-RU" dirty="0">
                <a:solidFill>
                  <a:srgbClr val="002060"/>
                </a:solidFill>
              </a:rPr>
              <a:t> выполненных заданий педагогу через доступные средства связи (</a:t>
            </a:r>
            <a:r>
              <a:rPr lang="kk-KZ" dirty="0">
                <a:solidFill>
                  <a:srgbClr val="002060"/>
                </a:solidFill>
              </a:rPr>
              <a:t>электронный дневники</a:t>
            </a:r>
            <a:r>
              <a:rPr lang="ru-RU" dirty="0">
                <a:solidFill>
                  <a:srgbClr val="002060"/>
                </a:solidFill>
              </a:rPr>
              <a:t>, электронная почта, </a:t>
            </a:r>
            <a:r>
              <a:rPr lang="en-US" dirty="0">
                <a:solidFill>
                  <a:srgbClr val="002060"/>
                </a:solidFill>
              </a:rPr>
              <a:t>W</a:t>
            </a:r>
            <a:r>
              <a:rPr lang="kk-KZ" dirty="0">
                <a:solidFill>
                  <a:srgbClr val="002060"/>
                </a:solidFill>
              </a:rPr>
              <a:t>hats</a:t>
            </a:r>
            <a:r>
              <a:rPr lang="en-US" dirty="0">
                <a:solidFill>
                  <a:srgbClr val="002060"/>
                </a:solidFill>
              </a:rPr>
              <a:t>A</a:t>
            </a:r>
            <a:r>
              <a:rPr lang="kk-KZ" dirty="0">
                <a:solidFill>
                  <a:srgbClr val="002060"/>
                </a:solidFill>
              </a:rPr>
              <a:t>ppчаты</a:t>
            </a:r>
            <a:r>
              <a:rPr lang="ru-RU" dirty="0">
                <a:solidFill>
                  <a:srgbClr val="002060"/>
                </a:solidFill>
              </a:rPr>
              <a:t> и др.);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соблюдает </a:t>
            </a:r>
            <a:r>
              <a:rPr lang="kk-KZ" dirty="0">
                <a:solidFill>
                  <a:srgbClr val="002060"/>
                </a:solidFill>
              </a:rPr>
              <a:t>правила академической честности и принципы самоконтроля при выполнении учебных заданий;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использует </a:t>
            </a:r>
            <a:r>
              <a:rPr lang="kk-KZ" dirty="0">
                <a:solidFill>
                  <a:srgbClr val="002060"/>
                </a:solidFill>
              </a:rPr>
              <a:t>дополнительные  электронные образовательные ресурсы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ОБУЧАЮЩИЙСЯ: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1244160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10912246" cy="1431674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создают </a:t>
            </a:r>
            <a:r>
              <a:rPr lang="kk-KZ" dirty="0">
                <a:solidFill>
                  <a:srgbClr val="002060"/>
                </a:solidFill>
              </a:rPr>
              <a:t>условия для обучения;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знаком</a:t>
            </a:r>
            <a:r>
              <a:rPr lang="kk-KZ" dirty="0">
                <a:solidFill>
                  <a:srgbClr val="002060"/>
                </a:solidFill>
              </a:rPr>
              <a:t>я</a:t>
            </a:r>
            <a:r>
              <a:rPr lang="ru-RU" dirty="0" err="1">
                <a:solidFill>
                  <a:srgbClr val="002060"/>
                </a:solidFill>
              </a:rPr>
              <a:t>тся</a:t>
            </a:r>
            <a:r>
              <a:rPr lang="ru-RU" dirty="0">
                <a:solidFill>
                  <a:srgbClr val="002060"/>
                </a:solidFill>
              </a:rPr>
              <a:t> с графиком работы, расписанием уроков, </a:t>
            </a:r>
            <a:r>
              <a:rPr lang="kk-KZ" dirty="0">
                <a:solidFill>
                  <a:srgbClr val="002060"/>
                </a:solidFill>
              </a:rPr>
              <a:t>процессом </a:t>
            </a:r>
            <a:r>
              <a:rPr lang="ru-RU" dirty="0">
                <a:solidFill>
                  <a:srgbClr val="002060"/>
                </a:solidFill>
              </a:rPr>
              <a:t>организации учебно-</a:t>
            </a:r>
            <a:r>
              <a:rPr lang="ru-RU" dirty="0" err="1">
                <a:solidFill>
                  <a:srgbClr val="002060"/>
                </a:solidFill>
              </a:rPr>
              <a:t>воспитательно</a:t>
            </a:r>
            <a:r>
              <a:rPr lang="kk-KZ" dirty="0">
                <a:solidFill>
                  <a:srgbClr val="002060"/>
                </a:solidFill>
              </a:rPr>
              <a:t>й работы;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осуществляют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контроль за выполнением обучающимися домашних заданий;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поддерживают </a:t>
            </a:r>
            <a:r>
              <a:rPr lang="kk-KZ" dirty="0">
                <a:solidFill>
                  <a:srgbClr val="002060"/>
                </a:solidFill>
              </a:rPr>
              <a:t>связь с классным руководителем и учителями-предметниками</a:t>
            </a:r>
            <a:r>
              <a:rPr lang="kk-KZ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РОДИТЕЛИ (ЗАКОННЫЕ ПРЕДСТАВИТЕЛИ) ОБУЧАЮЩИХСЯ: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1815716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762000" y="4904232"/>
            <a:ext cx="3671570" cy="836126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</a:pPr>
            <a:endParaRPr lang="ru-RU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lang="ru-RU" spc="-5" dirty="0">
                <a:solidFill>
                  <a:srgbClr val="FFFFFF"/>
                </a:solidFill>
                <a:latin typeface="Arial"/>
                <a:cs typeface="Arial"/>
              </a:rPr>
              <a:t>ТВ-уроки</a:t>
            </a:r>
          </a:p>
          <a:p>
            <a:pPr>
              <a:lnSpc>
                <a:spcPct val="100000"/>
              </a:lnSpc>
            </a:pPr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/>
          <p:nvPr/>
        </p:nvSpPr>
        <p:spPr>
          <a:xfrm>
            <a:off x="220979" y="1953260"/>
            <a:ext cx="833755" cy="391414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7438" y="609346"/>
            <a:ext cx="81133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20" dirty="0"/>
              <a:t>УСЛОВИЯ ОРГАНИЗАЦИИ </a:t>
            </a:r>
            <a:r>
              <a:rPr sz="2200" spc="-25" dirty="0"/>
              <a:t>ДИСТАНЦИОННОГО</a:t>
            </a:r>
            <a:r>
              <a:rPr sz="2200" spc="165" dirty="0"/>
              <a:t> </a:t>
            </a:r>
            <a:r>
              <a:rPr sz="2200" spc="-15" dirty="0"/>
              <a:t>ОБУЧЕНИЯ</a:t>
            </a:r>
            <a:endParaRPr sz="2200"/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53562" y="2142425"/>
            <a:ext cx="4161104" cy="111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53562" y="3491230"/>
            <a:ext cx="3671570" cy="108077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Наличие</a:t>
            </a:r>
            <a:r>
              <a:rPr sz="18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цифровых</a:t>
            </a:r>
            <a:endParaRPr sz="1800" dirty="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5"/>
              </a:spcBef>
            </a:pPr>
            <a:r>
              <a:rPr sz="1800" spc="-20" dirty="0">
                <a:solidFill>
                  <a:srgbClr val="FFFFFF"/>
                </a:solidFill>
                <a:latin typeface="Arial"/>
                <a:cs typeface="Arial"/>
              </a:rPr>
              <a:t>образовательных</a:t>
            </a:r>
            <a:r>
              <a:rPr sz="18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ресурсов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15074" y="2796672"/>
            <a:ext cx="6569930" cy="34898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619182C5-3A4C-47A6-8292-5DFE8A3C3EC3}"/>
              </a:ext>
            </a:extLst>
          </p:cNvPr>
          <p:cNvSpPr/>
          <p:nvPr/>
        </p:nvSpPr>
        <p:spPr>
          <a:xfrm>
            <a:off x="1076676" y="2200133"/>
            <a:ext cx="40383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с использованием дистанционных технологий (дистанционное обучение)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11952" y="1609344"/>
            <a:ext cx="6205728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402336"/>
            <a:ext cx="12192000" cy="1178560"/>
          </a:xfrm>
          <a:custGeom>
            <a:avLst/>
            <a:gdLst/>
            <a:ahLst/>
            <a:cxnLst/>
            <a:rect l="l" t="t" r="r" b="b"/>
            <a:pathLst>
              <a:path w="12192000" h="1178560">
                <a:moveTo>
                  <a:pt x="0" y="1178052"/>
                </a:moveTo>
                <a:lnTo>
                  <a:pt x="12192000" y="1178052"/>
                </a:lnTo>
                <a:lnTo>
                  <a:pt x="12192000" y="0"/>
                </a:lnTo>
                <a:lnTo>
                  <a:pt x="0" y="0"/>
                </a:lnTo>
                <a:lnTo>
                  <a:pt x="0" y="1178052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05129" y="525602"/>
            <a:ext cx="21558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20" dirty="0"/>
              <a:t>ОРГАНИЗАЦИЯ</a:t>
            </a:r>
            <a:endParaRPr sz="2200" dirty="0"/>
          </a:p>
        </p:txBody>
      </p:sp>
      <p:sp>
        <p:nvSpPr>
          <p:cNvPr id="5" name="object 5"/>
          <p:cNvSpPr txBox="1"/>
          <p:nvPr/>
        </p:nvSpPr>
        <p:spPr>
          <a:xfrm>
            <a:off x="3052952" y="525602"/>
            <a:ext cx="39858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44165" algn="l"/>
              </a:tabLst>
            </a:pP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2200" b="1" spc="-3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2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5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ТИВНО</a:t>
            </a:r>
            <a:r>
              <a:rPr sz="2200" b="1" spc="-25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b="1" spc="-2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-3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-15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28407" y="525602"/>
            <a:ext cx="46062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71270" algn="l"/>
                <a:tab pos="1788160" algn="l"/>
              </a:tabLst>
            </a:pP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b="1" spc="-1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Й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ИСП</a:t>
            </a:r>
            <a:r>
              <a:rPr sz="2200" b="1" spc="-5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-15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200" b="1" spc="-65" dirty="0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sz="2200" b="1" spc="-30" dirty="0">
                <a:solidFill>
                  <a:srgbClr val="FFFFFF"/>
                </a:solidFill>
                <a:latin typeface="Arial"/>
                <a:cs typeface="Arial"/>
              </a:rPr>
              <a:t>З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-114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АНИ</a:t>
            </a:r>
            <a:r>
              <a:rPr sz="2200" b="1" spc="10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М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64997" y="562355"/>
            <a:ext cx="0" cy="913130"/>
          </a:xfrm>
          <a:custGeom>
            <a:avLst/>
            <a:gdLst/>
            <a:ahLst/>
            <a:cxnLst/>
            <a:rect l="l" t="t" r="r" b="b"/>
            <a:pathLst>
              <a:path h="913130">
                <a:moveTo>
                  <a:pt x="0" y="0"/>
                </a:moveTo>
                <a:lnTo>
                  <a:pt x="0" y="912876"/>
                </a:lnTo>
              </a:path>
            </a:pathLst>
          </a:custGeom>
          <a:ln w="71628">
            <a:solidFill>
              <a:srgbClr val="61C3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76606" y="562355"/>
            <a:ext cx="0" cy="913130"/>
          </a:xfrm>
          <a:custGeom>
            <a:avLst/>
            <a:gdLst/>
            <a:ahLst/>
            <a:cxnLst/>
            <a:rect l="l" t="t" r="r" b="b"/>
            <a:pathLst>
              <a:path h="913130">
                <a:moveTo>
                  <a:pt x="0" y="0"/>
                </a:moveTo>
                <a:lnTo>
                  <a:pt x="0" y="912876"/>
                </a:lnTo>
              </a:path>
            </a:pathLst>
          </a:custGeom>
          <a:ln w="563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05129" y="861441"/>
            <a:ext cx="11330305" cy="5767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2115820" algn="l"/>
                <a:tab pos="5582920" algn="l"/>
                <a:tab pos="7515859" algn="l"/>
                <a:tab pos="10085705" algn="l"/>
              </a:tabLst>
            </a:pP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Ц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Ф</a:t>
            </a:r>
            <a:r>
              <a:rPr sz="2200" b="1" spc="-3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ОВ</a:t>
            </a:r>
            <a:r>
              <a:rPr sz="2200" b="1" spc="5" dirty="0">
                <a:solidFill>
                  <a:srgbClr val="FFFFFF"/>
                </a:solidFill>
                <a:latin typeface="Arial"/>
                <a:cs typeface="Arial"/>
              </a:rPr>
              <a:t>Ы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Х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2200" b="1" spc="-2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ОСВЕТ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ТЕ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200" b="1" spc="-50" dirty="0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СК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Х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РЕ</a:t>
            </a:r>
            <a:r>
              <a:rPr sz="2200" b="1" spc="-3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-6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7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ОВ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ВИ</a:t>
            </a:r>
            <a:r>
              <a:rPr sz="2200" b="1" spc="-3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b="1" spc="-17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2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ЛЬНЫХ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МУЗЕЕВ,  </a:t>
            </a:r>
            <a:r>
              <a:rPr sz="2200" b="1" spc="-40" dirty="0">
                <a:solidFill>
                  <a:srgbClr val="FFFFFF"/>
                </a:solidFill>
                <a:latin typeface="Arial"/>
                <a:cs typeface="Arial"/>
              </a:rPr>
              <a:t>ВЫСТАВОК 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b="1" spc="-20" dirty="0">
                <a:solidFill>
                  <a:srgbClr val="FFFFFF"/>
                </a:solidFill>
                <a:latin typeface="Arial"/>
                <a:cs typeface="Arial"/>
              </a:rPr>
              <a:t>КИНОТЕАТРОВ</a:t>
            </a:r>
            <a:endParaRPr sz="2200" dirty="0">
              <a:latin typeface="Arial"/>
              <a:cs typeface="Arial"/>
            </a:endParaRPr>
          </a:p>
          <a:p>
            <a:pPr marL="611505">
              <a:lnSpc>
                <a:spcPct val="100000"/>
              </a:lnSpc>
              <a:spcBef>
                <a:spcPts val="1510"/>
              </a:spcBef>
            </a:pPr>
            <a:r>
              <a:rPr sz="2000" spc="-5" dirty="0">
                <a:latin typeface="Calibri"/>
                <a:cs typeface="Calibri"/>
              </a:rPr>
              <a:t>Эрмитаж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https://bit.ly/39VHDoI</a:t>
            </a:r>
            <a:endParaRPr sz="2000" dirty="0">
              <a:latin typeface="Calibri"/>
              <a:cs typeface="Calibri"/>
            </a:endParaRPr>
          </a:p>
          <a:p>
            <a:pPr marL="611505" marR="2870835">
              <a:lnSpc>
                <a:spcPct val="100000"/>
              </a:lnSpc>
            </a:pPr>
            <a:r>
              <a:rPr sz="2000" spc="-25" dirty="0">
                <a:latin typeface="Calibri"/>
                <a:cs typeface="Calibri"/>
              </a:rPr>
              <a:t>Государственный </a:t>
            </a:r>
            <a:r>
              <a:rPr sz="2000" spc="-5" dirty="0">
                <a:latin typeface="Calibri"/>
                <a:cs typeface="Calibri"/>
              </a:rPr>
              <a:t>Русский </a:t>
            </a: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(Санкт-Петербург)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https://bit.ly/2IOQDjq </a:t>
            </a:r>
            <a:r>
              <a:rPr sz="2000" spc="-5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 </a:t>
            </a:r>
            <a:r>
              <a:rPr sz="2000" spc="-45" dirty="0">
                <a:latin typeface="Calibri"/>
                <a:cs typeface="Calibri"/>
              </a:rPr>
              <a:t>Гугла </a:t>
            </a:r>
            <a:r>
              <a:rPr sz="2000" dirty="0">
                <a:latin typeface="Calibri"/>
                <a:cs typeface="Calibri"/>
              </a:rPr>
              <a:t>Arts and </a:t>
            </a:r>
            <a:r>
              <a:rPr sz="2000" spc="-10" dirty="0">
                <a:latin typeface="Calibri"/>
                <a:cs typeface="Calibri"/>
              </a:rPr>
              <a:t>Culture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https://artsandculture.google.com/</a:t>
            </a:r>
            <a:endParaRPr sz="2000" dirty="0">
              <a:latin typeface="Calibri"/>
              <a:cs typeface="Calibri"/>
            </a:endParaRPr>
          </a:p>
          <a:p>
            <a:pPr marL="611505" marR="5010150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Амстердамский </a:t>
            </a:r>
            <a:r>
              <a:rPr sz="2000" dirty="0">
                <a:latin typeface="Calibri"/>
                <a:cs typeface="Calibri"/>
              </a:rPr>
              <a:t>музей Ван </a:t>
            </a:r>
            <a:r>
              <a:rPr sz="2000" spc="-60" dirty="0">
                <a:latin typeface="Calibri"/>
                <a:cs typeface="Calibri"/>
              </a:rPr>
              <a:t>Гога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https://bit.ly/2TRdiSQ </a:t>
            </a:r>
            <a:r>
              <a:rPr sz="2000" spc="-5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истории искусств </a:t>
            </a:r>
            <a:r>
              <a:rPr sz="2000" dirty="0">
                <a:latin typeface="Calibri"/>
                <a:cs typeface="Calibri"/>
              </a:rPr>
              <a:t>Вены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7"/>
              </a:rPr>
              <a:t>https://bit.ly/3d08Zfm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Лувр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8"/>
              </a:rPr>
              <a:t>https://bit.ly/2WciGBi</a:t>
            </a:r>
            <a:r>
              <a:rPr sz="2000" spc="-10" dirty="0">
                <a:latin typeface="Calibri"/>
                <a:cs typeface="Calibri"/>
              </a:rPr>
              <a:t>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9"/>
              </a:rPr>
              <a:t>https://www.louvre.fr/en/media-en-ligne</a:t>
            </a:r>
            <a:endParaRPr sz="2000" dirty="0">
              <a:latin typeface="Calibri"/>
              <a:cs typeface="Calibri"/>
            </a:endParaRPr>
          </a:p>
          <a:p>
            <a:pPr marL="611505" marR="65024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Британский </a:t>
            </a:r>
            <a:r>
              <a:rPr sz="2000" spc="-5" dirty="0">
                <a:latin typeface="Calibri"/>
                <a:cs typeface="Calibri"/>
              </a:rPr>
              <a:t>музей, </a:t>
            </a:r>
            <a:r>
              <a:rPr sz="2000" spc="-10" dirty="0">
                <a:latin typeface="Calibri"/>
                <a:cs typeface="Calibri"/>
              </a:rPr>
              <a:t>онлайн-коллекция </a:t>
            </a:r>
            <a:r>
              <a:rPr sz="2000" spc="-20" dirty="0">
                <a:latin typeface="Calibri"/>
                <a:cs typeface="Calibri"/>
              </a:rPr>
              <a:t>одна </a:t>
            </a:r>
            <a:r>
              <a:rPr sz="2000" dirty="0">
                <a:latin typeface="Calibri"/>
                <a:cs typeface="Calibri"/>
              </a:rPr>
              <a:t>из самых </a:t>
            </a:r>
            <a:r>
              <a:rPr sz="2000" spc="-5" dirty="0">
                <a:latin typeface="Calibri"/>
                <a:cs typeface="Calibri"/>
              </a:rPr>
              <a:t>масштабных, </a:t>
            </a:r>
            <a:r>
              <a:rPr sz="2000" spc="-10" dirty="0">
                <a:latin typeface="Calibri"/>
                <a:cs typeface="Calibri"/>
              </a:rPr>
              <a:t>более </a:t>
            </a:r>
            <a:r>
              <a:rPr sz="2000" dirty="0">
                <a:latin typeface="Calibri"/>
                <a:cs typeface="Calibri"/>
              </a:rPr>
              <a:t>3,5 </a:t>
            </a:r>
            <a:r>
              <a:rPr sz="2000" spc="-5" dirty="0">
                <a:latin typeface="Calibri"/>
                <a:cs typeface="Calibri"/>
              </a:rPr>
              <a:t>млн экспонатов 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0"/>
              </a:rPr>
              <a:t>https://www.britishmuseum.org</a:t>
            </a:r>
            <a:endParaRPr sz="2000" dirty="0">
              <a:latin typeface="Calibri"/>
              <a:cs typeface="Calibri"/>
            </a:endParaRPr>
          </a:p>
          <a:p>
            <a:pPr marL="611505" marR="498475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Британский </a:t>
            </a:r>
            <a:r>
              <a:rPr sz="2000" spc="-5" dirty="0">
                <a:latin typeface="Calibri"/>
                <a:cs typeface="Calibri"/>
              </a:rPr>
              <a:t>музей, </a:t>
            </a:r>
            <a:r>
              <a:rPr sz="2000" dirty="0">
                <a:latin typeface="Calibri"/>
                <a:cs typeface="Calibri"/>
              </a:rPr>
              <a:t>виртуальные </a:t>
            </a:r>
            <a:r>
              <a:rPr sz="2000" spc="-5" dirty="0">
                <a:latin typeface="Calibri"/>
                <a:cs typeface="Calibri"/>
              </a:rPr>
              <a:t>экскурсии </a:t>
            </a:r>
            <a:r>
              <a:rPr sz="2000" dirty="0">
                <a:latin typeface="Calibri"/>
                <a:cs typeface="Calibri"/>
              </a:rPr>
              <a:t>по музею и </a:t>
            </a:r>
            <a:r>
              <a:rPr sz="2000" spc="-5" dirty="0">
                <a:latin typeface="Calibri"/>
                <a:cs typeface="Calibri"/>
              </a:rPr>
              <a:t>экспозициям </a:t>
            </a:r>
            <a:r>
              <a:rPr sz="2000" dirty="0">
                <a:latin typeface="Calibri"/>
                <a:cs typeface="Calibri"/>
              </a:rPr>
              <a:t>на </a:t>
            </a:r>
            <a:r>
              <a:rPr sz="2000" spc="-5" dirty="0">
                <a:latin typeface="Calibri"/>
                <a:cs typeface="Calibri"/>
              </a:rPr>
              <a:t>официальном </a:t>
            </a:r>
            <a:r>
              <a:rPr sz="2000" spc="-40" dirty="0">
                <a:latin typeface="Calibri"/>
                <a:cs typeface="Calibri"/>
              </a:rPr>
              <a:t>YouTube  </a:t>
            </a:r>
            <a:r>
              <a:rPr sz="2000" spc="-5" dirty="0">
                <a:latin typeface="Calibri"/>
                <a:cs typeface="Calibri"/>
              </a:rPr>
              <a:t>канале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1"/>
              </a:rPr>
              <a:t>https://www.youtube.com/user/britishmuseum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Метрополитен-музей, </a:t>
            </a:r>
            <a:r>
              <a:rPr sz="2000" dirty="0">
                <a:latin typeface="Calibri"/>
                <a:cs typeface="Calibri"/>
              </a:rPr>
              <a:t>Нью-Йорк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2"/>
              </a:rPr>
              <a:t>https://www.metmuseum.org</a:t>
            </a:r>
            <a:endParaRPr sz="2000" dirty="0">
              <a:latin typeface="Calibri"/>
              <a:cs typeface="Calibri"/>
            </a:endParaRPr>
          </a:p>
          <a:p>
            <a:pPr marL="611505" marR="1804035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онлайн-коллекция </a:t>
            </a:r>
            <a:r>
              <a:rPr sz="2000" dirty="0">
                <a:latin typeface="Calibri"/>
                <a:cs typeface="Calibri"/>
              </a:rPr>
              <a:t>музея </a:t>
            </a:r>
            <a:r>
              <a:rPr sz="2000" spc="-20" dirty="0">
                <a:latin typeface="Calibri"/>
                <a:cs typeface="Calibri"/>
              </a:rPr>
              <a:t>Гуггенхайм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3"/>
              </a:rPr>
              <a:t>https://www.guggenheim.org/collection-online </a:t>
            </a:r>
            <a:r>
              <a:rPr sz="2000" spc="-10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Сальвадора Дали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4"/>
              </a:rPr>
              <a:t>https://bit.ly/33iHVmX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Смитсоновский </a:t>
            </a:r>
            <a:r>
              <a:rPr sz="2000" dirty="0">
                <a:latin typeface="Calibri"/>
                <a:cs typeface="Calibri"/>
              </a:rPr>
              <a:t>музей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5"/>
              </a:rPr>
              <a:t>https://www.si.edu/exhibitions/online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Calibri"/>
                <a:cs typeface="Calibri"/>
              </a:rPr>
              <a:t>Национальный </a:t>
            </a:r>
            <a:r>
              <a:rPr sz="2000" dirty="0">
                <a:latin typeface="Calibri"/>
                <a:cs typeface="Calibri"/>
              </a:rPr>
              <a:t>музей в </a:t>
            </a:r>
            <a:r>
              <a:rPr sz="2000" spc="-10" dirty="0">
                <a:latin typeface="Calibri"/>
                <a:cs typeface="Calibri"/>
              </a:rPr>
              <a:t>Кракове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6"/>
              </a:rPr>
              <a:t>https://bit.ly/3d29dT0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10"/>
              </a:spcBef>
            </a:pP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изобразительных искусств </a:t>
            </a:r>
            <a:r>
              <a:rPr sz="2000" dirty="0">
                <a:latin typeface="Calibri"/>
                <a:cs typeface="Calibri"/>
              </a:rPr>
              <a:t>в </a:t>
            </a:r>
            <a:r>
              <a:rPr sz="2000" spc="-15" dirty="0">
                <a:latin typeface="Calibri"/>
                <a:cs typeface="Calibri"/>
              </a:rPr>
              <a:t>Будапеште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7"/>
              </a:rPr>
              <a:t>https://bit.ly/3d08L80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12063" y="1931419"/>
            <a:ext cx="571500" cy="529703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15823" y="3055620"/>
            <a:ext cx="554024" cy="504443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37972" y="4218432"/>
            <a:ext cx="588264" cy="534924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9663" y="838200"/>
            <a:ext cx="11832590" cy="2080260"/>
          </a:xfrm>
          <a:custGeom>
            <a:avLst/>
            <a:gdLst/>
            <a:ahLst/>
            <a:cxnLst/>
            <a:rect l="l" t="t" r="r" b="b"/>
            <a:pathLst>
              <a:path w="11832590" h="2080260">
                <a:moveTo>
                  <a:pt x="0" y="2080260"/>
                </a:moveTo>
                <a:lnTo>
                  <a:pt x="11832336" y="2080260"/>
                </a:lnTo>
                <a:lnTo>
                  <a:pt x="11832336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2984" y="838200"/>
            <a:ext cx="47625" cy="2080260"/>
          </a:xfrm>
          <a:custGeom>
            <a:avLst/>
            <a:gdLst/>
            <a:ahLst/>
            <a:cxnLst/>
            <a:rect l="l" t="t" r="r" b="b"/>
            <a:pathLst>
              <a:path w="47625" h="2080260">
                <a:moveTo>
                  <a:pt x="0" y="2080260"/>
                </a:moveTo>
                <a:lnTo>
                  <a:pt x="47243" y="2080260"/>
                </a:lnTo>
                <a:lnTo>
                  <a:pt x="47243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838200"/>
            <a:ext cx="207645" cy="2080260"/>
          </a:xfrm>
          <a:custGeom>
            <a:avLst/>
            <a:gdLst/>
            <a:ahLst/>
            <a:cxnLst/>
            <a:rect l="l" t="t" r="r" b="b"/>
            <a:pathLst>
              <a:path w="207645" h="2080260">
                <a:moveTo>
                  <a:pt x="0" y="2080260"/>
                </a:moveTo>
                <a:lnTo>
                  <a:pt x="207264" y="2080260"/>
                </a:lnTo>
                <a:lnTo>
                  <a:pt x="207264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0227" y="845821"/>
            <a:ext cx="59690" cy="2070100"/>
          </a:xfrm>
          <a:custGeom>
            <a:avLst/>
            <a:gdLst/>
            <a:ahLst/>
            <a:cxnLst/>
            <a:rect l="l" t="t" r="r" b="b"/>
            <a:pathLst>
              <a:path w="59689" h="2070100">
                <a:moveTo>
                  <a:pt x="0" y="2069592"/>
                </a:moveTo>
                <a:lnTo>
                  <a:pt x="59436" y="2069592"/>
                </a:lnTo>
                <a:lnTo>
                  <a:pt x="59436" y="0"/>
                </a:lnTo>
                <a:lnTo>
                  <a:pt x="0" y="0"/>
                </a:lnTo>
                <a:lnTo>
                  <a:pt x="0" y="206959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10613" y="926379"/>
            <a:ext cx="8966200" cy="1800493"/>
          </a:xfrm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1520"/>
              </a:spcBef>
            </a:pPr>
            <a:r>
              <a:rPr lang="en-US" sz="4000" spc="-25" dirty="0"/>
              <a:t>CALL-</a:t>
            </a:r>
            <a:r>
              <a:rPr lang="kk-KZ" sz="4000" spc="-25" dirty="0"/>
              <a:t>ЦЕНТР</a:t>
            </a:r>
            <a:endParaRPr sz="4000" dirty="0"/>
          </a:p>
          <a:p>
            <a:pPr marL="12700" marR="5080" algn="ctr">
              <a:lnSpc>
                <a:spcPct val="100000"/>
              </a:lnSpc>
              <a:spcBef>
                <a:spcPts val="994"/>
              </a:spcBef>
            </a:pPr>
            <a:r>
              <a:rPr sz="2800" b="0" spc="-5" dirty="0">
                <a:latin typeface="Arial"/>
                <a:cs typeface="Arial"/>
              </a:rPr>
              <a:t>по </a:t>
            </a:r>
            <a:r>
              <a:rPr sz="2800" b="0" spc="-10" dirty="0">
                <a:latin typeface="Arial"/>
                <a:cs typeface="Arial"/>
              </a:rPr>
              <a:t>вопросам организации </a:t>
            </a:r>
            <a:r>
              <a:rPr sz="2800" b="0" spc="-15" dirty="0">
                <a:latin typeface="Arial"/>
                <a:cs typeface="Arial"/>
              </a:rPr>
              <a:t>дистанционного </a:t>
            </a:r>
            <a:r>
              <a:rPr sz="2800" b="0" spc="-10" dirty="0">
                <a:latin typeface="Arial"/>
                <a:cs typeface="Arial"/>
              </a:rPr>
              <a:t>обучения </a:t>
            </a:r>
            <a:r>
              <a:rPr sz="2800" b="0" spc="-5" dirty="0">
                <a:latin typeface="Arial"/>
                <a:cs typeface="Arial"/>
              </a:rPr>
              <a:t>и  </a:t>
            </a:r>
            <a:r>
              <a:rPr sz="2800" b="0" spc="-15" dirty="0" err="1">
                <a:latin typeface="Arial"/>
                <a:cs typeface="Arial"/>
              </a:rPr>
              <a:t>работы</a:t>
            </a:r>
            <a:r>
              <a:rPr sz="2800" b="0" spc="-15" dirty="0">
                <a:latin typeface="Arial"/>
                <a:cs typeface="Arial"/>
              </a:rPr>
              <a:t> </a:t>
            </a:r>
            <a:r>
              <a:rPr sz="2800" b="0" spc="-15" dirty="0" err="1">
                <a:latin typeface="Arial"/>
                <a:cs typeface="Arial"/>
              </a:rPr>
              <a:t>школ</a:t>
            </a:r>
            <a:r>
              <a:rPr lang="kk-KZ" sz="2800" b="0" spc="-15" dirty="0"/>
              <a:t> города Павлодара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47140" y="4038600"/>
            <a:ext cx="10735260" cy="14978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185">
              <a:lnSpc>
                <a:spcPct val="100000"/>
              </a:lnSpc>
              <a:spcBef>
                <a:spcPts val="100"/>
              </a:spcBef>
              <a:tabLst>
                <a:tab pos="5847080" algn="l"/>
              </a:tabLst>
            </a:pPr>
            <a:r>
              <a:rPr sz="4800" b="1" dirty="0">
                <a:solidFill>
                  <a:srgbClr val="334F89"/>
                </a:solidFill>
                <a:latin typeface="Arial"/>
                <a:cs typeface="Arial"/>
              </a:rPr>
              <a:t>8 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(</a:t>
            </a:r>
            <a:r>
              <a:rPr lang="kk-KZ" sz="4800" b="1" dirty="0" smtClean="0">
                <a:solidFill>
                  <a:srgbClr val="334F89"/>
                </a:solidFill>
                <a:latin typeface="Arial"/>
                <a:cs typeface="Arial"/>
              </a:rPr>
              <a:t>7182) 65 </a:t>
            </a:r>
            <a:r>
              <a:rPr lang="kk-KZ" sz="4800" b="1" spc="35" dirty="0" smtClean="0">
                <a:solidFill>
                  <a:srgbClr val="334F89"/>
                </a:solidFill>
                <a:latin typeface="Arial"/>
                <a:cs typeface="Arial"/>
              </a:rPr>
              <a:t>04</a:t>
            </a:r>
            <a:r>
              <a:rPr sz="4800" b="1" dirty="0" smtClean="0">
                <a:solidFill>
                  <a:srgbClr val="334F89"/>
                </a:solidFill>
                <a:latin typeface="Arial"/>
                <a:cs typeface="Arial"/>
              </a:rPr>
              <a:t> </a:t>
            </a:r>
            <a:r>
              <a:rPr lang="kk-KZ" sz="4800" b="1" dirty="0">
                <a:solidFill>
                  <a:srgbClr val="334F89"/>
                </a:solidFill>
                <a:latin typeface="Arial"/>
                <a:cs typeface="Arial"/>
              </a:rPr>
              <a:t>27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	8 </a:t>
            </a:r>
            <a:r>
              <a:rPr lang="ru-RU" sz="4800" b="1" dirty="0" smtClean="0">
                <a:solidFill>
                  <a:srgbClr val="334F89"/>
                </a:solidFill>
                <a:latin typeface="Arial"/>
                <a:cs typeface="Arial"/>
              </a:rPr>
              <a:t>(7182) 30 </a:t>
            </a:r>
            <a:r>
              <a:rPr lang="ru-RU" sz="4800" b="1" spc="35" dirty="0" smtClean="0">
                <a:solidFill>
                  <a:srgbClr val="334F89"/>
                </a:solidFill>
                <a:latin typeface="Arial"/>
                <a:cs typeface="Arial"/>
              </a:rPr>
              <a:t>14</a:t>
            </a:r>
            <a:r>
              <a:rPr lang="ru-RU" sz="4800" b="1" dirty="0" smtClean="0">
                <a:solidFill>
                  <a:srgbClr val="334F89"/>
                </a:solidFill>
                <a:latin typeface="Arial"/>
                <a:cs typeface="Arial"/>
              </a:rPr>
              <a:t> 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91</a:t>
            </a:r>
            <a:endParaRPr sz="4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85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51347" y="2022348"/>
            <a:ext cx="6205728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3191" y="695070"/>
            <a:ext cx="887539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ТЕХНИЧЕСКОЕ </a:t>
            </a:r>
            <a:r>
              <a:rPr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</a:t>
            </a:r>
            <a:r>
              <a:rPr sz="20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ИСПОЛЬЗОВАНИЯ </a:t>
            </a:r>
            <a:r>
              <a:rPr sz="20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ДИСТАНЦИОННЫХ  </a:t>
            </a:r>
            <a:r>
              <a:rPr sz="2000" b="1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</a:t>
            </a:r>
            <a:r>
              <a:rPr sz="2000" b="1" spc="-5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ТЕХНОЛОГИЙ</a:t>
            </a:r>
            <a:endParaRPr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05129" y="1872818"/>
            <a:ext cx="1005903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Учебный </a:t>
            </a:r>
            <a:r>
              <a:rPr b="0" spc="-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 </a:t>
            </a:r>
            <a:r>
              <a:rPr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b="0" spc="-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использованием </a:t>
            </a:r>
            <a:r>
              <a:rPr b="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дистанционных</a:t>
            </a:r>
            <a:r>
              <a:rPr b="0" spc="-4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0" spc="-2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b="0" spc="-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</a:t>
            </a:r>
            <a:r>
              <a:rPr b="0" spc="-2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b="0" spc="-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логий </a:t>
            </a:r>
            <a:r>
              <a:rPr b="0" spc="-2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обеспечивается </a:t>
            </a:r>
            <a:r>
              <a:rPr b="0" spc="-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следующими </a:t>
            </a:r>
            <a:r>
              <a:rPr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техническими</a:t>
            </a:r>
            <a:r>
              <a:rPr spc="150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средствами</a:t>
            </a:r>
            <a:r>
              <a:rPr b="0" spc="-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205330" y="2895600"/>
            <a:ext cx="5881269" cy="6097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компьютер</a:t>
            </a:r>
            <a:r>
              <a:rPr sz="1900" spc="-1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ноутбук</a:t>
            </a:r>
            <a:r>
              <a:rPr sz="1900" spc="-1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kk-KZ" sz="1900" spc="-10" dirty="0">
                <a:latin typeface="Arial" panose="020B0604020202020204" pitchFamily="34" charset="0"/>
                <a:cs typeface="Arial" panose="020B0604020202020204" pitchFamily="34" charset="0"/>
              </a:rPr>
              <a:t>планшет/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телефон</a:t>
            </a:r>
            <a:endParaRPr lang="ru-RU" sz="1900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kk-KZ"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воспроизведения </a:t>
            </a:r>
            <a:r>
              <a:rPr lang="ru-RU" sz="1900" spc="-10" dirty="0">
                <a:latin typeface="Arial" panose="020B0604020202020204" pitchFamily="34" charset="0"/>
                <a:cs typeface="Arial" panose="020B0604020202020204" pitchFamily="34" charset="0"/>
              </a:rPr>
              <a:t>звука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900" spc="11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видео 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возможностью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16660" y="3886200"/>
            <a:ext cx="5336540" cy="1306127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>
              <a:tabLst>
                <a:tab pos="1745614" algn="l"/>
                <a:tab pos="3429635" algn="l"/>
                <a:tab pos="4080510" algn="l"/>
                <a:tab pos="5217795" algn="l"/>
              </a:tabLst>
            </a:pP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пр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ра</a:t>
            </a:r>
            <a:r>
              <a:rPr sz="1900" spc="10" dirty="0" err="1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1900" spc="5" dirty="0" err="1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-3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1900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сп</a:t>
            </a:r>
            <a:r>
              <a:rPr sz="1900" spc="-6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ни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дл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1900" spc="2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упа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локальным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удаленным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серверам с </a:t>
            </a:r>
            <a:r>
              <a:rPr lang="ru-RU" sz="1900" spc="-10" dirty="0">
                <a:latin typeface="Arial" panose="020B0604020202020204" pitchFamily="34" charset="0"/>
                <a:cs typeface="Arial" panose="020B0604020202020204" pitchFamily="34" charset="0"/>
              </a:rPr>
              <a:t>учебной 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информацией и </a:t>
            </a:r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рабочими</a:t>
            </a:r>
            <a:r>
              <a:rPr lang="ru-RU" sz="1900" spc="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0" dirty="0">
                <a:latin typeface="Arial" panose="020B0604020202020204" pitchFamily="34" charset="0"/>
                <a:cs typeface="Arial" panose="020B0604020202020204" pitchFamily="34" charset="0"/>
              </a:rPr>
              <a:t>материалами</a:t>
            </a:r>
            <a:endParaRPr lang="ru-RU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1745614" algn="l"/>
                <a:tab pos="3429635" algn="l"/>
                <a:tab pos="4080510" algn="l"/>
                <a:tab pos="5217795" algn="l"/>
              </a:tabLst>
            </a:pP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04061" y="5334000"/>
            <a:ext cx="5334000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60"/>
              </a:spcBef>
            </a:pPr>
            <a:r>
              <a:rPr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локальная</a:t>
            </a:r>
            <a:r>
              <a:rPr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20" dirty="0">
                <a:latin typeface="Arial" panose="020B0604020202020204" pitchFamily="34" charset="0"/>
                <a:cs typeface="Arial" panose="020B0604020202020204" pitchFamily="34" charset="0"/>
              </a:rPr>
              <a:t>сеть </a:t>
            </a:r>
            <a:r>
              <a:rPr sz="1900" spc="-5" dirty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sz="1900" spc="-15" dirty="0">
                <a:latin typeface="Arial" panose="020B0604020202020204" pitchFamily="34" charset="0"/>
                <a:cs typeface="Arial" panose="020B0604020202020204" pitchFamily="34" charset="0"/>
              </a:rPr>
              <a:t>выходом </a:t>
            </a:r>
            <a:r>
              <a:rPr sz="1900" spc="-5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900" spc="-15" dirty="0">
                <a:latin typeface="Arial" panose="020B0604020202020204" pitchFamily="34" charset="0"/>
                <a:cs typeface="Arial" panose="020B0604020202020204" pitchFamily="34" charset="0"/>
              </a:rPr>
              <a:t>Интернет </a:t>
            </a:r>
            <a:r>
              <a:rPr sz="1900" spc="5" dirty="0">
                <a:latin typeface="Arial" panose="020B0604020202020204" pitchFamily="34" charset="0"/>
                <a:cs typeface="Arial" panose="020B0604020202020204" pitchFamily="34" charset="0"/>
              </a:rPr>
              <a:t>(канал  </a:t>
            </a:r>
            <a:r>
              <a:rPr sz="1900" spc="-10" dirty="0">
                <a:latin typeface="Arial" panose="020B0604020202020204" pitchFamily="34" charset="0"/>
                <a:cs typeface="Arial" panose="020B0604020202020204" pitchFamily="34" charset="0"/>
              </a:rPr>
              <a:t>подключения </a:t>
            </a:r>
            <a:r>
              <a:rPr sz="1900" spc="-5" dirty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sz="1900" spc="-20" dirty="0">
                <a:latin typeface="Arial" panose="020B0604020202020204" pitchFamily="34" charset="0"/>
                <a:cs typeface="Arial" panose="020B0604020202020204" pitchFamily="34" charset="0"/>
              </a:rPr>
              <a:t>сети</a:t>
            </a:r>
            <a:r>
              <a:rPr sz="190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15" dirty="0">
                <a:latin typeface="Arial" panose="020B0604020202020204" pitchFamily="34" charset="0"/>
                <a:cs typeface="Arial" panose="020B0604020202020204" pitchFamily="34" charset="0"/>
              </a:rPr>
              <a:t>Интернет)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30351" y="3051697"/>
            <a:ext cx="571500" cy="5297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2399" y="4191000"/>
            <a:ext cx="554024" cy="5044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36448" y="5410200"/>
            <a:ext cx="588264" cy="5334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3191" y="695070"/>
            <a:ext cx="10973233" cy="96244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lang="kk-KZ"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ВИДЕОУРОКИ </a:t>
            </a:r>
            <a:r>
              <a:rPr lang="kk-KZ" sz="2000" b="1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учебным предметам 1-11 классов на языках обучения </a:t>
            </a:r>
          </a:p>
          <a:p>
            <a:pPr marL="12700" marR="5080">
              <a:spcBef>
                <a:spcPts val="105"/>
              </a:spcBef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(казахский, русский</a:t>
            </a: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00000"/>
              </a:lnSpc>
              <a:spcBef>
                <a:spcPts val="105"/>
              </a:spcBef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74673" y="1749444"/>
            <a:ext cx="11109249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lvl="2" algn="ctr" hangingPunct="0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Трансляция видеоуроков для обучающихся на казахском языке - на телеканале 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spc="-15" dirty="0" err="1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Балапан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Трансляция видеоуроков для обучающихся на русском языке - на телеканале 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«Ел-</a:t>
            </a:r>
            <a:r>
              <a:rPr lang="ru-RU" sz="2000" b="1" spc="-15" dirty="0" err="1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sz="2000" b="0" spc="-15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07871" y="4724400"/>
            <a:ext cx="533273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lang="kk-KZ" sz="1900" spc="-10" dirty="0">
                <a:latin typeface="Arial" panose="020B0604020202020204" pitchFamily="34" charset="0"/>
                <a:cs typeface="Arial" panose="020B0604020202020204" pitchFamily="34" charset="0"/>
              </a:rPr>
              <a:t>Продолжительность ТВ-урока – 10 минут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04061" y="3962400"/>
            <a:ext cx="5336540" cy="721351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Количество часов не превышает недельную нагрузку по предмету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91904" y="2905125"/>
            <a:ext cx="571500" cy="5297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2399" y="4296156"/>
            <a:ext cx="554024" cy="504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36448" y="5562600"/>
            <a:ext cx="588264" cy="533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s://kievstreet.net/uploads/posts/2014-08/1408119259_tv.jpg">
            <a:extLst>
              <a:ext uri="{FF2B5EF4-FFF2-40B4-BE49-F238E27FC236}">
                <a16:creationId xmlns="" xmlns:a16="http://schemas.microsoft.com/office/drawing/2014/main" id="{9DD8EEA6-DF8F-4D5C-8931-4D94C3B16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72772" y="2689030"/>
            <a:ext cx="4762500" cy="337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object 9">
            <a:extLst>
              <a:ext uri="{FF2B5EF4-FFF2-40B4-BE49-F238E27FC236}">
                <a16:creationId xmlns="" xmlns:a16="http://schemas.microsoft.com/office/drawing/2014/main" id="{0A959043-7704-4933-BB8D-7A2F50B90142}"/>
              </a:ext>
            </a:extLst>
          </p:cNvPr>
          <p:cNvSpPr txBox="1"/>
          <p:nvPr/>
        </p:nvSpPr>
        <p:spPr>
          <a:xfrm>
            <a:off x="1208848" y="2779903"/>
            <a:ext cx="5332730" cy="14125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0" lvl="2" indent="0" algn="just" hangingPunct="0"/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Эфирное время уроков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09-00 до 15-00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часов</a:t>
            </a:r>
          </a:p>
          <a:p>
            <a:pPr marL="0" lvl="2" algn="just" hangingPunct="0"/>
            <a:r>
              <a:rPr lang="ru-RU" spc="-15" dirty="0">
                <a:latin typeface="Arial" panose="020B0604020202020204" pitchFamily="34" charset="0"/>
                <a:cs typeface="Arial" panose="020B0604020202020204" pitchFamily="34" charset="0"/>
              </a:rPr>
              <a:t>Учебные предметы </a:t>
            </a:r>
            <a:r>
              <a:rPr lang="ru-RU" b="1" spc="-15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Информатика, Английский язык, Французский язык, Немецкий язык</a:t>
            </a:r>
            <a:r>
              <a:rPr lang="ru-RU" spc="-15" dirty="0">
                <a:latin typeface="Arial" panose="020B0604020202020204" pitchFamily="34" charset="0"/>
                <a:cs typeface="Arial" panose="020B0604020202020204" pitchFamily="34" charset="0"/>
              </a:rPr>
              <a:t>, вносится </a:t>
            </a:r>
            <a:r>
              <a:rPr lang="ru-RU" u="sng" spc="-15" dirty="0">
                <a:latin typeface="Arial" panose="020B0604020202020204" pitchFamily="34" charset="0"/>
                <a:cs typeface="Arial" panose="020B0604020202020204" pitchFamily="34" charset="0"/>
              </a:rPr>
              <a:t>в школьное расписание</a:t>
            </a:r>
            <a:endParaRPr lang="ru-RU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 algn="just" hangingPunct="0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3A2A6A1A-E629-4741-9918-8433D585732F}"/>
              </a:ext>
            </a:extLst>
          </p:cNvPr>
          <p:cNvSpPr/>
          <p:nvPr/>
        </p:nvSpPr>
        <p:spPr>
          <a:xfrm>
            <a:off x="1146986" y="5334000"/>
            <a:ext cx="6096000" cy="9694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>
              <a:spcBef>
                <a:spcPts val="1065"/>
              </a:spcBef>
            </a:pP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Aitube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будут размещены разработанные видеоуроки, транслируемые на республиканских телеканалах.</a:t>
            </a:r>
          </a:p>
        </p:txBody>
      </p:sp>
    </p:spTree>
    <p:extLst>
      <p:ext uri="{BB962C8B-B14F-4D97-AF65-F5344CB8AC3E}">
        <p14:creationId xmlns:p14="http://schemas.microsoft.com/office/powerpoint/2010/main" xmlns="" val="95553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8"/>
          <p:cNvSpPr txBox="1"/>
          <p:nvPr/>
        </p:nvSpPr>
        <p:spPr>
          <a:xfrm>
            <a:off x="6985026" y="2209800"/>
            <a:ext cx="2412949" cy="100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bject 8"/>
          <p:cNvSpPr txBox="1"/>
          <p:nvPr/>
        </p:nvSpPr>
        <p:spPr>
          <a:xfrm>
            <a:off x="6985026" y="3429000"/>
            <a:ext cx="2412949" cy="684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bject 8"/>
          <p:cNvSpPr txBox="1"/>
          <p:nvPr/>
        </p:nvSpPr>
        <p:spPr>
          <a:xfrm>
            <a:off x="6985026" y="4267200"/>
            <a:ext cx="2412949" cy="75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object 8"/>
          <p:cNvSpPr txBox="1"/>
          <p:nvPr/>
        </p:nvSpPr>
        <p:spPr>
          <a:xfrm>
            <a:off x="6985026" y="5919000"/>
            <a:ext cx="2412949" cy="55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object 8"/>
          <p:cNvSpPr txBox="1"/>
          <p:nvPr/>
        </p:nvSpPr>
        <p:spPr>
          <a:xfrm>
            <a:off x="6985026" y="5194304"/>
            <a:ext cx="2412949" cy="55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/>
          <p:nvPr/>
        </p:nvSpPr>
        <p:spPr>
          <a:xfrm>
            <a:off x="793191" y="821758"/>
            <a:ext cx="10973233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lang="kk-KZ" sz="2000" b="1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ТВ-УРОКА</a:t>
            </a:r>
            <a:endParaRPr lang="kk-K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10"/>
          <p:cNvSpPr txBox="1"/>
          <p:nvPr/>
        </p:nvSpPr>
        <p:spPr>
          <a:xfrm>
            <a:off x="2120362" y="4271608"/>
            <a:ext cx="4161104" cy="75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endParaRPr lang="ru-RU"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учебных заданий для закрепления (на экране крупным шрифтом 2-3 задания)</a:t>
            </a:r>
          </a:p>
          <a:p>
            <a:pPr>
              <a:lnSpc>
                <a:spcPct val="100000"/>
              </a:lnSpc>
            </a:pP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2"/>
          <p:cNvSpPr/>
          <p:nvPr/>
        </p:nvSpPr>
        <p:spPr>
          <a:xfrm>
            <a:off x="1143000" y="2229000"/>
            <a:ext cx="833755" cy="424800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9"/>
          <p:cNvSpPr txBox="1"/>
          <p:nvPr/>
        </p:nvSpPr>
        <p:spPr>
          <a:xfrm>
            <a:off x="2120362" y="3422039"/>
            <a:ext cx="4161104" cy="684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вопросов для закрепления (на экране крупным шрифтом 2-3 вопроса)</a:t>
            </a:r>
            <a:endParaRPr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2120362" y="2239540"/>
            <a:ext cx="4161104" cy="1016930"/>
            <a:chOff x="1053562" y="1963800"/>
            <a:chExt cx="4161104" cy="1016930"/>
          </a:xfrm>
        </p:grpSpPr>
        <p:sp>
          <p:nvSpPr>
            <p:cNvPr id="11" name="object 8"/>
            <p:cNvSpPr txBox="1"/>
            <p:nvPr/>
          </p:nvSpPr>
          <p:spPr>
            <a:xfrm>
              <a:off x="1053562" y="1963800"/>
              <a:ext cx="4161104" cy="1008000"/>
            </a:xfrm>
            <a:prstGeom prst="rect">
              <a:avLst/>
            </a:prstGeom>
            <a:solidFill>
              <a:srgbClr val="334F89"/>
            </a:solidFill>
          </p:spPr>
          <p:txBody>
            <a:bodyPr vert="horz" wrap="square" lIns="0" tIns="205740" rIns="0" bIns="0" rtlCol="0">
              <a:spAutoFit/>
            </a:bodyPr>
            <a:lstStyle/>
            <a:p>
              <a:pPr marR="252729" algn="ctr"/>
              <a:endParaRPr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="" xmlns:a16="http://schemas.microsoft.com/office/drawing/2014/main" id="{619182C5-3A4C-47A6-8292-5DFE8A3C3EC3}"/>
                </a:ext>
              </a:extLst>
            </p:cNvPr>
            <p:cNvSpPr/>
            <p:nvPr/>
          </p:nvSpPr>
          <p:spPr>
            <a:xfrm>
              <a:off x="1076676" y="2057400"/>
              <a:ext cx="4038398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объяснения нового учебного материала учителем (видео, в титрах Ф.И.О. учителя)</a:t>
              </a:r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7684791" y="2461759"/>
            <a:ext cx="1013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минут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684791" y="3516868"/>
            <a:ext cx="1139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684791" y="4431268"/>
            <a:ext cx="1139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684791" y="5269468"/>
            <a:ext cx="1139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684791" y="6012770"/>
            <a:ext cx="1139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0"/>
          <p:cNvSpPr txBox="1"/>
          <p:nvPr/>
        </p:nvSpPr>
        <p:spPr>
          <a:xfrm>
            <a:off x="2113105" y="5193177"/>
            <a:ext cx="4161104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дополнительных 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цифровых ресурсов по теме (1-2 ЦОР)</a:t>
            </a: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10"/>
          <p:cNvSpPr txBox="1"/>
          <p:nvPr/>
        </p:nvSpPr>
        <p:spPr>
          <a:xfrm>
            <a:off x="2120362" y="5917873"/>
            <a:ext cx="4161104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ссылок на дополнительные ресурсы для самостоятельного изучения</a:t>
            </a: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792960" y="1676400"/>
            <a:ext cx="2083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состоит из: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2"/>
          <p:cNvSpPr/>
          <p:nvPr/>
        </p:nvSpPr>
        <p:spPr>
          <a:xfrm>
            <a:off x="9605645" y="2209800"/>
            <a:ext cx="833755" cy="426720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312858" y="1676400"/>
            <a:ext cx="18311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Длительность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2184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338" y="117695"/>
            <a:ext cx="11352662" cy="13255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РАСПИСАНИЕ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ВИДЕОУРОКОВ НА ТВ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 1-11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КЛАССОВ</a:t>
            </a:r>
            <a:b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КАЗАХСКОМ ЯЗЫКЕ ОБУЧЕНИЯ 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46010777"/>
              </p:ext>
            </p:extLst>
          </p:nvPr>
        </p:nvGraphicFramePr>
        <p:xfrm>
          <a:off x="228601" y="914400"/>
          <a:ext cx="11658600" cy="5887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399">
                  <a:extLst>
                    <a:ext uri="{9D8B030D-6E8A-4147-A177-3AD203B41FA5}">
                      <a16:colId xmlns="" xmlns:a16="http://schemas.microsoft.com/office/drawing/2014/main" val="3241270592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3411792203"/>
                    </a:ext>
                  </a:extLst>
                </a:gridCol>
                <a:gridCol w="825740">
                  <a:extLst>
                    <a:ext uri="{9D8B030D-6E8A-4147-A177-3AD203B41FA5}">
                      <a16:colId xmlns="" xmlns:a16="http://schemas.microsoft.com/office/drawing/2014/main" val="3187137990"/>
                    </a:ext>
                  </a:extLst>
                </a:gridCol>
                <a:gridCol w="918324">
                  <a:extLst>
                    <a:ext uri="{9D8B030D-6E8A-4147-A177-3AD203B41FA5}">
                      <a16:colId xmlns="" xmlns:a16="http://schemas.microsoft.com/office/drawing/2014/main" val="2809372458"/>
                    </a:ext>
                  </a:extLst>
                </a:gridCol>
                <a:gridCol w="987402">
                  <a:extLst>
                    <a:ext uri="{9D8B030D-6E8A-4147-A177-3AD203B41FA5}">
                      <a16:colId xmlns="" xmlns:a16="http://schemas.microsoft.com/office/drawing/2014/main" val="3777598954"/>
                    </a:ext>
                  </a:extLst>
                </a:gridCol>
                <a:gridCol w="1282736">
                  <a:extLst>
                    <a:ext uri="{9D8B030D-6E8A-4147-A177-3AD203B41FA5}">
                      <a16:colId xmlns="" xmlns:a16="http://schemas.microsoft.com/office/drawing/2014/main" val="1382910088"/>
                    </a:ext>
                  </a:extLst>
                </a:gridCol>
                <a:gridCol w="1154066">
                  <a:extLst>
                    <a:ext uri="{9D8B030D-6E8A-4147-A177-3AD203B41FA5}">
                      <a16:colId xmlns="" xmlns:a16="http://schemas.microsoft.com/office/drawing/2014/main" val="378971412"/>
                    </a:ext>
                  </a:extLst>
                </a:gridCol>
                <a:gridCol w="923777">
                  <a:extLst>
                    <a:ext uri="{9D8B030D-6E8A-4147-A177-3AD203B41FA5}">
                      <a16:colId xmlns="" xmlns:a16="http://schemas.microsoft.com/office/drawing/2014/main" val="78615819"/>
                    </a:ext>
                  </a:extLst>
                </a:gridCol>
                <a:gridCol w="741417">
                  <a:extLst>
                    <a:ext uri="{9D8B030D-6E8A-4147-A177-3AD203B41FA5}">
                      <a16:colId xmlns="" xmlns:a16="http://schemas.microsoft.com/office/drawing/2014/main" val="1960036683"/>
                    </a:ext>
                  </a:extLst>
                </a:gridCol>
                <a:gridCol w="953673">
                  <a:extLst>
                    <a:ext uri="{9D8B030D-6E8A-4147-A177-3AD203B41FA5}">
                      <a16:colId xmlns="" xmlns:a16="http://schemas.microsoft.com/office/drawing/2014/main" val="1137755490"/>
                    </a:ext>
                  </a:extLst>
                </a:gridCol>
                <a:gridCol w="1059805">
                  <a:extLst>
                    <a:ext uri="{9D8B030D-6E8A-4147-A177-3AD203B41FA5}">
                      <a16:colId xmlns="" xmlns:a16="http://schemas.microsoft.com/office/drawing/2014/main" val="2732346774"/>
                    </a:ext>
                  </a:extLst>
                </a:gridCol>
                <a:gridCol w="1059061">
                  <a:extLst>
                    <a:ext uri="{9D8B030D-6E8A-4147-A177-3AD203B41FA5}">
                      <a16:colId xmlns="" xmlns:a16="http://schemas.microsoft.com/office/drawing/2014/main" val="1894393688"/>
                    </a:ext>
                  </a:extLst>
                </a:gridCol>
              </a:tblGrid>
              <a:tr h="288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Дни недели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класс 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</a:t>
                      </a: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1834457555"/>
                  </a:ext>
                </a:extLst>
              </a:tr>
              <a:tr h="67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Понеде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ьник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2916049400"/>
                  </a:ext>
                </a:extLst>
              </a:tr>
              <a:tr h="1008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ик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694149033"/>
                  </a:ext>
                </a:extLst>
              </a:tr>
              <a:tr h="975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 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Дүниежүзі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1690111954"/>
                  </a:ext>
                </a:extLst>
              </a:tr>
              <a:tr h="982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Четверг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</a:t>
                      </a: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 жүзі 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 жүзі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1045360046"/>
                  </a:ext>
                </a:extLst>
              </a:tr>
              <a:tr h="12983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Пятница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анализ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бастамалары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Ағылшын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2726009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8402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338" y="122237"/>
            <a:ext cx="11352662" cy="13255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РАСПИСАНИЕ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ВИДЕОУРОКОВ НА ТВ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 1-11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КЛАССОВ</a:t>
            </a:r>
            <a:b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РУССКОМ ЯЗЫКЕ ОБУЧЕНИЯ 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24483207"/>
              </p:ext>
            </p:extLst>
          </p:nvPr>
        </p:nvGraphicFramePr>
        <p:xfrm>
          <a:off x="184088" y="914400"/>
          <a:ext cx="11823824" cy="58388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2712">
                  <a:extLst>
                    <a:ext uri="{9D8B030D-6E8A-4147-A177-3AD203B41FA5}">
                      <a16:colId xmlns="" xmlns:a16="http://schemas.microsoft.com/office/drawing/2014/main" val="3241270592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3411792203"/>
                    </a:ext>
                  </a:extLst>
                </a:gridCol>
                <a:gridCol w="961725">
                  <a:extLst>
                    <a:ext uri="{9D8B030D-6E8A-4147-A177-3AD203B41FA5}">
                      <a16:colId xmlns="" xmlns:a16="http://schemas.microsoft.com/office/drawing/2014/main" val="3187137990"/>
                    </a:ext>
                  </a:extLst>
                </a:gridCol>
                <a:gridCol w="863589">
                  <a:extLst>
                    <a:ext uri="{9D8B030D-6E8A-4147-A177-3AD203B41FA5}">
                      <a16:colId xmlns="" xmlns:a16="http://schemas.microsoft.com/office/drawing/2014/main" val="2809372458"/>
                    </a:ext>
                  </a:extLst>
                </a:gridCol>
                <a:gridCol w="1070286">
                  <a:extLst>
                    <a:ext uri="{9D8B030D-6E8A-4147-A177-3AD203B41FA5}">
                      <a16:colId xmlns="" xmlns:a16="http://schemas.microsoft.com/office/drawing/2014/main" val="3777598954"/>
                    </a:ext>
                  </a:extLst>
                </a:gridCol>
                <a:gridCol w="1232026">
                  <a:extLst>
                    <a:ext uri="{9D8B030D-6E8A-4147-A177-3AD203B41FA5}">
                      <a16:colId xmlns="" xmlns:a16="http://schemas.microsoft.com/office/drawing/2014/main" val="1382910088"/>
                    </a:ext>
                  </a:extLst>
                </a:gridCol>
                <a:gridCol w="1170420">
                  <a:extLst>
                    <a:ext uri="{9D8B030D-6E8A-4147-A177-3AD203B41FA5}">
                      <a16:colId xmlns="" xmlns:a16="http://schemas.microsoft.com/office/drawing/2014/main" val="378971412"/>
                    </a:ext>
                  </a:extLst>
                </a:gridCol>
                <a:gridCol w="936864">
                  <a:extLst>
                    <a:ext uri="{9D8B030D-6E8A-4147-A177-3AD203B41FA5}">
                      <a16:colId xmlns="" xmlns:a16="http://schemas.microsoft.com/office/drawing/2014/main" val="78615819"/>
                    </a:ext>
                  </a:extLst>
                </a:gridCol>
                <a:gridCol w="851690">
                  <a:extLst>
                    <a:ext uri="{9D8B030D-6E8A-4147-A177-3AD203B41FA5}">
                      <a16:colId xmlns="" xmlns:a16="http://schemas.microsoft.com/office/drawing/2014/main" val="1960036683"/>
                    </a:ext>
                  </a:extLst>
                </a:gridCol>
                <a:gridCol w="867421">
                  <a:extLst>
                    <a:ext uri="{9D8B030D-6E8A-4147-A177-3AD203B41FA5}">
                      <a16:colId xmlns="" xmlns:a16="http://schemas.microsoft.com/office/drawing/2014/main" val="1137755490"/>
                    </a:ext>
                  </a:extLst>
                </a:gridCol>
                <a:gridCol w="1074824">
                  <a:extLst>
                    <a:ext uri="{9D8B030D-6E8A-4147-A177-3AD203B41FA5}">
                      <a16:colId xmlns="" xmlns:a16="http://schemas.microsoft.com/office/drawing/2014/main" val="2732346774"/>
                    </a:ext>
                  </a:extLst>
                </a:gridCol>
                <a:gridCol w="1074067">
                  <a:extLst>
                    <a:ext uri="{9D8B030D-6E8A-4147-A177-3AD203B41FA5}">
                      <a16:colId xmlns="" xmlns:a16="http://schemas.microsoft.com/office/drawing/2014/main" val="1894393688"/>
                    </a:ext>
                  </a:extLst>
                </a:gridCol>
              </a:tblGrid>
              <a:tr h="288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Дни недели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1834457555"/>
                  </a:ext>
                </a:extLst>
              </a:tr>
              <a:tr h="67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Понеде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ьник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Рус.литер.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916049400"/>
                  </a:ext>
                </a:extLst>
              </a:tr>
              <a:tr h="1008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</a:t>
                      </a: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ик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Казахст.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694149033"/>
                  </a:ext>
                </a:extLst>
              </a:tr>
              <a:tr h="975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690111954"/>
                  </a:ext>
                </a:extLst>
              </a:tr>
              <a:tr h="982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Четверг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  <a:r>
                        <a:rPr lang="ru-RU" sz="900" b="1" i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45360046"/>
                  </a:ext>
                </a:extLst>
              </a:tr>
              <a:tr h="12983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Пятница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Английский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726009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3302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0979" y="1469766"/>
            <a:ext cx="833755" cy="5083434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91387" y="567943"/>
            <a:ext cx="79565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МОДЕЛИ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48870" y="1447800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marL="160655" algn="ctr">
              <a:lnSpc>
                <a:spcPct val="100000"/>
              </a:lnSpc>
              <a:spcBef>
                <a:spcPts val="860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Электронный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журнал</a:t>
            </a:r>
            <a:r>
              <a:rPr sz="1600" spc="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дневник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kundelik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600" spc="-1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56600" y="5868670"/>
            <a:ext cx="3744000" cy="684530"/>
          </a:xfrm>
          <a:custGeom>
            <a:avLst/>
            <a:gdLst/>
            <a:ahLst/>
            <a:cxnLst/>
            <a:rect l="l" t="t" r="r" b="b"/>
            <a:pathLst>
              <a:path w="3671570" h="684529">
                <a:moveTo>
                  <a:pt x="0" y="684276"/>
                </a:moveTo>
                <a:lnTo>
                  <a:pt x="3671315" y="684276"/>
                </a:lnTo>
                <a:lnTo>
                  <a:pt x="3671315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5840" y="5971733"/>
            <a:ext cx="367157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7355" marR="280670" indent="-140335">
              <a:lnSpc>
                <a:spcPct val="100000"/>
              </a:lnSpc>
              <a:spcBef>
                <a:spcPts val="100"/>
              </a:spcBef>
            </a:pPr>
            <a:r>
              <a:rPr sz="1600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Ресурсы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социальных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сетей </a:t>
            </a:r>
            <a:r>
              <a:rPr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мобильных</a:t>
            </a:r>
            <a:r>
              <a:rPr sz="1600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мессенджеров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47983" y="5357211"/>
            <a:ext cx="3744000" cy="35778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10489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spc="-5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Личный</a:t>
            </a:r>
            <a:r>
              <a:rPr sz="1600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сайт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(блог)</a:t>
            </a:r>
            <a:r>
              <a:rPr sz="1600" spc="-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914900" y="1447800"/>
            <a:ext cx="7134225" cy="5149597"/>
          </a:xfrm>
          <a:custGeom>
            <a:avLst/>
            <a:gdLst/>
            <a:ahLst/>
            <a:cxnLst/>
            <a:rect l="l" t="t" r="r" b="b"/>
            <a:pathLst>
              <a:path w="7134225" h="5247640">
                <a:moveTo>
                  <a:pt x="0" y="5247132"/>
                </a:moveTo>
                <a:lnTo>
                  <a:pt x="7133844" y="5247132"/>
                </a:lnTo>
                <a:lnTo>
                  <a:pt x="7133844" y="0"/>
                </a:lnTo>
                <a:lnTo>
                  <a:pt x="0" y="0"/>
                </a:lnTo>
                <a:lnTo>
                  <a:pt x="0" y="5247132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94275" y="1432029"/>
            <a:ext cx="6910120" cy="5106526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27455">
              <a:lnSpc>
                <a:spcPct val="100000"/>
              </a:lnSpc>
              <a:spcBef>
                <a:spcPts val="940"/>
              </a:spcBef>
            </a:pPr>
            <a:r>
              <a:rPr sz="135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ЦИФРОВЫЕ </a:t>
            </a:r>
            <a:r>
              <a:rPr sz="1350" b="1" spc="-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ОБРАЗОВАТЕЛЬНЫЕ</a:t>
            </a:r>
            <a:r>
              <a:rPr sz="1350" b="1" spc="6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5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РЕСУРСЫ</a:t>
            </a:r>
          </a:p>
          <a:p>
            <a:pPr lvl="0"/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ВСЕХ: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Coursera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— проект в сфере массового онлайн-образования. Стоит отметить, что компания обратилась в Министерство образования и науки РК с предложением открыть бесплатный доступ к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информации.https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://www.coursera.org/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Академия Хана — некоммерческая образовательная организация. Для школьников также открыт бесплатный доступ к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ресурсу.https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://ru.khanacademy.org/</a:t>
            </a:r>
          </a:p>
          <a:p>
            <a:pPr lvl="0"/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ШКОЛЬНИКОВ: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Огромная база с образовательным контентом, в которой более 40 тыс. материалов. Казахстанской компанией все ресурсы открыты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бесплатно.https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://bilimland.kz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Daryn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Молодые ребята с хорошим образовательным ресурсом обнулили свои тарифы. Весь контент соответствует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ГОСО.https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://daryn.online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Opiq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Интерактивный ресурс содержит школьные учебники. Большая часть учебников издательства 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Алматыкітап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баспасы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Ожидаем, что к данному эстонскому проекту подключатся и другие издательства.www.opiq.kz</a:t>
            </a:r>
          </a:p>
          <a:p>
            <a:pPr marL="342900" lvl="0" indent="-342900">
              <a:buAutoNum type="arabicPeriod"/>
            </a:pP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Виртуальныи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̆ тренажер для подготовки к ЕНТ iTest.www.itest.kz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Образовательной портал для школьников и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студентов.https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://100ballov.kz/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http://play.nis.edu.kz/application/registration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Академия STEM. Стоит отметить, что казахстанские ребята хорошо справляются с популяризацией STEM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://stem-academia.com/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main-page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начальнои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̆ школы iMektep.www.imektep.kz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 для изучения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STEM.http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://makeathon.kazneuro.kz/</a:t>
            </a:r>
            <a:endParaRPr lang="ru-RU" sz="135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91668" y="1573461"/>
            <a:ext cx="598932" cy="457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29621" y="2421874"/>
            <a:ext cx="584779" cy="3208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81940" y="3395635"/>
            <a:ext cx="708660" cy="4511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73381" y="4333556"/>
            <a:ext cx="541019" cy="4937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43255" y="5183125"/>
            <a:ext cx="989076" cy="9890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8">
            <a:extLst>
              <a:ext uri="{FF2B5EF4-FFF2-40B4-BE49-F238E27FC236}">
                <a16:creationId xmlns="" xmlns:a16="http://schemas.microsoft.com/office/drawing/2014/main" id="{2EEA0F84-5F6B-4AD3-AB12-B283FA49DD36}"/>
              </a:ext>
            </a:extLst>
          </p:cNvPr>
          <p:cNvSpPr txBox="1"/>
          <p:nvPr/>
        </p:nvSpPr>
        <p:spPr>
          <a:xfrm>
            <a:off x="1057175" y="2150317"/>
            <a:ext cx="3744000" cy="1210588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marL="160655" algn="ctr">
              <a:spcBef>
                <a:spcPts val="860"/>
              </a:spcBef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Streaming, </a:t>
            </a:r>
            <a:r>
              <a:rPr lang="kk-KZ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Платформы: </a:t>
            </a:r>
          </a:p>
          <a:p>
            <a:pPr marL="160655" algn="ctr">
              <a:spcBef>
                <a:spcPts val="860"/>
              </a:spcBef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Bilimland.kz, sabak.kz, aitube.kz, youtube.com </a:t>
            </a:r>
            <a:r>
              <a:rPr lang="kk-KZ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приложения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Zoom, Skype, Moodle, Opiq.kz</a:t>
            </a:r>
          </a:p>
        </p:txBody>
      </p:sp>
      <p:sp>
        <p:nvSpPr>
          <p:cNvPr id="25" name="object 8">
            <a:extLst>
              <a:ext uri="{FF2B5EF4-FFF2-40B4-BE49-F238E27FC236}">
                <a16:creationId xmlns="" xmlns:a16="http://schemas.microsoft.com/office/drawing/2014/main" id="{FE33593C-11B5-4162-9AF2-527A0FA0AE7E}"/>
              </a:ext>
            </a:extLst>
          </p:cNvPr>
          <p:cNvSpPr txBox="1"/>
          <p:nvPr/>
        </p:nvSpPr>
        <p:spPr>
          <a:xfrm>
            <a:off x="1053210" y="3476828"/>
            <a:ext cx="3744000" cy="109517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en-US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Aitube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будут размещены разработанные видеоуроки, транслируемые на республиканских телеканалах.</a:t>
            </a:r>
            <a:endParaRPr lang="ru-RU" sz="16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8">
            <a:extLst>
              <a:ext uri="{FF2B5EF4-FFF2-40B4-BE49-F238E27FC236}">
                <a16:creationId xmlns="" xmlns:a16="http://schemas.microsoft.com/office/drawing/2014/main" id="{D334415B-1EFC-4EE6-B30E-9D2675507765}"/>
              </a:ext>
            </a:extLst>
          </p:cNvPr>
          <p:cNvSpPr txBox="1"/>
          <p:nvPr/>
        </p:nvSpPr>
        <p:spPr>
          <a:xfrm>
            <a:off x="1042973" y="4655071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Сайты школ, социальные сети: 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Instagram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</a:t>
            </a:r>
            <a:endParaRPr lang="ru-RU" sz="16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5354" y="1644063"/>
            <a:ext cx="11674246" cy="4993675"/>
          </a:xfrm>
        </p:spPr>
        <p:txBody>
          <a:bodyPr/>
          <a:lstStyle/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среднего образования строго соблюдаются меры по обеспечению санитарно-эпидемиологического благополучия обучающихся, педагогов и других сотрудников, о принятых мерах незамедлительно информируется вышестоящий орган управления.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 с использованием дистанционных технологий осуществляется в соответствии с ГОСО, Типовыми учебными планами и программами с утвержденным расписанием уроков. При необходимости в расписание уроков вносятся коррективы для обеспечения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гибк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ой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формы обучения.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 участники процесса обучения имеют  доступ к  ТВ-урокам и электронным платформам с учебным контентом.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Организацию 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процесса обучения с использованием дистанционных технологий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информационно-разъснительную работу с  педагогами, сотрудниками, родителями (законными представителями детей) координирует руководитель организации среднего образования.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организациях образования руководителем обеспечивается инструктаж всех участников процесса обучения по вопросам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ответственности каждого за сохранение здоровья, о мерах предосторожности; 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индивидуальной и (или) групповой работы с обучающимися с применением информационно-коммуникационных технологий;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индивидуального консультирования родителей при необходимости.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457200"/>
            <a:ext cx="11791315" cy="900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457200"/>
            <a:ext cx="24765" cy="900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457200"/>
            <a:ext cx="248920" cy="900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>
            <a:spLocks noGrp="1"/>
          </p:cNvSpPr>
          <p:nvPr>
            <p:ph type="title"/>
          </p:nvPr>
        </p:nvSpPr>
        <p:spPr>
          <a:xfrm>
            <a:off x="533400" y="567943"/>
            <a:ext cx="11506199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ПОРЯДОК ОРГАНИЗАЦИИ ПРОЦЕССА ОБУЧЕНИЯ В ОРГАНИЗАЦИЯХ СРЕДНЕГО ОБРАЗОВАНИЯ</a:t>
            </a:r>
            <a:endParaRPr lang="ru-RU" sz="2200" spc="-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329184" y="457200"/>
            <a:ext cx="71755" cy="900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3033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</TotalTime>
  <Words>3093</Words>
  <Application>Microsoft Office PowerPoint</Application>
  <PresentationFormat>Произвольный</PresentationFormat>
  <Paragraphs>593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Office Theme</vt:lpstr>
      <vt:lpstr>РЕКОМЕНДАЦИИ</vt:lpstr>
      <vt:lpstr>УСЛОВИЯ ОРГАНИЗАЦИИ ДИСТАНЦИОННОГО ОБУЧЕНИЯ</vt:lpstr>
      <vt:lpstr>Учебный процесс с использованием дистанционных образовательных технологий обеспечивается следующими техническими средствами:</vt:lpstr>
      <vt:lpstr>Трансляция видеоуроков для обучающихся на казахском языке - на телеканале «Балапан», Трансляция видеоуроков для обучающихся на русском языке - на телеканале «Ел-арна»</vt:lpstr>
      <vt:lpstr>Слайд 5</vt:lpstr>
      <vt:lpstr>РАСПИСАНИЕ ВИДЕОУРОКОВ НА ТВ ДЛЯ  1-11 КЛАССОВ НА КАЗАХСКОМ ЯЗЫКЕ ОБУЧЕНИЯ </vt:lpstr>
      <vt:lpstr>РАСПИСАНИЕ ВИДЕОУРОКОВ НА ТВ ДЛЯ  1-11 КЛАССОВ НА РУССКОМ ЯЗЫКЕ ОБУЧЕНИЯ </vt:lpstr>
      <vt:lpstr>МОДЕЛИ ОРГАНИЗАЦИИ ДИСТАНЦИОННОГО ОБУЧЕНИЯ</vt:lpstr>
      <vt:lpstr>ПОРЯДОК ОРГАНИЗАЦИИ ПРОЦЕССА ОБУЧЕНИЯ В ОРГАНИЗАЦИЯХ СРЕДНЕГО ОБРАЗОВАНИЯ</vt:lpstr>
      <vt:lpstr>АЛГОРИТМЫ ДЕЙСТВИЯ ПРИ ОРГАНИЗАЦИИ ДИСТАНЦИОННОГО ОБУЧЕНИЯ</vt:lpstr>
      <vt:lpstr>АЛГОРИТМЫ ДЕЙСТВИЯ ПРИ ОРГАНИЗАЦИИ ДИСТАНЦИОННОГО ОБУЧЕНИЯ</vt:lpstr>
      <vt:lpstr>АЛГОРИТМЫ ДЕЙСТВИЯ ПРИ ОРГАНИЗАЦИИ ДИСТАНЦИОННОГО ОБУЧЕНИЯ</vt:lpstr>
      <vt:lpstr>АЛГОРИТМЫ ДЕЙСТВИЯ ПРИ ОРГАНИЗАЦИИ ДИСТАНЦИОННОГО ОБУЧЕНИЯ</vt:lpstr>
      <vt:lpstr>АЛГОРИТМЫ ДЕЙСТВИЯ ПРИ ОРГАНИЗАЦИИ ДИСТАНЦИОННОГО ОБУЧЕНИЯ</vt:lpstr>
      <vt:lpstr>ДЕЯТЕЛЬНОСТЬ УЧАСТНИКОВ УЧЕБНО-ВОСПИТАТЕЛЬНОГО ПРОЦЕССА  ОРГАНИЗАЦИЙ СРЕДНЕГО ОБРАЗОВАНИЯ</vt:lpstr>
      <vt:lpstr>УЧИТЕЛЬ-ПРЕДМЕТНИК И ОБУЧАЮЩИЙСЯ, ИМЕЮЩИЕ ДОСТУП К ИНТЕРНЕТУ И ИСПОЛЬЗУЮЩИЕ ДИСТАНЦИОННЫЕ ТЕХНОЛОГИИ ОБУЧЕНИЯ:</vt:lpstr>
      <vt:lpstr>УЧИТЕЛЬ-ПРЕДМЕТНИК И ОБУЧАЮЩИЙСЯ, НЕ ИМЕЮЩИЙ ДОСТУП К ИНТЕРНЕТУ И ИСПОЛЬЗУЮЩИЙ ТВ-УРОКИ:</vt:lpstr>
      <vt:lpstr>ОБУЧАЮЩИЙСЯ:</vt:lpstr>
      <vt:lpstr>РОДИТЕЛИ (ЗАКОННЫЕ ПРЕДСТАВИТЕЛИ) ОБУЧАЮЩИХСЯ:</vt:lpstr>
      <vt:lpstr>ОРГАНИЗАЦИЯ</vt:lpstr>
      <vt:lpstr>CALL-ЦЕНТР по вопросам организации дистанционного обучения и  работы школ города Павлодара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Алексеевна Филипповна</dc:creator>
  <cp:lastModifiedBy>Учитель</cp:lastModifiedBy>
  <cp:revision>33</cp:revision>
  <dcterms:created xsi:type="dcterms:W3CDTF">2020-03-27T03:47:26Z</dcterms:created>
  <dcterms:modified xsi:type="dcterms:W3CDTF">2020-03-30T08:08:33Z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2020-03-27T00:00:00Z</vt:filetime>
  </property>
</Properties>
</file>