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82" r:id="rId2"/>
    <p:sldId id="285" r:id="rId3"/>
    <p:sldId id="267" r:id="rId4"/>
    <p:sldId id="286" r:id="rId5"/>
    <p:sldId id="287" r:id="rId6"/>
    <p:sldId id="288" r:id="rId7"/>
    <p:sldId id="290" r:id="rId8"/>
    <p:sldId id="289" r:id="rId9"/>
    <p:sldId id="260" r:id="rId10"/>
    <p:sldId id="292" r:id="rId11"/>
    <p:sldId id="291" r:id="rId12"/>
    <p:sldId id="293" r:id="rId13"/>
    <p:sldId id="294" r:id="rId14"/>
    <p:sldId id="295" r:id="rId15"/>
    <p:sldId id="275" r:id="rId16"/>
    <p:sldId id="276" r:id="rId17"/>
    <p:sldId id="270" r:id="rId18"/>
    <p:sldId id="278" r:id="rId19"/>
    <p:sldId id="279" r:id="rId20"/>
    <p:sldId id="281" r:id="rId21"/>
    <p:sldId id="25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45" autoAdjust="0"/>
  </p:normalViewPr>
  <p:slideViewPr>
    <p:cSldViewPr>
      <p:cViewPr>
        <p:scale>
          <a:sx n="90" d="100"/>
          <a:sy n="90" d="100"/>
        </p:scale>
        <p:origin x="-816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05B17-ACB5-4ABD-937F-A519C7BF027E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AE6A2A-5669-4B65-A5B5-8D793AC393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3593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ripadvisor.ru/Attractions-g293943-Activities-c49-Kazakhstan.html" TargetMode="External"/><Relationship Id="rId3" Type="http://schemas.openxmlformats.org/officeDocument/2006/relationships/hyperlink" Target="https://nur-sultan3d.kz/art/museum/nationalmuseum.html" TargetMode="External"/><Relationship Id="rId7" Type="http://schemas.openxmlformats.org/officeDocument/2006/relationships/hyperlink" Target="https://tonkosti.ru/&#1052;&#1091;&#1079;&#1077;&#1080;_&#1050;&#1072;&#1079;&#1072;&#1093;&#1089;&#1090;&#1072;&#1085;&#1072;" TargetMode="External"/><Relationship Id="rId2" Type="http://schemas.openxmlformats.org/officeDocument/2006/relationships/hyperlink" Target="https://tren-kot.ru/trainings/thematic/on-line-programmy/age/12-14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tourister.ru/world/asia/kazakhstan/city/astana/museum/24078" TargetMode="External"/><Relationship Id="rId5" Type="http://schemas.openxmlformats.org/officeDocument/2006/relationships/hyperlink" Target="http://www.3dsemey.kz/Virtyal?id=138&amp;lang=ru" TargetMode="External"/><Relationship Id="rId4" Type="http://schemas.openxmlformats.org/officeDocument/2006/relationships/hyperlink" Target="http://www.csmrk.kz/index.php/mnu-exposition/mnu-virtual-obzor" TargetMode="External"/><Relationship Id="rId9" Type="http://schemas.openxmlformats.org/officeDocument/2006/relationships/hyperlink" Target="https://www.louvre.fr/en/visites-en-ligne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ritishmuseum.org/collection" TargetMode="External"/><Relationship Id="rId13" Type="http://schemas.openxmlformats.org/officeDocument/2006/relationships/hyperlink" Target="http://park-taigan.ru/wp-content/uploads/tour/taigan.html" TargetMode="External"/><Relationship Id="rId18" Type="http://schemas.openxmlformats.org/officeDocument/2006/relationships/hyperlink" Target="https://www.youtube.com/playlist?list=PL0lO_mIqDDFW5h4vGzizQDcsqK3nxjvy" TargetMode="External"/><Relationship Id="rId3" Type="http://schemas.openxmlformats.org/officeDocument/2006/relationships/hyperlink" Target="https://www.uffizi.it/mostre-virtuali" TargetMode="External"/><Relationship Id="rId7" Type="http://schemas.openxmlformats.org/officeDocument/2006/relationships/hyperlink" Target="https://www.nga.gov/index.html" TargetMode="External"/><Relationship Id="rId12" Type="http://schemas.openxmlformats.org/officeDocument/2006/relationships/hyperlink" Target="http://udm-zoo.ru/Zoo_3dtour/3dtour_zoo.html" TargetMode="External"/><Relationship Id="rId17" Type="http://schemas.openxmlformats.org/officeDocument/2006/relationships/hyperlink" Target="https://www.youtube.com/user/shogun13371337" TargetMode="External"/><Relationship Id="rId2" Type="http://schemas.openxmlformats.org/officeDocument/2006/relationships/hyperlink" Target="https://pinacotecabrera.org/" TargetMode="External"/><Relationship Id="rId16" Type="http://schemas.openxmlformats.org/officeDocument/2006/relationships/hyperlink" Target="https://www.youtube.com/channel/UCZRmfTmR24k4LXQtJrnFAh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useodelprado.es/en/the-collection/art-works" TargetMode="External"/><Relationship Id="rId11" Type="http://schemas.openxmlformats.org/officeDocument/2006/relationships/hyperlink" Target="https://www.ziyatker.org/122" TargetMode="External"/><Relationship Id="rId5" Type="http://schemas.openxmlformats.org/officeDocument/2006/relationships/hyperlink" Target="https://www.namuseum.gr/en/collections/" TargetMode="External"/><Relationship Id="rId15" Type="http://schemas.openxmlformats.org/officeDocument/2006/relationships/hyperlink" Target="https://www.youtube.com/channel/UC6j3uG9Gb6gVsYAFUUoC2EA" TargetMode="External"/><Relationship Id="rId10" Type="http://schemas.openxmlformats.org/officeDocument/2006/relationships/hyperlink" Target="https://bit.ly/3cJHdnj" TargetMode="External"/><Relationship Id="rId4" Type="http://schemas.openxmlformats.org/officeDocument/2006/relationships/hyperlink" Target="http://www.museivaticani.va/content/museivaticani/it/collezioni/catalogo-online.html" TargetMode="External"/><Relationship Id="rId9" Type="http://schemas.openxmlformats.org/officeDocument/2006/relationships/hyperlink" Target="https://artsandculture.google.com/explore" TargetMode="External"/><Relationship Id="rId14" Type="http://schemas.openxmlformats.org/officeDocument/2006/relationships/hyperlink" Target="https://www.youtube.com/channel/UCmvjARDhwmZ6Ke2MCFfle6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ructables.com/id/100-STEAM-Projects-for-Educators/" TargetMode="External"/><Relationship Id="rId7" Type="http://schemas.openxmlformats.org/officeDocument/2006/relationships/hyperlink" Target="https://clickmeeting.com/ru" TargetMode="External"/><Relationship Id="rId2" Type="http://schemas.openxmlformats.org/officeDocument/2006/relationships/hyperlink" Target="http://platform.stem-academia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cademy.zmorph3d.com/" TargetMode="External"/><Relationship Id="rId5" Type="http://schemas.openxmlformats.org/officeDocument/2006/relationships/hyperlink" Target="https://www.tinkercad.com/" TargetMode="External"/><Relationship Id="rId4" Type="http://schemas.openxmlformats.org/officeDocument/2006/relationships/hyperlink" Target="https://melscience.com/RU-ru/experiments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lay.google.com/store/apps/details?id=us.zoom.videomeetings" TargetMode="External"/><Relationship Id="rId2" Type="http://schemas.openxmlformats.org/officeDocument/2006/relationships/hyperlink" Target="https://apps.apple.com/us/app/id546505307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oom.us/downloa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1235917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8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://ipkvko.kz/ru/images/banners/%2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59" y="1628800"/>
            <a:ext cx="8496944" cy="4914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Группа 4"/>
          <p:cNvGrpSpPr>
            <a:grpSpLocks/>
          </p:cNvGrpSpPr>
          <p:nvPr/>
        </p:nvGrpSpPr>
        <p:grpSpPr bwMode="auto">
          <a:xfrm>
            <a:off x="35496" y="262161"/>
            <a:ext cx="9144000" cy="790575"/>
            <a:chOff x="0" y="592137"/>
            <a:chExt cx="9144000" cy="790509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592137"/>
              <a:ext cx="9144000" cy="788921"/>
            </a:xfrm>
            <a:prstGeom prst="rect">
              <a:avLst/>
            </a:pr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grpSp>
          <p:nvGrpSpPr>
            <p:cNvPr id="8" name="Группа 41"/>
            <p:cNvGrpSpPr>
              <a:grpSpLocks/>
            </p:cNvGrpSpPr>
            <p:nvPr/>
          </p:nvGrpSpPr>
          <p:grpSpPr bwMode="auto">
            <a:xfrm>
              <a:off x="0" y="613249"/>
              <a:ext cx="9144000" cy="769397"/>
              <a:chOff x="0" y="327497"/>
              <a:chExt cx="9144000" cy="769397"/>
            </a:xfrm>
          </p:grpSpPr>
          <p:sp>
            <p:nvSpPr>
              <p:cNvPr id="9" name="Rectangle 1"/>
              <p:cNvSpPr>
                <a:spLocks noChangeArrowheads="1"/>
              </p:cNvSpPr>
              <p:nvPr/>
            </p:nvSpPr>
            <p:spPr bwMode="auto">
              <a:xfrm>
                <a:off x="5143500" y="327020"/>
                <a:ext cx="4000500" cy="7698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 anchor="ctr">
                <a:spAutoFit/>
              </a:bodyPr>
              <a:lstStyle/>
              <a:p>
                <a:pPr algn="ctr" defTabSz="912813" eaLnBrk="1" hangingPunct="1"/>
                <a:r>
                  <a:rPr lang="ru-RU" altLang="ru-RU" sz="1400" b="1" dirty="0">
                    <a:solidFill>
                      <a:srgbClr val="002060"/>
                    </a:solidFill>
                    <a:latin typeface="Arial" pitchFamily="34" charset="0"/>
                  </a:rPr>
                  <a:t>ИННОВАЦИОННЫЙ ЦЕНТР РАЗВИТИЯ ОБРАЗОВАНИЯ ПАВЛОДАРСКОЙ ОБЛАСТИ</a:t>
                </a:r>
              </a:p>
            </p:txBody>
          </p:sp>
          <p:sp>
            <p:nvSpPr>
              <p:cNvPr id="10" name="Rectangle 1"/>
              <p:cNvSpPr>
                <a:spLocks noChangeArrowheads="1"/>
              </p:cNvSpPr>
              <p:nvPr/>
            </p:nvSpPr>
            <p:spPr bwMode="auto">
              <a:xfrm>
                <a:off x="0" y="327020"/>
                <a:ext cx="4143375" cy="7698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21920" tIns="60960" rIns="121920" bIns="60960" anchor="ctr">
                <a:spAutoFit/>
              </a:bodyPr>
              <a:lstStyle/>
              <a:p>
                <a:pPr algn="ctr" eaLnBrk="1" hangingPunct="1"/>
                <a:r>
                  <a:rPr lang="kk-KZ" altLang="ru-RU" sz="1400" b="1">
                    <a:solidFill>
                      <a:srgbClr val="002060"/>
                    </a:solidFill>
                    <a:latin typeface="Arial" pitchFamily="34" charset="0"/>
                  </a:rPr>
                  <a:t>ПАВЛОДАР ОБЛЫСЫНЫҢ БІЛІМ БЕРУДІ ДАМЫТУДЫҢ ИННОВАЦИЯЛЫҚ </a:t>
                </a:r>
              </a:p>
              <a:p>
                <a:pPr algn="ctr" eaLnBrk="1" hangingPunct="1"/>
                <a:r>
                  <a:rPr lang="kk-KZ" altLang="ru-RU" sz="1400" b="1">
                    <a:solidFill>
                      <a:srgbClr val="002060"/>
                    </a:solidFill>
                    <a:latin typeface="Arial" pitchFamily="34" charset="0"/>
                  </a:rPr>
                  <a:t>ОРТАЛЫҒЫ</a:t>
                </a:r>
                <a:endParaRPr lang="ru-RU" altLang="ru-RU" sz="1400" b="1">
                  <a:solidFill>
                    <a:srgbClr val="002060"/>
                  </a:solidFill>
                  <a:latin typeface="Arial" pitchFamily="34" charset="0"/>
                </a:endParaRPr>
              </a:p>
            </p:txBody>
          </p:sp>
        </p:grp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3050" y="86272"/>
            <a:ext cx="1291660" cy="11496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3384103" y="6134447"/>
            <a:ext cx="2663825" cy="307777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50000">
                <a:schemeClr val="bg1">
                  <a:alpha val="73000"/>
                </a:schemeClr>
              </a:gs>
            </a:gsLst>
            <a:lin ang="0" scaled="1"/>
          </a:gra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ru-RU" alt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Павлодар, 2020 год</a:t>
            </a:r>
            <a:endParaRPr lang="ru-RU" alt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779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208714"/>
            <a:ext cx="8640960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работы на платформе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ZOOM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необходимо соблюдать следующие правила: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рабочем (видном) месте иметь расписание уроков, идентификационный номер и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пароль;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уроки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будут проводиться строго по времени (следить по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расписанию);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зарядка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компьютера (телефона) должна быть полной. Позаботьтесь об этом с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вечера;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подключаться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уроку во время. За 5 мин до начала урока ввести номер и пароль,  проверить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звук;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дети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должны быть опрятно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одеты, причесаны, (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в пижамах, халатах, майках,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т.д.);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комнате должна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быть тишина, необходимо отключить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посторонние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звуки; 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время урока дети не должны выходить из комнаты, пить, есть, отвлекаться на посторонние вещи, выходить из онлайн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урока;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время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урока звук может быть отключен (включен) учителем. Если учитель задает вопрос, можно ответить подняв руку, используя специальную функцию на компьютере 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Родители могут быть вместе с ребенком на онлайн уроке, но 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вмешиваются в ход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урока;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отсутствие ребенка на уроке ответственность несет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родитель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404664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93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1533" y="1336186"/>
            <a:ext cx="820891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работы на платформе </a:t>
            </a:r>
            <a:r>
              <a:rPr lang="ru-RU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Күнделік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kundelik.kz) 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необходимо: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предоставить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ученику устройство с доступом в Интернет (компьютер. телефон, планшет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проверить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наличие доступа в kundelik.kz для проверки расписания, домашних заданий и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дневника;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уточнить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учителя о возможности изменения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расписания;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sz="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создать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условия для обучения</a:t>
            </a: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ознакомиться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графиком работы, расписанием уроков,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процессом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организации учебно-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воспитательно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й работы</a:t>
            </a: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осуществлять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контроль за выполнением обучающимися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данных заданий;</a:t>
            </a:r>
          </a:p>
          <a:p>
            <a:pPr algn="just"/>
            <a:endParaRPr lang="ru-RU" sz="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поддерживать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связь с классным руководителем и учителями-предметниками.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476672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44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1533" y="1336186"/>
            <a:ext cx="820891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посмотреть оценки, ДЗ и расписание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просмотра информации по образовательному процессу необходимо на синей навигационной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полосе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верхней части экрана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/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Обучающемуся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выбрать раздел 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«Образование»</a:t>
            </a:r>
            <a: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Родителю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выбрать раздел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«Дети».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нажатии на раздел «Дети» родитель попадает на страницу, где собраны все привязанные к его профилю обучающиеся. Дальнейший просмотр информации об успеваемости у пользователей с этими двумя ролями ничем не отличается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Оценки / отметки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отсутствия и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Просмотр оценок доступен в разделе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«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Образование» / «Дневник» (в профиле обучающегося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 «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Дети» / «Дневник» (в профиле родителя)</a:t>
            </a:r>
            <a:endParaRPr lang="ru-RU" sz="2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 hangingPunct="0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476672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06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19" y="1052736"/>
            <a:ext cx="8784977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ссылке «Дневник» доступны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информация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текущей успеваемости (информация об уроках, оценках и ДЗ по умолчанию за текущую неделю);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статистика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(количество оценок каждого вида по изучаемым предметам в данном отчетном периоде и процент положительных оценок);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предметам (сводная информация обо всех оценках по выбранному в фильтре предмету и отчетному периоду);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семестрам/четвертям/триместрам (сводная информация обо всех оценках и пропусках по предметам, преподаваемым в заданном отчетном периоде);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итоговые 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(сводная ведомость всех итоговых отметок, выставленных в настоящее время).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Примечание: 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значения отметок о посещаемости: </a:t>
            </a:r>
          </a:p>
          <a:p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«Н»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– отсутствие по неуважительной (неизвестной) причине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– отсутствие по уважительной причине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– отсутствие по причине болезни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– опоздание на занятие.</a:t>
            </a:r>
          </a:p>
          <a:p>
            <a:pPr algn="just"/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Из раздела «Дневник» также доступен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просмотр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домашних заданий, которые указаны напротив уроков,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которым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должны быть выполнены. Для просмотра описания задания нужно кликнуть на него в таблице. </a:t>
            </a:r>
          </a:p>
          <a:p>
            <a:pPr marL="342900" indent="-342900" algn="just" hangingPunct="0">
              <a:buFont typeface="Wingdings" pitchFamily="2" charset="2"/>
              <a:buChar char="Ø"/>
            </a:pP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332656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13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19" y="1052736"/>
            <a:ext cx="87849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Домашние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задания доступны в разделе</a:t>
            </a:r>
            <a:r>
              <a:rPr lang="ru-RU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Образование» / «Домашние задания» (в профиле обучающегося);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Дети» / «Домашние задания» (в профиле родителя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просмотра домашних заданий необходимо выбрать: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учебный год;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(можно установить параметр «все» для просмотра всех ДЗ, удовлетворяющих остальным требованиям);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срок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выполнения.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332656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0" t="58600" r="32593" b="34947"/>
          <a:stretch/>
        </p:blipFill>
        <p:spPr bwMode="auto">
          <a:xfrm>
            <a:off x="446253" y="3391592"/>
            <a:ext cx="8342076" cy="77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7409" y="4202181"/>
            <a:ext cx="8280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нажатия на кнопку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«Показать»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отобразятся все выданные ДЗ,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удовлетворяющие  параметрам поиска со следующими данными: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краткое описание выданного задания;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предмет;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название общеобразовательной организации обучающегося;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дата и номер занятия, с которого было выдано это задание;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дата последнего обновления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задания;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статус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выполнения задания.</a:t>
            </a:r>
          </a:p>
        </p:txBody>
      </p:sp>
    </p:spTree>
    <p:extLst>
      <p:ext uri="{BB962C8B-B14F-4D97-AF65-F5344CB8AC3E}">
        <p14:creationId xmlns:p14="http://schemas.microsoft.com/office/powerpoint/2010/main" val="694506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5" t="21992" r="22889" b="58955"/>
          <a:stretch/>
        </p:blipFill>
        <p:spPr bwMode="auto">
          <a:xfrm>
            <a:off x="408016" y="1915380"/>
            <a:ext cx="8161867" cy="1633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7" y="188640"/>
            <a:ext cx="8305883" cy="19236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Для 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перехода к странице домашнего задания необходимо кликнуть мышкой на само задание в первой колонке. На странице домашнего задания отображена полная информация о задании и файл, если педагог приложил его к ДЗ.</a:t>
            </a:r>
          </a:p>
          <a:p>
            <a:pPr algn="just"/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Примечание: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если педагог при создании ДЗ установил параметр «Требуется файл с результатом», то у обучающего появится возможность прикрепить файл к домашнему заданию.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6" t="30947" r="28666" b="24675"/>
          <a:stretch/>
        </p:blipFill>
        <p:spPr bwMode="auto">
          <a:xfrm>
            <a:off x="408015" y="3617640"/>
            <a:ext cx="8161867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598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968" y="36240"/>
            <a:ext cx="8928992" cy="6755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Различают следующие </a:t>
            </a:r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статусы домашних заданий</a:t>
            </a:r>
            <a:r>
              <a:rPr lang="ru-RU" sz="17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«Выдано»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 педагог выдал ДЗ</a:t>
            </a: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Отменено»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педагог отменил выдачу ДЗ;</a:t>
            </a:r>
          </a:p>
          <a:p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«В работе»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обучающийся открыл ДЗ</a:t>
            </a: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 проверке»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обучающийся отправил ДЗ на проверку</a:t>
            </a: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7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 доработку»</a:t>
            </a:r>
            <a:r>
              <a:rPr lang="ru-RU" sz="17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педагог вернул ДЗ на дополнительную доработку;</a:t>
            </a:r>
          </a:p>
          <a:p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«Выполнено»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 ДЗ успешно выполнено. </a:t>
            </a:r>
          </a:p>
          <a:p>
            <a:pPr algn="ctr"/>
            <a:r>
              <a:rPr lang="ru-RU" sz="17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Расписание занятий</a:t>
            </a:r>
            <a:endParaRPr lang="ru-RU" sz="17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Расписание обучающегося доступно в разделе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«Образование» / «Расписание» (в профиле обучающегося);</a:t>
            </a:r>
          </a:p>
          <a:p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«Дети» / «Расписание» (в профиле родителя</a:t>
            </a:r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 algn="ctr"/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добавить второго ребенка?</a:t>
            </a:r>
          </a:p>
          <a:p>
            <a:pPr algn="just"/>
            <a:r>
              <a:rPr lang="ru-RU" sz="17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Для 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того, чтобы добавить родственную связь со вторым и последующими детьми, родителю нужно обратиться к </a:t>
            </a:r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администратору </a:t>
            </a:r>
            <a:r>
              <a:rPr lang="ru-RU" sz="17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образовательной</a:t>
            </a:r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организации </a:t>
            </a:r>
            <a:r>
              <a:rPr lang="ru-RU" sz="17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ru-RU" sz="17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сообщить сотруднику свое ФИО и логин в системе.  </a:t>
            </a:r>
            <a:endParaRPr lang="ru-RU" sz="17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7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	Примечание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сообщать администратору пароль от профиля НЕ требуется.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Информация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 администраторах доступна на странице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образовательной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организации в блоке </a:t>
            </a:r>
            <a:r>
              <a:rPr lang="ru-RU" sz="1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«Администраторы»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 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Также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добавления ребенка родитель может обратиться в службу поддержки пользователей.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При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обращении в службу поддержки требуется 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указать: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ссылку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страницу профиля родителя или логин родителя (если страниц несколько, пользователю необходимо выбрать одну);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ФИО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ребенка, которого нужно добавить в родительский профиль;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наименование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образовательной организации, где учится ребенок.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54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911" y="2416284"/>
            <a:ext cx="8568952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Практические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упражнения – как создать комфорт дома в период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пандемии.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1.Возьмите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большой ватман, всей семьёй напишите, чему бы вы хотели посвятить время в период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пандемии.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Каждый член семьи должен отметить то, что необходимо для него.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2.Разработайте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новые ПРАВИЛА и РЕЖИМ дня. Его можно написать, нарисовать, сделать так, как удобно вам. Не стоит делать его очень жёстким – отметьте основные опорные точки.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На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каждый день намечайте список дел, которые планируете сделать – и вы, и ребёнок. В конце дня отмечайте, что удалось сделать.</a:t>
            </a:r>
          </a:p>
          <a:p>
            <a:pPr lvl="0"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Обязательно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похвалите себя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сделанное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Это </a:t>
            </a:r>
            <a:r>
              <a:rPr lang="ru-RU" sz="1600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– писать список дел и хвалить себя успешно используется в тренингах по уверенности и тайм менеджменту. Сейчас отличное время поработать над этим навыком. Он пригодится не только в период карантина, но и в будущем.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sites.google.com/site/pupilsandenglish/_/rsrc/1485870305681/dla-roditelej/kpvapa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5" y="113285"/>
            <a:ext cx="7776864" cy="230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346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04664"/>
            <a:ext cx="8568952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Общение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детей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необходимо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общения с родителями недостаточно. Важно им разрешить общаться друзьями, но, чтобы это не превратилось в постоянное «зависание в гаджете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 -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определить чёткое время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это общение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Так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 для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детей отличной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поддержкой будут </a:t>
            </a:r>
            <a:r>
              <a:rPr lang="ru-RU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  <a:hlinkClick r:id="rId2"/>
              </a:rPr>
              <a:t>ОНЛАЙН</a:t>
            </a:r>
            <a:r>
              <a:rPr lang="ru-RU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ресурсы</a:t>
            </a:r>
            <a:r>
              <a:rPr lang="ru-RU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Библиотека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Первого Президента –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https://nur-sultan3d.kz/art/museum/nationalmuseum.html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Центральный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государственный музей Казахстана -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http://www.csmrk.kz/index.php/mnu-exposition/mnu-virtual-obzor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Музей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Абая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Кунанбаева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г. Семей -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http://www.3dsemey.kz/Virtyal?id=138&amp;lang=ru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Национальный Музей -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6"/>
              </a:rPr>
              <a:t>https://www.tourister.ru/world/asia/kazakhstan/city/astana/museum/24078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Известные музеи Казахстана –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https://tonkosti.ru/%D0%9C%D1%83%D0%B7%D0%B5%D0%B8_%D0%9A%D0%B0%D0%B7%D0%B0%D1%85%D1%81%D1%82%D0%B0%D0%BD%D0%B0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Специализированные музеи Казахстана –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8"/>
              </a:rPr>
              <a:t>https://www.tripadvisor.ru/Attractions-g293943-Activities-c49-Kazakhstan.html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Лувр - Париж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9"/>
              </a:rPr>
              <a:t>https://www.louvre.fr/en/visites-en-ligne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endPara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87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460" y="188640"/>
            <a:ext cx="9001539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Пинакотека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Брера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Милан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https://pinacotecabrera.org/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Галерея Уффици - Флоренция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https://www.uffizi.it/mostre-virtuali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Музеи Ватикана - Рим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http://www.museivaticani.va/content/museivaticani/it/collezioni/catalogo-online.html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Археологический музей - Афины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https://www.namuseum.gr/en/collections/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Прадо - Мадрид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6"/>
              </a:rPr>
              <a:t>https://www.museodelprado.es/en/the-collection/art-works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Национальная галерея искусств – Вашингтон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https://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www.nga.gov/index.html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Британский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музей - Лондон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8"/>
              </a:rPr>
              <a:t>https://www.britishmuseum.org/collection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Музей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Метрополитен - Нью-Йорк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9"/>
              </a:rPr>
              <a:t>https://artsandculture.google.com/explore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Эрмитаж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Санкт-Петербург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0"/>
              </a:rPr>
              <a:t>https://bit.ly/3cJHdnj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видеозанятия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«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Сбор портфеля экскурсовода», «Выбор личного и группового снаряжения для туристских походов», «Подготовка спортсменов-ориентировщиков», «Виды туристских узлов», «Вегетативные способы размножение комнатных растений», «Плоская композиция из сухих листьев и цветов</a:t>
            </a: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1"/>
              </a:rPr>
              <a:t>https://www.ziyatker.org/122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виртуальные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экскурсии: Детский зоопарк г. Ижевск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2"/>
              </a:rPr>
              <a:t>http://udm-zoo.ru/Zoo_3dtour/3dtour_zoo.html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Крымское Сафари -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3"/>
              </a:rPr>
              <a:t>http://park-taigan.ru/wp-content/uploads/tour/taigan.html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Детский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зоопарк –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4"/>
              </a:rPr>
              <a:t>https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4"/>
              </a:rPr>
              <a:t>://www.youtube.com/channel/UCmvjARDhwmZ6Ke2MCFfle6g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lang="en-US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TemerBoy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5"/>
              </a:rPr>
              <a:t>ttps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5"/>
              </a:rPr>
              <a:t>://www.youtube.com/channel/UC6j3uG9Gb6gVsYAFUUoC2EA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видеозанятия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техническому творчеству и робототехнике –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6"/>
              </a:rPr>
              <a:t>https://www.youtube.com/channel/UCZRmfTmR24k4LXQtJrnFAhA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7"/>
              </a:rPr>
              <a:t>https://www.youtube.com/user/shogun13371337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285750" indent="-285750" hangingPunct="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8"/>
              </a:rPr>
              <a:t>https://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18"/>
              </a:rPr>
              <a:t>www.youtube.com/playlist?list=PL0lO_mIqDDFW5h4vGzizQDcsqK3nxjvy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10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388969"/>
            <a:ext cx="85438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целях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обеспечения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сохранности жизни и здоровья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обучающихся   и воспитанников, педагогов, других работников организаций образования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а также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предупреждения распространения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коронавирусной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инфекции 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COVID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-19 в период пандемии,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объявленной Всемирной организацией здравоохранения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на основании постановления Главного государственного санитарного врача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Республики Казахстан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от 12 марта 2020 года № 20, во исполнение протокол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ов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№ 1 от 16 марта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от 17 марта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6 от 26 марта 2020 г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ода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заседани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й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Государственной комиссии по обеспечению режима чрезвычайного положения при Президенте Республики Казахстан 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ПРИКАЗЫВАЮ: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принять меры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усилению санитарно-эпидемиологических и профилактических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мероприятий в организациях образования, осуществляющих учебно-воспитательную деятельность;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9) обеспечить в установленном законодательством порядке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организацию обучения с начала четвертой четверти с 6 апреля 2020 года с использованием дистанционных образовательных технологий в организациях среднего образования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1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классы и классах 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предшкольной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подготовки.</a:t>
            </a:r>
          </a:p>
          <a:p>
            <a:pPr algn="r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Приказ Министра МОН РК №121 от 31.03.2020 г.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solidFill>
                  <a:srgbClr val="C00000"/>
                </a:solidFill>
                <a:latin typeface="Arial" pitchFamily="34" charset="0"/>
              </a:rPr>
              <a:t>ОБ УСИЛЕНИИ МЕР</a:t>
            </a:r>
          </a:p>
          <a:p>
            <a:pPr algn="ctr"/>
            <a:r>
              <a:rPr lang="ru-RU" altLang="ru-RU" b="1" dirty="0">
                <a:solidFill>
                  <a:srgbClr val="C00000"/>
                </a:solidFill>
                <a:latin typeface="Arial" pitchFamily="34" charset="0"/>
              </a:rPr>
              <a:t> ПО НЕДОПУЩЕНИЮ  РАСПРОСТРАНЕНИЯ  КОРОНАВИРУСНОЙ  ИНФЕКЦИИ</a:t>
            </a:r>
          </a:p>
          <a:p>
            <a:pPr algn="ctr"/>
            <a:r>
              <a:rPr lang="ru-RU" altLang="ru-RU" b="1" dirty="0">
                <a:solidFill>
                  <a:srgbClr val="C00000"/>
                </a:solidFill>
                <a:latin typeface="Arial" pitchFamily="34" charset="0"/>
              </a:rPr>
              <a:t> В ОРГАНИЗАЦИЯХ ОБРАЗОВАНИЯ </a:t>
            </a:r>
          </a:p>
        </p:txBody>
      </p:sp>
    </p:spTree>
    <p:extLst>
      <p:ext uri="{BB962C8B-B14F-4D97-AF65-F5344CB8AC3E}">
        <p14:creationId xmlns:p14="http://schemas.microsoft.com/office/powerpoint/2010/main" val="2970335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332656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0"/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Платформы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изучения STEM дисциплин, основанные на проектной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деятельности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http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://platform.stem-academia.com/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https://www.instructables.com/id/100-STEAM-Projects-for-Educators/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https://melscience.com/RU-ru/experiments/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Платформы для изучения 3Д моделирования и робототехники 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https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5"/>
              </a:rPr>
              <a:t>://www.tinkercad.com/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6"/>
              </a:rPr>
              <a:t>https://academy.zmorph3d.com/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Платформы для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вебинаров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https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7"/>
              </a:rPr>
              <a:t>://clickmeeting.com/ru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—  бесплатно до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25 человек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hangingPunct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25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go3.imgsmail.ru/imgpreview?key=79b76805c153a73&amp;mb=imgdb_preview_16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899"/>
            <a:ext cx="1608589" cy="2336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148277"/>
            <a:ext cx="785855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Кодекс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Республики Казахстан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браке (супружестве) 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семье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Статья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70. Права и обязанности родителей по воспитанию и образованию ребенка</a:t>
            </a:r>
            <a:b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3. Родители обязаны обеспечить получение ребенком обязательного среднего образования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s://kashira.ru/uploads/posts/2016-11/medium/1478773408_img-20150713173011-166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68"/>
          <a:stretch/>
        </p:blipFill>
        <p:spPr bwMode="auto">
          <a:xfrm>
            <a:off x="-36512" y="4515753"/>
            <a:ext cx="9180512" cy="234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37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://rev.cnews.ru/reviews/free/national2006/temp_img/do_usa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807828"/>
            <a:ext cx="3816424" cy="3789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mou1novoorsk1.ucoz.ru/_si/1/1595299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47864" cy="280782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3347864" y="2373"/>
            <a:ext cx="568863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/>
            <a:r>
              <a:rPr lang="ru-RU" sz="1600" b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Дистанционное обучение</a:t>
            </a:r>
            <a:r>
              <a:rPr lang="ru-RU" sz="16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обучение,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осуществляемое с применением информационно-коммуникационных технологий и телекоммуникационных средств при опосредствованном (на расстоянии) или не полностью опосредствованном взаимодействии обучающегося и педагога. </a:t>
            </a:r>
            <a:endParaRPr lang="ru-RU" sz="1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Дистанционное обучение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осуществляется путем взаимодействия педагога и обучающегося между собой на расстоянии, отражающем присущие учебному процессу компоненты и реализуемое с помощью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телевизионны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(телеуроков)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сетевы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кейс-технологи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й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803140"/>
            <a:ext cx="61206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Преимущества  дистанционного обучения: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Возможность занятий во время эпидемий или при сложных погодных условиях;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Возможность самостоятельного обучения, приобретения  дополнительных знаний;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Возможность организации уроков в труднодоступных районах, для инвалидов; 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Всеобщая доступность обучения;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Самодисциплина и ответственность ученика;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Индивидуальный подход к обучению каждого ученика;</a:t>
            </a:r>
          </a:p>
          <a:p>
            <a:pPr marL="285750" indent="-285750">
              <a:buFont typeface="Wingdings" pitchFamily="2" charset="2"/>
              <a:buChar char="Ø"/>
              <a:defRPr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>Лояльный подход ко времени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4288593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052736"/>
            <a:ext cx="8543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Родители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(законные представители) обучающихся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создают условия для обучения;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знаком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тся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 графиком работы, расписанием уроков,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процессом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организации учебно-</a:t>
            </a:r>
            <a:r>
              <a:rPr lang="ru-RU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воспитательно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й работы;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осуществляют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контроль за выполнением обучающимися домашних заданий;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поддерживают связь с классным руководителем и учителями-предметниками.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kk-K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бучающийся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знакомится с расписанием, темами, содержанием онлайн-уроков через доступные средства связи;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обязан ежедневно просматривать трансляцию </a:t>
            </a:r>
            <a:r>
              <a:rPr lang="kk-KZ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ТВ-телеуроков, </a:t>
            </a: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также все доступные электронные платформы, указанные учителем-предметником;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ежедневно самостоятельно выполняет задания, в том числе через доступные средства связи, которые установлены организацией среднего образования;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kk-KZ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находится на ежедневной связи с классным руководителем и учителями-предметниками;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ДЕЯТЕЛЬНОСТЬ УЧАСТНИКОВ УЧЕБНО-ВОСПИТАТЕЛЬНОГО ПРОЦЕССА ОРГАНИЗАЦИЙ СРЕДНЕГО ОБРАЗОВАНИЯ</a:t>
            </a:r>
            <a:endParaRPr lang="ru-RU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2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052736"/>
            <a:ext cx="8543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ru-RU" sz="20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бучающийся</a:t>
            </a:r>
            <a:r>
              <a:rPr lang="ru-RU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выполняет 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работу над ошибками после комментария учителя-предметника;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ежедневно заходит в личный кабинет в электронном дневнике, в электронную почту и другие системы и технологии связи для получения учебного материала для самостоятельного изучения;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ежедневно п</a:t>
            </a:r>
            <a:r>
              <a:rPr lang="ru-RU" sz="20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редставляет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выполненные  задания  в соответствии с требованиями педагогов, отправив скан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ирование (или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фото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выполненных заданий педагогу через доступные средства связи (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электронный дневник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электронная почта, 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hats</a:t>
            </a:r>
            <a:r>
              <a:rPr lang="en-US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pp чаты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др. в случаях отсутствия интернета, связи – через педагога, оператора почтовой связи по определению администрации </a:t>
            </a:r>
            <a:r>
              <a:rPr lang="ru-RU" sz="2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школы);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соблюдает правила академической честности и принципы самоконтроля при выполнении учебных заданий;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использует дополнительные  электронные образовательные ресурсы.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buFont typeface="Wingdings" pitchFamily="2" charset="2"/>
              <a:buChar char="Ø"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ДЕЯТЕЛЬНОСТЬ УЧАСТНИКОВ УЧЕБНО-ВОСПИТАТЕЛЬНОГО ПРОЦЕССА ОРГАНИЗАЦИЙ СРЕДНЕГО ОБРАЗОВАНИЯ</a:t>
            </a:r>
            <a:endParaRPr lang="ru-RU" dirty="0"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6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019637"/>
            <a:ext cx="8543800" cy="6217087"/>
          </a:xfrm>
          <a:prstGeom prst="rect">
            <a:avLst/>
          </a:prstGeom>
          <a:effectLst/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Следует признать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что эта ситуация абсолютно новая. Многим сейчас тревожно и непонятно. Ни у кого нет опыта и навыков жить в условиях карантина.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Придётся учиться вместе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И это 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НОРМАЛЬНО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Снизить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требования к себе и к ребёнку. Быть столь же эффективным как раньше в новых условиях будет сложно.    Возможно, получится, возможно – нет. Но сейчас важно разрешить себе меньше требовать от себя и от ребёнка.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Дистанционная учёба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работа для многих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новый вид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деятельности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другой. Для того, чтобы адаптироваться к нему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требуется время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Родители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это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ОПОРА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ребёнка, без вас ребёнку будет совсем сложно и непонятно. Дети, чем младше они – тем больше это важно, нуждаются в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помощи,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правилах 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режиме.</a:t>
            </a:r>
          </a:p>
          <a:p>
            <a:pPr lvl="0" algn="just"/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 algn="just">
              <a:buFont typeface="Wingdings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период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дистанционного обучения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очень важно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сохранить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 детей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интерес и желание учится.</a:t>
            </a:r>
            <a:r>
              <a:rPr lang="kk-KZ" sz="2400" b="1" dirty="0" smtClean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</a:t>
            </a:r>
            <a:r>
              <a:rPr lang="kk-KZ" sz="2400" b="1" dirty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/>
            </a:r>
            <a:br>
              <a:rPr lang="kk-KZ" sz="2400" b="1" dirty="0">
                <a:solidFill>
                  <a:srgbClr val="C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</a:b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Практические советы – 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себя вести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ребёнком 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период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пандемии.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517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124744"/>
            <a:ext cx="85438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В первую очередь следует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сохранить и поддерживать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для себя и ребенка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привычный распорядок и ритм дня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 Резкие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изменения режима дня могут вызвать существенную перестройку адаптивных возможностей ребенка и привести к излишнему напряжению и 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стрессу.</a:t>
            </a:r>
          </a:p>
          <a:p>
            <a:pPr algn="just"/>
            <a:endParaRPr lang="ru-RU" sz="1200" b="1" dirty="0" smtClean="0">
              <a:solidFill>
                <a:srgbClr val="002060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Постарайтесь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разобраться в рекомендациях, которые вы получаете от школы по организации дистанционного обучения 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детей. Ориентируйтесь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только на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официальную информацию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Школе также нужно время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на то, чтобы организовать этот 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процесс. В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настоящее время существует целый ряд ресурсов, помогающих родителям и педагогам в дистанционном </a:t>
            </a:r>
            <a:r>
              <a:rPr lang="kk-KZ" sz="2000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обучении.</a:t>
            </a:r>
          </a:p>
          <a:p>
            <a:pPr algn="just"/>
            <a:endParaRPr lang="kk-KZ" sz="1200" b="1" dirty="0" smtClean="0">
              <a:solidFill>
                <a:srgbClr val="002060"/>
              </a:solidFill>
              <a:latin typeface="Arial" pitchFamily="34" charset="0"/>
              <a:ea typeface="Cambria" panose="02040503050406030204" pitchFamily="18" charset="0"/>
              <a:cs typeface="Arial" pitchFamily="34" charset="0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Родителям и близким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ребенка важно самим постараться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сохранить спокойное, адекватное и критичное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отношение к происходящему.</a:t>
            </a:r>
          </a:p>
          <a:p>
            <a:pPr lvl="0" algn="just"/>
            <a:r>
              <a:rPr lang="kk-KZ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/>
            </a:r>
            <a:br>
              <a:rPr lang="kk-KZ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</a:b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Практические советы – 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себя вести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ребёнком 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период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пандемии.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577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8680" y="1196752"/>
            <a:ext cx="85438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Эмоциональное </a:t>
            </a:r>
            <a:r>
              <a:rPr lang="kk-KZ" sz="2000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состояние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ребенка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напрямую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зависит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 от состояния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взрослых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 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Видите себя спокойно, сдержанно, не избегайте ответов на вопросы детей о вирусе и т.д., но и не погружайтесь в длительные обсуждения ситуации пандемии и ее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рисков. Не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смакуйте подробности «ужасов» из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интернет-сетей.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Во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время вынужденного нахождения дома Вам и ребенку важно оставаться в контакте с близким социальным окружением (посредством телефона,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мессенджера),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однако 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необходимо снизить общий получаемый информационный поток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(новости, ленты в социальных сетях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). При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общении с близкими старайтесь не центрироваться на темах, посвященных коронавирусу, и других темах, вызывающих тревогу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.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kk-KZ" sz="2400" b="1" dirty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«Учитесь» </a:t>
            </a:r>
            <a:r>
              <a:rPr lang="kk-KZ" sz="2400" b="1" dirty="0" smtClean="0">
                <a:solidFill>
                  <a:srgbClr val="C0000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сами.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Родители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и близкие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могут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повысить привлекательность дистанционных уроков, если попробуют «освоить» некоторые из них вместе с </a:t>
            </a:r>
            <a:r>
              <a:rPr lang="kk-KZ" b="1" dirty="0" smtClean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ребенком. Для </a:t>
            </a:r>
            <a:r>
              <a:rPr lang="kk-KZ" b="1" dirty="0">
                <a:solidFill>
                  <a:srgbClr val="002060"/>
                </a:solidFill>
                <a:latin typeface="Arial" pitchFamily="34" charset="0"/>
                <a:ea typeface="Cambria" panose="02040503050406030204" pitchFamily="18" charset="0"/>
                <a:cs typeface="Arial" pitchFamily="34" charset="0"/>
              </a:rPr>
              <a:t>ребенка – это возможность повысить мотивацию, а для родителей – лучше узнать и понять своих детей. </a:t>
            </a:r>
          </a:p>
          <a:p>
            <a:pPr marL="285750" indent="-285750" algn="just">
              <a:buFont typeface="Wingdings" pitchFamily="2" charset="2"/>
              <a:buChar char="Ø"/>
            </a:pP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8680" y="188640"/>
            <a:ext cx="803974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Практические советы – </a:t>
            </a:r>
            <a:endParaRPr lang="ru-RU" sz="2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себя вести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ребёнком  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период 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пандемии.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8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208714"/>
            <a:ext cx="864096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период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пандемии,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целях получения качественного образования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школе будут использованы две основные образовательные платформы  </a:t>
            </a:r>
            <a:r>
              <a:rPr lang="kk-KZ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стриминг платформа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ZOOM и единая электронная образовательная среда </a:t>
            </a:r>
            <a:r>
              <a:rPr lang="ru-RU" sz="16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Күнделік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kundelik.kz) 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работы с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помощ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ь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 платформы ZOOM </a:t>
            </a: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необходимо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иметь:</a:t>
            </a: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персональный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компьютер;</a:t>
            </a: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подключение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интернету - (широкополосный) проводной или беспроводной (3G или 4G / LTE);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динамики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микрофон - встроенные или USB или беспроводные Bluetooth;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веб-камеру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</a:t>
            </a: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HD-веб-камеру – встроенную 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USB;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kk-KZ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или 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HD-камера или HD-видеокамера с картой видеозахвата л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ибо мобильное устройство (</a:t>
            </a:r>
            <a:r>
              <a:rPr lang="kk-KZ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смартфон или планшет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на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iOS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или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Android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 подключенным доступом к сети Интернет.</a:t>
            </a:r>
          </a:p>
          <a:p>
            <a:pPr algn="just" fontAlgn="auto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установке приложения необходимо придерживаться следующих рекомендаций: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использовании мобильного устройства необходимо </a:t>
            </a:r>
            <a:r>
              <a:rPr lang="ru-RU" sz="1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скачать приложение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мобильное устройство на базе операционной системы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iOS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то нужно скачать приложение по ссылке </a:t>
            </a:r>
            <a:r>
              <a:rPr lang="ru-RU" sz="16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2"/>
              </a:rPr>
              <a:t>https://apps.apple.com/us/app/id546505307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 algn="just" fontAlgn="auto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мобильное устройство на базе операционной системы </a:t>
            </a:r>
            <a:r>
              <a:rPr lang="ru-RU" sz="16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Android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то нужно скачать приложение по </a:t>
            </a: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ссылке </a:t>
            </a:r>
            <a:r>
              <a:rPr lang="kk-KZ" sz="1600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https</a:t>
            </a:r>
            <a:r>
              <a:rPr lang="kk-KZ" sz="16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3"/>
              </a:rPr>
              <a:t>://play.google.com/store/apps/details?id=us.zoom.videomeetings</a:t>
            </a: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используете персональный компьютер или ноутбук, то необходимо перейти по ссылке </a:t>
            </a:r>
            <a:r>
              <a:rPr lang="ru-RU" sz="16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  <a:hlinkClick r:id="rId4"/>
              </a:rPr>
              <a:t>https://zoom.us/download</a:t>
            </a:r>
            <a:r>
              <a:rPr lang="ru-RU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скачать приложение.</a:t>
            </a:r>
          </a:p>
          <a:p>
            <a:pPr algn="just"/>
            <a:endParaRPr lang="ru-RU" sz="1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ru-RU" sz="1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 hangingPunct="0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728" y="404664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будет организовано д</a:t>
            </a:r>
            <a:r>
              <a:rPr lang="ru-RU" sz="2400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истанционное</a:t>
            </a:r>
            <a:r>
              <a:rPr lang="ru-RU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обучение в нашей школе</a:t>
            </a:r>
            <a:r>
              <a:rPr lang="kk-KZ" sz="2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00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501</TotalTime>
  <Words>1338</Words>
  <Application>Microsoft Office PowerPoint</Application>
  <PresentationFormat>Экран (4:3)</PresentationFormat>
  <Paragraphs>206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Переход на дистанционное обучение в организациях среднего образования в целях предупреждения распространения коронавирусной инфекции в период пандемии             Обучение с использованием дистанционных технологий (дистанционное обучение) – взаимодействие учителя и обучающихся между собой на расстоянии, отражающее присущие учебному процессу компоненты и реализуемое с помощью интернет-ресурсов и ТВ-уроков.</dc:title>
  <dc:creator>User</dc:creator>
  <cp:lastModifiedBy>Альбина</cp:lastModifiedBy>
  <cp:revision>48</cp:revision>
  <dcterms:created xsi:type="dcterms:W3CDTF">2020-03-30T06:09:05Z</dcterms:created>
  <dcterms:modified xsi:type="dcterms:W3CDTF">2020-04-01T14:32:06Z</dcterms:modified>
</cp:coreProperties>
</file>