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nkosti.ru/&#1052;&#1091;&#1079;&#1077;&#1080;_&#1050;&#1072;&#1079;&#1072;&#1093;&#1089;&#1090;&#1072;&#1085;&#1072;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www.tourister.ru/world/asia/kazakhstan/city/astana/museum/24078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dsemey.kz/Virtyal?id=138&amp;lang=ru" TargetMode="External"/><Relationship Id="rId5" Type="http://schemas.openxmlformats.org/officeDocument/2006/relationships/hyperlink" Target="http://www.csmrk.kz/index.php/mnu-exposition/mnu-virtual-obzor" TargetMode="External"/><Relationship Id="rId10" Type="http://schemas.openxmlformats.org/officeDocument/2006/relationships/hyperlink" Target="https://www.louvre.fr/en/visites-en-ligne" TargetMode="External"/><Relationship Id="rId4" Type="http://schemas.openxmlformats.org/officeDocument/2006/relationships/hyperlink" Target="https://www.nga.gov/index.html" TargetMode="External"/><Relationship Id="rId9" Type="http://schemas.openxmlformats.org/officeDocument/2006/relationships/hyperlink" Target="https://www.tripadvisor.ru/Attractions-g293943-Activities-c49-Kazakhstan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2" Type="http://schemas.openxmlformats.org/officeDocument/2006/relationships/hyperlink" Target="https://pinacotecabrer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elscience.com/RU-ru/experiments/" TargetMode="External"/><Relationship Id="rId3" Type="http://schemas.openxmlformats.org/officeDocument/2006/relationships/hyperlink" Target="https://www.youtube.com/channel/UCZRmfTmR24k4LXQtJrnFAhA" TargetMode="External"/><Relationship Id="rId7" Type="http://schemas.openxmlformats.org/officeDocument/2006/relationships/hyperlink" Target="https://www.instructables.com/id/100-STEAM-Projects-for-Educators/" TargetMode="External"/><Relationship Id="rId2" Type="http://schemas.openxmlformats.org/officeDocument/2006/relationships/hyperlink" Target="https://www.youtube.com/channel/UC6j3uG9Gb6gVsYAFUUoC2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tform.stem-academia.com/" TargetMode="External"/><Relationship Id="rId11" Type="http://schemas.openxmlformats.org/officeDocument/2006/relationships/hyperlink" Target="https://clickmeeting.com/ru" TargetMode="External"/><Relationship Id="rId5" Type="http://schemas.openxmlformats.org/officeDocument/2006/relationships/hyperlink" Target="https://www.youtube.com/playlist?list=PL0lO_mIqDDFW5h4vGzizQDcsqK3nxjvy" TargetMode="External"/><Relationship Id="rId10" Type="http://schemas.openxmlformats.org/officeDocument/2006/relationships/hyperlink" Target="https://academy.zmorph3d.com/" TargetMode="External"/><Relationship Id="rId4" Type="http://schemas.openxmlformats.org/officeDocument/2006/relationships/hyperlink" Target="https://www.youtube.com/user/shogun13371337" TargetMode="External"/><Relationship Id="rId9" Type="http://schemas.openxmlformats.org/officeDocument/2006/relationships/hyperlink" Target="https://www.tinkerca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оқыту қалай ұйымдастырылады?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5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35496" y="262161"/>
            <a:ext cx="9144000" cy="790575"/>
            <a:chOff x="0" y="592137"/>
            <a:chExt cx="9144000" cy="7905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92137"/>
              <a:ext cx="9144000" cy="78892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0" y="613249"/>
              <a:ext cx="9144000" cy="769397"/>
              <a:chOff x="0" y="327497"/>
              <a:chExt cx="9144000" cy="769397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5143500" y="327020"/>
                <a:ext cx="4000500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defTabSz="912813" eaLnBrk="1" hangingPunct="1"/>
                <a:r>
                  <a:rPr lang="ru-RU" altLang="ru-RU" sz="1400" b="1" dirty="0">
                    <a:solidFill>
                      <a:srgbClr val="002060"/>
                    </a:solidFill>
                    <a:latin typeface="Arial" pitchFamily="34" charset="0"/>
                  </a:rPr>
                  <a:t>ИННОВАЦИОННЫЙ ЦЕНТР РАЗВИТИЯ ОБРАЗОВАНИЯ ПАВЛОДАРСКОЙ ОБЛАСТИ</a:t>
                </a:r>
              </a:p>
            </p:txBody>
          </p:sp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0" y="327020"/>
                <a:ext cx="4143375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ПАВЛОДАР ОБЛЫСЫНЫҢ БІЛІМ БЕРУДІ ДАМЫТУДЫҢ ИННОВАЦИЯЛЫҚ </a:t>
                </a:r>
              </a:p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ОРТАЛЫҒЫ</a:t>
                </a:r>
                <a:endParaRPr lang="ru-RU" altLang="ru-RU" sz="1400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50" y="86272"/>
            <a:ext cx="1291660" cy="11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Павлодар, 2020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ережелерді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сақтау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орныңызда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идентификациялық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қадағалаңыз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Іңірден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қосылыңыз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басталмай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 минут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таза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киініп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(пижама, халат,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майкада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тыныш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бөтен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ішіп-жеуге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нәрселерге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өшіруі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барысына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араласпайды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қатыспағанына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жауапкершілік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жүктеледі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90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ғаламторға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kundelik.kz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кіруге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мүмкіншілік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өзгеріс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енгізілсе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мұғалімнен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оқу үшін жағдай жасау;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үдерісінің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танысуға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 алушыларға берілген тапсырмаларының орындауын бақылау қамтамасыз 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 мұғалімдері және сынып жетекшілерімен байланыс орнату.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err="1">
                <a:solidFill>
                  <a:srgbClr val="002060"/>
                </a:solidFill>
              </a:rPr>
              <a:t>Оқу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үрдісіне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қатысты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ақпаратты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қарап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шығу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парақшаның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жоғарғы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жағында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көк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түсті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навигациялық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жолақта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Оқушыға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Мектеп</a:t>
            </a:r>
            <a:r>
              <a:rPr lang="ru-RU" sz="2000" b="1" dirty="0" smtClean="0">
                <a:solidFill>
                  <a:srgbClr val="002060"/>
                </a:solidFill>
              </a:rPr>
              <a:t>» </a:t>
            </a:r>
            <a:r>
              <a:rPr lang="ru-RU" sz="2000" dirty="0" err="1" smtClean="0">
                <a:solidFill>
                  <a:srgbClr val="002060"/>
                </a:solidFill>
              </a:rPr>
              <a:t>бөлімін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Ата-аналарға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Балалар</a:t>
            </a:r>
            <a:r>
              <a:rPr lang="ru-RU" sz="2000" b="1" dirty="0">
                <a:solidFill>
                  <a:srgbClr val="002060"/>
                </a:solidFill>
              </a:rPr>
              <a:t>» </a:t>
            </a:r>
            <a:r>
              <a:rPr lang="ru-RU" sz="2000" dirty="0" err="1">
                <a:solidFill>
                  <a:srgbClr val="002060"/>
                </a:solidFill>
              </a:rPr>
              <a:t>бөлімін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 smtClean="0">
                <a:solidFill>
                  <a:srgbClr val="002060"/>
                </a:solidFill>
              </a:rPr>
              <a:t>;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dirty="0" err="1">
                <a:solidFill>
                  <a:srgbClr val="002060"/>
                </a:solidFill>
              </a:rPr>
              <a:t>Балалар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бөліміне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өткеннен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кейін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өзінің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профилімен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байланысқан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барлық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мектеп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білім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алушыларын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алады</a:t>
            </a:r>
            <a:r>
              <a:rPr lang="ru-RU" sz="2000" dirty="0">
                <a:solidFill>
                  <a:srgbClr val="002060"/>
                </a:solidFill>
              </a:rPr>
              <a:t>. Ары </a:t>
            </a:r>
            <a:r>
              <a:rPr lang="ru-RU" sz="2000" dirty="0" err="1">
                <a:solidFill>
                  <a:srgbClr val="002060"/>
                </a:solidFill>
              </a:rPr>
              <a:t>қарай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оқушылардың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үлгерімі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туралы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осы </a:t>
            </a:r>
            <a:r>
              <a:rPr lang="ru-RU" sz="2000" dirty="0" err="1">
                <a:solidFill>
                  <a:srgbClr val="002060"/>
                </a:solidFill>
              </a:rPr>
              <a:t>рөлдер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арқылы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көруге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болады</a:t>
            </a:r>
            <a:r>
              <a:rPr lang="ru-RU" sz="2000" dirty="0">
                <a:solidFill>
                  <a:srgbClr val="002060"/>
                </a:solidFill>
              </a:rPr>
              <a:t>. Осы </a:t>
            </a:r>
            <a:r>
              <a:rPr lang="ru-RU" sz="2000" dirty="0" err="1">
                <a:solidFill>
                  <a:srgbClr val="002060"/>
                </a:solidFill>
              </a:rPr>
              <a:t>екі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рөлде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тексеру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саласында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ешқандай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айырмашылығы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болмайды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беру» /»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жетімді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үлгерімі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ҮТ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әдепкі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саны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жақтағы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пайызы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тоқсандар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дәлелсіз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ділелді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«А» -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ауру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себебімен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кешігіп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келгендігін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білдіреді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қарама-қарсы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тапсырмасының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сипаттамасын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үстіне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Үй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тапсырмалар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келесі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бөлімде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қолжетімді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Мектеп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Ата-аналардың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Үй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қажет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оқу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жылы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қосымша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түрде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барлығы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деген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таңдап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ҮТ-</a:t>
            </a:r>
            <a:r>
              <a:rPr lang="ru-RU" dirty="0" err="1">
                <a:solidFill>
                  <a:srgbClr val="002060"/>
                </a:solidFill>
              </a:rPr>
              <a:t>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болады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орындау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мерзімі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Көрсету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батырмасын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басқаннан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кейін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 </a:t>
            </a:r>
            <a:r>
              <a:rPr lang="ru-RU" dirty="0" err="1">
                <a:solidFill>
                  <a:srgbClr val="002060"/>
                </a:solidFill>
              </a:rPr>
              <a:t>көрінеді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келесі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ақпаратпен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тапсырмасының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қысқаша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сипаттамасы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беру </a:t>
            </a:r>
            <a:r>
              <a:rPr lang="ru-RU" dirty="0" err="1">
                <a:solidFill>
                  <a:srgbClr val="002060"/>
                </a:solidFill>
              </a:rPr>
              <a:t>ұйымының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атауы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сабақтың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нөмірі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соңғы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жаңарту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орындалу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мәртебесі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39028" r="31279" b="44972"/>
          <a:stretch/>
        </p:blipFill>
        <p:spPr bwMode="auto">
          <a:xfrm>
            <a:off x="696144" y="3367500"/>
            <a:ext cx="7946032" cy="85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88640"/>
            <a:ext cx="83058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парақшасына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үшін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тінтуірмен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ҮТ-</a:t>
            </a:r>
            <a:r>
              <a:rPr lang="ru-RU" sz="1600" dirty="0" err="1">
                <a:solidFill>
                  <a:srgbClr val="002060"/>
                </a:solidFill>
              </a:rPr>
              <a:t>нің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атауына</a:t>
            </a:r>
            <a:r>
              <a:rPr lang="ru-RU" sz="1600" dirty="0">
                <a:solidFill>
                  <a:srgbClr val="002060"/>
                </a:solidFill>
              </a:rPr>
              <a:t> басу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парақшасында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туралы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толық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мәлімет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файл </a:t>
            </a:r>
            <a:r>
              <a:rPr lang="ru-RU" sz="1600" dirty="0" err="1" smtClean="0">
                <a:solidFill>
                  <a:srgbClr val="002060"/>
                </a:solidFill>
              </a:rPr>
              <a:t>көрсетілген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егер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мұғалім</a:t>
            </a:r>
            <a:r>
              <a:rPr lang="ru-RU" sz="1600" dirty="0">
                <a:solidFill>
                  <a:srgbClr val="002060"/>
                </a:solidFill>
              </a:rPr>
              <a:t> ҮТ-на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қосса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err="1">
                <a:solidFill>
                  <a:srgbClr val="002060"/>
                </a:solidFill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</a:rPr>
              <a:t>: </a:t>
            </a:r>
            <a:r>
              <a:rPr lang="ru-RU" sz="1600" dirty="0" err="1" smtClean="0">
                <a:solidFill>
                  <a:srgbClr val="002060"/>
                </a:solidFill>
              </a:rPr>
              <a:t>мұғалім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 </a:t>
            </a:r>
            <a:r>
              <a:rPr lang="ru-RU" sz="1600" dirty="0" err="1">
                <a:solidFill>
                  <a:srgbClr val="002060"/>
                </a:solidFill>
              </a:rPr>
              <a:t>берген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кезде</a:t>
            </a:r>
            <a:r>
              <a:rPr lang="ru-RU" sz="1600" dirty="0">
                <a:solidFill>
                  <a:srgbClr val="002060"/>
                </a:solidFill>
              </a:rPr>
              <a:t>, «</a:t>
            </a:r>
            <a:r>
              <a:rPr lang="ru-RU" sz="1600" dirty="0" err="1">
                <a:solidFill>
                  <a:srgbClr val="002060"/>
                </a:solidFill>
              </a:rPr>
              <a:t>Нәтижелері</a:t>
            </a:r>
            <a:r>
              <a:rPr lang="ru-RU" sz="1600" dirty="0">
                <a:solidFill>
                  <a:srgbClr val="002060"/>
                </a:solidFill>
              </a:rPr>
              <a:t> бар файл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r>
              <a:rPr lang="ru-RU" sz="1600" dirty="0" err="1">
                <a:solidFill>
                  <a:srgbClr val="002060"/>
                </a:solidFill>
              </a:rPr>
              <a:t>параметрін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орнатса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онда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оқушыларда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мүмкіндігі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пайда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болады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28031" r="27581" b="56589"/>
          <a:stretch/>
        </p:blipFill>
        <p:spPr bwMode="auto">
          <a:xfrm>
            <a:off x="539552" y="1628800"/>
            <a:ext cx="7920880" cy="13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60774" r="28974" b="4115"/>
          <a:stretch/>
        </p:blipFill>
        <p:spPr bwMode="auto">
          <a:xfrm>
            <a:off x="572840" y="3068960"/>
            <a:ext cx="7887591" cy="30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түрлері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«Бас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тартылды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беруден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Түзетілуде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жұмысқа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сәтті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қосуға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 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кейінгі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туыстық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хабарласып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қызметкерге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жүйедегі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аты-жөні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пайдаланушы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ЕТІЛМЕЙДІ.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мекемесінің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қолданушының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жүгінген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логині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бірнеше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біреуін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ТАӘ;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оқитын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мекеменің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атауы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Пандемия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үйлесімдік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орнату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жатығулар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1.Пандемия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неге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арнағыңыз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келетіндігін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ватманға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жазыңыз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мүшелерінің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әрқайсысы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Жаңадан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ТӘРТІБІН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ЕРЕЖЕЛЕР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Сізге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ыңғайлы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қатал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етпей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нүктелерін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екеулеріңіз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істейтін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соңында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мақтаңыздар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жаттығу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істер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тізімін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сенім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тайм менеджмент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тренингтерде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дағдыға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тек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болашақта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пайдалы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жеткіліксіз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достарымен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гаджетте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кетпеу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нақты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ресурстар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Тұңғыш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Президент </a:t>
            </a:r>
            <a:r>
              <a:rPr lang="ru-RU" dirty="0" err="1">
                <a:solidFill>
                  <a:srgbClr val="002060"/>
                </a:solidFill>
              </a:rPr>
              <a:t>Кітапханасы</a:t>
            </a:r>
            <a:r>
              <a:rPr lang="ru-RU" dirty="0">
                <a:solidFill>
                  <a:srgbClr val="002060"/>
                </a:solidFill>
              </a:rPr>
              <a:t> – </a:t>
            </a:r>
          </a:p>
          <a:p>
            <a:r>
              <a:rPr lang="ru-RU" u="sng" dirty="0">
                <a:solidFill>
                  <a:srgbClr val="002060"/>
                </a:solidFill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4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Қазақстанның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орталық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мемлекеттік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http://www.csmrk.kz/index.php/mnu-exposition/mnu-virtual-obzor</a:t>
            </a:r>
            <a:r>
              <a:rPr lang="kk-KZ" dirty="0">
                <a:solidFill>
                  <a:srgbClr val="002060"/>
                </a:solidFill>
              </a:rPr>
              <a:t> 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Семей </a:t>
            </a:r>
            <a:r>
              <a:rPr lang="kk-KZ" dirty="0">
                <a:solidFill>
                  <a:srgbClr val="002060"/>
                </a:solidFill>
              </a:rPr>
              <a:t>қаласындағы Абай Құнанбаев мұражайы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6"/>
              </a:rPr>
              <a:t>http://www.3dsemey.kz/Virtyal?id=138&amp;lang=ru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Ұлттық </a:t>
            </a:r>
            <a:r>
              <a:rPr lang="kk-KZ" dirty="0">
                <a:solidFill>
                  <a:srgbClr val="002060"/>
                </a:solidFill>
              </a:rPr>
              <a:t>Мұражай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kk-KZ" u="sng" dirty="0" smtClean="0">
                <a:solidFill>
                  <a:srgbClr val="002060"/>
                </a:solidFill>
                <a:hlinkClick r:id="rId7"/>
              </a:rPr>
              <a:t>www.tourister.ru/world/asia/kazakhstan/city/astana/museum/24078</a:t>
            </a:r>
            <a:endParaRPr lang="kk-KZ" u="sn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</a:rPr>
              <a:t>Қазақстан белгілі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8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Қазақстанның мамандандырылған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9"/>
              </a:rPr>
              <a:t>https://www.tripadvisor.ru/Attractions-g293943-Activities-c49-Kazakhstan.html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Лувр - Париж </a:t>
            </a:r>
            <a:r>
              <a:rPr lang="ru-RU" u="sng" dirty="0">
                <a:solidFill>
                  <a:srgbClr val="002060"/>
                </a:solidFill>
                <a:hlinkClick r:id="rId10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75" y="116632"/>
            <a:ext cx="900153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</a:rPr>
              <a:t>Брера</a:t>
            </a:r>
            <a:r>
              <a:rPr lang="ru-RU" dirty="0">
                <a:solidFill>
                  <a:srgbClr val="002060"/>
                </a:solidFill>
              </a:rPr>
              <a:t> - Милан 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Уффици </a:t>
            </a:r>
            <a:r>
              <a:rPr lang="ru-RU" dirty="0">
                <a:solidFill>
                  <a:srgbClr val="002060"/>
                </a:solidFill>
              </a:rPr>
              <a:t>- Флоренция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Ватикан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Рим </a:t>
            </a:r>
          </a:p>
          <a:p>
            <a:r>
              <a:rPr lang="kk-KZ" u="sng" dirty="0">
                <a:solidFill>
                  <a:srgbClr val="002060"/>
                </a:solidFill>
                <a:hlinkClick r:id="rId4"/>
              </a:rPr>
              <a:t>http://www.museivaticani.va/content/museivaticani/it/collezioni/catalogo-online.html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Археологиялық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Афины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https://www.namuseum.gr/en/collections/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7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бейнесабақ</a:t>
            </a:r>
            <a:r>
              <a:rPr lang="ru-RU" dirty="0">
                <a:solidFill>
                  <a:srgbClr val="002060"/>
                </a:solidFill>
              </a:rPr>
              <a:t>: «Экскурсовод </a:t>
            </a:r>
            <a:r>
              <a:rPr lang="ru-RU" dirty="0" err="1">
                <a:solidFill>
                  <a:srgbClr val="002060"/>
                </a:solidFill>
              </a:rPr>
              <a:t>портфелін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жинау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жорықтарға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арналған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жеке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топтық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жабдықтарды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Бағдарлаушы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спортшыларды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дайындау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тораптардың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түрлері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Бөлме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өсімдіктерін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өсірудің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вегетативтік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тәсілдері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Құрғақ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жапырақтар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гүлдерден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жасалған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тегіс</a:t>
            </a:r>
            <a:r>
              <a:rPr lang="ru-RU" dirty="0">
                <a:solidFill>
                  <a:srgbClr val="002060"/>
                </a:solidFill>
              </a:rPr>
              <a:t> композиция», «</a:t>
            </a:r>
            <a:r>
              <a:rPr lang="ru-RU" dirty="0" err="1">
                <a:solidFill>
                  <a:srgbClr val="002060"/>
                </a:solidFill>
              </a:rPr>
              <a:t>Жеміс-жидектер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көкөністер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құрамындағы</a:t>
            </a:r>
            <a:r>
              <a:rPr lang="ru-RU" dirty="0">
                <a:solidFill>
                  <a:srgbClr val="002060"/>
                </a:solidFill>
              </a:rPr>
              <a:t> С </a:t>
            </a:r>
            <a:r>
              <a:rPr lang="ru-RU" dirty="0" err="1">
                <a:solidFill>
                  <a:srgbClr val="002060"/>
                </a:solidFill>
              </a:rPr>
              <a:t>дәруменін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анықтау</a:t>
            </a:r>
            <a:r>
              <a:rPr lang="ru-RU" dirty="0">
                <a:solidFill>
                  <a:srgbClr val="002060"/>
                </a:solidFill>
              </a:rPr>
              <a:t>» -  </a:t>
            </a:r>
            <a:r>
              <a:rPr lang="ru-RU" u="sng" dirty="0">
                <a:solidFill>
                  <a:srgbClr val="002060"/>
                </a:solidFill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виртуалды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экскурсиялар</a:t>
            </a:r>
            <a:r>
              <a:rPr lang="ru-RU" dirty="0">
                <a:solidFill>
                  <a:srgbClr val="002060"/>
                </a:solidFill>
              </a:rPr>
              <a:t>: Ижевск қ. 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Крым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Сафарилері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 мен тәрбиеленушілердің,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педагогтардың,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беру ұйымдарының басқа да қызметкерлерінің өмірі 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денсаулығының сақталуын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қамтамасыз ету мақсатында, сондай-ақ Дүниежүзілік денсаулық сақтау ұйымы жариялаған пандемия кезеңінде COVID-19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коронавирустық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инфекцияның таралуының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алдын алу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үшін Қазақстан Республикасы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 мемлекеттік санитарлық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дәрігерінің 2020 жылғы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наурыздағы № 20 қаулысының негізінде, Қазақстан Республикасы Президентінің жанындағы төтенше жағдай режимін қамтамасыз ету жөніндегі мемлекеттік комиссияның 2020 жылғы 16 наурыздағы № 1, 20 наурыздағы № 2 және 26 наурыздағы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хаттамаларын орындау үшін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БҰЙЫРАМЫН: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 smtClean="0"/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 қызметін жүзеге асыратын білім беру ұйымдары, оның ішінде интернаттарда, жатақханаларда санитариялық-эпидемиологиялық және алдын алу іс-шараларын күшейту бойынша шаралар қабылдасын;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kk-KZ" b="1" dirty="0" smtClean="0">
                <a:solidFill>
                  <a:srgbClr val="002060"/>
                </a:solidFill>
              </a:rPr>
              <a:t>1-11 сыныптарда және мектепалды даярлық сыныптарда, қашықтықтан </a:t>
            </a:r>
            <a:r>
              <a:rPr lang="kk-KZ" b="1" dirty="0">
                <a:solidFill>
                  <a:srgbClr val="002060"/>
                </a:solidFill>
              </a:rPr>
              <a:t>білім беру технологияларын пайдалана отырып, 2020 жылғы 6 сәуірден бастап төртінші тоқсанның басынан бастап </a:t>
            </a:r>
            <a:r>
              <a:rPr lang="kk-KZ" dirty="0">
                <a:solidFill>
                  <a:srgbClr val="002060"/>
                </a:solidFill>
              </a:rPr>
              <a:t>заңнамада белгіленген тәртіппен </a:t>
            </a:r>
            <a:r>
              <a:rPr lang="kk-KZ" b="1" dirty="0">
                <a:solidFill>
                  <a:srgbClr val="002060"/>
                </a:solidFill>
              </a:rPr>
              <a:t>оқытуды ұйымдастыруды </a:t>
            </a:r>
            <a:r>
              <a:rPr lang="kk-KZ" dirty="0">
                <a:solidFill>
                  <a:srgbClr val="002060"/>
                </a:solidFill>
              </a:rPr>
              <a:t>қамтамасыз </a:t>
            </a:r>
            <a:r>
              <a:rPr lang="kk-KZ" dirty="0" smtClean="0">
                <a:solidFill>
                  <a:srgbClr val="002060"/>
                </a:solidFill>
              </a:rPr>
              <a:t>етсін.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ҚР ҒБМ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31.03.2020 ж. №121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бұйрығы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Пандемия кезеңінде білім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 ұйымдарында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 коронавирустық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инфекцияның таралуына жол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бермеу жөніндегі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шараларды </a:t>
            </a:r>
            <a:endParaRPr lang="kk-K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күшейту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ttps://www.youtube.com/channel/UC6j3uG9Gb6gVsYAFUUoC2EA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kk-KZ" dirty="0">
                <a:solidFill>
                  <a:srgbClr val="002060"/>
                </a:solidFill>
              </a:rPr>
              <a:t>Жобалық қызметке негізделген STEM пәндерді зерделеуге арналған платформалар.</a:t>
            </a:r>
            <a:endParaRPr lang="ru-RU" dirty="0">
              <a:solidFill>
                <a:srgbClr val="002060"/>
              </a:solidFill>
            </a:endParaRP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</a:rPr>
              <a:t>3Д </a:t>
            </a:r>
            <a:r>
              <a:rPr lang="ru-RU" dirty="0" err="1">
                <a:solidFill>
                  <a:srgbClr val="002060"/>
                </a:solidFill>
              </a:rPr>
              <a:t>модельдеуді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робот </a:t>
            </a:r>
            <a:r>
              <a:rPr lang="ru-RU" dirty="0" err="1">
                <a:solidFill>
                  <a:srgbClr val="002060"/>
                </a:solidFill>
              </a:rPr>
              <a:t>техникасын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зерделеу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 err="1">
                <a:solidFill>
                  <a:srgbClr val="002060"/>
                </a:solidFill>
              </a:rPr>
              <a:t>Вебинарлар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</a:t>
            </a:r>
            <a:r>
              <a:rPr lang="ru-RU" dirty="0">
                <a:solidFill>
                  <a:srgbClr val="002060"/>
                </a:solidFill>
              </a:rPr>
              <a:t>25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kk-KZ" dirty="0">
                <a:solidFill>
                  <a:srgbClr val="002060"/>
                </a:solidFill>
              </a:rPr>
              <a:t> дейін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тегін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ерлі-зайыптылық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70-бап.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тәрбиелеу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жөніндегі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құқықтары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міндеттері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3.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баласының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орта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алуын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қашықтықта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іс-қимылы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ақпараттық-коммуникациялық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құралдарды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асырылатын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</a:rPr>
              <a:t>оқу </a:t>
            </a:r>
            <a:r>
              <a:rPr lang="kk-KZ" sz="1600" dirty="0" smtClean="0">
                <a:solidFill>
                  <a:srgbClr val="002060"/>
                </a:solidFill>
              </a:rPr>
              <a:t>үдерісінде </a:t>
            </a:r>
            <a:r>
              <a:rPr lang="kk-KZ" sz="1600" dirty="0">
                <a:solidFill>
                  <a:srgbClr val="002060"/>
                </a:solidFill>
              </a:rPr>
              <a:t>тиісті компоненттерді бейнелейтін және телевизиялық (телесабақтардың), желілік және кейс-технологиялар көмегімен іске асырылатын педагог пен білім алушының қашықтықтан </a:t>
            </a:r>
            <a:r>
              <a:rPr lang="kk-KZ" sz="1600" dirty="0" smtClean="0">
                <a:solidFill>
                  <a:srgbClr val="002060"/>
                </a:solidFill>
              </a:rPr>
              <a:t>өзара </a:t>
            </a:r>
            <a:r>
              <a:rPr lang="kk-KZ" sz="1600" dirty="0">
                <a:solidFill>
                  <a:srgbClr val="002060"/>
                </a:solidFill>
              </a:rPr>
              <a:t>қарым-қатынасы арқылы жүргізіледі.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Қашықтық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оқытудың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басымдылығы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Эпидемия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ауа-райының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жағдайларында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өткізу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Өздігінен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алу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аудандарда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мүгедектер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ұйымдастыру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жалпыға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бірдей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өзін-өзі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тәрбиелеуі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жауапкершілігі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Әр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жеке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тіл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табысу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уақытына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адал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көзқарас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 алушылардың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та-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аналары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өкілдері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 жағдай жасайды;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кестесімен, сабақ кестесімен, оқу-тәрбие жұмысын ұйымдастыру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үрдісімен танысады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алушылардың үй тапсырмаларын орындауын бақылауды жүзеге асырады;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жетекшісімен және пән мұғалімдерімен байланыста болады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 құралдары арқылы онлайн-сабақтардың кестесімен, тақырыптарымен, мазмұнымен танысады;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сайын кестеге сәйкес ТД-телесабақтарының трансляциясын, сондай-ақ пән мұғалімі көрсеткен барлық қолжетімді электрондық платформаларды қарауға міндетті;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 өз бетінше, соның ішінде орта білім беру ұйымдары белгілеген қолжетімді байланыс құралдарын пайдалану арқылы орындайды;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жетекшісімен және пән мұғалімдерімен күнделікті байланыста болады;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ІСКЕРЛІКТЕРІ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мұғалімінің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түсініктемесінен кейін қателермен жұмыс жасайды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өзіндік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дайындалуға арналған оқу материалдарын алу үшін күн сайын электронды күнделікте жеке кабинетке, электронды поштаға және басқа да байланыс жүйелері мен технологияларына кіреді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 тапсырмаларды педагогке қолжетімді байланыс құралдары (электронды  күнделік, электрондық пошта, Whatsapp чаттар және т. б. интернет, байланыс болмаған жағдайда – педагог, мектеп әкімшілігін анықтау бойынша пошта байланысының операторы арқылы), сканерлеу (немесе фото) түрінде педагогтердің талаптарына сәйкес ұсынады;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 орындау кезінде академиялық адалдық ережелерін және өзін-өзі бақылау қағидаларын сақтайды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электрондық білім беру ресурстарын пайдаланады.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ІСКЕРЛІКТЕРІ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59400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мүлдем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екенін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мойындау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Көпшілікті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алаңдатады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түсініксіздік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танытады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Пандемия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жағдайында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өмір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дағдылары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ешкімде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үйренуге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тура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қалыпты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Өзіңізге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қойылатын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талаптарды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бұрыңғыдай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өзіңізден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баладан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аз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көбіне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іскерліктің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бейімделу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уақытты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ата-анасыз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кіші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жаста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тәртібін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тәртіпті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көмекті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қызығушылығын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ынтасын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сақтап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өзіңді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Ең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алдымен, өзіңіз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және бала үшін әдеттегі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тәртібі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мен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ырғағын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сақтап, ұстап тұру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керек.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тәртібінің күрт өзгеруі баланың бейімделу мүмкіндіктерінің айтарлықтай қайта құрылуын тудыруы және артық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күйзеліске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әкелуі мүмкін.</a:t>
            </a:r>
            <a:endParaRPr lang="kk-KZ" sz="20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Балаларды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қашықтықтан оқытуды ұйымдастыру бойынша мектептен алатын ұсынымдарды түсінуге тырысыңыз.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Тек қана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ресми ақпаратқа сүйеніңіз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Үдерісті ұйымдастыру үшін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мектепке де уақыт қажет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Қазіргі уақытта қашықтықтан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оқыту бойынша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ата-аналар мен педагогтарға көмектесетін бірқатар ресурстар бар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ата-аналары мен жақындары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жағдайға қатысты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сабырлы, адекватты, сыни қатынас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сақтау маңызды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kk-KZ" sz="2000" b="1" dirty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 эмоционалдық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тікелей үлкендердің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жағдайына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байланысты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Пандемия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 және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оның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қаупін  ұзақ талқыламай, беріліп кетпей, балаларға пандемия туралы қойған сұрақтан қашқақтамай, өздеріңізді сабырлы ұстаңыз. Интернет-жүйеден «қорқыныштарды» күшейтпеу қажет. Үйде болған кезде Сізге және балаңызға жақын әлеуметтік қоршаудағылармен қарым-қатынаста болуы керек (мессенджерлер мен телефон арқылы), бірақ 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жалпы алатын ақпараттық ағымды төмендету қажет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(әлеуметтік желілердегі жүгіртпелер, жаңалықтар). Жақындарыңызбен қарым-қатынас (сұхбат) кезінде коронавирусқа және үрей туғызатын тақырыптарға шоғырланбау.</a:t>
            </a:r>
          </a:p>
          <a:p>
            <a:pPr marL="266700" algn="just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Өзіңіз «Үйреніңіз» 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 ата-аналар және туысқандары  кейбір  қашықтық сабақтарын «меңгерсе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қашықтықтан өтетін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 тартымдылығын арттырар еді.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Мысалы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балаға сұрақ қою арқылы дискуссияға қатыса алады. Сонда сабақ қызықты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әрі танымды сабаққа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айналуы мүмкін.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үшін қызығушылығын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арттыру мүмкіндігі, ал ата-ана үшін өз баласын жақсы тануға мүмкіндігі туады.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k-KZ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мектепте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сапалы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стриминг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платформа –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бірыңғай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ортасы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пайдаланылатын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</a:t>
            </a:r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ZOOM платформасының көмегімен мұғалім өзі онлайн сабақ ұйымдастыра алады. Ол үшін мына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 жабдықталған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қажет: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дербес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(кең жолақты) сыммен немесе сымсыз (3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4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/ LTE)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интернетке қосылған;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динамиктер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микрофон – кіріктірілген немесе USB немесе сымсыз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HD-веб-камера - кіріктірілген немесе USB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видеозахват картасы бар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HD-бейнекамера,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 желісіне қол жетімділігі бар iOS немесе Android мобильді құрылғымен (смартфон немесе планшет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Қосымшаны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жүктеу кезінде келесі ұсыныстарды ескеру керек: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мобильді құрылғыны пайдаланатын болсаңыз, онда қосымшаны жүктеу қажет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 iOS операциялық жүйесінің базасында болса, онда қосымшаны мына сілтемеден жүктейсіз:  	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Android операциялық жүйесінің базасында болса, онда қосымшаны мына сілтемеден жүктейсіз: 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hangingPunct="0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дербес компьютерді немесе ноутбукті пайдаланатын болсаңыз, онда  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сілтемесіне өтіп қосымшаны жүктеңіз.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1125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1534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</dc:title>
  <dc:creator>User</dc:creator>
  <cp:lastModifiedBy>Альбина</cp:lastModifiedBy>
  <cp:revision>80</cp:revision>
  <dcterms:created xsi:type="dcterms:W3CDTF">2020-03-30T06:09:05Z</dcterms:created>
  <dcterms:modified xsi:type="dcterms:W3CDTF">2020-04-01T14:33:25Z</dcterms:modified>
</cp:coreProperties>
</file>