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2" r:id="rId2"/>
    <p:sldId id="285" r:id="rId3"/>
    <p:sldId id="267" r:id="rId4"/>
    <p:sldId id="286" r:id="rId5"/>
    <p:sldId id="287" r:id="rId6"/>
    <p:sldId id="288" r:id="rId7"/>
    <p:sldId id="290" r:id="rId8"/>
    <p:sldId id="289" r:id="rId9"/>
    <p:sldId id="260" r:id="rId10"/>
    <p:sldId id="292" r:id="rId11"/>
    <p:sldId id="291" r:id="rId12"/>
    <p:sldId id="293" r:id="rId13"/>
    <p:sldId id="294" r:id="rId14"/>
    <p:sldId id="295" r:id="rId15"/>
    <p:sldId id="275" r:id="rId16"/>
    <p:sldId id="276" r:id="rId17"/>
    <p:sldId id="270" r:id="rId18"/>
    <p:sldId id="278" r:id="rId19"/>
    <p:sldId id="279" r:id="rId20"/>
    <p:sldId id="281" r:id="rId21"/>
    <p:sldId id="25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45" autoAdjust="0"/>
  </p:normalViewPr>
  <p:slideViewPr>
    <p:cSldViewPr>
      <p:cViewPr>
        <p:scale>
          <a:sx n="70" d="100"/>
          <a:sy n="70" d="100"/>
        </p:scale>
        <p:origin x="-1085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05B17-ACB5-4ABD-937F-A519C7BF02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E6A2A-5669-4B65-A5B5-8D793AC39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9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tonkosti.ru/&#1052;&#1091;&#1079;&#1077;&#1080;_&#1050;&#1072;&#1079;&#1072;&#1093;&#1089;&#1090;&#1072;&#1085;&#1072;" TargetMode="External"/><Relationship Id="rId3" Type="http://schemas.openxmlformats.org/officeDocument/2006/relationships/hyperlink" Target="https://nur-sultan3d.kz/art/museum/nationalmuseum.html" TargetMode="External"/><Relationship Id="rId7" Type="http://schemas.openxmlformats.org/officeDocument/2006/relationships/hyperlink" Target="https://www.tourister.ru/world/asia/kazakhstan/city/astana/museum/24078" TargetMode="External"/><Relationship Id="rId2" Type="http://schemas.openxmlformats.org/officeDocument/2006/relationships/hyperlink" Target="https://tren-kot.ru/trainings/thematic/on-line-programmy/age/12-1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3dsemey.kz/Virtyal?id=138&amp;lang=ru" TargetMode="External"/><Relationship Id="rId5" Type="http://schemas.openxmlformats.org/officeDocument/2006/relationships/hyperlink" Target="http://www.csmrk.kz/index.php/mnu-exposition/mnu-virtual-obzor" TargetMode="External"/><Relationship Id="rId10" Type="http://schemas.openxmlformats.org/officeDocument/2006/relationships/hyperlink" Target="https://www.louvre.fr/en/visites-en-ligne" TargetMode="External"/><Relationship Id="rId4" Type="http://schemas.openxmlformats.org/officeDocument/2006/relationships/hyperlink" Target="https://www.nga.gov/index.html" TargetMode="External"/><Relationship Id="rId9" Type="http://schemas.openxmlformats.org/officeDocument/2006/relationships/hyperlink" Target="https://www.tripadvisor.ru/Attractions-g293943-Activities-c49-Kazakhstan.html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ritishmuseum.org/collection" TargetMode="External"/><Relationship Id="rId13" Type="http://schemas.openxmlformats.org/officeDocument/2006/relationships/hyperlink" Target="http://park-taigan.ru/wp-content/uploads/tour/taigan.html" TargetMode="External"/><Relationship Id="rId3" Type="http://schemas.openxmlformats.org/officeDocument/2006/relationships/hyperlink" Target="https://www.uffizi.it/mostre-virtuali" TargetMode="External"/><Relationship Id="rId7" Type="http://schemas.openxmlformats.org/officeDocument/2006/relationships/hyperlink" Target="https://www.nga.gov/index.html" TargetMode="External"/><Relationship Id="rId12" Type="http://schemas.openxmlformats.org/officeDocument/2006/relationships/hyperlink" Target="http://udm-zoo.ru/Zoo_3dtour/3dtour_zoo.html" TargetMode="External"/><Relationship Id="rId2" Type="http://schemas.openxmlformats.org/officeDocument/2006/relationships/hyperlink" Target="https://pinacotecabrer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useodelprado.es/en/the-collection/art-works" TargetMode="External"/><Relationship Id="rId11" Type="http://schemas.openxmlformats.org/officeDocument/2006/relationships/hyperlink" Target="https://www.ziyatker.org/122" TargetMode="External"/><Relationship Id="rId5" Type="http://schemas.openxmlformats.org/officeDocument/2006/relationships/hyperlink" Target="https://www.namuseum.gr/en/collections/" TargetMode="External"/><Relationship Id="rId10" Type="http://schemas.openxmlformats.org/officeDocument/2006/relationships/hyperlink" Target="https://bit.ly/3cJHdnj" TargetMode="External"/><Relationship Id="rId4" Type="http://schemas.openxmlformats.org/officeDocument/2006/relationships/hyperlink" Target="http://www.museivaticani.va/content/museivaticani/it/collezioni/catalogo-online.html" TargetMode="External"/><Relationship Id="rId9" Type="http://schemas.openxmlformats.org/officeDocument/2006/relationships/hyperlink" Target="https://artsandculture.google.com/explore" TargetMode="External"/><Relationship Id="rId14" Type="http://schemas.openxmlformats.org/officeDocument/2006/relationships/hyperlink" Target="https://www.youtube.com/channel/UCmvjARDhwmZ6Ke2MCFfle6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melscience.com/RU-ru/experiments/" TargetMode="External"/><Relationship Id="rId3" Type="http://schemas.openxmlformats.org/officeDocument/2006/relationships/hyperlink" Target="https://www.youtube.com/channel/UCZRmfTmR24k4LXQtJrnFAhA" TargetMode="External"/><Relationship Id="rId7" Type="http://schemas.openxmlformats.org/officeDocument/2006/relationships/hyperlink" Target="https://www.instructables.com/id/100-STEAM-Projects-for-Educators/" TargetMode="External"/><Relationship Id="rId2" Type="http://schemas.openxmlformats.org/officeDocument/2006/relationships/hyperlink" Target="https://www.youtube.com/channel/UC6j3uG9Gb6gVsYAFUUoC2E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latform.stem-academia.com/" TargetMode="External"/><Relationship Id="rId11" Type="http://schemas.openxmlformats.org/officeDocument/2006/relationships/hyperlink" Target="https://clickmeeting.com/ru" TargetMode="External"/><Relationship Id="rId5" Type="http://schemas.openxmlformats.org/officeDocument/2006/relationships/hyperlink" Target="https://www.youtube.com/playlist?list=PL0lO_mIqDDFW5h4vGzizQDcsqK3nxjvy" TargetMode="External"/><Relationship Id="rId10" Type="http://schemas.openxmlformats.org/officeDocument/2006/relationships/hyperlink" Target="https://academy.zmorph3d.com/" TargetMode="External"/><Relationship Id="rId4" Type="http://schemas.openxmlformats.org/officeDocument/2006/relationships/hyperlink" Target="https://www.youtube.com/user/shogun13371337" TargetMode="External"/><Relationship Id="rId9" Type="http://schemas.openxmlformats.org/officeDocument/2006/relationships/hyperlink" Target="https://www.tinkercad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us.zoom.videomeetings" TargetMode="External"/><Relationship Id="rId2" Type="http://schemas.openxmlformats.org/officeDocument/2006/relationships/hyperlink" Target="https://apps.apple.com/us/app/id54650530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oom.us/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235917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Мектебімізде қашықтықтан оқыту қалай ұйымдастырылады?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ipkvko.kz/ru/images/banners/%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05" y="1628800"/>
            <a:ext cx="8496944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4"/>
          <p:cNvGrpSpPr>
            <a:grpSpLocks/>
          </p:cNvGrpSpPr>
          <p:nvPr/>
        </p:nvGrpSpPr>
        <p:grpSpPr bwMode="auto">
          <a:xfrm>
            <a:off x="35496" y="262161"/>
            <a:ext cx="9144000" cy="790575"/>
            <a:chOff x="0" y="592137"/>
            <a:chExt cx="9144000" cy="79050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592137"/>
              <a:ext cx="9144000" cy="788921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grpSp>
          <p:nvGrpSpPr>
            <p:cNvPr id="8" name="Группа 41"/>
            <p:cNvGrpSpPr>
              <a:grpSpLocks/>
            </p:cNvGrpSpPr>
            <p:nvPr/>
          </p:nvGrpSpPr>
          <p:grpSpPr bwMode="auto">
            <a:xfrm>
              <a:off x="0" y="613249"/>
              <a:ext cx="9144000" cy="769397"/>
              <a:chOff x="0" y="327497"/>
              <a:chExt cx="9144000" cy="769397"/>
            </a:xfrm>
          </p:grpSpPr>
          <p:sp>
            <p:nvSpPr>
              <p:cNvPr id="9" name="Rectangle 1"/>
              <p:cNvSpPr>
                <a:spLocks noChangeArrowheads="1"/>
              </p:cNvSpPr>
              <p:nvPr/>
            </p:nvSpPr>
            <p:spPr bwMode="auto">
              <a:xfrm>
                <a:off x="5143500" y="327020"/>
                <a:ext cx="4000500" cy="769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 anchor="ctr">
                <a:spAutoFit/>
              </a:bodyPr>
              <a:lstStyle/>
              <a:p>
                <a:pPr algn="ctr" defTabSz="912813" eaLnBrk="1" hangingPunct="1"/>
                <a:r>
                  <a:rPr lang="ru-RU" altLang="ru-RU" sz="1400" b="1" dirty="0">
                    <a:solidFill>
                      <a:srgbClr val="002060"/>
                    </a:solidFill>
                    <a:latin typeface="Arial" pitchFamily="34" charset="0"/>
                  </a:rPr>
                  <a:t>ИННОВАЦИОННЫЙ ЦЕНТР РАЗВИТИЯ ОБРАЗОВАНИЯ ПАВЛОДАРСКОЙ ОБЛАСТИ</a:t>
                </a:r>
              </a:p>
            </p:txBody>
          </p:sp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0" y="327020"/>
                <a:ext cx="4143375" cy="769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 anchor="ctr">
                <a:spAutoFit/>
              </a:bodyPr>
              <a:lstStyle/>
              <a:p>
                <a:pPr algn="ctr" eaLnBrk="1" hangingPunct="1"/>
                <a:r>
                  <a:rPr lang="kk-KZ" altLang="ru-RU" sz="1400" b="1">
                    <a:solidFill>
                      <a:srgbClr val="002060"/>
                    </a:solidFill>
                    <a:latin typeface="Arial" pitchFamily="34" charset="0"/>
                  </a:rPr>
                  <a:t>ПАВЛОДАР ОБЛЫСЫНЫҢ БІЛІМ БЕРУДІ ДАМЫТУДЫҢ ИННОВАЦИЯЛЫҚ </a:t>
                </a:r>
              </a:p>
              <a:p>
                <a:pPr algn="ctr" eaLnBrk="1" hangingPunct="1"/>
                <a:r>
                  <a:rPr lang="kk-KZ" altLang="ru-RU" sz="1400" b="1">
                    <a:solidFill>
                      <a:srgbClr val="002060"/>
                    </a:solidFill>
                    <a:latin typeface="Arial" pitchFamily="34" charset="0"/>
                  </a:rPr>
                  <a:t>ОРТАЛЫҒЫ</a:t>
                </a:r>
                <a:endParaRPr lang="ru-RU" altLang="ru-RU" sz="1400" b="1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p:grp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050" y="86272"/>
            <a:ext cx="1291660" cy="1149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384103" y="6134447"/>
            <a:ext cx="2663825" cy="30777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73000"/>
                </a:schemeClr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Павлодар, 2020 </a:t>
            </a:r>
            <a:r>
              <a:rPr lang="ru-RU" alt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</a:t>
            </a:r>
            <a:endParaRPr lang="ru-RU" alt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ZOOM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платформасында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істеу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келесі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ережелерді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сақтау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орныңызда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көрінетін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кестесі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идентификациялық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нөмір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құпиясөзіңіз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болуы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тиіс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сабақтар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жүргізіледі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кестесін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қадағалаңыз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телефон)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қуаты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толық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болу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Іңірден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дайындап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қойыңыз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абаққа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дер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қосылыңыз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басталмай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тұрып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 минут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бұрын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нөмір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құпиясөзіңізді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теріп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дыбысын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тексеріңіз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ілім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алушылар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таза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киініп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отыруы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тиіс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(пижама, халат,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майкада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т.б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болмауы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Бөлмеде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тыныш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болу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бөтен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дыбыстарды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өшіріп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тастау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алушыларға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бөлмеден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шығуға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тамақ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ішіп-жеуге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басқа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нәрселерге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алаңдауға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бөлмеден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онлайн-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шығуға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болмайды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мұғалім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дыбысты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өшіруі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қосуы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мүмкін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Егер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мұғалім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сұрақ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қойса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берілген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арнайы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функцияны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қолданып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көтеріп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жауап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беруге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Ата-аналар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балалармен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бірге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онлайн-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сабақта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бола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барысына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араласпайды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Баланың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сабаққа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қатыспағанына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жауапкершілік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ата-аналарға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жүктеледі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0909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Мектебімізде қашықтықтан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 қалай ұйымдастырылады?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3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платформасында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істеу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ілім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алушыға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ғаламторға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кіру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құрылғылармен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қамтамасыз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ету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компьютер,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телефон, планшет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үнделік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үй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жұмысын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кестесін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тексеру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kundelik.kz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кіруге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мүмкіншілік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кестесіне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өзгеріс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енгізілсе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мұғалімнен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анықтау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оқу үшін жағдай жасау;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оқу-тәрбие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жұмысын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ұйымдастыру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үдерісінің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кестесінің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уақытымен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танысуға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ілім алушыларға берілген тапсырмаларының орындауын бақылау қамтамасыз ету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Пән мұғалімдері және сынып жетекшілерімен байланыс орнату.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Мектебімізде қашықтықтан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 қалай ұйымдастырылады?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Сабақ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кестесін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үй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жұмысын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қалай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көруге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err="1">
                <a:solidFill>
                  <a:srgbClr val="002060"/>
                </a:solidFill>
              </a:rPr>
              <a:t>Оқу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үрдісіне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қатысты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ақпаратты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қарап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шығу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үшін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парақшаның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жоғарғы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жағында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көк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түсті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навигациялық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жолақта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err="1" smtClean="0">
                <a:solidFill>
                  <a:srgbClr val="002060"/>
                </a:solidFill>
              </a:rPr>
              <a:t>Оқушыға</a:t>
            </a:r>
            <a:r>
              <a:rPr lang="ru-RU" sz="2000" b="1" dirty="0" smtClean="0">
                <a:solidFill>
                  <a:srgbClr val="002060"/>
                </a:solidFill>
              </a:rPr>
              <a:t> «</a:t>
            </a:r>
            <a:r>
              <a:rPr lang="ru-RU" sz="2000" b="1" dirty="0" err="1" smtClean="0">
                <a:solidFill>
                  <a:srgbClr val="002060"/>
                </a:solidFill>
              </a:rPr>
              <a:t>Мектеп</a:t>
            </a:r>
            <a:r>
              <a:rPr lang="ru-RU" sz="2000" b="1" dirty="0" smtClean="0">
                <a:solidFill>
                  <a:srgbClr val="002060"/>
                </a:solidFill>
              </a:rPr>
              <a:t>» </a:t>
            </a:r>
            <a:r>
              <a:rPr lang="ru-RU" sz="2000" dirty="0" err="1" smtClean="0">
                <a:solidFill>
                  <a:srgbClr val="002060"/>
                </a:solidFill>
              </a:rPr>
              <a:t>бөлімін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таңдау</a:t>
            </a:r>
            <a:r>
              <a:rPr lang="ru-RU" sz="2000" dirty="0">
                <a:solidFill>
                  <a:srgbClr val="002060"/>
                </a:solidFill>
              </a:rPr>
              <a:t>;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err="1" smtClean="0">
                <a:solidFill>
                  <a:srgbClr val="002060"/>
                </a:solidFill>
              </a:rPr>
              <a:t>Ата-аналарға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 err="1">
                <a:solidFill>
                  <a:srgbClr val="002060"/>
                </a:solidFill>
              </a:rPr>
              <a:t>Балалар</a:t>
            </a:r>
            <a:r>
              <a:rPr lang="ru-RU" sz="2000" b="1" dirty="0">
                <a:solidFill>
                  <a:srgbClr val="002060"/>
                </a:solidFill>
              </a:rPr>
              <a:t>» </a:t>
            </a:r>
            <a:r>
              <a:rPr lang="ru-RU" sz="2000" dirty="0" err="1">
                <a:solidFill>
                  <a:srgbClr val="002060"/>
                </a:solidFill>
              </a:rPr>
              <a:t>бөлімін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таңдау</a:t>
            </a:r>
            <a:r>
              <a:rPr lang="ru-RU" sz="2000" dirty="0" smtClean="0">
                <a:solidFill>
                  <a:srgbClr val="002060"/>
                </a:solidFill>
              </a:rPr>
              <a:t>; </a:t>
            </a:r>
            <a:r>
              <a:rPr lang="ru-RU" sz="2000" dirty="0">
                <a:solidFill>
                  <a:srgbClr val="002060"/>
                </a:solidFill>
              </a:rPr>
              <a:t>«</a:t>
            </a:r>
            <a:r>
              <a:rPr lang="ru-RU" sz="2000" dirty="0" err="1">
                <a:solidFill>
                  <a:srgbClr val="002060"/>
                </a:solidFill>
              </a:rPr>
              <a:t>Балалар</a:t>
            </a:r>
            <a:r>
              <a:rPr lang="ru-RU" sz="2000" dirty="0">
                <a:solidFill>
                  <a:srgbClr val="002060"/>
                </a:solidFill>
              </a:rPr>
              <a:t>» </a:t>
            </a:r>
            <a:r>
              <a:rPr lang="ru-RU" sz="2000" dirty="0" err="1">
                <a:solidFill>
                  <a:srgbClr val="002060"/>
                </a:solidFill>
              </a:rPr>
              <a:t>бөліміне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өткеннен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кейін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ата-ана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өзінің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профилімен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байланысқан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барлық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мектеп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білім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алушыларын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көре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алады</a:t>
            </a:r>
            <a:r>
              <a:rPr lang="ru-RU" sz="2000" dirty="0">
                <a:solidFill>
                  <a:srgbClr val="002060"/>
                </a:solidFill>
              </a:rPr>
              <a:t>. Ары </a:t>
            </a:r>
            <a:r>
              <a:rPr lang="ru-RU" sz="2000" dirty="0" err="1">
                <a:solidFill>
                  <a:srgbClr val="002060"/>
                </a:solidFill>
              </a:rPr>
              <a:t>қарай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оқушылардың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үлгерімі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туралы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ақпаратты</a:t>
            </a:r>
            <a:r>
              <a:rPr lang="ru-RU" sz="2000" dirty="0">
                <a:solidFill>
                  <a:srgbClr val="002060"/>
                </a:solidFill>
              </a:rPr>
              <a:t> осы </a:t>
            </a:r>
            <a:r>
              <a:rPr lang="ru-RU" sz="2000" dirty="0" err="1">
                <a:solidFill>
                  <a:srgbClr val="002060"/>
                </a:solidFill>
              </a:rPr>
              <a:t>рөлдер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арқылы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көруге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болады</a:t>
            </a:r>
            <a:r>
              <a:rPr lang="ru-RU" sz="2000" dirty="0">
                <a:solidFill>
                  <a:srgbClr val="002060"/>
                </a:solidFill>
              </a:rPr>
              <a:t>. Осы </a:t>
            </a:r>
            <a:r>
              <a:rPr lang="ru-RU" sz="2000" dirty="0" err="1">
                <a:solidFill>
                  <a:srgbClr val="002060"/>
                </a:solidFill>
              </a:rPr>
              <a:t>екі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рөлде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ақпаратты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тексеру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саласында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ешқандай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айырмашылығы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болмайды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Бағалау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/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сабаққа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қатысу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белгісі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бағаларды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қарау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беру» /»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бөлімінде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жетімді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профилінде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Балалар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(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профилінде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26064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Мектебімізде қашықтықтан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 қалай ұйымдастырылады?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0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сілтемесі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қолжетімді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ағымдағы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үлгерімі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ақпарат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сабақтар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ақпарат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ҮТ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әдепкі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түрде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ағымдағы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апта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статистика (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ағымдағы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есептік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кезең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оқыған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пәндер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саны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жақтағы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бағалардың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пайызы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пәндер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таңдаған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есептік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кезең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пән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ақпарат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тоқсандар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ағымдағы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есептік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кезең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пәндер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жиынтық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ақпарат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қорытынды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ағымдағы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кезең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қорытынды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бағалар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жиынтық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ақпарат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Ескерту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 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осымша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сабаққа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қатысу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белгілер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«Ж» - 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дәлелсіз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белгісіз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себеппен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сабаққа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қатыспауы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«Д» - 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ділелді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себеппен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сабаққа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қатыспауы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«А» -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ауру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себебімен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сабаққа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қатыспауы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«К» - 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сабаққа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кешігіп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келгендігін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білдіреді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бөлімінде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қосымша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сабаққа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қарама-қарсы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тапсырмаларды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көруге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тапсырмасының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толық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сипаттамасын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көру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кестенің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ішіндегі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ҮТ-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нің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үстіне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басу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Мектебімізде қашықтықтан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 қалай ұйымдастырылады?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Үй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тапсырмалар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келесі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бөлімде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қолжетімді</a:t>
            </a:r>
            <a:r>
              <a:rPr lang="ru-RU" b="1" dirty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Мектеп</a:t>
            </a:r>
            <a:r>
              <a:rPr lang="ru-RU" dirty="0">
                <a:solidFill>
                  <a:srgbClr val="002060"/>
                </a:solidFill>
              </a:rPr>
              <a:t>» / «</a:t>
            </a:r>
            <a:r>
              <a:rPr lang="ru-RU" dirty="0" smtClean="0">
                <a:solidFill>
                  <a:srgbClr val="002060"/>
                </a:solidFill>
              </a:rPr>
              <a:t>Ү/Т»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алушының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профилінде</a:t>
            </a:r>
            <a:r>
              <a:rPr lang="ru-RU" dirty="0">
                <a:solidFill>
                  <a:srgbClr val="002060"/>
                </a:solidFill>
              </a:rPr>
              <a:t>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Балалар</a:t>
            </a:r>
            <a:r>
              <a:rPr lang="ru-RU" dirty="0">
                <a:solidFill>
                  <a:srgbClr val="002060"/>
                </a:solidFill>
              </a:rPr>
              <a:t>» / «</a:t>
            </a:r>
            <a:r>
              <a:rPr lang="ru-RU" dirty="0" smtClean="0">
                <a:solidFill>
                  <a:srgbClr val="002060"/>
                </a:solidFill>
              </a:rPr>
              <a:t>Ү/Т»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err="1">
                <a:solidFill>
                  <a:srgbClr val="002060"/>
                </a:solidFill>
              </a:rPr>
              <a:t>Ата-аналардың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профилінде</a:t>
            </a:r>
            <a:r>
              <a:rPr lang="ru-RU" dirty="0">
                <a:solidFill>
                  <a:srgbClr val="002060"/>
                </a:solidFill>
              </a:rPr>
              <a:t>).</a:t>
            </a:r>
          </a:p>
          <a:p>
            <a:pPr algn="ctr"/>
            <a:r>
              <a:rPr lang="ru-RU" dirty="0" err="1">
                <a:solidFill>
                  <a:srgbClr val="002060"/>
                </a:solidFill>
              </a:rPr>
              <a:t>Үй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тапсырмаларды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қарап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шығу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таңдау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қажет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оқу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жылы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пән</a:t>
            </a:r>
            <a:r>
              <a:rPr lang="ru-RU" dirty="0">
                <a:solidFill>
                  <a:srgbClr val="002060"/>
                </a:solidFill>
              </a:rPr>
              <a:t> (</a:t>
            </a:r>
            <a:r>
              <a:rPr lang="ru-RU" dirty="0" err="1">
                <a:solidFill>
                  <a:srgbClr val="002060"/>
                </a:solidFill>
              </a:rPr>
              <a:t>қосымша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түрде</a:t>
            </a:r>
            <a:r>
              <a:rPr lang="ru-RU" dirty="0">
                <a:solidFill>
                  <a:srgbClr val="002060"/>
                </a:solidFill>
              </a:rPr>
              <a:t> «</a:t>
            </a:r>
            <a:r>
              <a:rPr lang="ru-RU" dirty="0" err="1">
                <a:solidFill>
                  <a:srgbClr val="002060"/>
                </a:solidFill>
              </a:rPr>
              <a:t>барлығы</a:t>
            </a:r>
            <a:r>
              <a:rPr lang="ru-RU" dirty="0">
                <a:solidFill>
                  <a:srgbClr val="002060"/>
                </a:solidFill>
              </a:rPr>
              <a:t>» </a:t>
            </a:r>
            <a:r>
              <a:rPr lang="ru-RU" dirty="0" err="1">
                <a:solidFill>
                  <a:srgbClr val="002060"/>
                </a:solidFill>
              </a:rPr>
              <a:t>деген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параметрді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таңдап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іздеу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параметрлерін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қанағаттандыратын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барлық</a:t>
            </a:r>
            <a:r>
              <a:rPr lang="ru-RU" dirty="0">
                <a:solidFill>
                  <a:srgbClr val="002060"/>
                </a:solidFill>
              </a:rPr>
              <a:t> ҮТ-</a:t>
            </a:r>
            <a:r>
              <a:rPr lang="ru-RU" dirty="0" err="1">
                <a:solidFill>
                  <a:srgbClr val="002060"/>
                </a:solidFill>
              </a:rPr>
              <a:t>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қарап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шығуға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болады</a:t>
            </a:r>
            <a:r>
              <a:rPr lang="ru-RU" dirty="0">
                <a:solidFill>
                  <a:srgbClr val="002060"/>
                </a:solidFill>
              </a:rPr>
              <a:t>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орындау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мерзімі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Мектебімізде қашықтықтан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 қалай ұйымдастырылады?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7409" y="4202181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Көрсету</a:t>
            </a:r>
            <a:r>
              <a:rPr lang="ru-RU" dirty="0">
                <a:solidFill>
                  <a:srgbClr val="002060"/>
                </a:solidFill>
              </a:rPr>
              <a:t>» </a:t>
            </a:r>
            <a:r>
              <a:rPr lang="ru-RU" dirty="0" err="1">
                <a:solidFill>
                  <a:srgbClr val="002060"/>
                </a:solidFill>
              </a:rPr>
              <a:t>батырмасын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басқаннан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кейін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іздеу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параметрлерін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қанағаттандыратын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барлық</a:t>
            </a:r>
            <a:r>
              <a:rPr lang="ru-RU" dirty="0">
                <a:solidFill>
                  <a:srgbClr val="002060"/>
                </a:solidFill>
              </a:rPr>
              <a:t> ҮТ </a:t>
            </a:r>
            <a:r>
              <a:rPr lang="ru-RU" dirty="0" err="1">
                <a:solidFill>
                  <a:srgbClr val="002060"/>
                </a:solidFill>
              </a:rPr>
              <a:t>көрінеді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келесі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ақпаратпен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берілген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тапсырмасының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қысқаша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сипаттамасы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</a:rPr>
              <a:t>пән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алушының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білім</a:t>
            </a:r>
            <a:r>
              <a:rPr lang="ru-RU" dirty="0">
                <a:solidFill>
                  <a:srgbClr val="002060"/>
                </a:solidFill>
              </a:rPr>
              <a:t> беру </a:t>
            </a:r>
            <a:r>
              <a:rPr lang="ru-RU" dirty="0" err="1">
                <a:solidFill>
                  <a:srgbClr val="002060"/>
                </a:solidFill>
              </a:rPr>
              <a:t>ұйымының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атауы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тапсырма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берілген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күні</a:t>
            </a:r>
            <a:r>
              <a:rPr lang="ru-RU" dirty="0">
                <a:solidFill>
                  <a:srgbClr val="002060"/>
                </a:solidFill>
              </a:rPr>
              <a:t> мен </a:t>
            </a:r>
            <a:r>
              <a:rPr lang="ru-RU" dirty="0" err="1">
                <a:solidFill>
                  <a:srgbClr val="002060"/>
                </a:solidFill>
              </a:rPr>
              <a:t>сабақтың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нөмірі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тапсырманың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соңғы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жаңарту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күні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тапсырманың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орындалу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мәртебесі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1" t="39028" r="31279" b="44972"/>
          <a:stretch/>
        </p:blipFill>
        <p:spPr bwMode="auto">
          <a:xfrm>
            <a:off x="696144" y="3367500"/>
            <a:ext cx="7946032" cy="859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5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7" y="188640"/>
            <a:ext cx="830588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dirty="0" err="1">
                <a:solidFill>
                  <a:srgbClr val="002060"/>
                </a:solidFill>
              </a:rPr>
              <a:t>Үй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тапсырмасының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парақшасына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өту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үшін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тінтуірмен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ҮТ-</a:t>
            </a:r>
            <a:r>
              <a:rPr lang="ru-RU" sz="1600" dirty="0" err="1">
                <a:solidFill>
                  <a:srgbClr val="002060"/>
                </a:solidFill>
              </a:rPr>
              <a:t>нің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атауына</a:t>
            </a:r>
            <a:r>
              <a:rPr lang="ru-RU" sz="1600" dirty="0">
                <a:solidFill>
                  <a:srgbClr val="002060"/>
                </a:solidFill>
              </a:rPr>
              <a:t> басу </a:t>
            </a:r>
            <a:r>
              <a:rPr lang="ru-RU" sz="1600" dirty="0" err="1">
                <a:solidFill>
                  <a:srgbClr val="002060"/>
                </a:solidFill>
              </a:rPr>
              <a:t>қажет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r>
              <a:rPr lang="ru-RU" sz="1600" dirty="0" err="1">
                <a:solidFill>
                  <a:srgbClr val="002060"/>
                </a:solidFill>
              </a:rPr>
              <a:t>Үй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тапсырмасының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парақшасында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тапсырма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туралы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толық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мәлімет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және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файл </a:t>
            </a:r>
            <a:r>
              <a:rPr lang="ru-RU" sz="1600" dirty="0" err="1" smtClean="0">
                <a:solidFill>
                  <a:srgbClr val="002060"/>
                </a:solidFill>
              </a:rPr>
              <a:t>көрсетілген</a:t>
            </a:r>
            <a:r>
              <a:rPr lang="ru-RU" sz="1600" dirty="0" smtClean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егер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мұғалім</a:t>
            </a:r>
            <a:r>
              <a:rPr lang="ru-RU" sz="1600" dirty="0">
                <a:solidFill>
                  <a:srgbClr val="002060"/>
                </a:solidFill>
              </a:rPr>
              <a:t> ҮТ-на </a:t>
            </a:r>
            <a:r>
              <a:rPr lang="ru-RU" sz="1600" dirty="0" err="1">
                <a:solidFill>
                  <a:srgbClr val="002060"/>
                </a:solidFill>
              </a:rPr>
              <a:t>файлды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қосса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  <a:p>
            <a:r>
              <a:rPr lang="ru-RU" sz="1600" b="1" dirty="0" err="1">
                <a:solidFill>
                  <a:srgbClr val="002060"/>
                </a:solidFill>
              </a:rPr>
              <a:t>Ескерту</a:t>
            </a:r>
            <a:r>
              <a:rPr lang="ru-RU" sz="1600" b="1" dirty="0">
                <a:solidFill>
                  <a:srgbClr val="002060"/>
                </a:solidFill>
              </a:rPr>
              <a:t>: </a:t>
            </a:r>
            <a:r>
              <a:rPr lang="ru-RU" sz="1600" dirty="0" err="1" smtClean="0">
                <a:solidFill>
                  <a:srgbClr val="002060"/>
                </a:solidFill>
              </a:rPr>
              <a:t>мұғалім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ҮТ </a:t>
            </a:r>
            <a:r>
              <a:rPr lang="ru-RU" sz="1600" dirty="0" err="1">
                <a:solidFill>
                  <a:srgbClr val="002060"/>
                </a:solidFill>
              </a:rPr>
              <a:t>берген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кезде</a:t>
            </a:r>
            <a:r>
              <a:rPr lang="ru-RU" sz="1600" dirty="0">
                <a:solidFill>
                  <a:srgbClr val="002060"/>
                </a:solidFill>
              </a:rPr>
              <a:t>, «</a:t>
            </a:r>
            <a:r>
              <a:rPr lang="ru-RU" sz="1600" dirty="0" err="1">
                <a:solidFill>
                  <a:srgbClr val="002060"/>
                </a:solidFill>
              </a:rPr>
              <a:t>Нәтижелері</a:t>
            </a:r>
            <a:r>
              <a:rPr lang="ru-RU" sz="1600" dirty="0">
                <a:solidFill>
                  <a:srgbClr val="002060"/>
                </a:solidFill>
              </a:rPr>
              <a:t> бар файл </a:t>
            </a:r>
            <a:r>
              <a:rPr lang="ru-RU" sz="1600" dirty="0" err="1">
                <a:solidFill>
                  <a:srgbClr val="002060"/>
                </a:solidFill>
              </a:rPr>
              <a:t>қажет</a:t>
            </a:r>
            <a:r>
              <a:rPr lang="ru-RU" sz="1600" dirty="0">
                <a:solidFill>
                  <a:srgbClr val="002060"/>
                </a:solidFill>
              </a:rPr>
              <a:t>» </a:t>
            </a:r>
            <a:r>
              <a:rPr lang="ru-RU" sz="1600" dirty="0" err="1">
                <a:solidFill>
                  <a:srgbClr val="002060"/>
                </a:solidFill>
              </a:rPr>
              <a:t>параметрін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орнатса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онда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оқушыларда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файлды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қосу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мүмкіндігі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пайда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болады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5" t="28031" r="27581" b="56589"/>
          <a:stretch/>
        </p:blipFill>
        <p:spPr bwMode="auto">
          <a:xfrm>
            <a:off x="539552" y="1628800"/>
            <a:ext cx="7920880" cy="131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7" t="60774" r="28974" b="4115"/>
          <a:stretch/>
        </p:blipFill>
        <p:spPr bwMode="auto">
          <a:xfrm>
            <a:off x="572840" y="3068960"/>
            <a:ext cx="7887591" cy="300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9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968" y="36240"/>
            <a:ext cx="8928992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тапсырмаларының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келесі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түрлері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бар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Берілді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мұғалім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ҮТ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берді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«Бас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тартылды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мұғалім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ҮТ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беруден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бас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тартты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Жұмыста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оқушы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ҮТ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ашты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Тексеруде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оқушы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ҮТ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тексеруге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жіберді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Түзетілуде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мұғалім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ҮТ-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қосымша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жұмысқа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қайтарды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Орындалды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ҮТ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сәтті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орындалды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Сабақтардың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кестесі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алушының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кестесі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қолжетімді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Мектеп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/ 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(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алушының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профилінде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Балалар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/ «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(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Ата-аналардың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профилінде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ctr"/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Екінші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баланы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қалай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қосуға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 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Екінші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кейінгі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балалармен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туыстық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қосу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ұйымының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әкімшісіне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сынып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жетекшісіне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хабарласып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қызметкерге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жүйедегі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өзінің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аты-жөні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пайдаланушы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атын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хабарлауы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Ескерту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әкімшіге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парақшаның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құпиясөзін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хабарлау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ЕТІЛМЕЙДІ.</a:t>
            </a:r>
          </a:p>
          <a:p>
            <a:pPr algn="just"/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Әкімшілер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ақпарат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ілім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беру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мекемесінің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парақшасында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Әкімшілер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бөлімінде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орналасқан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Сонымен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қоса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баланы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қосу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қолданушының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қолдау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қызметіне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жүгіне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алады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Қолдау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қызметіне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жүгінген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кезде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логині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немес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профилі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парақшасына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сілтеме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егер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бірнеше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парақша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болса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біреуін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ғана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таңдау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профиліне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қосатын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баланың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ТАӘ;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оқитын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мекеменің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атауы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11" y="2416284"/>
            <a:ext cx="85689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Пандемия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үйде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үйлесімдік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орнату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жатығулар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1.Пандемия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уақытыңызды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неге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арнағыңыз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келетіндігін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ватманға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жазыңыз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Отбасы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мүшелерінің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әрқайсысы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өзіне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жазады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Жаңадан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ТӘРТІБІН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ЕРЕЖЕЛЕР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құрыңыз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Сізге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ыңғайлы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болу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оны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сурет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ретінде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салуға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Оны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қатал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етпей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негізгі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тірек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нүктелерін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белгілеңіз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Балаңыз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екеулеріңіз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істейтін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жұмыстарыңызды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жоспарлап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тізімде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белгілеңіз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Күннің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соңында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орындалған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жұмыстарды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белгілеп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отырыңыздар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түрде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өздеріңізді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жасаған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жұмысыңыз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мақтаңыздар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жаттығу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16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істер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тізімін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жазу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сенім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тайм менеджмент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тренингтерде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табысты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қолданылады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Қазір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дағдыға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істеу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өте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жақсы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уақыт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тек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пандемия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ғана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емес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болашақта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да </a:t>
            </a:r>
            <a:r>
              <a:rPr lang="ru-RU" sz="1600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пайдалы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sites.google.com/site/pupilsandenglish/_/rsrc/1485870305681/dla-roditelej/kpvap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5" y="113285"/>
            <a:ext cx="7776864" cy="230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34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56895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Балалар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қарым-қатынас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ата-аналармен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қарым-қатынас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жеткіліксіз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Оларға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өздерінің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достарымен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қарым-қатынас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жасауға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рұқсат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маңызды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бірақ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үнемі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гаджетте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отыруға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айналып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кетпеу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Қарым-қатынасқа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нақты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уақыт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белгілеу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керек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Сонымен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балалар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ОНЛАЙН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ресурстар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жақсы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қолдана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алады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</a:rPr>
              <a:t>Тұңғыш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Президент </a:t>
            </a:r>
            <a:r>
              <a:rPr lang="ru-RU" dirty="0" err="1">
                <a:solidFill>
                  <a:srgbClr val="002060"/>
                </a:solidFill>
              </a:rPr>
              <a:t>Кітапханасы</a:t>
            </a:r>
            <a:r>
              <a:rPr lang="ru-RU" dirty="0">
                <a:solidFill>
                  <a:srgbClr val="002060"/>
                </a:solidFill>
              </a:rPr>
              <a:t> – </a:t>
            </a:r>
          </a:p>
          <a:p>
            <a:r>
              <a:rPr lang="ru-RU" u="sng" dirty="0">
                <a:solidFill>
                  <a:srgbClr val="002060"/>
                </a:solidFill>
                <a:hlinkClick r:id="rId3"/>
              </a:rPr>
              <a:t>https://nur-sultan3d.kz/art/museum/nationalmuseum.html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Ұлттық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өнер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галереясы</a:t>
            </a:r>
            <a:r>
              <a:rPr lang="ru-RU" dirty="0">
                <a:solidFill>
                  <a:srgbClr val="002060"/>
                </a:solidFill>
              </a:rPr>
              <a:t> - Вашингтон </a:t>
            </a:r>
            <a:r>
              <a:rPr lang="ru-RU" u="sng" dirty="0">
                <a:solidFill>
                  <a:srgbClr val="002060"/>
                </a:solidFill>
                <a:hlinkClick r:id="rId4"/>
              </a:rPr>
              <a:t>https://www.nga.gov/index.html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Қазақстанның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орталық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мемлекеттік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мұражайы</a:t>
            </a:r>
            <a:r>
              <a:rPr lang="ru-RU" dirty="0">
                <a:solidFill>
                  <a:srgbClr val="002060"/>
                </a:solidFill>
              </a:rPr>
              <a:t> - </a:t>
            </a:r>
          </a:p>
          <a:p>
            <a:r>
              <a:rPr lang="kk-KZ" u="sng" dirty="0">
                <a:solidFill>
                  <a:srgbClr val="002060"/>
                </a:solidFill>
                <a:hlinkClick r:id="rId5"/>
              </a:rPr>
              <a:t>http://www.csmrk.kz/index.php/mnu-exposition/mnu-virtual-obzor</a:t>
            </a:r>
            <a:r>
              <a:rPr lang="kk-KZ" dirty="0">
                <a:solidFill>
                  <a:srgbClr val="002060"/>
                </a:solidFill>
              </a:rPr>
              <a:t> 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</a:rPr>
              <a:t>Семей </a:t>
            </a:r>
            <a:r>
              <a:rPr lang="kk-KZ" dirty="0">
                <a:solidFill>
                  <a:srgbClr val="002060"/>
                </a:solidFill>
              </a:rPr>
              <a:t>қаласындағы Абай Құнанбаев мұражайы -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kk-KZ" u="sng" dirty="0">
                <a:solidFill>
                  <a:srgbClr val="002060"/>
                </a:solidFill>
                <a:hlinkClick r:id="rId6"/>
              </a:rPr>
              <a:t>http://www.3dsemey.kz/Virtyal?id=138&amp;lang=ru</a:t>
            </a:r>
            <a:r>
              <a:rPr lang="kk-KZ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</a:rPr>
              <a:t>Ұлттық </a:t>
            </a:r>
            <a:r>
              <a:rPr lang="kk-KZ" dirty="0">
                <a:solidFill>
                  <a:srgbClr val="002060"/>
                </a:solidFill>
              </a:rPr>
              <a:t>Мұражай -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kk-KZ" u="sng" dirty="0">
                <a:solidFill>
                  <a:srgbClr val="002060"/>
                </a:solidFill>
                <a:hlinkClick r:id="rId7"/>
              </a:rPr>
              <a:t>https://</a:t>
            </a:r>
            <a:r>
              <a:rPr lang="kk-KZ" u="sng" dirty="0" smtClean="0">
                <a:solidFill>
                  <a:srgbClr val="002060"/>
                </a:solidFill>
                <a:hlinkClick r:id="rId7"/>
              </a:rPr>
              <a:t>www.tourister.ru/world/asia/kazakhstan/city/astana/museum/24078</a:t>
            </a:r>
            <a:endParaRPr lang="kk-KZ" u="sng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</a:rPr>
              <a:t>Қазақстан белгілі мұражайлары –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kk-KZ" u="sng" dirty="0">
                <a:solidFill>
                  <a:srgbClr val="002060"/>
                </a:solidFill>
                <a:hlinkClick r:id="rId8"/>
              </a:rPr>
              <a:t>https://tonkosti.ru/%D0%9C%D1%83%D0%B7%D0%B5%D0%B8_%D0%9A%D0%B0%D0%B7%D0%B0%D1%85%D1%81%D1%82%D0%B0%D0%BD%D0%B0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</a:rPr>
              <a:t> </a:t>
            </a:r>
            <a:r>
              <a:rPr lang="kk-KZ" dirty="0">
                <a:solidFill>
                  <a:srgbClr val="002060"/>
                </a:solidFill>
              </a:rPr>
              <a:t>Қазақстанның мамандандырылған мұражайлары –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kk-KZ" u="sng" dirty="0">
                <a:solidFill>
                  <a:srgbClr val="002060"/>
                </a:solidFill>
                <a:hlinkClick r:id="rId9"/>
              </a:rPr>
              <a:t>https://www.tripadvisor.ru/Attractions-g293943-Activities-c49-Kazakhstan.html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Лувр - Париж </a:t>
            </a:r>
            <a:r>
              <a:rPr lang="ru-RU" u="sng" dirty="0">
                <a:solidFill>
                  <a:srgbClr val="002060"/>
                </a:solidFill>
                <a:hlinkClick r:id="rId10"/>
              </a:rPr>
              <a:t>https://www.louvre.fr/en/visites-en-ligne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8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275" y="116632"/>
            <a:ext cx="900153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Пинакотека </a:t>
            </a:r>
            <a:r>
              <a:rPr lang="ru-RU" dirty="0" err="1">
                <a:solidFill>
                  <a:srgbClr val="002060"/>
                </a:solidFill>
              </a:rPr>
              <a:t>Брера</a:t>
            </a:r>
            <a:r>
              <a:rPr lang="ru-RU" dirty="0">
                <a:solidFill>
                  <a:srgbClr val="002060"/>
                </a:solidFill>
              </a:rPr>
              <a:t> - Милан </a:t>
            </a:r>
            <a:r>
              <a:rPr lang="ru-RU" u="sng" dirty="0">
                <a:solidFill>
                  <a:srgbClr val="002060"/>
                </a:solidFill>
                <a:hlinkClick r:id="rId2"/>
              </a:rPr>
              <a:t>https://pinacotecabrera.org/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Уффици </a:t>
            </a:r>
            <a:r>
              <a:rPr lang="ru-RU" dirty="0">
                <a:solidFill>
                  <a:srgbClr val="002060"/>
                </a:solidFill>
              </a:rPr>
              <a:t>- Флоренция </a:t>
            </a:r>
            <a:r>
              <a:rPr lang="ru-RU" dirty="0" err="1">
                <a:solidFill>
                  <a:srgbClr val="002060"/>
                </a:solidFill>
              </a:rPr>
              <a:t>Галереясы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u="sng" dirty="0">
                <a:solidFill>
                  <a:srgbClr val="002060"/>
                </a:solidFill>
                <a:hlinkClick r:id="rId3"/>
              </a:rPr>
              <a:t>https://www.uffizi.it/mostre-virtuali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Ватикан </a:t>
            </a:r>
            <a:r>
              <a:rPr lang="ru-RU" dirty="0" err="1">
                <a:solidFill>
                  <a:srgbClr val="002060"/>
                </a:solidFill>
              </a:rPr>
              <a:t>Мұражайы</a:t>
            </a:r>
            <a:r>
              <a:rPr lang="ru-RU" dirty="0">
                <a:solidFill>
                  <a:srgbClr val="002060"/>
                </a:solidFill>
              </a:rPr>
              <a:t> - Рим </a:t>
            </a:r>
          </a:p>
          <a:p>
            <a:r>
              <a:rPr lang="kk-KZ" u="sng" dirty="0">
                <a:solidFill>
                  <a:srgbClr val="002060"/>
                </a:solidFill>
                <a:hlinkClick r:id="rId4"/>
              </a:rPr>
              <a:t>http://www.museivaticani.va/content/museivaticani/it/collezioni/catalogo-online.html</a:t>
            </a:r>
            <a:r>
              <a:rPr lang="kk-KZ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</a:rPr>
              <a:t>Археологиялық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мұражайы</a:t>
            </a:r>
            <a:r>
              <a:rPr lang="ru-RU" dirty="0">
                <a:solidFill>
                  <a:srgbClr val="002060"/>
                </a:solidFill>
              </a:rPr>
              <a:t> - Афины</a:t>
            </a:r>
          </a:p>
          <a:p>
            <a:r>
              <a:rPr lang="kk-KZ" u="sng" dirty="0">
                <a:solidFill>
                  <a:srgbClr val="002060"/>
                </a:solidFill>
                <a:hlinkClick r:id="rId5"/>
              </a:rPr>
              <a:t>https://www.namuseum.gr/en/collections/</a:t>
            </a:r>
            <a:r>
              <a:rPr lang="kk-KZ" dirty="0">
                <a:solidFill>
                  <a:srgbClr val="002060"/>
                </a:solidFill>
              </a:rPr>
              <a:t>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Прадо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Мадрид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https://www.museodelprado.es/en/the-collection/art-works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Ұлттық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өнер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галереясы</a:t>
            </a:r>
            <a:r>
              <a:rPr lang="ru-RU" dirty="0">
                <a:solidFill>
                  <a:srgbClr val="002060"/>
                </a:solidFill>
              </a:rPr>
              <a:t> - Вашингтон </a:t>
            </a:r>
            <a:r>
              <a:rPr lang="ru-RU" u="sng" dirty="0">
                <a:solidFill>
                  <a:srgbClr val="002060"/>
                </a:solidFill>
                <a:hlinkClick r:id="rId7"/>
              </a:rPr>
              <a:t>https://www.nga.gov/index.html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Британ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мұражайы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Лондон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https://www.britishmuseum.org/collection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Метрополитен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мұражайы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Нью-Йорк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https://artsandculture.google.com/explore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Эрмитаж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Санкт-Петербург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0"/>
              </a:rPr>
              <a:t>https://bit.ly/3cJHdnj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бейнесабақ</a:t>
            </a:r>
            <a:r>
              <a:rPr lang="ru-RU" dirty="0">
                <a:solidFill>
                  <a:srgbClr val="002060"/>
                </a:solidFill>
              </a:rPr>
              <a:t>: «Экскурсовод </a:t>
            </a:r>
            <a:r>
              <a:rPr lang="ru-RU" dirty="0" err="1">
                <a:solidFill>
                  <a:srgbClr val="002060"/>
                </a:solidFill>
              </a:rPr>
              <a:t>портфелін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жинау</a:t>
            </a:r>
            <a:r>
              <a:rPr lang="ru-RU" dirty="0">
                <a:solidFill>
                  <a:srgbClr val="002060"/>
                </a:solidFill>
              </a:rPr>
              <a:t>», «</a:t>
            </a:r>
            <a:r>
              <a:rPr lang="ru-RU" dirty="0" err="1">
                <a:solidFill>
                  <a:srgbClr val="002060"/>
                </a:solidFill>
              </a:rPr>
              <a:t>Туристік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жорықтарға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арналған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жеке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топтық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жабдықтарды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таңдау</a:t>
            </a:r>
            <a:r>
              <a:rPr lang="ru-RU" dirty="0">
                <a:solidFill>
                  <a:srgbClr val="002060"/>
                </a:solidFill>
              </a:rPr>
              <a:t>», «</a:t>
            </a:r>
            <a:r>
              <a:rPr lang="ru-RU" dirty="0" err="1">
                <a:solidFill>
                  <a:srgbClr val="002060"/>
                </a:solidFill>
              </a:rPr>
              <a:t>Бағдарлаушы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спортшыларды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дайындау</a:t>
            </a:r>
            <a:r>
              <a:rPr lang="ru-RU" dirty="0">
                <a:solidFill>
                  <a:srgbClr val="002060"/>
                </a:solidFill>
              </a:rPr>
              <a:t>», «</a:t>
            </a:r>
            <a:r>
              <a:rPr lang="ru-RU" dirty="0" err="1">
                <a:solidFill>
                  <a:srgbClr val="002060"/>
                </a:solidFill>
              </a:rPr>
              <a:t>Туристік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тораптардың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түрлері</a:t>
            </a:r>
            <a:r>
              <a:rPr lang="ru-RU" dirty="0">
                <a:solidFill>
                  <a:srgbClr val="002060"/>
                </a:solidFill>
              </a:rPr>
              <a:t>», «</a:t>
            </a:r>
            <a:r>
              <a:rPr lang="ru-RU" dirty="0" err="1">
                <a:solidFill>
                  <a:srgbClr val="002060"/>
                </a:solidFill>
              </a:rPr>
              <a:t>Бөлме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өсімдіктерін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өсірудің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вегетативтік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тәсілдері</a:t>
            </a:r>
            <a:r>
              <a:rPr lang="ru-RU" dirty="0">
                <a:solidFill>
                  <a:srgbClr val="002060"/>
                </a:solidFill>
              </a:rPr>
              <a:t>», «</a:t>
            </a:r>
            <a:r>
              <a:rPr lang="ru-RU" dirty="0" err="1">
                <a:solidFill>
                  <a:srgbClr val="002060"/>
                </a:solidFill>
              </a:rPr>
              <a:t>Құрғақ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жапырақтар</a:t>
            </a:r>
            <a:r>
              <a:rPr lang="ru-RU" dirty="0">
                <a:solidFill>
                  <a:srgbClr val="002060"/>
                </a:solidFill>
              </a:rPr>
              <a:t> мен </a:t>
            </a:r>
            <a:r>
              <a:rPr lang="ru-RU" dirty="0" err="1">
                <a:solidFill>
                  <a:srgbClr val="002060"/>
                </a:solidFill>
              </a:rPr>
              <a:t>гүлдерден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жасалған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тегіс</a:t>
            </a:r>
            <a:r>
              <a:rPr lang="ru-RU" dirty="0">
                <a:solidFill>
                  <a:srgbClr val="002060"/>
                </a:solidFill>
              </a:rPr>
              <a:t> композиция», «</a:t>
            </a:r>
            <a:r>
              <a:rPr lang="ru-RU" dirty="0" err="1">
                <a:solidFill>
                  <a:srgbClr val="002060"/>
                </a:solidFill>
              </a:rPr>
              <a:t>Жеміс-жидектер</a:t>
            </a:r>
            <a:r>
              <a:rPr lang="ru-RU" dirty="0">
                <a:solidFill>
                  <a:srgbClr val="002060"/>
                </a:solidFill>
              </a:rPr>
              <a:t> мен </a:t>
            </a:r>
            <a:r>
              <a:rPr lang="ru-RU" dirty="0" err="1">
                <a:solidFill>
                  <a:srgbClr val="002060"/>
                </a:solidFill>
              </a:rPr>
              <a:t>көкөністер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құрамындағы</a:t>
            </a:r>
            <a:r>
              <a:rPr lang="ru-RU" dirty="0">
                <a:solidFill>
                  <a:srgbClr val="002060"/>
                </a:solidFill>
              </a:rPr>
              <a:t> С </a:t>
            </a:r>
            <a:r>
              <a:rPr lang="ru-RU" dirty="0" err="1">
                <a:solidFill>
                  <a:srgbClr val="002060"/>
                </a:solidFill>
              </a:rPr>
              <a:t>дәруменін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анықтау</a:t>
            </a:r>
            <a:r>
              <a:rPr lang="ru-RU" dirty="0">
                <a:solidFill>
                  <a:srgbClr val="002060"/>
                </a:solidFill>
              </a:rPr>
              <a:t>» -  </a:t>
            </a:r>
            <a:r>
              <a:rPr lang="ru-RU" u="sng" dirty="0">
                <a:solidFill>
                  <a:srgbClr val="002060"/>
                </a:solidFill>
                <a:hlinkClick r:id="rId11"/>
              </a:rPr>
              <a:t>https://www.ziyatker.org/122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виртуалды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экскурсиялар</a:t>
            </a:r>
            <a:r>
              <a:rPr lang="ru-RU" dirty="0">
                <a:solidFill>
                  <a:srgbClr val="002060"/>
                </a:solidFill>
              </a:rPr>
              <a:t>: Ижевск қ. </a:t>
            </a:r>
            <a:r>
              <a:rPr lang="ru-RU" dirty="0" err="1">
                <a:solidFill>
                  <a:srgbClr val="002060"/>
                </a:solidFill>
              </a:rPr>
              <a:t>Балалар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хайуанаттар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бағы</a:t>
            </a:r>
            <a:r>
              <a:rPr lang="ru-RU" dirty="0">
                <a:solidFill>
                  <a:srgbClr val="002060"/>
                </a:solidFill>
              </a:rPr>
              <a:t> 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2"/>
              </a:rPr>
              <a:t>http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2"/>
              </a:rPr>
              <a:t>://udm-zoo.ru/Zoo_3dtour/3dtour_zoo.html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Крым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Сафарилері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3"/>
              </a:rPr>
              <a:t>http://park-taigan.ru/wp-content/uploads/tour/taigan.html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</a:rPr>
              <a:t>Балалар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хайуанаттар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бағы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4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4"/>
              </a:rPr>
              <a:t>://www.youtube.com/channel/UCmvjARDhwmZ6Ke2MCFfle6g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1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196752"/>
            <a:ext cx="8543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Білім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алушылар мен тәрбиеленушілердің,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педагогтардың,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 беру ұйымдарының басқа да қызметкерлерінің өмірі мен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денсаулығының сақталуын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қамтамасыз ету мақсатында, сондай-ақ Дүниежүзілік денсаулық сақтау ұйымы жариялаған пандемия кезеңінде COVID-19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коронавирустық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инфекцияның таралуының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алдын алу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үшін Қазақстан Республикасы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 мемлекеттік санитарлық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дәрігерінің 2020 жылғы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наурыздағы № 20 қаулысының негізінде, Қазақстан Республикасы Президентінің жанындағы төтенше жағдай режимін қамтамасыз ету жөніндегі мемлекеттік комиссияның 2020 жылғы 16 наурыздағы № 1, 20 наурыздағы № 2 және 26 наурыздағы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№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хаттамаларын орындау үшін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БҰЙЫРАМЫН: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kk-KZ" dirty="0" smtClean="0"/>
              <a:t>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оқу-тәрбие қызметін жүзеге асыратын білім беру ұйымдары, оның ішінде интернаттарда, жатақханаларда санитариялық-эпидемиологиялық және алдын алу іс-шараларын күшейту бойынша шаралар қабылдасын;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kk-KZ" b="1" dirty="0" smtClean="0">
                <a:solidFill>
                  <a:srgbClr val="002060"/>
                </a:solidFill>
              </a:rPr>
              <a:t>1-11 сыныптарда және мектепалды даярлық сыныптарда, қашықтықтан </a:t>
            </a:r>
            <a:r>
              <a:rPr lang="kk-KZ" b="1" dirty="0">
                <a:solidFill>
                  <a:srgbClr val="002060"/>
                </a:solidFill>
              </a:rPr>
              <a:t>білім беру технологияларын пайдалана отырып, 2020 жылғы 6 сәуірден бастап төртінші тоқсанның басынан бастап </a:t>
            </a:r>
            <a:r>
              <a:rPr lang="kk-KZ" dirty="0">
                <a:solidFill>
                  <a:srgbClr val="002060"/>
                </a:solidFill>
              </a:rPr>
              <a:t>заңнамада белгіленген тәртіппен </a:t>
            </a:r>
            <a:r>
              <a:rPr lang="kk-KZ" b="1" dirty="0">
                <a:solidFill>
                  <a:srgbClr val="002060"/>
                </a:solidFill>
              </a:rPr>
              <a:t>оқытуды ұйымдастыруды </a:t>
            </a:r>
            <a:r>
              <a:rPr lang="kk-KZ" dirty="0">
                <a:solidFill>
                  <a:srgbClr val="002060"/>
                </a:solidFill>
              </a:rPr>
              <a:t>қамтамасыз </a:t>
            </a:r>
            <a:r>
              <a:rPr lang="kk-KZ" dirty="0" smtClean="0">
                <a:solidFill>
                  <a:srgbClr val="002060"/>
                </a:solidFill>
              </a:rPr>
              <a:t>етсін.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ҚР ҒБМ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Министрінің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31.03.2020 ж. №121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бұйрығы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8640"/>
            <a:ext cx="8039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kk-KZ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Пандемия кезеңінде білім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беру ұйымдарында</a:t>
            </a:r>
            <a:r>
              <a:rPr lang="kk-KZ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 коронавирустық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r>
              <a:rPr lang="kk-KZ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инфекцияның таралуына жол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бермеу жөніндегі </a:t>
            </a:r>
            <a:r>
              <a:rPr lang="kk-KZ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шараларды </a:t>
            </a:r>
            <a:endParaRPr lang="kk-KZ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hangingPunct="0"/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күшейту </a:t>
            </a:r>
            <a:r>
              <a:rPr lang="kk-KZ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kk-KZ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33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TemerBoy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ttps://www.youtube.com/channel/UC6j3uG9Gb6gVsYAFUUoC2EA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видеозанятия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техническому творчеству и робототехнике –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https://www.youtube.com/channel/UCZRmfTmR24k4LXQtJrnFAhA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https://www.youtube.com/user/shogun13371337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https://www.youtube.com/playlist?list=PL0lO_mIqDDFW5h4vGzizQDcsqK3nxjvy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r>
              <a:rPr lang="kk-KZ" dirty="0">
                <a:solidFill>
                  <a:srgbClr val="002060"/>
                </a:solidFill>
              </a:rPr>
              <a:t>Жобалық қызметке негізделген STEM пәндерді зерделеуге арналған платформалар.</a:t>
            </a:r>
            <a:endParaRPr lang="ru-RU" dirty="0">
              <a:solidFill>
                <a:srgbClr val="002060"/>
              </a:solidFill>
            </a:endParaRPr>
          </a:p>
          <a:p>
            <a:pPr hangingPunct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://platform.stem-academia.com/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https://www.instructables.com/id/100-STEAM-Projects-for-Educators/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https://melscience.com/RU-ru/experiments/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</a:rPr>
              <a:t>3Д </a:t>
            </a:r>
            <a:r>
              <a:rPr lang="ru-RU" dirty="0" err="1">
                <a:solidFill>
                  <a:srgbClr val="002060"/>
                </a:solidFill>
              </a:rPr>
              <a:t>модельдеуді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және</a:t>
            </a:r>
            <a:r>
              <a:rPr lang="ru-RU" dirty="0">
                <a:solidFill>
                  <a:srgbClr val="002060"/>
                </a:solidFill>
              </a:rPr>
              <a:t> робот </a:t>
            </a:r>
            <a:r>
              <a:rPr lang="ru-RU" dirty="0" err="1">
                <a:solidFill>
                  <a:srgbClr val="002060"/>
                </a:solidFill>
              </a:rPr>
              <a:t>техникасын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зерделеу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платформалар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://www.tinkercad.com/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0"/>
              </a:rPr>
              <a:t>https://academy.zmorph3d.com/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 err="1">
                <a:solidFill>
                  <a:srgbClr val="002060"/>
                </a:solidFill>
              </a:rPr>
              <a:t>Вебинарлар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платформалар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hangingPunct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1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1"/>
              </a:rPr>
              <a:t>://clickmeeting.com/ru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  </a:t>
            </a:r>
            <a:r>
              <a:rPr lang="ru-RU" dirty="0">
                <a:solidFill>
                  <a:srgbClr val="002060"/>
                </a:solidFill>
              </a:rPr>
              <a:t>25 </a:t>
            </a:r>
            <a:r>
              <a:rPr lang="ru-RU" dirty="0" err="1">
                <a:solidFill>
                  <a:srgbClr val="002060"/>
                </a:solidFill>
              </a:rPr>
              <a:t>адам</a:t>
            </a:r>
            <a:r>
              <a:rPr lang="kk-KZ" dirty="0">
                <a:solidFill>
                  <a:srgbClr val="002060"/>
                </a:solidFill>
              </a:rPr>
              <a:t> дейін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тегін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25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o3.imgsmail.ru/imgpreview?key=79b76805c153a73&amp;mb=imgdb_preview_16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9"/>
            <a:ext cx="1608589" cy="23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48277"/>
            <a:ext cx="78585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Неке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ерлі-зайыптылық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отбасы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туралы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70-бап.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Ата-аналардың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баланы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тәрбиелеу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оған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жөніндегі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құқықтары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міндеттері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3.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Ата-аналар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баласының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орта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алуын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қамтамасыз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етуге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міндетті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s://kashira.ru/uploads/posts/2016-11/medium/1478773408_img-20150713173011-16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8"/>
          <a:stretch/>
        </p:blipFill>
        <p:spPr bwMode="auto">
          <a:xfrm>
            <a:off x="-36512" y="4515753"/>
            <a:ext cx="9180512" cy="234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3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rev.cnews.ru/reviews/free/national2006/temp_img/do_usa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07828"/>
            <a:ext cx="3816424" cy="378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mou1novoorsk1.ucoz.ru/_si/1/1595299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47864" cy="28078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47864" y="2373"/>
            <a:ext cx="56886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Қашықтықтан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педагогтың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жанама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қашықтықта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толық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емес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жанама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өзара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іс-қимылы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ақпараттық-коммуникациялық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технологиялар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телекоммуникациялық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құралдарды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қолдана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отырып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жүзеге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асырылатын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оқыту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 hangingPunct="0"/>
            <a:r>
              <a:rPr lang="ru-RU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Қашықтықтан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>
                <a:solidFill>
                  <a:srgbClr val="002060"/>
                </a:solidFill>
              </a:rPr>
              <a:t>оқу </a:t>
            </a:r>
            <a:r>
              <a:rPr lang="kk-KZ" sz="1600" dirty="0" smtClean="0">
                <a:solidFill>
                  <a:srgbClr val="002060"/>
                </a:solidFill>
              </a:rPr>
              <a:t>үдерісінде </a:t>
            </a:r>
            <a:r>
              <a:rPr lang="kk-KZ" sz="1600" dirty="0">
                <a:solidFill>
                  <a:srgbClr val="002060"/>
                </a:solidFill>
              </a:rPr>
              <a:t>тиісті компоненттерді бейнелейтін және телевизиялық (телесабақтардың), желілік және кейс-технологиялар көмегімен іске асырылатын педагог пен білім алушының қашықтықтан </a:t>
            </a:r>
            <a:r>
              <a:rPr lang="kk-KZ" sz="1600" dirty="0" smtClean="0">
                <a:solidFill>
                  <a:srgbClr val="002060"/>
                </a:solidFill>
              </a:rPr>
              <a:t>өзара </a:t>
            </a:r>
            <a:r>
              <a:rPr lang="kk-KZ" sz="1600" dirty="0">
                <a:solidFill>
                  <a:srgbClr val="002060"/>
                </a:solidFill>
              </a:rPr>
              <a:t>қарым-қатынасы арқылы жүргізіледі.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03140"/>
            <a:ext cx="6120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Қашықтық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оқытудың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басымдылығы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: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Эпидемия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кезінде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немесе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ауа-райының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қиын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жағдайларында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сабақтар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өткізу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мүмкіндігі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Өздігінен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қосымша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алу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мүмкіндігі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Қол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жетімділігі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қиын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аудандарда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мүгедектер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сабақтарды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ұйымдастыру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мүмкіндігі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;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Оқытудың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жалпыға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бірдей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қолжетімділігі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Оқушының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өзін-өзі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тәрбиелеуі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жауапкершілігі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Әр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оқушыны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оқытуда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жеке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тіл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табысу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уақытына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адал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</a:rPr>
              <a:t>көзқарас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59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 алушылардың 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та-</a:t>
            </a:r>
            <a:r>
              <a:rPr lang="ru-RU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аналары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заңды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өкілдері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 жағдай жасайды;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кестесімен, сабақ кестесімен, оқу-тәрбие жұмысын ұйымдастыру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үрдісімен танысады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алушылардың үй тапсырмаларын орындауын бақылауды жүзеге асырады;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сынып жетекшісімен және пән мұғалімдерімен байланыста болады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Білім алушылар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қолжетімді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байланыс құралдары арқылы онлайн-сабақтардың кестесімен, тақырыптарымен, мазмұнымен танысады;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сайын кестеге сәйкес ТД-телесабақтарының трансляциясын, сондай-ақ пән мұғалімі көрсеткен барлық қолжетімді электрондық платформаларды қарауға міндетті;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күнделікті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тапсырмаларды өз бетінше, соның ішінде орта білім беру ұйымдары белгілеген қолжетімді байланыс құралдарын пайдалану арқылы орындайды;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сынып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жетекшісімен және пән мұғалімдерімен күнделікті байланыста болады;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ОРТА БІЛІМ БЕРУ ҰЙЫМДАРЫНДА ОҚУ-ТӘРБИЕ ҮДЕРІСІНІҢ ҚАТЫСУШЫЛАРЫНЫҢ  ІСКЕРЛІКТЕРІ</a:t>
            </a:r>
            <a:endParaRPr lang="ru-RU" dirty="0"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Білім алушылар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мұғалімінің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түсініктемесінен кейін қателермен жұмыс жасайды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өзіндік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дайындалуға арналған оқу материалдарын алу үшін күн сайын электронды күнделікте жеке кабинетке, электронды поштаға және басқа да байланыс жүйелері мен технологияларына кіреді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күнделікті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орындалған тапсырмаларды педагогке қолжетімді байланыс құралдары (электронды  күнделік, электрондық пошта, Whatsapp чаттар және т. б. интернет, байланыс болмаған жағдайда – педагог, мектеп әкімшілігін анықтау бойынша пошта байланысының операторы арқылы), сканерлеу (немесе фото) түрінде педагогтердің талаптарына сәйкес ұсынады;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тапсырмаларын орындау кезінде академиялық адалдық ережелерін және өзін-өзі бақылау қағидаларын сақтайды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қосымша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электрондық білім беру ресурстарын пайдаланады.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k-KZ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ОРТА БІЛІМ БЕРУ ҰЙЫМДАРЫНДА ОҚУ-ТӘРБИЕ ҮДЕРІСІНІҢ ҚАТЫСУШЫЛАРЫНЫҢ  </a:t>
            </a:r>
            <a:r>
              <a:rPr lang="kk-KZ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ІСКЕРЛІКТЕРІ</a:t>
            </a:r>
            <a:endParaRPr lang="ru-RU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19637"/>
            <a:ext cx="8543800" cy="594008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жағдай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мүлдем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екенін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мойындау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керек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Көпшілікті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алаңдатады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түсініксіздік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танытады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Пандемия 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жағдайында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өмір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сүру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тәжірибесі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дағдылары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ешкімде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жоқ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Бірге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үйренуге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тура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келеді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бұл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қалыпты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табылады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Өзіңізге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балаға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қойылатын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талаптарды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төмендету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жағдайдағы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бұрыңғыдай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табысты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болу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қиын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Мүмкін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болуы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немесе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болмауы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мүмкін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Бірақ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қазір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өзіңізден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баладан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аз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талап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етуге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рұқсат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ету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маңызды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Қашықтықтан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жұмыс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көбіне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іскерліктің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жаңа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түрі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басқа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болып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табылады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Оған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бейімделу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уақытты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талап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етеді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АТА-АНАЛАР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үшін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ТІРЕК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ата-анасыз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балаға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қиын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түсініксіз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Неғұрлым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балалар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кіші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жаста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болса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соғұрлым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маңызды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тәртібін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тәртіпті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көмекті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қажет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етеді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Қашықтықтан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баланың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оқуға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деген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қызығушылығын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оқуға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деген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ынтасын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сақтап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қалу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өте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маңызды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kk-KZ" sz="2400" b="1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/>
            </a:r>
            <a:br>
              <a:rPr lang="kk-KZ" sz="2400" b="1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</a:b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Пандемия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баламен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өзіңді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дұрыс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ұстау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кеңестер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17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124744"/>
            <a:ext cx="85438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Ең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алдымен, өзіңіз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және бала үшін әдеттегі </a:t>
            </a:r>
            <a:r>
              <a:rPr lang="kk-KZ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күн тәртібі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мен </a:t>
            </a:r>
            <a:r>
              <a:rPr lang="kk-KZ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ырғағын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kk-KZ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сақтап, ұстап тұру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керек.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Күн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тәртібінің күрт өзгеруі баланың бейімделу мүмкіндіктерінің айтарлықтай қайта құрылуын тудыруы және артық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күйзеліске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әкелуі мүмкін.</a:t>
            </a:r>
            <a:endParaRPr lang="kk-KZ" sz="20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algn="just"/>
            <a:endParaRPr lang="ru-RU" sz="12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Балаларды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қашықтықтан оқытуды ұйымдастыру бойынша мектептен алатын ұсынымдарды түсінуге тырысыңыз.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Тек қана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ресми ақпаратқа сүйеніңіз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Үдерісті ұйымдастыру үшін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мектепке де уақыт қажет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Қазіргі уақытта қашықтықтан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оқыту бойынша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ата-аналар мен педагогтарға көмектесетін бірқатар ресурстар бар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</a:t>
            </a:r>
            <a:endParaRPr lang="kk-KZ" sz="12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400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Баланың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ата-аналары мен жақындары </a:t>
            </a:r>
            <a:r>
              <a:rPr lang="kk-KZ" sz="24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жағдайға қатысты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сабырлы, адекватты,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сыни қатынас </a:t>
            </a:r>
            <a:r>
              <a:rPr lang="kk-KZ" sz="24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сақтау маңызды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kk-KZ" sz="2000" b="1" dirty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lvl="0" algn="just"/>
            <a:r>
              <a:rPr lang="kk-KZ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/>
            </a:r>
            <a:br>
              <a:rPr lang="kk-KZ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</a:b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Пандемия 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баламен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өзін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дұрыс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ұстау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кеңестер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5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19637"/>
            <a:ext cx="85438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Баланың эмоционалдық </a:t>
            </a:r>
            <a:r>
              <a:rPr lang="kk-KZ" sz="24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жағдайы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тікелей үлкендердің </a:t>
            </a:r>
            <a:r>
              <a:rPr lang="kk-KZ" sz="24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жағдайына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байланысты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Пандемия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жағдайын және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оның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қаупін  ұзақ талқыламай, беріліп кетпей, балаларға пандемия туралы қойған сұрақтан қашқақтамай, өздеріңізді сабырлы ұстаңыз.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Интернет-жүйеден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«қорқыныштарды» күшейтпеу қажет. Үйде болған кезде Сізге және балаңызға жақын әлеуметтік қоршаудағылармен қарым-қатынаста болуы керек (мессенджерлер мен телефон арқылы), бірақ 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жалпы алатын ақпараттық ағымды төмендету қажет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(әлеуметтік желілердегі жүгіртпелер, жаңалықтар). Жақындарыңызбен қарым-қатынас (сұхбат) кезінде коронавирусқа және үрей туғызатын тақырыптарға шоғырланбау.</a:t>
            </a:r>
          </a:p>
          <a:p>
            <a:pPr marL="266700" algn="just"/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Өзіңіз «Үйреніңіз» 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баламен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бірге ата-аналар және туысқандары  кейбір  қашықтық сабақтарын «меңгерсе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қашықтықтан өтетін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сабақтардың тартымдылығын арттырар еді.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Мысалы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балаға сұрақ қою арқылы дискуссияға қатыса алады. Сонда сабақ қызықты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әрі танымды сабаққа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айналуы мүмкін.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 үшін қызығушылығын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арттыру мүмкіндігі, ал ата-ана үшін өз баласын жақсы тануға мүмкіндігі туады.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kk-KZ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Пандемия 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баламен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өзің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дұрыс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ұстау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туралы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кеңестер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88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Пандемия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кезінде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мектепте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сапалы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алу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мақсатында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стриминг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платформа – 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ZOOM </a:t>
            </a:r>
            <a:r>
              <a:rPr lang="ru-RU" sz="1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бірыңғай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электрондық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білім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14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ортасы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пайдаланылатын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болады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</a:t>
            </a:r>
            <a:r>
              <a:rPr lang="kk-KZ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ZOOM платформасының көмегімен мұғалім өзі онлайн сабақ ұйымдастыра алады. Ол үшін мына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құрылғылармен жабдықталған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болу қажет: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дербес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компьютер;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(кең жолақты) сыммен немесе сымсыз (3</a:t>
            </a:r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немесе 4</a:t>
            </a:r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 / LTE)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интернетке қосылған;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динамиктер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және микрофон – кіріктірілген немесе USB немесе сымсыз Bluetooth;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веб-камера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немесе HD-веб-камера - кіріктірілген немесе USB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HD-камера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немесе видеозахват картасы бар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HD-бейнекамера,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интернет желісіне қол жетімділігі бар iOS немесе Android мобильді құрылғымен (смартфон немесе планшет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Қосымшаны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жүктеу кезінде келесі ұсыныстарды ескеру керек: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Егер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мобильді құрылғыны пайдаланатын болсаңыз, онда қосымшаны жүктеу қажет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Егер мобильді құрылғыңыз  iOS операциялық жүйесінің базасында болса, онда қосымшаны мына сілтемеден жүктейсіз:  	</a:t>
            </a:r>
            <a:r>
              <a:rPr lang="kk-KZ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https://apps.apple.com/us/app/id546505307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Егер мобильді құрылғыңыз Android операциялық жүйесінің базасында болса, онда қосымшаны мына сілтемеден жүктейсіз: 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kk-KZ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https://play.google.com/store/apps/details?id=us.zoom.videomeetings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hangingPunct="0">
              <a:buFont typeface="Wingdings" pitchFamily="2" charset="2"/>
              <a:buChar char="Ø"/>
            </a:pP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Егер дербес компьютерді немесе ноутбукті пайдаланатын болсаңыз, онда  </a:t>
            </a:r>
            <a:r>
              <a:rPr lang="kk-KZ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https://zoom.us/download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сілтемесіне өтіп қосымшаны жүктеңіз. 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/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11259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Мектебімізде қашықтықтан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оқыту қалай ұйымдастырылады?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764</TotalTime>
  <Words>1534</Words>
  <Application>Microsoft Office PowerPoint</Application>
  <PresentationFormat>Экран (4:3)</PresentationFormat>
  <Paragraphs>215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Переход на дистанционное обучение в организациях среднего образования в целях предупреждения распространения коронавирусной инфекции в период пандемии             Обучение с использованием дистанционных технологий (дистанционное обучение) – взаимодействие учителя и обучающихся между собой на расстоянии, отражающее присущие учебному процессу компоненты и реализуемое с помощью интернет-ресурсов и ТВ-уроков. </dc:title>
  <dc:creator>User</dc:creator>
  <cp:lastModifiedBy>Админ</cp:lastModifiedBy>
  <cp:revision>79</cp:revision>
  <dcterms:created xsi:type="dcterms:W3CDTF">2020-03-30T06:09:05Z</dcterms:created>
  <dcterms:modified xsi:type="dcterms:W3CDTF">2020-04-01T10:09:19Z</dcterms:modified>
</cp:coreProperties>
</file>