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8" r:id="rId4"/>
    <p:sldId id="309" r:id="rId5"/>
    <p:sldId id="260" r:id="rId6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2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kundelik.k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организации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kk-KZ" sz="2400" spc="-10" dirty="0">
                <a:solidFill>
                  <a:srgbClr val="FFFFFF"/>
                </a:solidFill>
                <a:latin typeface="Arial"/>
                <a:cs typeface="Arial"/>
              </a:rPr>
              <a:t>расписания уроков в организациях среднего образования</a:t>
            </a:r>
            <a:r>
              <a:rPr lang="kk-KZ"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карантина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>
                <a:solidFill>
                  <a:schemeClr val="tx2"/>
                </a:solidFill>
              </a:rPr>
              <a:t>О</a:t>
            </a:r>
            <a:r>
              <a:rPr lang="ru-RU" sz="2200" kern="0" spc="-20" dirty="0">
                <a:solidFill>
                  <a:schemeClr val="tx2"/>
                </a:solidFill>
              </a:rPr>
              <a:t>ТДЕЛ ОБРАЗОВАНИЯ ГОРОДА 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307132" y="2638239"/>
            <a:ext cx="9577735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ПРЕДМЕТЫ ИНВАРИАТИВНОЙ ЧАСТИ приложение №1:</a:t>
            </a:r>
            <a:r>
              <a:rPr lang="ru-RU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продолжительность - 30 минут</a:t>
            </a: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7792" y="443840"/>
            <a:ext cx="11554562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z="2000" spc="-20" dirty="0"/>
              <a:t>РЕКОМЕНДАЦИИ ПО СОСТАВЛЕНИЮ РАСПИСАНИЯ УРОКОВ </a:t>
            </a:r>
            <a:br>
              <a:rPr lang="ru-RU" sz="2000" spc="-20" dirty="0"/>
            </a:br>
            <a:r>
              <a:rPr lang="ru-RU" sz="2000" spc="-20" dirty="0"/>
              <a:t>В ОРГАНИЗАЦИЯХ СРЕДНЕГО ОБРАЗОВАНИЯ</a:t>
            </a:r>
            <a:endParaRPr lang="ru-RU" sz="20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94141" y="1440563"/>
            <a:ext cx="9590726" cy="37446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https://portal.kundelik.kz/</a:t>
            </a:r>
            <a:r>
              <a:rPr lang="ru-RU" sz="2400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E5B67C71-0CE2-4196-A5AC-4E0C5856E65C}"/>
              </a:ext>
            </a:extLst>
          </p:cNvPr>
          <p:cNvSpPr txBox="1"/>
          <p:nvPr/>
        </p:nvSpPr>
        <p:spPr>
          <a:xfrm>
            <a:off x="1307132" y="3305033"/>
            <a:ext cx="9577735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ПРЕДМЕТЫ ИНВАРИАТИВНОЙ ЧАСТИ приложение №2:</a:t>
            </a:r>
            <a:r>
              <a:rPr lang="ru-RU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продолжительность - 15 минут</a:t>
            </a:r>
          </a:p>
        </p:txBody>
      </p:sp>
      <p:sp>
        <p:nvSpPr>
          <p:cNvPr id="14" name="object 10">
            <a:extLst>
              <a:ext uri="{FF2B5EF4-FFF2-40B4-BE49-F238E27FC236}">
                <a16:creationId xmlns:a16="http://schemas.microsoft.com/office/drawing/2014/main" id="{24EAA8CF-F97E-4CFE-BC03-41A3F8D65D03}"/>
              </a:ext>
            </a:extLst>
          </p:cNvPr>
          <p:cNvSpPr txBox="1"/>
          <p:nvPr/>
        </p:nvSpPr>
        <p:spPr>
          <a:xfrm>
            <a:off x="1316510" y="3971827"/>
            <a:ext cx="9577735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/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ПРЕДМЕТЫ ВАРИАТИВНОЙ ЧАСТИ, ЭЛЕКТИВНЫЕ КУРСЫ, ФАКУЛЬТАТИВЫ: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продолжительность - 15 минут</a:t>
            </a: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33F6F602-F067-4421-878A-661B584F30C2}"/>
              </a:ext>
            </a:extLst>
          </p:cNvPr>
          <p:cNvSpPr txBox="1"/>
          <p:nvPr/>
        </p:nvSpPr>
        <p:spPr>
          <a:xfrm>
            <a:off x="1316510" y="4664631"/>
            <a:ext cx="9577735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ПЕРЕМЕНЫ между каждым уроков : </a:t>
            </a:r>
          </a:p>
          <a:p>
            <a:pPr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10 минут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44515ED3-C016-4D78-B3D6-71B2AAA0EFA9}"/>
              </a:ext>
            </a:extLst>
          </p:cNvPr>
          <p:cNvSpPr txBox="1"/>
          <p:nvPr/>
        </p:nvSpPr>
        <p:spPr>
          <a:xfrm>
            <a:off x="1294140" y="1945167"/>
            <a:ext cx="9600105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Расписание уроков: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для 0-9 классов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- с 8.30 часов,</a:t>
            </a:r>
          </a:p>
          <a:p>
            <a:pPr marL="635"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для 10-11 классов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- с 14.00 часов (понедельник-пятница</a:t>
            </a:r>
            <a:r>
              <a:rPr lang="kk-KZ" spc="-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lang="ru-RU" sz="1800" dirty="0">
              <a:latin typeface="Arial"/>
              <a:cs typeface="Arial"/>
            </a:endParaRPr>
          </a:p>
        </p:txBody>
      </p:sp>
      <p:sp>
        <p:nvSpPr>
          <p:cNvPr id="17" name="object 10">
            <a:extLst>
              <a:ext uri="{FF2B5EF4-FFF2-40B4-BE49-F238E27FC236}">
                <a16:creationId xmlns:a16="http://schemas.microsoft.com/office/drawing/2014/main" id="{0FB9D748-5FAB-45FC-AD33-22851922D701}"/>
              </a:ext>
            </a:extLst>
          </p:cNvPr>
          <p:cNvSpPr txBox="1"/>
          <p:nvPr/>
        </p:nvSpPr>
        <p:spPr>
          <a:xfrm>
            <a:off x="1316510" y="5351833"/>
            <a:ext cx="9577735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ПРИВЯЗКА К ТЕЛЕУРОКАМ : </a:t>
            </a:r>
          </a:p>
          <a:p>
            <a:pPr algn="ctr">
              <a:lnSpc>
                <a:spcPct val="100000"/>
              </a:lnSpc>
            </a:pPr>
            <a:r>
              <a:rPr lang="ru-RU" b="1" u="sng" spc="-5" dirty="0">
                <a:solidFill>
                  <a:srgbClr val="FFFFFF"/>
                </a:solidFill>
                <a:latin typeface="Arial"/>
                <a:cs typeface="Arial"/>
              </a:rPr>
              <a:t>не обязательна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8ABB3-BCD4-4086-8153-BBA33601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0" y="228600"/>
            <a:ext cx="2518282" cy="369332"/>
          </a:xfrm>
        </p:spPr>
        <p:txBody>
          <a:bodyPr/>
          <a:lstStyle/>
          <a:p>
            <a:r>
              <a:rPr lang="kk-KZ" dirty="0">
                <a:solidFill>
                  <a:schemeClr val="tx2"/>
                </a:solidFill>
              </a:rPr>
              <a:t>Приложение №1</a:t>
            </a:r>
            <a:endParaRPr lang="ru-RU" dirty="0">
              <a:solidFill>
                <a:schemeClr val="tx2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A89234D-7D7C-4096-A61D-2F5D4AD25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544407"/>
              </p:ext>
            </p:extLst>
          </p:nvPr>
        </p:nvGraphicFramePr>
        <p:xfrm>
          <a:off x="1011491" y="762000"/>
          <a:ext cx="10169018" cy="566020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494168">
                  <a:extLst>
                    <a:ext uri="{9D8B030D-6E8A-4147-A177-3AD203B41FA5}">
                      <a16:colId xmlns:a16="http://schemas.microsoft.com/office/drawing/2014/main" val="758240816"/>
                    </a:ext>
                  </a:extLst>
                </a:gridCol>
                <a:gridCol w="3603600">
                  <a:extLst>
                    <a:ext uri="{9D8B030D-6E8A-4147-A177-3AD203B41FA5}">
                      <a16:colId xmlns:a16="http://schemas.microsoft.com/office/drawing/2014/main" val="2588002065"/>
                    </a:ext>
                  </a:extLst>
                </a:gridCol>
                <a:gridCol w="3071250">
                  <a:extLst>
                    <a:ext uri="{9D8B030D-6E8A-4147-A177-3AD203B41FA5}">
                      <a16:colId xmlns:a16="http://schemas.microsoft.com/office/drawing/2014/main" val="1940551962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образование</a:t>
                      </a: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Основное среднее образование</a:t>
                      </a: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образование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52565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21309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Казахская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Казахская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227595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Литературное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114419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Русская литература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Русская литература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176281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1600" b="1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495240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67322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marR="0" lvl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049597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590781"/>
                  </a:ext>
                </a:extLst>
              </a:tr>
              <a:tr h="177805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Познание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107802"/>
                  </a:ext>
                </a:extLst>
              </a:tr>
              <a:tr h="177805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079008"/>
                  </a:ext>
                </a:extLst>
              </a:tr>
              <a:tr h="177805">
                <a:tc>
                  <a:txBody>
                    <a:bodyPr/>
                    <a:lstStyle/>
                    <a:p>
                      <a:pPr algn="l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428672"/>
                  </a:ext>
                </a:extLst>
              </a:tr>
              <a:tr h="177805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724254"/>
                  </a:ext>
                </a:extLst>
              </a:tr>
              <a:tr h="177805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096224"/>
                  </a:ext>
                </a:extLst>
              </a:tr>
              <a:tr h="170223"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952004"/>
                  </a:ext>
                </a:extLst>
              </a:tr>
              <a:tr h="340067">
                <a:tc>
                  <a:txBody>
                    <a:bodyPr/>
                    <a:lstStyle/>
                    <a:p>
                      <a:pPr algn="l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Казахстана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Казахстана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60732"/>
                  </a:ext>
                </a:extLst>
              </a:tr>
              <a:tr h="170223">
                <a:tc>
                  <a:txBody>
                    <a:bodyPr/>
                    <a:lstStyle/>
                    <a:p>
                      <a:pPr algn="l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Всемирная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Всемирная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180900"/>
                  </a:ext>
                </a:extLst>
              </a:tr>
              <a:tr h="170223">
                <a:tc>
                  <a:txBody>
                    <a:bodyPr/>
                    <a:lstStyle/>
                    <a:p>
                      <a:pPr algn="l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еловек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641209"/>
                  </a:ext>
                </a:extLst>
              </a:tr>
              <a:tr h="167736">
                <a:tc>
                  <a:txBody>
                    <a:bodyPr/>
                    <a:lstStyle/>
                    <a:p>
                      <a:pPr algn="l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779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3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8ABB3-BCD4-4086-8153-BBA33601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0" y="228600"/>
            <a:ext cx="2518282" cy="369332"/>
          </a:xfrm>
        </p:spPr>
        <p:txBody>
          <a:bodyPr/>
          <a:lstStyle/>
          <a:p>
            <a:r>
              <a:rPr lang="kk-KZ" dirty="0">
                <a:solidFill>
                  <a:schemeClr val="tx2"/>
                </a:solidFill>
              </a:rPr>
              <a:t>Приложение №1</a:t>
            </a:r>
            <a:endParaRPr lang="ru-RU" dirty="0">
              <a:solidFill>
                <a:schemeClr val="tx2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A89234D-7D7C-4096-A61D-2F5D4AD25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645192"/>
              </p:ext>
            </p:extLst>
          </p:nvPr>
        </p:nvGraphicFramePr>
        <p:xfrm>
          <a:off x="1011491" y="1219200"/>
          <a:ext cx="10169018" cy="2504966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494168">
                  <a:extLst>
                    <a:ext uri="{9D8B030D-6E8A-4147-A177-3AD203B41FA5}">
                      <a16:colId xmlns:a16="http://schemas.microsoft.com/office/drawing/2014/main" val="758240816"/>
                    </a:ext>
                  </a:extLst>
                </a:gridCol>
                <a:gridCol w="3603600">
                  <a:extLst>
                    <a:ext uri="{9D8B030D-6E8A-4147-A177-3AD203B41FA5}">
                      <a16:colId xmlns:a16="http://schemas.microsoft.com/office/drawing/2014/main" val="2588002065"/>
                    </a:ext>
                  </a:extLst>
                </a:gridCol>
                <a:gridCol w="3071250">
                  <a:extLst>
                    <a:ext uri="{9D8B030D-6E8A-4147-A177-3AD203B41FA5}">
                      <a16:colId xmlns:a16="http://schemas.microsoft.com/office/drawing/2014/main" val="1940551962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образование</a:t>
                      </a: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Основное среднее образование</a:t>
                      </a: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образование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52565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Самопознание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Самопознание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Самопознание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21309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Технология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Технология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227595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114419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Изобразительное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Художественный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Художественный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176281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495240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Трудовое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обучение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67322"/>
                  </a:ext>
                </a:extLst>
              </a:tr>
              <a:tr h="218942">
                <a:tc>
                  <a:txBody>
                    <a:bodyPr/>
                    <a:lstStyle/>
                    <a:p>
                      <a:pPr marL="1270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02" marR="7502" marT="7502" marB="7502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04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38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0613" y="926379"/>
            <a:ext cx="8966200" cy="1800493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en-US" sz="4000" spc="-25" dirty="0"/>
              <a:t>CALL-</a:t>
            </a:r>
            <a:r>
              <a:rPr lang="kk-KZ" sz="4000" spc="-25" dirty="0"/>
              <a:t>ЦЕНТР</a:t>
            </a:r>
            <a:endParaRPr sz="4000" dirty="0"/>
          </a:p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sz="2800" b="0" spc="-5" dirty="0">
                <a:latin typeface="Arial"/>
                <a:cs typeface="Arial"/>
              </a:rPr>
              <a:t>по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>
                <a:latin typeface="Arial"/>
                <a:cs typeface="Arial"/>
              </a:rPr>
              <a:t>обучения </a:t>
            </a:r>
            <a:r>
              <a:rPr sz="2800" b="0" spc="-5" dirty="0">
                <a:latin typeface="Arial"/>
                <a:cs typeface="Arial"/>
              </a:rPr>
              <a:t>и  </a:t>
            </a:r>
            <a:r>
              <a:rPr sz="2800" b="0" spc="-15" dirty="0" err="1">
                <a:latin typeface="Arial"/>
                <a:cs typeface="Arial"/>
              </a:rPr>
              <a:t>работы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-15" dirty="0" err="1">
                <a:latin typeface="Arial"/>
                <a:cs typeface="Arial"/>
              </a:rPr>
              <a:t>школ</a:t>
            </a:r>
            <a:r>
              <a:rPr lang="kk-KZ" sz="2800" b="0" spc="-15" dirty="0"/>
              <a:t> города Павлодара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(7182) 30 </a:t>
            </a:r>
            <a:r>
              <a:rPr lang="ru-RU" sz="4800" b="1" spc="35" dirty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 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</TotalTime>
  <Words>257</Words>
  <Application>Microsoft Office PowerPoint</Application>
  <PresentationFormat>Широкоэкранный</PresentationFormat>
  <Paragraphs>98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РЕКОМЕНДАЦИИ</vt:lpstr>
      <vt:lpstr>РЕКОМЕНДАЦИИ ПО СОСТАВЛЕНИЮ РАСПИСАНИЯ УРОКОВ  В ОРГАНИЗАЦИЯХ СРЕДНЕГО ОБРАЗОВАНИЯ</vt:lpstr>
      <vt:lpstr>Приложение №1</vt:lpstr>
      <vt:lpstr>Приложение №1</vt:lpstr>
      <vt:lpstr>CALL-ЦЕНТР по вопросам организации дистанционного обучения и  работы школ города Павлодара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Пользователь</cp:lastModifiedBy>
  <cp:revision>81</cp:revision>
  <dcterms:created xsi:type="dcterms:W3CDTF">2020-03-27T03:47:26Z</dcterms:created>
  <dcterms:modified xsi:type="dcterms:W3CDTF">2020-04-02T03:24:13Z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