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7" r:id="rId4"/>
    <p:sldId id="291" r:id="rId5"/>
    <p:sldId id="271" r:id="rId6"/>
    <p:sldId id="281" r:id="rId7"/>
    <p:sldId id="292" r:id="rId8"/>
    <p:sldId id="293" r:id="rId9"/>
    <p:sldId id="294" r:id="rId10"/>
    <p:sldId id="259" r:id="rId11"/>
    <p:sldId id="285" r:id="rId12"/>
    <p:sldId id="286" r:id="rId13"/>
    <p:sldId id="260" r:id="rId14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5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532" autoAdjust="0"/>
  </p:normalViewPr>
  <p:slideViewPr>
    <p:cSldViewPr>
      <p:cViewPr>
        <p:scale>
          <a:sx n="47" d="100"/>
          <a:sy n="47" d="100"/>
        </p:scale>
        <p:origin x="-2184" y="-95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30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7847" y="1588008"/>
            <a:ext cx="833755" cy="3915410"/>
          </a:xfrm>
          <a:custGeom>
            <a:avLst/>
            <a:gdLst/>
            <a:ahLst/>
            <a:cxnLst/>
            <a:rect l="l" t="t" r="r" b="b"/>
            <a:pathLst>
              <a:path w="833755" h="3915410">
                <a:moveTo>
                  <a:pt x="0" y="3915155"/>
                </a:moveTo>
                <a:lnTo>
                  <a:pt x="833628" y="3915155"/>
                </a:lnTo>
                <a:lnTo>
                  <a:pt x="833628" y="0"/>
                </a:lnTo>
                <a:lnTo>
                  <a:pt x="0" y="0"/>
                </a:lnTo>
                <a:lnTo>
                  <a:pt x="0" y="3915155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99288" y="373379"/>
            <a:ext cx="11793220" cy="981710"/>
          </a:xfrm>
          <a:custGeom>
            <a:avLst/>
            <a:gdLst/>
            <a:ahLst/>
            <a:cxnLst/>
            <a:rect l="l" t="t" r="r" b="b"/>
            <a:pathLst>
              <a:path w="11793220" h="981710">
                <a:moveTo>
                  <a:pt x="0" y="981456"/>
                </a:moveTo>
                <a:lnTo>
                  <a:pt x="11792712" y="981456"/>
                </a:lnTo>
                <a:lnTo>
                  <a:pt x="11792712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03275" y="373379"/>
            <a:ext cx="26034" cy="981710"/>
          </a:xfrm>
          <a:custGeom>
            <a:avLst/>
            <a:gdLst/>
            <a:ahLst/>
            <a:cxnLst/>
            <a:rect l="l" t="t" r="r" b="b"/>
            <a:pathLst>
              <a:path w="26035" h="981710">
                <a:moveTo>
                  <a:pt x="0" y="981456"/>
                </a:moveTo>
                <a:lnTo>
                  <a:pt x="25908" y="981456"/>
                </a:lnTo>
                <a:lnTo>
                  <a:pt x="25908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373379"/>
            <a:ext cx="248920" cy="981710"/>
          </a:xfrm>
          <a:custGeom>
            <a:avLst/>
            <a:gdLst/>
            <a:ahLst/>
            <a:cxnLst/>
            <a:rect l="l" t="t" r="r" b="b"/>
            <a:pathLst>
              <a:path w="248920" h="981710">
                <a:moveTo>
                  <a:pt x="0" y="981456"/>
                </a:moveTo>
                <a:lnTo>
                  <a:pt x="248411" y="981456"/>
                </a:lnTo>
                <a:lnTo>
                  <a:pt x="248411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29184" y="373379"/>
            <a:ext cx="70485" cy="981710"/>
          </a:xfrm>
          <a:custGeom>
            <a:avLst/>
            <a:gdLst/>
            <a:ahLst/>
            <a:cxnLst/>
            <a:rect l="l" t="t" r="r" b="b"/>
            <a:pathLst>
              <a:path w="70485" h="981710">
                <a:moveTo>
                  <a:pt x="0" y="981456"/>
                </a:moveTo>
                <a:lnTo>
                  <a:pt x="70103" y="981456"/>
                </a:lnTo>
                <a:lnTo>
                  <a:pt x="70103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82253" y="1685620"/>
            <a:ext cx="2627629" cy="3917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9876" y="2014473"/>
            <a:ext cx="10912246" cy="4224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058911" y="0"/>
            <a:ext cx="4133215" cy="6858000"/>
          </a:xfrm>
          <a:custGeom>
            <a:avLst/>
            <a:gdLst/>
            <a:ahLst/>
            <a:cxnLst/>
            <a:rect l="l" t="t" r="r" b="b"/>
            <a:pathLst>
              <a:path w="4133215" h="6858000">
                <a:moveTo>
                  <a:pt x="0" y="6858000"/>
                </a:moveTo>
                <a:lnTo>
                  <a:pt x="4133088" y="6858000"/>
                </a:lnTo>
                <a:lnTo>
                  <a:pt x="4133088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19478" y="1524000"/>
            <a:ext cx="305498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0" dirty="0"/>
              <a:t>РЕКОМЕНДАЦИИ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229600" y="2566353"/>
            <a:ext cx="3634740" cy="22409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400" spc="-5" dirty="0" err="1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организации  дистанционного </a:t>
            </a:r>
            <a:r>
              <a:rPr sz="2400" spc="-10" dirty="0" err="1">
                <a:solidFill>
                  <a:srgbClr val="FFFFFF"/>
                </a:solidFill>
                <a:latin typeface="Arial"/>
                <a:cs typeface="Arial"/>
              </a:rPr>
              <a:t>обучения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 smtClean="0">
                <a:solidFill>
                  <a:srgbClr val="FFFFFF"/>
                </a:solidFill>
                <a:latin typeface="Arial"/>
                <a:cs typeface="Arial"/>
              </a:rPr>
              <a:t>в </a:t>
            </a:r>
            <a:r>
              <a:rPr lang="ru-RU" sz="2400" spc="-5" dirty="0">
                <a:solidFill>
                  <a:srgbClr val="FFFFFF"/>
                </a:solidFill>
                <a:latin typeface="Arial"/>
                <a:cs typeface="Arial"/>
              </a:rPr>
              <a:t>ГУ «Школа-лицей №20 города Павлодара» </a:t>
            </a:r>
          </a:p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ru-RU" sz="2400" spc="-1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lang="ru-RU" sz="2400" spc="-15" dirty="0" smtClean="0">
                <a:solidFill>
                  <a:srgbClr val="FFFFFF"/>
                </a:solidFill>
                <a:latin typeface="Arial"/>
                <a:cs typeface="Arial"/>
              </a:rPr>
              <a:t> 6.04.- 22.05.2020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1981200"/>
            <a:ext cx="8689848" cy="45582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7284" y="1226819"/>
            <a:ext cx="11367770" cy="170815"/>
          </a:xfrm>
          <a:custGeom>
            <a:avLst/>
            <a:gdLst/>
            <a:ahLst/>
            <a:cxnLst/>
            <a:rect l="l" t="t" r="r" b="b"/>
            <a:pathLst>
              <a:path w="11367770" h="170815">
                <a:moveTo>
                  <a:pt x="11268075" y="0"/>
                </a:moveTo>
                <a:lnTo>
                  <a:pt x="0" y="0"/>
                </a:lnTo>
                <a:lnTo>
                  <a:pt x="0" y="170687"/>
                </a:lnTo>
                <a:lnTo>
                  <a:pt x="11268075" y="170687"/>
                </a:lnTo>
                <a:lnTo>
                  <a:pt x="11367516" y="85343"/>
                </a:lnTo>
                <a:lnTo>
                  <a:pt x="112680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1205483"/>
            <a:ext cx="11992610" cy="0"/>
          </a:xfrm>
          <a:custGeom>
            <a:avLst/>
            <a:gdLst/>
            <a:ahLst/>
            <a:cxnLst/>
            <a:rect l="l" t="t" r="r" b="b"/>
            <a:pathLst>
              <a:path w="11992610">
                <a:moveTo>
                  <a:pt x="0" y="0"/>
                </a:moveTo>
                <a:lnTo>
                  <a:pt x="11992356" y="0"/>
                </a:lnTo>
              </a:path>
            </a:pathLst>
          </a:custGeom>
          <a:ln w="45720">
            <a:solidFill>
              <a:srgbClr val="334F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865743" y="6043247"/>
            <a:ext cx="2362454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kk-KZ" spc="-25" dirty="0">
                <a:solidFill>
                  <a:srgbClr val="FFFFFF"/>
                </a:solidFill>
                <a:latin typeface="Arial"/>
                <a:cs typeface="Arial"/>
              </a:rPr>
              <a:t>Павлодар</a:t>
            </a:r>
          </a:p>
          <a:p>
            <a:pPr algn="ctr">
              <a:lnSpc>
                <a:spcPct val="100000"/>
              </a:lnSpc>
            </a:pPr>
            <a:r>
              <a:rPr spc="-5" dirty="0" smtClean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r>
              <a:rPr lang="ru-RU" spc="-5" dirty="0" smtClean="0">
                <a:solidFill>
                  <a:srgbClr val="FFFFFF"/>
                </a:solidFill>
                <a:latin typeface="Arial"/>
                <a:cs typeface="Arial"/>
              </a:rPr>
              <a:t> год</a:t>
            </a:r>
            <a:endParaRPr dirty="0">
              <a:latin typeface="Arial"/>
              <a:cs typeface="Arial"/>
            </a:endParaRPr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xmlns="" id="{FF23EF71-F2D6-4C43-AE2D-9CBCD0C12801}"/>
              </a:ext>
            </a:extLst>
          </p:cNvPr>
          <p:cNvSpPr txBox="1">
            <a:spLocks/>
          </p:cNvSpPr>
          <p:nvPr/>
        </p:nvSpPr>
        <p:spPr>
          <a:xfrm>
            <a:off x="1600200" y="420877"/>
            <a:ext cx="944880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kk-KZ" kern="0" spc="-20" dirty="0" smtClean="0">
                <a:solidFill>
                  <a:schemeClr val="tx2"/>
                </a:solidFill>
              </a:rPr>
              <a:t>ГУ «Школа-лицей №20 города Павлодара» </a:t>
            </a:r>
            <a:endParaRPr lang="ru-RU" kern="0" dirty="0">
              <a:solidFill>
                <a:schemeClr val="tx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7263"/>
            <a:ext cx="1247775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0979" y="1469766"/>
            <a:ext cx="833755" cy="5083434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91387" y="567943"/>
            <a:ext cx="795655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МОДЕЛИ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2200" spc="1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48870" y="1447800"/>
            <a:ext cx="3744000" cy="60272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marL="160655" algn="ctr">
              <a:lnSpc>
                <a:spcPct val="100000"/>
              </a:lnSpc>
              <a:spcBef>
                <a:spcPts val="860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Электронный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</a:t>
            </a:r>
            <a:r>
              <a:rPr sz="1600" spc="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600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дневник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kundelik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600" spc="-1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56600" y="5868670"/>
            <a:ext cx="3744000" cy="684530"/>
          </a:xfrm>
          <a:custGeom>
            <a:avLst/>
            <a:gdLst/>
            <a:ahLst/>
            <a:cxnLst/>
            <a:rect l="l" t="t" r="r" b="b"/>
            <a:pathLst>
              <a:path w="3671570" h="684529">
                <a:moveTo>
                  <a:pt x="0" y="684276"/>
                </a:moveTo>
                <a:lnTo>
                  <a:pt x="3671315" y="684276"/>
                </a:lnTo>
                <a:lnTo>
                  <a:pt x="3671315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35840" y="5971733"/>
            <a:ext cx="367157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7355" marR="280670" indent="-140335">
              <a:lnSpc>
                <a:spcPct val="100000"/>
              </a:lnSpc>
              <a:spcBef>
                <a:spcPts val="100"/>
              </a:spcBef>
            </a:pPr>
            <a:r>
              <a:rPr sz="16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Ресурсы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социальных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сетей 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мобильных</a:t>
            </a:r>
            <a:r>
              <a:rPr sz="16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мессенджеров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47983" y="5357211"/>
            <a:ext cx="3744000" cy="35778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10489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Личный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(блог)</a:t>
            </a:r>
            <a:r>
              <a:rPr sz="160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914900" y="1447800"/>
            <a:ext cx="7134225" cy="5149597"/>
          </a:xfrm>
          <a:custGeom>
            <a:avLst/>
            <a:gdLst/>
            <a:ahLst/>
            <a:cxnLst/>
            <a:rect l="l" t="t" r="r" b="b"/>
            <a:pathLst>
              <a:path w="7134225" h="5247640">
                <a:moveTo>
                  <a:pt x="0" y="5247132"/>
                </a:moveTo>
                <a:lnTo>
                  <a:pt x="7133844" y="5247132"/>
                </a:lnTo>
                <a:lnTo>
                  <a:pt x="7133844" y="0"/>
                </a:lnTo>
                <a:lnTo>
                  <a:pt x="0" y="0"/>
                </a:lnTo>
                <a:lnTo>
                  <a:pt x="0" y="5247132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994275" y="1432029"/>
            <a:ext cx="6910120" cy="5106526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27455">
              <a:lnSpc>
                <a:spcPct val="100000"/>
              </a:lnSpc>
              <a:spcBef>
                <a:spcPts val="940"/>
              </a:spcBef>
            </a:pPr>
            <a:r>
              <a:rPr sz="13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ЦИФРОВЫЕ </a:t>
            </a:r>
            <a:r>
              <a:rPr sz="1350" b="1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</a:t>
            </a:r>
            <a:r>
              <a:rPr sz="1350" b="1" spc="6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50" b="1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РЕСУРСЫ</a:t>
            </a:r>
          </a:p>
          <a:p>
            <a:pPr lvl="0"/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ВСЕХ: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«Coursera» — проект в сфере массового онлайн-образования. Стоит отметить, что компания обратилась в Министерство образования и науки РК с предложением открыть бесплатный доступ к информации.https://www.coursera.org/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Академия Хана — некоммерческая образовательная организация. Для школьников также открыт бесплатный доступ к ресурсу.https://ru.khanacademy.org/</a:t>
            </a:r>
          </a:p>
          <a:p>
            <a:pPr lvl="0"/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ШКОЛЬНИКОВ: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«Bilim media Group». Огромная база с образовательным контентом, в которой более 40 тыс. материалов. Казахстанской компанией все ресурсы открыты бесплатно.https://bilimland.kz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«Daryn Online». Молодые ребята с хорошим образовательным ресурсом обнулили свои тарифы. Весь контент соответствует ГОСО.https://daryn.online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Opiq. Интерактивный ресурс содержит школьные учебники. Большая часть учебников издательства «Алматыкітап баспасы». Ожидаем, что к данному эстонскому проекту подключатся и другие издательства.www.opiq.kz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Виртуальный тренажер для подготовки к ЕНТ iTest.www.itest.kz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Образовательной портал для школьников и студентов.https://100ballov.kz/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 Play http://play.nis.edu.kz/application/registration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Академия STEM. Стоит отметить, что казахстанские ребята хорошо справляются с популяризацией STEM образования.https://stem-academia.com/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main-page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начальной школы iMektep.www.imektep.kz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для изучения STEM.http://makeathon.kazneuro.kz/</a:t>
            </a:r>
            <a:endParaRPr lang="ru-RU" sz="135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91668" y="1573461"/>
            <a:ext cx="598932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29621" y="2421874"/>
            <a:ext cx="584779" cy="320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81940" y="3395635"/>
            <a:ext cx="708660" cy="4511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73381" y="4333556"/>
            <a:ext cx="541019" cy="493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43255" y="5183125"/>
            <a:ext cx="989076" cy="9890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8">
            <a:extLst>
              <a:ext uri="{FF2B5EF4-FFF2-40B4-BE49-F238E27FC236}">
                <a16:creationId xmlns:a16="http://schemas.microsoft.com/office/drawing/2014/main" xmlns="" id="{2EEA0F84-5F6B-4AD3-AB12-B283FA49DD36}"/>
              </a:ext>
            </a:extLst>
          </p:cNvPr>
          <p:cNvSpPr txBox="1"/>
          <p:nvPr/>
        </p:nvSpPr>
        <p:spPr>
          <a:xfrm>
            <a:off x="1057175" y="2150317"/>
            <a:ext cx="3744000" cy="1210588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marL="160655" algn="ctr">
              <a:spcBef>
                <a:spcPts val="860"/>
              </a:spcBef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Streaming, </a:t>
            </a:r>
            <a:r>
              <a:rPr lang="kk-KZ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Платформы: </a:t>
            </a:r>
          </a:p>
          <a:p>
            <a:pPr marL="160655" algn="ctr">
              <a:spcBef>
                <a:spcPts val="860"/>
              </a:spcBef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Bilimland.kz, sabak.kz, aitube.kz, youtube.com </a:t>
            </a:r>
            <a:r>
              <a:rPr lang="kk-K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приложения 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Zoom, Skype, Moodle, Opiq.kz</a:t>
            </a:r>
          </a:p>
        </p:txBody>
      </p:sp>
      <p:sp>
        <p:nvSpPr>
          <p:cNvPr id="25" name="object 8">
            <a:extLst>
              <a:ext uri="{FF2B5EF4-FFF2-40B4-BE49-F238E27FC236}">
                <a16:creationId xmlns:a16="http://schemas.microsoft.com/office/drawing/2014/main" xmlns="" id="{FE33593C-11B5-4162-9AF2-527A0FA0AE7E}"/>
              </a:ext>
            </a:extLst>
          </p:cNvPr>
          <p:cNvSpPr txBox="1"/>
          <p:nvPr/>
        </p:nvSpPr>
        <p:spPr>
          <a:xfrm>
            <a:off x="1053210" y="3476828"/>
            <a:ext cx="3744000" cy="109517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Aitube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будут размещены разработанные видеоуроки, транслируемые на республиканских телеканалах.</a:t>
            </a:r>
            <a:endParaRPr lang="ru-RU" sz="16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8">
            <a:extLst>
              <a:ext uri="{FF2B5EF4-FFF2-40B4-BE49-F238E27FC236}">
                <a16:creationId xmlns:a16="http://schemas.microsoft.com/office/drawing/2014/main" xmlns="" id="{D334415B-1EFC-4EE6-B30E-9D2675507765}"/>
              </a:ext>
            </a:extLst>
          </p:cNvPr>
          <p:cNvSpPr txBox="1"/>
          <p:nvPr/>
        </p:nvSpPr>
        <p:spPr>
          <a:xfrm>
            <a:off x="1042973" y="4655071"/>
            <a:ext cx="3744000" cy="60272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Сайты школ, социальные сети: 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Instagram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</a:t>
            </a:r>
            <a:endParaRPr lang="ru-RU" sz="16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219200"/>
            <a:ext cx="10912246" cy="5124993"/>
          </a:xfrm>
        </p:spPr>
        <p:txBody>
          <a:bodyPr/>
          <a:lstStyle/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знакомится с расписанием, темами, содержанием онлайн-уроков через доступные средства связи;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обязан ежедневно просматривать трансляцию ТВ-уроков согласно расписания, а также все доступные электронные платформы, указанные учителем-предметником;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ежедневно самостоятельно выполняет задания, в том числе через доступные средства связи, которые установлены организацией среднего образования;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находится на ежедневной связи с классным руководителем и учителями-предметниками;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выполняет работу над ошибками после комментария учителя-предметника; 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ежедневно заходит в личный кабинет в электронном дневнике, в электронную почту и другие системы и технологии связи для получения учебного материала для самостоятельного изучения;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ежедневно </a:t>
            </a:r>
            <a:r>
              <a:rPr lang="kk-KZ" dirty="0" smtClean="0">
                <a:solidFill>
                  <a:srgbClr val="002060"/>
                </a:solidFill>
              </a:rPr>
              <a:t>п</a:t>
            </a:r>
            <a:r>
              <a:rPr lang="ru-RU" dirty="0" smtClean="0">
                <a:solidFill>
                  <a:srgbClr val="002060"/>
                </a:solidFill>
              </a:rPr>
              <a:t>представляет </a:t>
            </a:r>
            <a:r>
              <a:rPr lang="ru-RU" dirty="0">
                <a:solidFill>
                  <a:srgbClr val="002060"/>
                </a:solidFill>
              </a:rPr>
              <a:t>выполненные  задания   в соответствии с требованиями педагогов, отправив скан</a:t>
            </a:r>
            <a:r>
              <a:rPr lang="kk-KZ" dirty="0">
                <a:solidFill>
                  <a:srgbClr val="002060"/>
                </a:solidFill>
              </a:rPr>
              <a:t>ирование (или</a:t>
            </a:r>
            <a:r>
              <a:rPr lang="ru-RU" dirty="0">
                <a:solidFill>
                  <a:srgbClr val="002060"/>
                </a:solidFill>
              </a:rPr>
              <a:t> фото</a:t>
            </a:r>
            <a:r>
              <a:rPr lang="kk-KZ" dirty="0">
                <a:solidFill>
                  <a:srgbClr val="002060"/>
                </a:solidFill>
              </a:rPr>
              <a:t>)</a:t>
            </a:r>
            <a:r>
              <a:rPr lang="ru-RU" dirty="0">
                <a:solidFill>
                  <a:srgbClr val="002060"/>
                </a:solidFill>
              </a:rPr>
              <a:t> выполненных заданий педагогу через доступные средства связи (</a:t>
            </a:r>
            <a:r>
              <a:rPr lang="kk-KZ" dirty="0">
                <a:solidFill>
                  <a:srgbClr val="002060"/>
                </a:solidFill>
              </a:rPr>
              <a:t>электронный дневники</a:t>
            </a:r>
            <a:r>
              <a:rPr lang="ru-RU" dirty="0">
                <a:solidFill>
                  <a:srgbClr val="002060"/>
                </a:solidFill>
              </a:rPr>
              <a:t>, электронная почта, </a:t>
            </a:r>
            <a:r>
              <a:rPr lang="en-US" dirty="0">
                <a:solidFill>
                  <a:srgbClr val="002060"/>
                </a:solidFill>
              </a:rPr>
              <a:t>W</a:t>
            </a:r>
            <a:r>
              <a:rPr lang="kk-KZ" dirty="0">
                <a:solidFill>
                  <a:srgbClr val="002060"/>
                </a:solidFill>
              </a:rPr>
              <a:t>hats</a:t>
            </a:r>
            <a:r>
              <a:rPr lang="en-US" dirty="0">
                <a:solidFill>
                  <a:srgbClr val="002060"/>
                </a:solidFill>
              </a:rPr>
              <a:t>A</a:t>
            </a:r>
            <a:r>
              <a:rPr lang="kk-KZ" dirty="0">
                <a:solidFill>
                  <a:srgbClr val="002060"/>
                </a:solidFill>
              </a:rPr>
              <a:t>ppчаты</a:t>
            </a:r>
            <a:r>
              <a:rPr lang="ru-RU" dirty="0">
                <a:solidFill>
                  <a:srgbClr val="002060"/>
                </a:solidFill>
              </a:rPr>
              <a:t> и др.);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соблюдает правила академической честности и принципы самоконтроля при выполнении учебных заданий;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использует дополнительные  электронные образовательные ресурсы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381000"/>
            <a:ext cx="11402467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/>
              <a:t>ОБУЧАЮЩИЙСЯ:</a:t>
            </a:r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4416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10912246" cy="4444486"/>
          </a:xfrm>
        </p:spPr>
        <p:txBody>
          <a:bodyPr/>
          <a:lstStyle/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sz="2800" dirty="0">
                <a:solidFill>
                  <a:srgbClr val="002060"/>
                </a:solidFill>
              </a:rPr>
              <a:t>создают условия для обучения;</a:t>
            </a:r>
            <a:endParaRPr lang="ru-RU" sz="2800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2060"/>
                </a:solidFill>
              </a:rPr>
              <a:t>знаком</a:t>
            </a:r>
            <a:r>
              <a:rPr lang="kk-KZ" sz="2800" dirty="0">
                <a:solidFill>
                  <a:srgbClr val="002060"/>
                </a:solidFill>
              </a:rPr>
              <a:t>я</a:t>
            </a:r>
            <a:r>
              <a:rPr lang="ru-RU" sz="2800" dirty="0" smtClean="0">
                <a:solidFill>
                  <a:srgbClr val="002060"/>
                </a:solidFill>
              </a:rPr>
              <a:t>ться </a:t>
            </a:r>
            <a:r>
              <a:rPr lang="ru-RU" sz="2800" dirty="0">
                <a:solidFill>
                  <a:srgbClr val="002060"/>
                </a:solidFill>
              </a:rPr>
              <a:t>с графиком работы, расписанием уроков, </a:t>
            </a:r>
            <a:r>
              <a:rPr lang="kk-KZ" sz="2800" dirty="0">
                <a:solidFill>
                  <a:srgbClr val="002060"/>
                </a:solidFill>
              </a:rPr>
              <a:t>процессом </a:t>
            </a:r>
            <a:r>
              <a:rPr lang="ru-RU" sz="2800" dirty="0">
                <a:solidFill>
                  <a:srgbClr val="002060"/>
                </a:solidFill>
              </a:rPr>
              <a:t>организации </a:t>
            </a:r>
            <a:r>
              <a:rPr lang="ru-RU" sz="2800" dirty="0" smtClean="0">
                <a:solidFill>
                  <a:srgbClr val="002060"/>
                </a:solidFill>
              </a:rPr>
              <a:t>учебно-</a:t>
            </a:r>
            <a:r>
              <a:rPr lang="ru-RU" sz="2800" dirty="0" err="1" smtClean="0">
                <a:solidFill>
                  <a:srgbClr val="002060"/>
                </a:solidFill>
              </a:rPr>
              <a:t>воспитательно</a:t>
            </a:r>
            <a:r>
              <a:rPr lang="kk-KZ" sz="2800" dirty="0" smtClean="0">
                <a:solidFill>
                  <a:srgbClr val="002060"/>
                </a:solidFill>
              </a:rPr>
              <a:t>й работы</a:t>
            </a:r>
            <a:r>
              <a:rPr lang="kk-KZ" sz="2800" dirty="0">
                <a:solidFill>
                  <a:srgbClr val="002060"/>
                </a:solidFill>
              </a:rPr>
              <a:t>;</a:t>
            </a:r>
            <a:endParaRPr lang="ru-RU" sz="2800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sz="2800" dirty="0">
                <a:solidFill>
                  <a:srgbClr val="002060"/>
                </a:solidFill>
              </a:rPr>
              <a:t>осуществляют</a:t>
            </a:r>
            <a:r>
              <a:rPr lang="ru-RU" sz="2800" dirty="0">
                <a:solidFill>
                  <a:srgbClr val="002060"/>
                </a:solidFill>
              </a:rPr>
              <a:t> контроль за выполнением обучающимися домашних заданий;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sz="2800" dirty="0">
                <a:solidFill>
                  <a:srgbClr val="002060"/>
                </a:solidFill>
              </a:rPr>
              <a:t>поддерживают связь с классным руководителем и учителями-предметниками.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381000"/>
            <a:ext cx="11402467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/>
              <a:t>РОДИТЕЛИ (ЗАКОННЫЕ ПРЕДСТАВИТЕЛИ) ОБУЧАЮЩИХСЯ:</a:t>
            </a:r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5716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9663" y="838200"/>
            <a:ext cx="11832590" cy="2080260"/>
          </a:xfrm>
          <a:custGeom>
            <a:avLst/>
            <a:gdLst/>
            <a:ahLst/>
            <a:cxnLst/>
            <a:rect l="l" t="t" r="r" b="b"/>
            <a:pathLst>
              <a:path w="11832590" h="2080260">
                <a:moveTo>
                  <a:pt x="0" y="2080260"/>
                </a:moveTo>
                <a:lnTo>
                  <a:pt x="11832336" y="2080260"/>
                </a:lnTo>
                <a:lnTo>
                  <a:pt x="11832336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2984" y="838200"/>
            <a:ext cx="47625" cy="2080260"/>
          </a:xfrm>
          <a:custGeom>
            <a:avLst/>
            <a:gdLst/>
            <a:ahLst/>
            <a:cxnLst/>
            <a:rect l="l" t="t" r="r" b="b"/>
            <a:pathLst>
              <a:path w="47625" h="2080260">
                <a:moveTo>
                  <a:pt x="0" y="2080260"/>
                </a:moveTo>
                <a:lnTo>
                  <a:pt x="47243" y="2080260"/>
                </a:lnTo>
                <a:lnTo>
                  <a:pt x="47243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838200"/>
            <a:ext cx="207645" cy="2080260"/>
          </a:xfrm>
          <a:custGeom>
            <a:avLst/>
            <a:gdLst/>
            <a:ahLst/>
            <a:cxnLst/>
            <a:rect l="l" t="t" r="r" b="b"/>
            <a:pathLst>
              <a:path w="207645" h="2080260">
                <a:moveTo>
                  <a:pt x="0" y="2080260"/>
                </a:moveTo>
                <a:lnTo>
                  <a:pt x="207264" y="2080260"/>
                </a:lnTo>
                <a:lnTo>
                  <a:pt x="207264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0227" y="845821"/>
            <a:ext cx="59690" cy="2070100"/>
          </a:xfrm>
          <a:custGeom>
            <a:avLst/>
            <a:gdLst/>
            <a:ahLst/>
            <a:cxnLst/>
            <a:rect l="l" t="t" r="r" b="b"/>
            <a:pathLst>
              <a:path w="59689" h="2070100">
                <a:moveTo>
                  <a:pt x="0" y="2069592"/>
                </a:moveTo>
                <a:lnTo>
                  <a:pt x="59436" y="2069592"/>
                </a:lnTo>
                <a:lnTo>
                  <a:pt x="59436" y="0"/>
                </a:lnTo>
                <a:lnTo>
                  <a:pt x="0" y="0"/>
                </a:lnTo>
                <a:lnTo>
                  <a:pt x="0" y="206959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371600" y="926379"/>
            <a:ext cx="10210799" cy="1918474"/>
          </a:xfrm>
          <a:prstGeom prst="rect">
            <a:avLst/>
          </a:prstGeom>
        </p:spPr>
        <p:txBody>
          <a:bodyPr vert="horz" wrap="square" lIns="0" tIns="19304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94"/>
              </a:spcBef>
            </a:pPr>
            <a:r>
              <a:rPr lang="ru-RU" sz="2800" b="0" spc="-5" dirty="0"/>
              <a:t>П</a:t>
            </a:r>
            <a:r>
              <a:rPr sz="2800" b="0" spc="-5" dirty="0" smtClean="0">
                <a:latin typeface="Arial"/>
                <a:cs typeface="Arial"/>
              </a:rPr>
              <a:t>о </a:t>
            </a:r>
            <a:r>
              <a:rPr sz="2800" b="0" spc="-10" dirty="0">
                <a:latin typeface="Arial"/>
                <a:cs typeface="Arial"/>
              </a:rPr>
              <a:t>вопросам организации </a:t>
            </a:r>
            <a:r>
              <a:rPr sz="2800" b="0" spc="-15" dirty="0">
                <a:latin typeface="Arial"/>
                <a:cs typeface="Arial"/>
              </a:rPr>
              <a:t>дистанционного </a:t>
            </a:r>
            <a:r>
              <a:rPr sz="2800" b="0" spc="-10" dirty="0" err="1">
                <a:latin typeface="Arial"/>
                <a:cs typeface="Arial"/>
              </a:rPr>
              <a:t>обучения</a:t>
            </a:r>
            <a:r>
              <a:rPr sz="2800" b="0" spc="-10" dirty="0">
                <a:latin typeface="Arial"/>
                <a:cs typeface="Arial"/>
              </a:rPr>
              <a:t> </a:t>
            </a:r>
            <a:r>
              <a:rPr lang="ru-RU" sz="2800" b="0" spc="-10" dirty="0" smtClean="0">
                <a:latin typeface="Arial"/>
                <a:cs typeface="Arial"/>
              </a:rPr>
              <a:t> обращаться </a:t>
            </a:r>
            <a:r>
              <a:rPr lang="ru-RU" sz="2800" b="0" spc="-5" dirty="0" smtClean="0"/>
              <a:t> в </a:t>
            </a:r>
            <a:r>
              <a:rPr lang="en-US" sz="2800" spc="-25" dirty="0" smtClean="0"/>
              <a:t>CALL-</a:t>
            </a:r>
            <a:r>
              <a:rPr lang="kk-KZ" sz="2800" spc="-25" dirty="0"/>
              <a:t>ЦЕНТР</a:t>
            </a:r>
            <a:r>
              <a:rPr lang="ru-RU" sz="2800" b="0" spc="-5" dirty="0" smtClean="0"/>
              <a:t>  </a:t>
            </a:r>
            <a:br>
              <a:rPr lang="ru-RU" sz="2800" b="0" spc="-5" dirty="0" smtClean="0"/>
            </a:br>
            <a:r>
              <a:rPr lang="ru-RU" sz="2800" b="0" spc="-5" dirty="0" smtClean="0"/>
              <a:t>ГУ «Школа-лицей №20</a:t>
            </a:r>
            <a:r>
              <a:rPr sz="2800" b="0" spc="-5" dirty="0" smtClean="0">
                <a:latin typeface="Arial"/>
                <a:cs typeface="Arial"/>
              </a:rPr>
              <a:t> </a:t>
            </a:r>
            <a:r>
              <a:rPr lang="kk-KZ" sz="2800" b="0" spc="-15" dirty="0" smtClean="0"/>
              <a:t>города Павлодара»</a:t>
            </a:r>
            <a:br>
              <a:rPr lang="kk-KZ" sz="2800" b="0" spc="-15" dirty="0" smtClean="0"/>
            </a:br>
            <a:endParaRPr sz="28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3400" y="3657600"/>
            <a:ext cx="11049000" cy="14978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185">
              <a:lnSpc>
                <a:spcPct val="100000"/>
              </a:lnSpc>
              <a:spcBef>
                <a:spcPts val="100"/>
              </a:spcBef>
              <a:tabLst>
                <a:tab pos="5847080" algn="l"/>
              </a:tabLst>
            </a:pPr>
            <a:r>
              <a:rPr lang="ru-RU" sz="4800" b="1" dirty="0" smtClean="0">
                <a:solidFill>
                  <a:srgbClr val="334F89"/>
                </a:solidFill>
                <a:latin typeface="Arial"/>
                <a:cs typeface="Arial"/>
              </a:rPr>
              <a:t>                </a:t>
            </a:r>
            <a:r>
              <a:rPr sz="4800" b="1" dirty="0" smtClean="0">
                <a:solidFill>
                  <a:srgbClr val="334F89"/>
                </a:solidFill>
                <a:latin typeface="Arial"/>
                <a:cs typeface="Arial"/>
              </a:rPr>
              <a:t>8 </a:t>
            </a:r>
            <a:r>
              <a:rPr lang="ru-RU" sz="4800" b="1" dirty="0">
                <a:solidFill>
                  <a:srgbClr val="334F89"/>
                </a:solidFill>
                <a:latin typeface="Arial"/>
                <a:cs typeface="Arial"/>
              </a:rPr>
              <a:t>(</a:t>
            </a:r>
            <a:r>
              <a:rPr lang="kk-KZ" sz="4800" b="1" dirty="0">
                <a:solidFill>
                  <a:srgbClr val="334F89"/>
                </a:solidFill>
                <a:latin typeface="Arial"/>
                <a:cs typeface="Arial"/>
              </a:rPr>
              <a:t>7182) </a:t>
            </a:r>
            <a:r>
              <a:rPr lang="kk-KZ" sz="4800" b="1" dirty="0" smtClean="0">
                <a:solidFill>
                  <a:srgbClr val="334F89"/>
                </a:solidFill>
                <a:latin typeface="Arial"/>
                <a:cs typeface="Arial"/>
              </a:rPr>
              <a:t>31 42 44</a:t>
            </a:r>
            <a:r>
              <a:rPr lang="ru-RU" sz="4800" b="1" dirty="0">
                <a:solidFill>
                  <a:srgbClr val="334F89"/>
                </a:solidFill>
                <a:latin typeface="Arial"/>
                <a:cs typeface="Arial"/>
              </a:rPr>
              <a:t>	</a:t>
            </a:r>
            <a:endParaRPr sz="4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85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1347" y="2022348"/>
            <a:ext cx="6205728" cy="47167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0811" y="562355"/>
            <a:ext cx="11791315" cy="913130"/>
          </a:xfrm>
          <a:custGeom>
            <a:avLst/>
            <a:gdLst/>
            <a:ahLst/>
            <a:cxnLst/>
            <a:rect l="l" t="t" r="r" b="b"/>
            <a:pathLst>
              <a:path w="11791315" h="913130">
                <a:moveTo>
                  <a:pt x="0" y="912876"/>
                </a:moveTo>
                <a:lnTo>
                  <a:pt x="11791188" y="912876"/>
                </a:lnTo>
                <a:lnTo>
                  <a:pt x="1179118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562355"/>
            <a:ext cx="24765" cy="913130"/>
          </a:xfrm>
          <a:custGeom>
            <a:avLst/>
            <a:gdLst/>
            <a:ahLst/>
            <a:cxnLst/>
            <a:rect l="l" t="t" r="r" b="b"/>
            <a:pathLst>
              <a:path w="24764" h="913130">
                <a:moveTo>
                  <a:pt x="0" y="912876"/>
                </a:moveTo>
                <a:lnTo>
                  <a:pt x="24384" y="912876"/>
                </a:lnTo>
                <a:lnTo>
                  <a:pt x="24384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562355"/>
            <a:ext cx="248920" cy="913130"/>
          </a:xfrm>
          <a:custGeom>
            <a:avLst/>
            <a:gdLst/>
            <a:ahLst/>
            <a:cxnLst/>
            <a:rect l="l" t="t" r="r" b="b"/>
            <a:pathLst>
              <a:path w="248920" h="913130">
                <a:moveTo>
                  <a:pt x="0" y="912876"/>
                </a:moveTo>
                <a:lnTo>
                  <a:pt x="248411" y="912876"/>
                </a:lnTo>
                <a:lnTo>
                  <a:pt x="248411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3191" y="821758"/>
            <a:ext cx="8875395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kk-KZ" sz="20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ДИСТАНЦИОННЫЕ ОБРАЗОВАТЕЛЬНЫЕ ТЕХНОЛОГИИ (ДОТ)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184" y="562355"/>
            <a:ext cx="71755" cy="913130"/>
          </a:xfrm>
          <a:custGeom>
            <a:avLst/>
            <a:gdLst/>
            <a:ahLst/>
            <a:cxnLst/>
            <a:rect l="l" t="t" r="r" b="b"/>
            <a:pathLst>
              <a:path w="71754" h="913130">
                <a:moveTo>
                  <a:pt x="0" y="912876"/>
                </a:moveTo>
                <a:lnTo>
                  <a:pt x="71628" y="912876"/>
                </a:lnTo>
                <a:lnTo>
                  <a:pt x="7162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05129" y="1880270"/>
            <a:ext cx="11358271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0" spc="-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обучение, осуществляемое с применением информационно-коммуникационных технологий и телекоммуникационных средств на расстоянии, </a:t>
            </a:r>
            <a:br>
              <a:rPr lang="ru-RU" sz="2000" b="0" spc="-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0" spc="-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не полностью опосредствованном взаимодействии обучающегося и педагога.</a:t>
            </a:r>
            <a:endParaRPr lang="ru-RU" sz="2000" b="0" spc="-15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05330" y="3352800"/>
            <a:ext cx="5881269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3383915" algn="l"/>
                <a:tab pos="3687445" algn="l"/>
              </a:tabLst>
            </a:pPr>
            <a:r>
              <a:rPr lang="ru-RU" sz="2000" spc="-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осуществляется путем взаимодействия педагога и обучающегося между собой на расстоянии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16660" y="4324713"/>
            <a:ext cx="5336540" cy="752129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>
              <a:tabLst>
                <a:tab pos="1745614" algn="l"/>
                <a:tab pos="3429635" algn="l"/>
                <a:tab pos="4080510" algn="l"/>
                <a:tab pos="5217795" algn="l"/>
              </a:tabLst>
            </a:pPr>
            <a:r>
              <a:rPr lang="ru-RU" sz="2000" spc="-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помощью телевизионных уроков (телеуроков</a:t>
            </a:r>
            <a:r>
              <a:rPr lang="ru-RU" spc="-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04061" y="5334000"/>
            <a:ext cx="533400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60"/>
              </a:spcBef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реализуется с помощью </a:t>
            </a:r>
            <a:r>
              <a:rPr lang="ru-RU" sz="2000" spc="-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сетевых и кейс-технологий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0351" y="3429000"/>
            <a:ext cx="571500" cy="529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52399" y="4448556"/>
            <a:ext cx="554024" cy="5044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6448" y="5410200"/>
            <a:ext cx="588264" cy="533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1053562" y="4419600"/>
            <a:ext cx="3671570" cy="1390124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</a:pPr>
            <a:endParaRPr lang="ru-RU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ru-RU" spc="-5" dirty="0">
                <a:solidFill>
                  <a:srgbClr val="FFFFFF"/>
                </a:solidFill>
                <a:latin typeface="Arial"/>
                <a:cs typeface="Arial"/>
              </a:rPr>
              <a:t>Посредством заранее подготовленного плана урока на бумажном носителе (нарочно)</a:t>
            </a:r>
          </a:p>
          <a:p>
            <a:pPr>
              <a:lnSpc>
                <a:spcPct val="100000"/>
              </a:lnSpc>
            </a:pPr>
            <a:endParaRPr spc="-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220979" y="1953260"/>
            <a:ext cx="833755" cy="3914140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7438" y="609346"/>
            <a:ext cx="811339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25" dirty="0"/>
              <a:t>ДИСТАНЦИОННО</a:t>
            </a:r>
            <a:r>
              <a:rPr lang="kk-KZ" sz="2200" spc="-25" dirty="0"/>
              <a:t>Е</a:t>
            </a:r>
            <a:r>
              <a:rPr sz="2200" spc="165" dirty="0"/>
              <a:t> </a:t>
            </a:r>
            <a:r>
              <a:rPr sz="2200" spc="-15" dirty="0"/>
              <a:t>ОБУЧЕНИ</a:t>
            </a:r>
            <a:r>
              <a:rPr lang="kk-KZ" sz="2200" spc="-15" dirty="0"/>
              <a:t>Е ПРОВОДИТСЯ</a:t>
            </a:r>
            <a:endParaRPr sz="2200" dirty="0"/>
          </a:p>
        </p:txBody>
      </p:sp>
      <p:sp>
        <p:nvSpPr>
          <p:cNvPr id="7" name="object 7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053562" y="3491230"/>
            <a:ext cx="3899438" cy="559127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lang="kk-KZ" sz="1800" spc="-5" dirty="0">
                <a:solidFill>
                  <a:srgbClr val="FFFFFF"/>
                </a:solidFill>
                <a:latin typeface="Arial"/>
                <a:cs typeface="Arial"/>
              </a:rPr>
              <a:t>Посредством телеуроков, в т.ч. </a:t>
            </a:r>
            <a:r>
              <a:rPr lang="kk-KZ" spc="-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lang="kk-KZ" sz="1800" spc="-5" dirty="0">
                <a:solidFill>
                  <a:srgbClr val="FFFFFF"/>
                </a:solidFill>
                <a:latin typeface="Arial"/>
                <a:cs typeface="Arial"/>
              </a:rPr>
              <a:t>удиоуроков на радио 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115074" y="2796672"/>
            <a:ext cx="6569930" cy="34898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2B342C47-99D9-49D8-BABB-3DAC03D20152}"/>
              </a:ext>
            </a:extLst>
          </p:cNvPr>
          <p:cNvGrpSpPr/>
          <p:nvPr/>
        </p:nvGrpSpPr>
        <p:grpSpPr>
          <a:xfrm>
            <a:off x="1053562" y="2142425"/>
            <a:ext cx="4161104" cy="900000"/>
            <a:chOff x="1053562" y="2142425"/>
            <a:chExt cx="4161104" cy="900000"/>
          </a:xfrm>
        </p:grpSpPr>
        <p:sp>
          <p:nvSpPr>
            <p:cNvPr id="8" name="object 8"/>
            <p:cNvSpPr txBox="1"/>
            <p:nvPr/>
          </p:nvSpPr>
          <p:spPr>
            <a:xfrm>
              <a:off x="1053562" y="2142425"/>
              <a:ext cx="4161104" cy="900000"/>
            </a:xfrm>
            <a:prstGeom prst="rect">
              <a:avLst/>
            </a:prstGeom>
            <a:solidFill>
              <a:srgbClr val="334F89"/>
            </a:solidFill>
          </p:spPr>
          <p:txBody>
            <a:bodyPr vert="horz" wrap="square" lIns="0" tIns="205740" rIns="0" bIns="0" rtlCol="0">
              <a:spAutoFit/>
            </a:bodyPr>
            <a:lstStyle/>
            <a:p>
              <a:pPr marR="252729" algn="ctr"/>
              <a:endParaRPr spc="-5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619182C5-3A4C-47A6-8292-5DFE8A3C3EC3}"/>
                </a:ext>
              </a:extLst>
            </p:cNvPr>
            <p:cNvSpPr/>
            <p:nvPr/>
          </p:nvSpPr>
          <p:spPr>
            <a:xfrm>
              <a:off x="1076676" y="2200133"/>
              <a:ext cx="403839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Учителем самостоятельно посредством интернет платформ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9094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00811" y="562355"/>
            <a:ext cx="11791315" cy="913130"/>
          </a:xfrm>
          <a:custGeom>
            <a:avLst/>
            <a:gdLst/>
            <a:ahLst/>
            <a:cxnLst/>
            <a:rect l="l" t="t" r="r" b="b"/>
            <a:pathLst>
              <a:path w="11791315" h="913130">
                <a:moveTo>
                  <a:pt x="0" y="912876"/>
                </a:moveTo>
                <a:lnTo>
                  <a:pt x="11791188" y="912876"/>
                </a:lnTo>
                <a:lnTo>
                  <a:pt x="1179118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562355"/>
            <a:ext cx="24765" cy="913130"/>
          </a:xfrm>
          <a:custGeom>
            <a:avLst/>
            <a:gdLst/>
            <a:ahLst/>
            <a:cxnLst/>
            <a:rect l="l" t="t" r="r" b="b"/>
            <a:pathLst>
              <a:path w="24764" h="913130">
                <a:moveTo>
                  <a:pt x="0" y="912876"/>
                </a:moveTo>
                <a:lnTo>
                  <a:pt x="24384" y="912876"/>
                </a:lnTo>
                <a:lnTo>
                  <a:pt x="24384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562355"/>
            <a:ext cx="248920" cy="913130"/>
          </a:xfrm>
          <a:custGeom>
            <a:avLst/>
            <a:gdLst/>
            <a:ahLst/>
            <a:cxnLst/>
            <a:rect l="l" t="t" r="r" b="b"/>
            <a:pathLst>
              <a:path w="248920" h="913130">
                <a:moveTo>
                  <a:pt x="0" y="912876"/>
                </a:moveTo>
                <a:lnTo>
                  <a:pt x="248411" y="912876"/>
                </a:lnTo>
                <a:lnTo>
                  <a:pt x="248411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3191" y="821758"/>
            <a:ext cx="10973233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lang="kk-KZ" sz="20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УРОК ПОСРЕДСТВОМ </a:t>
            </a:r>
            <a:r>
              <a:rPr lang="kk-KZ" sz="2000" b="1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ИНТЕРНЕТ-ПЛАТФОРМ </a:t>
            </a: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184" y="562355"/>
            <a:ext cx="71755" cy="913130"/>
          </a:xfrm>
          <a:custGeom>
            <a:avLst/>
            <a:gdLst/>
            <a:ahLst/>
            <a:cxnLst/>
            <a:rect l="l" t="t" r="r" b="b"/>
            <a:pathLst>
              <a:path w="71754" h="913130">
                <a:moveTo>
                  <a:pt x="0" y="912876"/>
                </a:moveTo>
                <a:lnTo>
                  <a:pt x="71628" y="912876"/>
                </a:lnTo>
                <a:lnTo>
                  <a:pt x="7162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07871" y="3886200"/>
            <a:ext cx="533273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383915" algn="l"/>
                <a:tab pos="3687445" algn="l"/>
              </a:tabLst>
            </a:pPr>
            <a:r>
              <a:rPr lang="kk-KZ" sz="1900" spc="-10" dirty="0">
                <a:latin typeface="Arial" panose="020B0604020202020204" pitchFamily="34" charset="0"/>
                <a:cs typeface="Arial" panose="020B0604020202020204" pitchFamily="34" charset="0"/>
              </a:rPr>
              <a:t>Продолжительность урока – </a:t>
            </a:r>
            <a:r>
              <a:rPr lang="kk-KZ" sz="1900" b="1" u="sng" spc="-10" dirty="0">
                <a:latin typeface="Arial" panose="020B0604020202020204" pitchFamily="34" charset="0"/>
                <a:cs typeface="Arial" panose="020B0604020202020204" pitchFamily="34" charset="0"/>
              </a:rPr>
              <a:t>до 30 минут</a:t>
            </a:r>
            <a:endParaRPr sz="19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04061" y="3124200"/>
            <a:ext cx="5336540" cy="721351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По расписанию уроков, утвержденному директором школы. 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91904" y="2258822"/>
            <a:ext cx="571500" cy="5297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52399" y="3457956"/>
            <a:ext cx="554024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6448" y="4724400"/>
            <a:ext cx="588264" cy="533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9">
            <a:extLst>
              <a:ext uri="{FF2B5EF4-FFF2-40B4-BE49-F238E27FC236}">
                <a16:creationId xmlns:a16="http://schemas.microsoft.com/office/drawing/2014/main" xmlns="" id="{0A959043-7704-4933-BB8D-7A2F50B90142}"/>
              </a:ext>
            </a:extLst>
          </p:cNvPr>
          <p:cNvSpPr txBox="1"/>
          <p:nvPr/>
        </p:nvSpPr>
        <p:spPr>
          <a:xfrm>
            <a:off x="1208848" y="2133600"/>
            <a:ext cx="5332730" cy="88934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lvl="2" indent="0" algn="just" hangingPunct="0"/>
            <a:r>
              <a:rPr lang="ru-RU" sz="1900" spc="-15" dirty="0">
                <a:latin typeface="Arial" panose="020B0604020202020204" pitchFamily="34" charset="0"/>
                <a:cs typeface="Arial" panose="020B0604020202020204" pitchFamily="34" charset="0"/>
              </a:rPr>
              <a:t>Самостоятельно на основе поурочного планирования (КТП) с использованием доступных интернет-платформ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3A2A6A1A-E629-4741-9918-8433D585732F}"/>
              </a:ext>
            </a:extLst>
          </p:cNvPr>
          <p:cNvSpPr/>
          <p:nvPr/>
        </p:nvSpPr>
        <p:spPr>
          <a:xfrm>
            <a:off x="1146986" y="4495800"/>
            <a:ext cx="6096000" cy="96949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>
              <a:spcBef>
                <a:spcPts val="1065"/>
              </a:spcBef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Учитель может </a:t>
            </a:r>
            <a:r>
              <a:rPr lang="ru-RU" sz="1900" b="1" u="sng" dirty="0">
                <a:latin typeface="Arial" panose="020B0604020202020204" pitchFamily="34" charset="0"/>
                <a:cs typeface="Arial" panose="020B0604020202020204" pitchFamily="34" charset="0"/>
              </a:rPr>
              <a:t>записать урок заранее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, может проводить в режиме стриминга (в режиме реального времени).</a:t>
            </a: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BEDCB0FE-B546-4365-8361-ECCCE26A0786}"/>
              </a:ext>
            </a:extLst>
          </p:cNvPr>
          <p:cNvSpPr/>
          <p:nvPr/>
        </p:nvSpPr>
        <p:spPr>
          <a:xfrm>
            <a:off x="7268151" y="2133600"/>
            <a:ext cx="4355038" cy="33101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D210CD50-B4C4-4643-AC17-2609087FB48F}"/>
              </a:ext>
            </a:extLst>
          </p:cNvPr>
          <p:cNvSpPr/>
          <p:nvPr/>
        </p:nvSpPr>
        <p:spPr>
          <a:xfrm>
            <a:off x="1159256" y="5655721"/>
            <a:ext cx="6096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>
              <a:spcBef>
                <a:spcPts val="1065"/>
              </a:spcBef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Обратная связь посредством электронных журналов </a:t>
            </a:r>
            <a:r>
              <a:rPr lang="ru-RU" sz="1900" b="1" u="sng" dirty="0">
                <a:latin typeface="Arial" panose="020B0604020202020204" pitchFamily="34" charset="0"/>
                <a:cs typeface="Arial" panose="020B0604020202020204" pitchFamily="34" charset="0"/>
              </a:rPr>
              <a:t>kundelik.kz</a:t>
            </a:r>
          </a:p>
        </p:txBody>
      </p:sp>
      <p:sp>
        <p:nvSpPr>
          <p:cNvPr id="21" name="object 12">
            <a:extLst>
              <a:ext uri="{FF2B5EF4-FFF2-40B4-BE49-F238E27FC236}">
                <a16:creationId xmlns:a16="http://schemas.microsoft.com/office/drawing/2014/main" xmlns="" id="{9A72B71E-D0CB-4440-864D-4B40C089ACE3}"/>
              </a:ext>
            </a:extLst>
          </p:cNvPr>
          <p:cNvSpPr/>
          <p:nvPr/>
        </p:nvSpPr>
        <p:spPr>
          <a:xfrm>
            <a:off x="587756" y="5730159"/>
            <a:ext cx="571500" cy="5297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42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00811" y="562355"/>
            <a:ext cx="11791315" cy="913130"/>
          </a:xfrm>
          <a:custGeom>
            <a:avLst/>
            <a:gdLst/>
            <a:ahLst/>
            <a:cxnLst/>
            <a:rect l="l" t="t" r="r" b="b"/>
            <a:pathLst>
              <a:path w="11791315" h="913130">
                <a:moveTo>
                  <a:pt x="0" y="912876"/>
                </a:moveTo>
                <a:lnTo>
                  <a:pt x="11791188" y="912876"/>
                </a:lnTo>
                <a:lnTo>
                  <a:pt x="1179118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562355"/>
            <a:ext cx="24765" cy="913130"/>
          </a:xfrm>
          <a:custGeom>
            <a:avLst/>
            <a:gdLst/>
            <a:ahLst/>
            <a:cxnLst/>
            <a:rect l="l" t="t" r="r" b="b"/>
            <a:pathLst>
              <a:path w="24764" h="913130">
                <a:moveTo>
                  <a:pt x="0" y="912876"/>
                </a:moveTo>
                <a:lnTo>
                  <a:pt x="24384" y="912876"/>
                </a:lnTo>
                <a:lnTo>
                  <a:pt x="24384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562355"/>
            <a:ext cx="248920" cy="913130"/>
          </a:xfrm>
          <a:custGeom>
            <a:avLst/>
            <a:gdLst/>
            <a:ahLst/>
            <a:cxnLst/>
            <a:rect l="l" t="t" r="r" b="b"/>
            <a:pathLst>
              <a:path w="248920" h="913130">
                <a:moveTo>
                  <a:pt x="0" y="912876"/>
                </a:moveTo>
                <a:lnTo>
                  <a:pt x="248411" y="912876"/>
                </a:lnTo>
                <a:lnTo>
                  <a:pt x="248411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3191" y="695070"/>
            <a:ext cx="10973233" cy="96244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lang="kk-KZ" sz="20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ВИДЕОУРОКИ 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учебным предметам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8-11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классов на языках обучения </a:t>
            </a:r>
          </a:p>
          <a:p>
            <a:pPr marL="12700" marR="5080">
              <a:spcBef>
                <a:spcPts val="105"/>
              </a:spcBef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(казахский, русский)</a:t>
            </a:r>
          </a:p>
          <a:p>
            <a:pPr marL="12700" marR="5080">
              <a:lnSpc>
                <a:spcPct val="100000"/>
              </a:lnSpc>
              <a:spcBef>
                <a:spcPts val="105"/>
              </a:spcBef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184" y="562355"/>
            <a:ext cx="71755" cy="913130"/>
          </a:xfrm>
          <a:custGeom>
            <a:avLst/>
            <a:gdLst/>
            <a:ahLst/>
            <a:cxnLst/>
            <a:rect l="l" t="t" r="r" b="b"/>
            <a:pathLst>
              <a:path w="71754" h="913130">
                <a:moveTo>
                  <a:pt x="0" y="912876"/>
                </a:moveTo>
                <a:lnTo>
                  <a:pt x="71628" y="912876"/>
                </a:lnTo>
                <a:lnTo>
                  <a:pt x="7162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74673" y="1749444"/>
            <a:ext cx="1110924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2" algn="ctr" hangingPunct="0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Трансляция видеоуроков для обучающихся на казахском языке - на телеканале </a:t>
            </a:r>
            <a:r>
              <a:rPr lang="ru-RU" sz="2000" b="1"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b="1" spc="-15" dirty="0" err="1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Балапан</a:t>
            </a:r>
            <a:r>
              <a:rPr lang="ru-RU" sz="2000" b="1"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Трансляция видеоуроков для обучающихся на русском языке - на телеканале </a:t>
            </a:r>
            <a:r>
              <a:rPr lang="ru-RU" sz="2000" b="1"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«Ел-</a:t>
            </a:r>
            <a:r>
              <a:rPr lang="ru-RU" sz="2000" b="1" spc="-15" dirty="0" err="1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</a:t>
            </a:r>
            <a:r>
              <a:rPr lang="ru-RU" sz="2000" b="1"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sz="2000" b="0" spc="-15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82155" y="4279591"/>
            <a:ext cx="533273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383915" algn="l"/>
                <a:tab pos="3687445" algn="l"/>
              </a:tabLst>
            </a:pPr>
            <a:r>
              <a:rPr lang="kk-KZ" sz="1900" spc="-10" dirty="0">
                <a:latin typeface="Arial" panose="020B0604020202020204" pitchFamily="34" charset="0"/>
                <a:cs typeface="Arial" panose="020B0604020202020204" pitchFamily="34" charset="0"/>
              </a:rPr>
              <a:t>Продолжительность ТВ-урока – 10 минут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91904" y="2905125"/>
            <a:ext cx="571500" cy="5297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52399" y="4219956"/>
            <a:ext cx="554024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6448" y="5334000"/>
            <a:ext cx="588264" cy="533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kievstreet.net/uploads/posts/2014-08/1408119259_tv.jpg">
            <a:extLst>
              <a:ext uri="{FF2B5EF4-FFF2-40B4-BE49-F238E27FC236}">
                <a16:creationId xmlns:a16="http://schemas.microsoft.com/office/drawing/2014/main" xmlns="" id="{9DD8EEA6-DF8F-4D5C-8931-4D94C3B16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772" y="2689030"/>
            <a:ext cx="4762500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object 9">
            <a:extLst>
              <a:ext uri="{FF2B5EF4-FFF2-40B4-BE49-F238E27FC236}">
                <a16:creationId xmlns:a16="http://schemas.microsoft.com/office/drawing/2014/main" xmlns="" id="{0A959043-7704-4933-BB8D-7A2F50B90142}"/>
              </a:ext>
            </a:extLst>
          </p:cNvPr>
          <p:cNvSpPr txBox="1"/>
          <p:nvPr/>
        </p:nvSpPr>
        <p:spPr>
          <a:xfrm>
            <a:off x="1208848" y="2779903"/>
            <a:ext cx="5332730" cy="113556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lvl="2" indent="0" algn="just" hangingPunct="0"/>
            <a:r>
              <a:rPr lang="ru-RU" sz="1900" spc="-15" dirty="0">
                <a:latin typeface="Arial" panose="020B0604020202020204" pitchFamily="34" charset="0"/>
                <a:cs typeface="Arial" panose="020B0604020202020204" pitchFamily="34" charset="0"/>
              </a:rPr>
              <a:t>Эфирное время уроков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09-00 до 15-00 часов</a:t>
            </a:r>
          </a:p>
          <a:p>
            <a:pPr marL="0" lvl="2" algn="just" hangingPunct="0"/>
            <a:r>
              <a:rPr lang="ru-RU" spc="-15" dirty="0">
                <a:latin typeface="Arial" panose="020B0604020202020204" pitchFamily="34" charset="0"/>
                <a:cs typeface="Arial" panose="020B0604020202020204" pitchFamily="34" charset="0"/>
              </a:rPr>
              <a:t>Учебные предметы </a:t>
            </a:r>
            <a:r>
              <a:rPr lang="ru-RU" b="1" spc="-1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Информатика, Английский </a:t>
            </a:r>
            <a:r>
              <a:rPr lang="ru-RU" b="1" spc="-15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языки </a:t>
            </a:r>
            <a:r>
              <a:rPr lang="ru-RU" spc="-15" dirty="0" smtClean="0">
                <a:latin typeface="Arial" panose="020B0604020202020204" pitchFamily="34" charset="0"/>
                <a:cs typeface="Arial" panose="020B0604020202020204" pitchFamily="34" charset="0"/>
              </a:rPr>
              <a:t>не вносятся </a:t>
            </a:r>
            <a:r>
              <a:rPr lang="ru-RU" spc="-15" dirty="0">
                <a:latin typeface="Arial" panose="020B0604020202020204" pitchFamily="34" charset="0"/>
                <a:cs typeface="Arial" panose="020B0604020202020204" pitchFamily="34" charset="0"/>
              </a:rPr>
              <a:t>в школьное расписание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 indent="0" algn="just" hangingPunct="0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3A2A6A1A-E629-4741-9918-8433D585732F}"/>
              </a:ext>
            </a:extLst>
          </p:cNvPr>
          <p:cNvSpPr/>
          <p:nvPr/>
        </p:nvSpPr>
        <p:spPr>
          <a:xfrm>
            <a:off x="1139248" y="4942049"/>
            <a:ext cx="6096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>
              <a:spcBef>
                <a:spcPts val="1065"/>
              </a:spcBef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После просмотра уроков учитель предоставляет обучающимся задания для самостоятельного изучения, для самостоятельного выполнения, ссылки на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ЦОРы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, проверяет выполнение, осуществляет обратную связь посредством электронного журнала </a:t>
            </a:r>
            <a:r>
              <a:rPr lang="ru-RU" sz="1900" b="1" u="sng" dirty="0">
                <a:latin typeface="Arial" panose="020B0604020202020204" pitchFamily="34" charset="0"/>
                <a:cs typeface="Arial" panose="020B0604020202020204" pitchFamily="34" charset="0"/>
              </a:rPr>
              <a:t>kundelik.kz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5535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5354" y="1644063"/>
            <a:ext cx="11674246" cy="3577646"/>
          </a:xfrm>
        </p:spPr>
        <p:txBody>
          <a:bodyPr/>
          <a:lstStyle/>
          <a:p>
            <a:pPr indent="-285750" algn="l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с учебником, справочниками, составление тезисов, конспектирование;</a:t>
            </a:r>
          </a:p>
          <a:p>
            <a:pPr indent="-285750" algn="l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вычерчивание схем, эскизов, графиков;</a:t>
            </a:r>
          </a:p>
          <a:p>
            <a:pPr indent="-285750" algn="l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письменная работа;</a:t>
            </a:r>
          </a:p>
          <a:p>
            <a:pPr indent="-285750" algn="l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тестовые задания;</a:t>
            </a:r>
          </a:p>
          <a:p>
            <a:pPr indent="-285750" algn="l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примеров и задач;</a:t>
            </a:r>
          </a:p>
          <a:p>
            <a:pPr indent="-285750" algn="l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 формул;</a:t>
            </a:r>
          </a:p>
          <a:p>
            <a:pPr indent="-285750" algn="l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написание сочинений, творческих работ;</a:t>
            </a:r>
          </a:p>
          <a:p>
            <a:pPr indent="-285750" algn="l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разрешение проблемных ситуаций.</a:t>
            </a:r>
          </a:p>
        </p:txBody>
      </p:sp>
      <p:sp>
        <p:nvSpPr>
          <p:cNvPr id="4" name="object 3"/>
          <p:cNvSpPr/>
          <p:nvPr/>
        </p:nvSpPr>
        <p:spPr>
          <a:xfrm>
            <a:off x="400811" y="457200"/>
            <a:ext cx="11791315" cy="900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304800" y="457200"/>
            <a:ext cx="24765" cy="900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0" y="457200"/>
            <a:ext cx="248920" cy="900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6"/>
          <p:cNvSpPr txBox="1">
            <a:spLocks noGrp="1"/>
          </p:cNvSpPr>
          <p:nvPr>
            <p:ph type="title"/>
          </p:nvPr>
        </p:nvSpPr>
        <p:spPr>
          <a:xfrm>
            <a:off x="533400" y="567943"/>
            <a:ext cx="11506199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15" dirty="0"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 обучающихся может включать следующие виды:</a:t>
            </a:r>
          </a:p>
        </p:txBody>
      </p:sp>
      <p:sp>
        <p:nvSpPr>
          <p:cNvPr id="8" name="object 7"/>
          <p:cNvSpPr/>
          <p:nvPr/>
        </p:nvSpPr>
        <p:spPr>
          <a:xfrm>
            <a:off x="329184" y="457200"/>
            <a:ext cx="71755" cy="900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033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5354" y="1644063"/>
            <a:ext cx="11674246" cy="3577646"/>
          </a:xfrm>
        </p:spPr>
        <p:txBody>
          <a:bodyPr/>
          <a:lstStyle/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Обучающиеся помещают выполненное задание по одному из предложенных вариантов:</a:t>
            </a:r>
          </a:p>
          <a:p>
            <a:pPr indent="-285750" algn="l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в электронный журнал (при наличии доступа); </a:t>
            </a:r>
          </a:p>
          <a:p>
            <a:pPr indent="-285750" algn="l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доставляет на бумажном носителе (оператор по определению школы);</a:t>
            </a:r>
          </a:p>
          <a:p>
            <a:pPr indent="-285750" algn="l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на электронную почту;</a:t>
            </a:r>
          </a:p>
          <a:p>
            <a:pPr indent="-285750" algn="l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 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whatsapp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сообщение.</a:t>
            </a:r>
          </a:p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</a:t>
            </a:r>
            <a:r>
              <a:rPr lang="ru-RU" sz="2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проверяет самостоятельное задание обучающегося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подводит итоги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проводит </a:t>
            </a:r>
            <a:r>
              <a:rPr lang="ru-RU" sz="2400" b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формативное</a:t>
            </a:r>
            <a:r>
              <a:rPr lang="ru-RU" sz="2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оценивание.</a:t>
            </a:r>
          </a:p>
        </p:txBody>
      </p:sp>
      <p:sp>
        <p:nvSpPr>
          <p:cNvPr id="4" name="object 3"/>
          <p:cNvSpPr/>
          <p:nvPr/>
        </p:nvSpPr>
        <p:spPr>
          <a:xfrm>
            <a:off x="400811" y="457200"/>
            <a:ext cx="11791315" cy="900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304800" y="457200"/>
            <a:ext cx="24765" cy="900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0" y="457200"/>
            <a:ext cx="248920" cy="900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6"/>
          <p:cNvSpPr txBox="1">
            <a:spLocks noGrp="1"/>
          </p:cNvSpPr>
          <p:nvPr>
            <p:ph type="title"/>
          </p:nvPr>
        </p:nvSpPr>
        <p:spPr>
          <a:xfrm>
            <a:off x="533400" y="567943"/>
            <a:ext cx="11506199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15" dirty="0">
                <a:latin typeface="Arial" panose="020B0604020202020204" pitchFamily="34" charset="0"/>
                <a:cs typeface="Arial" panose="020B0604020202020204" pitchFamily="34" charset="0"/>
              </a:rPr>
              <a:t>Инструкция по осуществлению обратной связи: </a:t>
            </a:r>
          </a:p>
        </p:txBody>
      </p:sp>
      <p:sp>
        <p:nvSpPr>
          <p:cNvPr id="8" name="object 7"/>
          <p:cNvSpPr/>
          <p:nvPr/>
        </p:nvSpPr>
        <p:spPr>
          <a:xfrm>
            <a:off x="329184" y="457200"/>
            <a:ext cx="71755" cy="900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30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5354" y="1644063"/>
            <a:ext cx="11674246" cy="4441472"/>
          </a:xfrm>
        </p:spPr>
        <p:txBody>
          <a:bodyPr/>
          <a:lstStyle/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учебники;</a:t>
            </a:r>
          </a:p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учебно-методические пособия;</a:t>
            </a:r>
          </a:p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компьютерные обучающие системы в обычном и мультимедийном вариантах, СМК;</a:t>
            </a:r>
          </a:p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 аудио учебно-информационные материалы;</a:t>
            </a:r>
          </a:p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 видео учебно-информационные материалы;</a:t>
            </a:r>
          </a:p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6)  лабораторные дистанционные практикумы;</a:t>
            </a:r>
          </a:p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7)  учебные тренажеры с удаленным доступом;</a:t>
            </a:r>
          </a:p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8)  базы данных и знаний с удаленным доступом;</a:t>
            </a:r>
          </a:p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9)  электронные библиотеки с удаленным доступом и т.д.</a:t>
            </a:r>
          </a:p>
        </p:txBody>
      </p:sp>
      <p:sp>
        <p:nvSpPr>
          <p:cNvPr id="4" name="object 3"/>
          <p:cNvSpPr/>
          <p:nvPr/>
        </p:nvSpPr>
        <p:spPr>
          <a:xfrm>
            <a:off x="400811" y="457200"/>
            <a:ext cx="11791315" cy="900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304800" y="457200"/>
            <a:ext cx="24765" cy="900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0" y="457200"/>
            <a:ext cx="248920" cy="900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6"/>
          <p:cNvSpPr txBox="1">
            <a:spLocks noGrp="1"/>
          </p:cNvSpPr>
          <p:nvPr>
            <p:ph type="title"/>
          </p:nvPr>
        </p:nvSpPr>
        <p:spPr>
          <a:xfrm>
            <a:off x="533400" y="567943"/>
            <a:ext cx="11506199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15" dirty="0">
                <a:latin typeface="Arial" panose="020B0604020202020204" pitchFamily="34" charset="0"/>
                <a:cs typeface="Arial" panose="020B0604020202020204" pitchFamily="34" charset="0"/>
              </a:rPr>
              <a:t>К учебным средствам в рамках дистанционного урока относятся:</a:t>
            </a:r>
          </a:p>
        </p:txBody>
      </p:sp>
      <p:sp>
        <p:nvSpPr>
          <p:cNvPr id="8" name="object 7"/>
          <p:cNvSpPr/>
          <p:nvPr/>
        </p:nvSpPr>
        <p:spPr>
          <a:xfrm>
            <a:off x="329184" y="457200"/>
            <a:ext cx="71755" cy="900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226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582" y="2514600"/>
            <a:ext cx="11674246" cy="1930785"/>
          </a:xfrm>
        </p:spPr>
        <p:txBody>
          <a:bodyPr/>
          <a:lstStyle/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четвертой четверти проводится один СОР, </a:t>
            </a:r>
          </a:p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конце учебного года СОЧ </a:t>
            </a:r>
          </a:p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заносятся в базу электронного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журнала.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400811" y="457200"/>
            <a:ext cx="11791315" cy="900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304800" y="457200"/>
            <a:ext cx="24765" cy="900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0" y="457200"/>
            <a:ext cx="248920" cy="900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6"/>
          <p:cNvSpPr txBox="1">
            <a:spLocks noGrp="1"/>
          </p:cNvSpPr>
          <p:nvPr>
            <p:ph type="title"/>
          </p:nvPr>
        </p:nvSpPr>
        <p:spPr>
          <a:xfrm>
            <a:off x="533400" y="567943"/>
            <a:ext cx="11506199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3600" spc="-15" dirty="0">
                <a:latin typeface="Arial" panose="020B0604020202020204" pitchFamily="34" charset="0"/>
                <a:cs typeface="Arial" panose="020B0604020202020204" pitchFamily="34" charset="0"/>
              </a:rPr>
              <a:t>ОЦЕНИВАНИЕ</a:t>
            </a:r>
          </a:p>
        </p:txBody>
      </p:sp>
      <p:sp>
        <p:nvSpPr>
          <p:cNvPr id="8" name="object 7"/>
          <p:cNvSpPr/>
          <p:nvPr/>
        </p:nvSpPr>
        <p:spPr>
          <a:xfrm>
            <a:off x="329184" y="457200"/>
            <a:ext cx="71755" cy="900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547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681</TotalTime>
  <Words>925</Words>
  <Application>Microsoft Office PowerPoint</Application>
  <PresentationFormat>Произвольный</PresentationFormat>
  <Paragraphs>100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РЕКОМЕНДАЦИИ</vt:lpstr>
      <vt:lpstr>Это обучение, осуществляемое с применением информационно-коммуникационных технологий и телекоммуникационных средств на расстоянии,  или не полностью опосредствованном взаимодействии обучающегося и педагога.</vt:lpstr>
      <vt:lpstr>ДИСТАНЦИОННОЕ ОБУЧЕНИЕ ПРОВОДИТСЯ</vt:lpstr>
      <vt:lpstr>Презентация PowerPoint</vt:lpstr>
      <vt:lpstr>Трансляция видеоуроков для обучающихся на казахском языке - на телеканале «Балапан», Трансляция видеоуроков для обучающихся на русском языке - на телеканале «Ел-арна»</vt:lpstr>
      <vt:lpstr>Самостоятельная работа обучающихся может включать следующие виды:</vt:lpstr>
      <vt:lpstr>Инструкция по осуществлению обратной связи: </vt:lpstr>
      <vt:lpstr>К учебным средствам в рамках дистанционного урока относятся:</vt:lpstr>
      <vt:lpstr>ОЦЕНИВАНИЕ</vt:lpstr>
      <vt:lpstr>МОДЕЛИ ОРГАНИЗАЦИИ ДИСТАНЦИОННОГО ОБУЧЕНИЯ</vt:lpstr>
      <vt:lpstr>ОБУЧАЮЩИЙСЯ:</vt:lpstr>
      <vt:lpstr>РОДИТЕЛИ (ЗАКОННЫЕ ПРЕДСТАВИТЕЛИ) ОБУЧАЮЩИХСЯ:</vt:lpstr>
      <vt:lpstr>По вопросам организации дистанционного обучения  обращаться  в CALL-ЦЕНТР   ГУ «Школа-лицей №20 города Павлодара»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 Алексеевна Филипповна</dc:creator>
  <cp:lastModifiedBy>Пользователь</cp:lastModifiedBy>
  <cp:revision>56</cp:revision>
  <dcterms:created xsi:type="dcterms:W3CDTF">2020-03-27T03:47:26Z</dcterms:created>
  <dcterms:modified xsi:type="dcterms:W3CDTF">2020-04-02T09:56:34Z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2020-03-20T00:00:00Z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2020-03-27T00:00:00Z</vt:filetime>
  </property>
</Properties>
</file>