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7" r:id="rId4"/>
    <p:sldId id="291" r:id="rId5"/>
    <p:sldId id="271" r:id="rId6"/>
    <p:sldId id="281" r:id="rId7"/>
    <p:sldId id="292" r:id="rId8"/>
    <p:sldId id="293" r:id="rId9"/>
    <p:sldId id="294" r:id="rId10"/>
    <p:sldId id="259" r:id="rId11"/>
    <p:sldId id="285" r:id="rId12"/>
    <p:sldId id="286" r:id="rId13"/>
    <p:sldId id="260" r:id="rId1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>
        <p:scale>
          <a:sx n="47" d="100"/>
          <a:sy n="47" d="100"/>
        </p:scale>
        <p:origin x="-2184" y="-9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22409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обучения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lang="ru-RU" sz="2400" spc="-5" dirty="0">
                <a:solidFill>
                  <a:srgbClr val="FFFFFF"/>
                </a:solidFill>
                <a:latin typeface="Arial"/>
                <a:cs typeface="Arial"/>
              </a:rPr>
              <a:t>ГУ «Школа-лицей №20 города Павлодара» </a:t>
            </a: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2400" spc="-1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 6.04.- 22.05.2020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год</a:t>
            </a:r>
            <a:endParaRPr dirty="0">
              <a:latin typeface="Arial"/>
              <a:cs typeface="Arial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xmlns="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kern="0" spc="-20" dirty="0" smtClean="0">
                <a:solidFill>
                  <a:schemeClr val="tx2"/>
                </a:solidFill>
              </a:rPr>
              <a:t>ГУ «Школа-лицей №20 города Павлодара» </a:t>
            </a:r>
            <a:endParaRPr lang="ru-RU" kern="0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7263"/>
            <a:ext cx="12477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«Coursera»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информации.https://www.coursera.org/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ресурсу.https://ru.khanacademy.org/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«Bilim media Group». Огромная база с образовательным контентом, в которой более 40 тыс. материалов. Казахстанской компанией все ресурсы открыты бесплатно.https://bilimland.kz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«Daryn Online». Молодые ребята с хорошим образовательным ресурсом обнулили свои тарифы. Весь контент соответствует ГОСО.https://daryn.online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Opiq. Интерактивный ресурс содержит школьные учебники. Большая часть учебников издательства «Алматыкітап баспасы».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студентов.https://100ballov.kz/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Play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образования.https://stem-academia.com/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начальной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STEM.http://makeathon.kazneuro.kz/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xmlns="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xmlns="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xmlns="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знакомится 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обязан 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ежедневно 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находится 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выполняет 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ежедневно 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ежедневно </a:t>
            </a:r>
            <a:r>
              <a:rPr lang="kk-KZ" dirty="0" smtClean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представляет </a:t>
            </a:r>
            <a:r>
              <a:rPr lang="ru-RU" dirty="0">
                <a:solidFill>
                  <a:srgbClr val="002060"/>
                </a:solidFill>
              </a:rPr>
              <a:t>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соблюдает 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использует 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ОБУЧАЮЩИЙСЯ:</a:t>
            </a:r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4444486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rgbClr val="002060"/>
                </a:solidFill>
              </a:rPr>
              <a:t>создают условия для обучения;</a:t>
            </a:r>
            <a:endParaRPr lang="ru-RU" sz="2800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</a:rPr>
              <a:t>знаком</a:t>
            </a:r>
            <a:r>
              <a:rPr lang="kk-KZ" sz="2800" dirty="0">
                <a:solidFill>
                  <a:srgbClr val="002060"/>
                </a:solidFill>
              </a:rPr>
              <a:t>я</a:t>
            </a:r>
            <a:r>
              <a:rPr lang="ru-RU" sz="2800" dirty="0" smtClean="0">
                <a:solidFill>
                  <a:srgbClr val="002060"/>
                </a:solidFill>
              </a:rPr>
              <a:t>ться </a:t>
            </a:r>
            <a:r>
              <a:rPr lang="ru-RU" sz="2800" dirty="0">
                <a:solidFill>
                  <a:srgbClr val="002060"/>
                </a:solidFill>
              </a:rPr>
              <a:t>с графиком работы, расписанием уроков, </a:t>
            </a:r>
            <a:r>
              <a:rPr lang="kk-KZ" sz="2800" dirty="0">
                <a:solidFill>
                  <a:srgbClr val="002060"/>
                </a:solidFill>
              </a:rPr>
              <a:t>процессом </a:t>
            </a:r>
            <a:r>
              <a:rPr lang="ru-RU" sz="2800" dirty="0">
                <a:solidFill>
                  <a:srgbClr val="002060"/>
                </a:solidFill>
              </a:rPr>
              <a:t>организации </a:t>
            </a:r>
            <a:r>
              <a:rPr lang="ru-RU" sz="2800" dirty="0" smtClean="0">
                <a:solidFill>
                  <a:srgbClr val="002060"/>
                </a:solidFill>
              </a:rPr>
              <a:t>учебно-</a:t>
            </a:r>
            <a:r>
              <a:rPr lang="ru-RU" sz="2800" dirty="0" err="1" smtClean="0">
                <a:solidFill>
                  <a:srgbClr val="002060"/>
                </a:solidFill>
              </a:rPr>
              <a:t>воспитательно</a:t>
            </a:r>
            <a:r>
              <a:rPr lang="kk-KZ" sz="2800" dirty="0" smtClean="0">
                <a:solidFill>
                  <a:srgbClr val="002060"/>
                </a:solidFill>
              </a:rPr>
              <a:t>й работы</a:t>
            </a:r>
            <a:r>
              <a:rPr lang="kk-KZ" sz="2800" dirty="0">
                <a:solidFill>
                  <a:srgbClr val="002060"/>
                </a:solidFill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rgbClr val="002060"/>
                </a:solidFill>
              </a:rPr>
              <a:t>осуществляют</a:t>
            </a:r>
            <a:r>
              <a:rPr lang="ru-RU" sz="2800" dirty="0">
                <a:solidFill>
                  <a:srgbClr val="002060"/>
                </a:solidFill>
              </a:rPr>
              <a:t> 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rgbClr val="002060"/>
                </a:solidFill>
              </a:rPr>
              <a:t>поддерживают связь с классным руководителем и учителями-предметниками.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РОДИТЕЛИ (ЗАКОННЫЕ ПРЕДСТАВИТЕЛИ) ОБУЧАЮЩИХСЯ:</a:t>
            </a:r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71600" y="926379"/>
            <a:ext cx="10210799" cy="1918474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lang="ru-RU" sz="2800" b="0" spc="-5" dirty="0"/>
              <a:t>П</a:t>
            </a:r>
            <a:r>
              <a:rPr sz="2800" b="0" spc="-5" dirty="0" smtClean="0">
                <a:latin typeface="Arial"/>
                <a:cs typeface="Arial"/>
              </a:rPr>
              <a:t>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 err="1">
                <a:latin typeface="Arial"/>
                <a:cs typeface="Arial"/>
              </a:rPr>
              <a:t>обучения</a:t>
            </a:r>
            <a:r>
              <a:rPr sz="2800" b="0" spc="-10" dirty="0">
                <a:latin typeface="Arial"/>
                <a:cs typeface="Arial"/>
              </a:rPr>
              <a:t> </a:t>
            </a:r>
            <a:r>
              <a:rPr lang="ru-RU" sz="2800" b="0" spc="-10" dirty="0" smtClean="0">
                <a:latin typeface="Arial"/>
                <a:cs typeface="Arial"/>
              </a:rPr>
              <a:t> обращаться </a:t>
            </a:r>
            <a:r>
              <a:rPr lang="ru-RU" sz="2800" b="0" spc="-5" dirty="0" smtClean="0"/>
              <a:t> в </a:t>
            </a:r>
            <a:r>
              <a:rPr lang="en-US" sz="2800" spc="-25" dirty="0" smtClean="0"/>
              <a:t>CALL-</a:t>
            </a:r>
            <a:r>
              <a:rPr lang="kk-KZ" sz="2800" spc="-25" dirty="0"/>
              <a:t>ЦЕНТР</a:t>
            </a:r>
            <a:r>
              <a:rPr lang="ru-RU" sz="2800" b="0" spc="-5" dirty="0" smtClean="0"/>
              <a:t>  </a:t>
            </a:r>
            <a:br>
              <a:rPr lang="ru-RU" sz="2800" b="0" spc="-5" dirty="0" smtClean="0"/>
            </a:br>
            <a:r>
              <a:rPr lang="ru-RU" sz="2800" b="0" spc="-5" dirty="0" smtClean="0"/>
              <a:t>ГУ «Школа-лицей №20</a:t>
            </a:r>
            <a:r>
              <a:rPr sz="2800" b="0" spc="-5" dirty="0" smtClean="0">
                <a:latin typeface="Arial"/>
                <a:cs typeface="Arial"/>
              </a:rPr>
              <a:t> </a:t>
            </a:r>
            <a:r>
              <a:rPr lang="kk-KZ" sz="2800" b="0" spc="-15" dirty="0" smtClean="0"/>
              <a:t>города Павлодара»</a:t>
            </a:r>
            <a:br>
              <a:rPr lang="kk-KZ" sz="2800" b="0" spc="-15" dirty="0" smtClean="0"/>
            </a:b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3400" y="3657600"/>
            <a:ext cx="1104900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               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7182) 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31 42 44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821758"/>
            <a:ext cx="887539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ДИСТАНЦИОННЫЕ ОБРАЗОВАТЕЛЬНЫЕ ТЕХНОЛОГИИ (ДОТ)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80270"/>
            <a:ext cx="11358271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обучение, осуществляемое с применением информационно-коммуникационных технологий и телекоммуникационных средств на расстоянии, </a:t>
            </a:r>
            <a:b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не полностью опосредствованном взаимодействии обучающегося и педагога.</a:t>
            </a:r>
            <a:endParaRPr lang="ru-RU"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330" y="3352800"/>
            <a:ext cx="588126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ru-RU" sz="200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осуществляется путем взаимодействия педагога и обучающегося между собой на расстоянии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4324713"/>
            <a:ext cx="5336540" cy="752129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lang="ru-RU" sz="200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телевизионных уроков (телеуроков</a:t>
            </a:r>
            <a:r>
              <a:rPr lang="ru-RU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реализуется с помощью </a:t>
            </a:r>
            <a:r>
              <a:rPr lang="ru-RU" sz="200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сетевых и кейс-технологий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429000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448556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53562" y="4419600"/>
            <a:ext cx="3671570" cy="13901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Посредством заранее подготовленного плана урока на бумажном носителе (нарочно)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5" dirty="0"/>
              <a:t>ДИСТАНЦИОННО</a:t>
            </a:r>
            <a:r>
              <a:rPr lang="kk-KZ" sz="2200" spc="-25" dirty="0"/>
              <a:t>Е</a:t>
            </a:r>
            <a:r>
              <a:rPr sz="2200" spc="165" dirty="0"/>
              <a:t> </a:t>
            </a:r>
            <a:r>
              <a:rPr sz="2200" spc="-15" dirty="0"/>
              <a:t>ОБУЧЕНИ</a:t>
            </a:r>
            <a:r>
              <a:rPr lang="kk-KZ" sz="2200" spc="-15" dirty="0"/>
              <a:t>Е ПРОВОДИТСЯ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899438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lang="kk-KZ" sz="1800" spc="-5" dirty="0">
                <a:solidFill>
                  <a:srgbClr val="FFFFFF"/>
                </a:solidFill>
                <a:latin typeface="Arial"/>
                <a:cs typeface="Arial"/>
              </a:rPr>
              <a:t>Посредством телеуроков, в т.ч. </a:t>
            </a:r>
            <a:r>
              <a:rPr lang="kk-KZ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lang="kk-KZ" sz="1800" spc="-5" dirty="0">
                <a:solidFill>
                  <a:srgbClr val="FFFFFF"/>
                </a:solidFill>
                <a:latin typeface="Arial"/>
                <a:cs typeface="Arial"/>
              </a:rPr>
              <a:t>удиоуроков на радио 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2B342C47-99D9-49D8-BABB-3DAC03D20152}"/>
              </a:ext>
            </a:extLst>
          </p:cNvPr>
          <p:cNvGrpSpPr/>
          <p:nvPr/>
        </p:nvGrpSpPr>
        <p:grpSpPr>
          <a:xfrm>
            <a:off x="1053562" y="2142425"/>
            <a:ext cx="4161104" cy="900000"/>
            <a:chOff x="1053562" y="2142425"/>
            <a:chExt cx="4161104" cy="900000"/>
          </a:xfrm>
        </p:grpSpPr>
        <p:sp>
          <p:nvSpPr>
            <p:cNvPr id="8" name="object 8"/>
            <p:cNvSpPr txBox="1"/>
            <p:nvPr/>
          </p:nvSpPr>
          <p:spPr>
            <a:xfrm>
              <a:off x="1053562" y="2142425"/>
              <a:ext cx="4161104" cy="900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619182C5-3A4C-47A6-8292-5DFE8A3C3EC3}"/>
                </a:ext>
              </a:extLst>
            </p:cNvPr>
            <p:cNvSpPr/>
            <p:nvPr/>
          </p:nvSpPr>
          <p:spPr>
            <a:xfrm>
              <a:off x="1076676" y="2200133"/>
              <a:ext cx="40383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Учителем самостоятельно посредством интернет платформ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9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ПОСРЕДСТВОМ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ИНТЕРНЕТ-ПЛАТФОРМ 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38862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урока – </a:t>
            </a:r>
            <a:r>
              <a:rPr lang="kk-KZ" sz="1900"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до 30 минут</a:t>
            </a:r>
            <a:endParaRPr sz="19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1242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По расписанию уроков, утвержденному директором школы. 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258822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34579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47244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0A959043-7704-4933-BB8D-7A2F50B90142}"/>
              </a:ext>
            </a:extLst>
          </p:cNvPr>
          <p:cNvSpPr txBox="1"/>
          <p:nvPr/>
        </p:nvSpPr>
        <p:spPr>
          <a:xfrm>
            <a:off x="1208848" y="2133600"/>
            <a:ext cx="5332730" cy="8893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Самостоятельно на основе поурочного планирования (КТП) с использованием доступных интернет-платформ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46986" y="44958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Учитель может </a:t>
            </a:r>
            <a:r>
              <a:rPr lang="ru-RU" sz="1900" b="1" u="sng" dirty="0">
                <a:latin typeface="Arial" panose="020B0604020202020204" pitchFamily="34" charset="0"/>
                <a:cs typeface="Arial" panose="020B0604020202020204" pitchFamily="34" charset="0"/>
              </a:rPr>
              <a:t>записать урок заранее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, может проводить в режиме стриминга (в режиме реального времени).</a:t>
            </a:r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xmlns="" id="{BEDCB0FE-B546-4365-8361-ECCCE26A0786}"/>
              </a:ext>
            </a:extLst>
          </p:cNvPr>
          <p:cNvSpPr/>
          <p:nvPr/>
        </p:nvSpPr>
        <p:spPr>
          <a:xfrm>
            <a:off x="7268151" y="2133600"/>
            <a:ext cx="4355038" cy="33101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D210CD50-B4C4-4643-AC17-2609087FB48F}"/>
              </a:ext>
            </a:extLst>
          </p:cNvPr>
          <p:cNvSpPr/>
          <p:nvPr/>
        </p:nvSpPr>
        <p:spPr>
          <a:xfrm>
            <a:off x="1159256" y="5655721"/>
            <a:ext cx="6096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Обратная связь посредством электронных журналов </a:t>
            </a:r>
            <a:r>
              <a:rPr lang="ru-RU" sz="1900" b="1" u="sng" dirty="0">
                <a:latin typeface="Arial" panose="020B0604020202020204" pitchFamily="34" charset="0"/>
                <a:cs typeface="Arial" panose="020B0604020202020204" pitchFamily="34" charset="0"/>
              </a:rPr>
              <a:t>kundelik.kz</a:t>
            </a:r>
          </a:p>
        </p:txBody>
      </p:sp>
      <p:sp>
        <p:nvSpPr>
          <p:cNvPr id="21" name="object 12">
            <a:extLst>
              <a:ext uri="{FF2B5EF4-FFF2-40B4-BE49-F238E27FC236}">
                <a16:creationId xmlns:a16="http://schemas.microsoft.com/office/drawing/2014/main" xmlns="" id="{9A72B71E-D0CB-4440-864D-4B40C089ACE3}"/>
              </a:ext>
            </a:extLst>
          </p:cNvPr>
          <p:cNvSpPr/>
          <p:nvPr/>
        </p:nvSpPr>
        <p:spPr>
          <a:xfrm>
            <a:off x="587756" y="5730159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учебным предметам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русский)</a:t>
            </a: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2155" y="4279591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199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3340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:a16="http://schemas.microsoft.com/office/drawing/2014/main" xmlns="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1355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</a:t>
            </a:r>
            <a:r>
              <a:rPr lang="ru-RU" b="1" spc="-15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языки </a:t>
            </a:r>
            <a:r>
              <a:rPr lang="ru-RU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не вносятся 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39248" y="4942049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После просмотра уроков учитель предоставляет обучающимся задания для самостоятельного изучения, для самостоятельного выполнения, ссылки на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ЦОРы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, проверяет выполнение, осуществляет обратную связь посредством электронного журнала </a:t>
            </a:r>
            <a:r>
              <a:rPr lang="ru-RU" sz="1900" b="1" u="sng" dirty="0">
                <a:latin typeface="Arial" panose="020B0604020202020204" pitchFamily="34" charset="0"/>
                <a:cs typeface="Arial" panose="020B0604020202020204" pitchFamily="34" charset="0"/>
              </a:rPr>
              <a:t>kundelik.kz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3577646"/>
          </a:xfrm>
        </p:spPr>
        <p:txBody>
          <a:bodyPr/>
          <a:lstStyle/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с учебником, справочниками, составление тезисов, конспектирование;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вычерчивание схем, эскизов, графиков;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письменная работа;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тестовые задания;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примеров и задач;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 формул;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написание сочинений, творческих работ;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разрешение проблемных ситуаций.</a:t>
            </a: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Самостоятельная работа обучающихся может включать следующие виды: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3577646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 помещают выполненное задание по одному из предложенных вариантов: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в электронный журнал (при наличии доступа); 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доставляет на бумажном носителе (оператор по определению школы);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на электронную почту;</a:t>
            </a: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 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сообщение.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самостоятельное задание обучающегося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подводит итоги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проводит </a:t>
            </a:r>
            <a:r>
              <a:rPr lang="ru-RU" sz="2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формативное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оценивание.</a:t>
            </a: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Инструкция по осуществлению обратной связи: 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441472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учебники;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учебно-методические пособия;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компьютерные обучающие системы в обычном и мультимедийном вариантах, СМК;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аудио учебно-информационные материалы;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видео учебно-информационные материалы;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 лабораторные дистанционные практикумы;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 учебные тренажеры с удаленным доступом;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 базы данных и знаний с удаленным доступом;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 электронные библиотеки с удаленным доступом и т.д.</a:t>
            </a: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К учебным средствам в рамках дистанционного урока относятся: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26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582" y="2514600"/>
            <a:ext cx="11674246" cy="1930785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четвертой четверти проводится один СОР, 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конце учебного года СОЧ 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заносятся в базу электронного 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журнала.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3600" spc="-15" dirty="0">
                <a:latin typeface="Arial" panose="020B0604020202020204" pitchFamily="34" charset="0"/>
                <a:cs typeface="Arial" panose="020B0604020202020204" pitchFamily="34" charset="0"/>
              </a:rPr>
              <a:t>ОЦЕНИВАНИЕ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54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925</Words>
  <Application>Microsoft Office PowerPoint</Application>
  <PresentationFormat>Произвольный</PresentationFormat>
  <Paragraphs>100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РЕКОМЕНДАЦИИ</vt:lpstr>
      <vt:lpstr>Это обучение, осуществляемое с применением информационно-коммуникационных технологий и телекоммуникационных средств на расстоянии,  или не полностью опосредствованном взаимодействии обучающегося и педагога.</vt:lpstr>
      <vt:lpstr>ДИСТАНЦИОННОЕ ОБУЧЕНИЕ ПРОВОДИТСЯ</vt:lpstr>
      <vt:lpstr>Презентация PowerPoint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Самостоятельная работа обучающихся может включать следующие виды:</vt:lpstr>
      <vt:lpstr>Инструкция по осуществлению обратной связи: </vt:lpstr>
      <vt:lpstr>К учебным средствам в рамках дистанционного урока относятся:</vt:lpstr>
      <vt:lpstr>ОЦЕНИВАНИЕ</vt:lpstr>
      <vt:lpstr>МОДЕЛИ ОРГАНИЗАЦИИ ДИСТАНЦИОННОГО ОБУЧЕНИЯ</vt:lpstr>
      <vt:lpstr>ОБУЧАЮЩИЙСЯ:</vt:lpstr>
      <vt:lpstr>РОДИТЕЛИ (ЗАКОННЫЕ ПРЕДСТАВИТЕЛИ) ОБУЧАЮЩИХСЯ:</vt:lpstr>
      <vt:lpstr>По вопросам организации дистанционного обучения  обращаться  в CALL-ЦЕНТР   ГУ «Школа-лицей №20 города Павлодара»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Пользователь</cp:lastModifiedBy>
  <cp:revision>56</cp:revision>
  <dcterms:created xsi:type="dcterms:W3CDTF">2020-03-27T03:47:26Z</dcterms:created>
  <dcterms:modified xsi:type="dcterms:W3CDTF">2020-04-02T09:56:34Z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