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7" r:id="rId4"/>
    <p:sldId id="291" r:id="rId5"/>
    <p:sldId id="271" r:id="rId6"/>
    <p:sldId id="281" r:id="rId7"/>
    <p:sldId id="292" r:id="rId8"/>
    <p:sldId id="293" r:id="rId9"/>
    <p:sldId id="294" r:id="rId10"/>
    <p:sldId id="259" r:id="rId11"/>
    <p:sldId id="285" r:id="rId12"/>
    <p:sldId id="286" r:id="rId1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>
        <p:scale>
          <a:sx n="70" d="100"/>
          <a:sy n="70" d="100"/>
        </p:scale>
        <p:origin x="-1308" y="-4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9600" y="152400"/>
            <a:ext cx="3962526" cy="67056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67559" y="48006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k-KZ" sz="2800" spc="-10" dirty="0" smtClean="0"/>
              <a:t>ҰСЫНЫСТАР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8229600" y="2209800"/>
            <a:ext cx="3634740" cy="2253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400" spc="-5" dirty="0" smtClean="0">
                <a:solidFill>
                  <a:srgbClr val="FFFFFF"/>
                </a:solidFill>
                <a:latin typeface="Arial"/>
                <a:cs typeface="Arial"/>
              </a:rPr>
              <a:t>«Павлодар </a:t>
            </a:r>
            <a:r>
              <a:rPr lang="ru-RU" sz="2400" spc="-5" dirty="0" err="1" smtClean="0">
                <a:solidFill>
                  <a:srgbClr val="FFFFFF"/>
                </a:solidFill>
                <a:latin typeface="Arial"/>
                <a:cs typeface="Arial"/>
              </a:rPr>
              <a:t>қаласының </a:t>
            </a:r>
            <a:r>
              <a:rPr lang="ru-RU" sz="2400" spc="-5" dirty="0" smtClean="0">
                <a:solidFill>
                  <a:srgbClr val="FFFFFF"/>
                </a:solidFill>
                <a:latin typeface="Arial"/>
                <a:cs typeface="Arial"/>
              </a:rPr>
              <a:t>№ 20 </a:t>
            </a:r>
            <a:r>
              <a:rPr lang="ru-RU" sz="2400" spc="-5" dirty="0" err="1" smtClean="0">
                <a:solidFill>
                  <a:srgbClr val="FFFFFF"/>
                </a:solidFill>
                <a:latin typeface="Arial"/>
                <a:cs typeface="Arial"/>
              </a:rPr>
              <a:t>лицей-мектебі</a:t>
            </a:r>
            <a:r>
              <a:rPr lang="ru-RU" sz="2400" spc="-5" dirty="0" smtClean="0">
                <a:solidFill>
                  <a:srgbClr val="FFFFFF"/>
                </a:solidFill>
                <a:latin typeface="Arial"/>
                <a:cs typeface="Arial"/>
              </a:rPr>
              <a:t>»ММ </a:t>
            </a:r>
            <a:endParaRPr lang="ru-RU" sz="2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ru-RU" sz="2400" spc="-1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6.04.- </a:t>
            </a: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22.05</a:t>
            </a: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.2020 </a:t>
            </a:r>
            <a:r>
              <a:rPr lang="ru-RU" sz="2400" spc="-15" dirty="0" err="1" smtClean="0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ru-RU" sz="2400" spc="-15" dirty="0" err="1" smtClean="0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15" dirty="0" err="1" smtClean="0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24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15" dirty="0" err="1" smtClean="0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жыл</a:t>
            </a:r>
            <a:endParaRPr dirty="0">
              <a:latin typeface="Arial"/>
              <a:cs typeface="Arial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xmlns="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600200" y="420877"/>
            <a:ext cx="94488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kern="0" spc="-20" dirty="0" smtClean="0">
                <a:solidFill>
                  <a:schemeClr val="tx1"/>
                </a:solidFill>
              </a:rPr>
              <a:t> «Павлодар қаласының №20 лицей-мектебі</a:t>
            </a:r>
            <a:r>
              <a:rPr lang="kk-KZ" kern="0" spc="-20" dirty="0" smtClean="0">
                <a:solidFill>
                  <a:schemeClr val="tx1"/>
                </a:solidFill>
              </a:rPr>
              <a:t>» ММ </a:t>
            </a:r>
            <a:endParaRPr lang="ru-RU" kern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7263"/>
            <a:ext cx="12477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kk-KZ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Қашықтықтан оқытуды ұйымдастыру моделі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35650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lnSpc>
                <a:spcPct val="100000"/>
              </a:lnSpc>
              <a:spcBef>
                <a:spcPts val="860"/>
              </a:spcBef>
            </a:pPr>
            <a:r>
              <a:rPr sz="1600" spc="-1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</a:t>
            </a:r>
            <a:r>
              <a:rPr lang="kk-KZ" sz="1600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ды</a:t>
            </a:r>
            <a:r>
              <a:rPr sz="1600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  <a:r>
              <a:rPr sz="1600" spc="3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spc="3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және</a:t>
            </a:r>
            <a:r>
              <a:rPr lang="ru-RU"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600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spc="-1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600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840" y="5971733"/>
            <a:ext cx="367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280670" indent="-140335">
              <a:lnSpc>
                <a:spcPct val="100000"/>
              </a:lnSpc>
              <a:spcBef>
                <a:spcPts val="100"/>
              </a:spcBef>
            </a:pPr>
            <a:r>
              <a:rPr lang="kk-KZ"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обиль</a:t>
            </a:r>
            <a:r>
              <a:rPr lang="kk-KZ"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</a:t>
            </a:r>
            <a:r>
              <a:rPr sz="1600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мессенджер</a:t>
            </a:r>
            <a:r>
              <a:rPr lang="kk-KZ"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лер мен әлеуметтік желі ресурстары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11"/>
            <a:ext cx="3744000" cy="35778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Мұғалімнің </a:t>
            </a:r>
            <a:r>
              <a:rPr lang="kk-KZ" sz="1600" spc="-2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сайты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4691028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35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</a:t>
            </a:r>
            <a:r>
              <a:rPr lang="kk-KZ" sz="135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ЛЫ  БІЛІМ БЕРУ РЕСУРСТАРЫ </a:t>
            </a:r>
            <a:endParaRPr sz="1350" b="1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Бәрі үшін:</a:t>
            </a:r>
            <a:endParaRPr lang="ru-RU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«Coursera»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—бұқаралық онлайн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өту керек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,компания ҚР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ғылым министрлігіне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ақпаратқа тегін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 жеткізу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ұсыныспен шықты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Хана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академиясы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 емес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 үшін ресурстарға  тегін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 жетімді.https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://ru.khanacademy.org/</a:t>
            </a:r>
          </a:p>
          <a:p>
            <a:pPr lvl="0"/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 үшін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«Bilim media Group».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мыңнан астам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орналасқан  білім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контенті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үлкен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база.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компаниясы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 барлық ресурстар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орналасқан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«Daryn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жақсы білім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ресурстарымен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 тарифтерін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 қалпына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келтірді.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ЖББМС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Opiq.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Интерактивті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ресурсқа мектеп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оқулықтары кіреді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содержит школьные учебники.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Оқулықтардың басым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көпшілігі  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«Алматыкітап баспасы».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эстон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жобасына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баспалар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қосыладыдеп ойлаймыз.www.opiq.kz</a:t>
            </a:r>
            <a:endParaRPr lang="ru-RU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/>
            </a:pP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ҰБТ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дайындық бойынша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виртуалды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тренажер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іTest.www.itest.kz</a:t>
            </a:r>
            <a:endParaRPr lang="ru-RU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/>
            </a:pP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Студенттер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 үшін білім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 порталы 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Play http://play.nis.edu.kz/application/registration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STEM.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өту керек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 жастар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STEM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білімін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жақсы танымал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етуде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iMektep.www.imektep.kz</a:t>
            </a:r>
          </a:p>
          <a:p>
            <a:pPr marL="342900" lvl="0" indent="-342900">
              <a:buAutoNum type="arabicPeriod"/>
            </a:pPr>
            <a:r>
              <a:rPr lang="ru-RU" sz="13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ПлатформаSTEM.http://makeathon.kazneuro.kz/Бәрі үшін</a:t>
            </a:r>
            <a:endParaRPr lang="ru-RU" sz="13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xmlns="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105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Streaming,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Платформалары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kk-K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Bilimland.kz, sabak.kz, aitube.kz, youtube.com </a:t>
            </a:r>
            <a:r>
              <a:rPr lang="kk-K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  <a:r>
              <a:rPr lang="kk-K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қосымшасы,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Moodle, Opiq.kz</a:t>
            </a: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xmlns="" id="{FE33593C-11B5-4162-9AF2-527A0FA0AE7E}"/>
              </a:ext>
            </a:extLst>
          </p:cNvPr>
          <p:cNvSpPr txBox="1"/>
          <p:nvPr/>
        </p:nvSpPr>
        <p:spPr>
          <a:xfrm>
            <a:off x="1053210" y="3476828"/>
            <a:ext cx="3744000" cy="84895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республикалық телеарналардан жүргізілетін бейнесабақтар  орналастырылады,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xmlns="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сайты , 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желілер:т.б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0912246" cy="480131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Қол жетімді жабдықтар арқылы онлайн-сабақтың мазмұнымен,тақырыппен,кестемен танысады;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Кестеге сәйкес ТВ-сабақтарды күнделікті қарауға міндетті,сол сияқты пән мұғалімі ұсынған  қолжетімді электронды платформаларды;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Күн сайын  орта білім беру ұйымы орнатқан желілер арқылы  тапсырмаларды өздігінен орындайды;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Сынып жетекшісі және пән мұғалімдерімен күн сайын байланыста болады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Пән мұғалімінің талдауынан кейін  қатемен жұмысты орындайды ; 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Электронды күнделіктегі жеке кабинетіне ,электронды поштаға және басқа да желелерге өздігінен білімдену үшін оқу материалдарын алуға күн сайын кіреді;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Мұғалімнің талаптарына сай күн сайын орындаған тапсырмасын ұсынады,</a:t>
            </a:r>
            <a:r>
              <a:rPr lang="ru-RU" dirty="0" err="1" smtClean="0">
                <a:solidFill>
                  <a:srgbClr val="002060"/>
                </a:solidFill>
              </a:rPr>
              <a:t>қолжетімді байланыстар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арқылы орындаған тапсырмасын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скан</a:t>
            </a:r>
            <a:r>
              <a:rPr lang="kk-KZ" dirty="0" smtClean="0">
                <a:solidFill>
                  <a:srgbClr val="002060"/>
                </a:solidFill>
              </a:rPr>
              <a:t>ирование арқылы (немесе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фото</a:t>
            </a:r>
            <a:r>
              <a:rPr lang="kk-KZ" dirty="0" smtClean="0">
                <a:solidFill>
                  <a:srgbClr val="002060"/>
                </a:solidFill>
              </a:rPr>
              <a:t>) жібереді</a:t>
            </a:r>
            <a:r>
              <a:rPr lang="ru-RU" dirty="0" smtClean="0">
                <a:solidFill>
                  <a:srgbClr val="002060"/>
                </a:solidFill>
              </a:rPr>
              <a:t>  (</a:t>
            </a:r>
            <a:r>
              <a:rPr lang="kk-KZ" dirty="0" smtClean="0">
                <a:solidFill>
                  <a:srgbClr val="002060"/>
                </a:solidFill>
              </a:rPr>
              <a:t>электронды күнделік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электронды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пошта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2060"/>
                </a:solidFill>
              </a:rPr>
              <a:t>W</a:t>
            </a:r>
            <a:r>
              <a:rPr lang="kk-KZ" dirty="0">
                <a:solidFill>
                  <a:srgbClr val="002060"/>
                </a:solidFill>
              </a:rPr>
              <a:t>hats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kk-KZ" dirty="0" smtClean="0">
                <a:solidFill>
                  <a:srgbClr val="002060"/>
                </a:solidFill>
              </a:rPr>
              <a:t>pp </a:t>
            </a:r>
            <a:r>
              <a:rPr lang="ru-RU" dirty="0" err="1" smtClean="0">
                <a:solidFill>
                  <a:srgbClr val="002060"/>
                </a:solidFill>
              </a:rPr>
              <a:t>және</a:t>
            </a:r>
            <a:r>
              <a:rPr lang="ru-RU" dirty="0" smtClean="0">
                <a:solidFill>
                  <a:srgbClr val="002060"/>
                </a:solidFill>
              </a:rPr>
              <a:t> т.б.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Адалдық ережесін сақтайды және оқу тапсырмасын орындау кезінде өзін-өзібақылау прициптерін ұстанады;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Қосымша электронды білімдену ресурстарын қолданады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БІЛІМ АЛУШЫЛАР: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41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4524315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rgbClr val="002060"/>
                </a:solidFill>
              </a:rPr>
              <a:t>білім алу үшін жағдай жасайды;</a:t>
            </a:r>
            <a:endParaRPr lang="ru-RU" sz="2800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002060"/>
                </a:solidFill>
              </a:rPr>
              <a:t>оқу-тәрбие жұмысын ұйымдастыру процесімен,сабақ кестесімен,жұмыс кестесімен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танысады</a:t>
            </a:r>
            <a:r>
              <a:rPr lang="kk-KZ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rgbClr val="002060"/>
                </a:solidFill>
              </a:rPr>
              <a:t>оқушының үй тапсырмасын орындауын бақылауды жүзеге асырады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</a:rPr>
              <a:t>с</a:t>
            </a:r>
            <a:r>
              <a:rPr lang="kk-KZ" sz="2800" dirty="0" smtClean="0">
                <a:solidFill>
                  <a:srgbClr val="002060"/>
                </a:solidFill>
              </a:rPr>
              <a:t>ынып жетекшісі және пән мұғалімдерімен үнемі байланыста болады.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ОҚУШЫЛАРДЫҢ АТА-АНАЛАРЫ </a:t>
            </a:r>
            <a:r>
              <a:rPr lang="ru-RU" sz="2200" spc="-5" dirty="0"/>
              <a:t>(</a:t>
            </a:r>
            <a:r>
              <a:rPr lang="ru-RU" sz="2200" spc="-5" dirty="0" smtClean="0"/>
              <a:t>ЗАҢДЫ ӨКІЛДЕРІ) 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71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821758"/>
            <a:ext cx="887539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 БІЛІМ БЕРУ ТЕХНОЛОГИЯЛАРЫ(ҚБТ</a:t>
            </a:r>
            <a:r>
              <a:rPr lang="kk-KZ"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80270"/>
            <a:ext cx="1135827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 оқыту,ақпаратты-коммуникациялық технологиялар</a:t>
            </a:r>
            <a:r>
              <a:rPr lang="ru-RU" sz="2000" b="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 </a:t>
            </a:r>
            <a:r>
              <a:rPr lang="ru-RU" sz="2000"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телекоммуникациялық  құралдарды  қашықтықтан қолдануымен немесе</a:t>
            </a:r>
            <a:r>
              <a:rPr lang="ru-RU" sz="2000" b="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білімденуші</a:t>
            </a:r>
            <a:r>
              <a:rPr lang="ru-RU" sz="2000" b="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b="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педагогтың толығынан өзара әрекетімен жүзеге асырылады</a:t>
            </a:r>
            <a:r>
              <a:rPr lang="ru-RU" sz="2000" b="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0" spc="-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330" y="3352800"/>
            <a:ext cx="588126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Білімденуші</a:t>
            </a: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педагогтың қашықтықтан өз </a:t>
            </a: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 </a:t>
            </a: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әрекеттенуі жолымен</a:t>
            </a: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 асырылады</a:t>
            </a: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60" y="4324713"/>
            <a:ext cx="5336540" cy="752129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Телеарна</a:t>
            </a: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сабақтарының көмегімен(телесабақтар</a:t>
            </a:r>
            <a:r>
              <a:rPr lang="ru-RU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334000"/>
            <a:ext cx="5334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-5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кейс-технологиялары</a:t>
            </a:r>
            <a:r>
              <a:rPr lang="ru-RU" sz="2000" spc="-5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желі көмегімен жүзеге асырылады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429000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448556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4102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066800" y="4419600"/>
            <a:ext cx="3671570" cy="111312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Алдын</a:t>
            </a: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 ала 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қағаз  жүзінде жоспарланған сабақтың көмегімен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kk-KZ" sz="2200" spc="-25" dirty="0" smtClean="0"/>
              <a:t>ҚАШЫҚТЫҚТАН ОҚЫТУДЫ </a:t>
            </a:r>
            <a:r>
              <a:rPr lang="ru-RU" sz="2200" spc="-25" dirty="0" smtClean="0"/>
              <a:t>: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53562" y="3491230"/>
            <a:ext cx="3899438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kk-KZ" sz="1800" spc="-5" dirty="0" smtClean="0">
                <a:solidFill>
                  <a:srgbClr val="FFFFFF"/>
                </a:solidFill>
                <a:latin typeface="Arial"/>
                <a:cs typeface="Arial"/>
              </a:rPr>
              <a:t> Телесабақтар  көмегімен, оның ішінде аудиосабақтар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2B342C47-99D9-49D8-BABB-3DAC03D20152}"/>
              </a:ext>
            </a:extLst>
          </p:cNvPr>
          <p:cNvGrpSpPr/>
          <p:nvPr/>
        </p:nvGrpSpPr>
        <p:grpSpPr>
          <a:xfrm>
            <a:off x="1053562" y="2142425"/>
            <a:ext cx="4161104" cy="900000"/>
            <a:chOff x="1053562" y="2142425"/>
            <a:chExt cx="4161104" cy="900000"/>
          </a:xfrm>
        </p:grpSpPr>
        <p:sp>
          <p:nvSpPr>
            <p:cNvPr id="8" name="object 8"/>
            <p:cNvSpPr txBox="1"/>
            <p:nvPr/>
          </p:nvSpPr>
          <p:spPr>
            <a:xfrm>
              <a:off x="1053562" y="2142425"/>
              <a:ext cx="4161104" cy="900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619182C5-3A4C-47A6-8292-5DFE8A3C3EC3}"/>
                </a:ext>
              </a:extLst>
            </p:cNvPr>
            <p:cNvSpPr/>
            <p:nvPr/>
          </p:nvSpPr>
          <p:spPr>
            <a:xfrm>
              <a:off x="1076676" y="2200133"/>
              <a:ext cx="40383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Интернет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платформалары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көмегімен мұғалім өздігінен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09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 ИНТЕРНЕТ-ПЛАТФОРМА  АРҚЫЛЫ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871" y="3886200"/>
            <a:ext cx="5332730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kk-KZ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Сабақтың ұзақтығы 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1900" b="1" u="sng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900"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kk-KZ" sz="1900" b="1" u="sng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минутқа дейін</a:t>
            </a:r>
            <a:endParaRPr sz="1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061" y="3124200"/>
            <a:ext cx="5336540" cy="721351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директоры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бекіткен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сабақ кестесі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258822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345795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47244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xmlns="" id="{0A959043-7704-4933-BB8D-7A2F50B90142}"/>
              </a:ext>
            </a:extLst>
          </p:cNvPr>
          <p:cNvSpPr txBox="1"/>
          <p:nvPr/>
        </p:nvSpPr>
        <p:spPr>
          <a:xfrm>
            <a:off x="1208848" y="2133600"/>
            <a:ext cx="5332730" cy="8893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lvl="2" indent="0" algn="just" hangingPunct="0"/>
            <a:r>
              <a:rPr lang="ru-RU" sz="19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Сабақ жоспары</a:t>
            </a:r>
            <a:r>
              <a:rPr lang="ru-RU" sz="19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sz="19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(КТЖ)</a:t>
            </a:r>
            <a:r>
              <a:rPr lang="ru-RU" sz="19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өздігінен қолжетімді  интернет-платформаларды</a:t>
            </a:r>
            <a:r>
              <a:rPr lang="ru-RU" sz="19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қолдану арқылы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A2A6A1A-E629-4741-9918-8433D585732F}"/>
              </a:ext>
            </a:extLst>
          </p:cNvPr>
          <p:cNvSpPr/>
          <p:nvPr/>
        </p:nvSpPr>
        <p:spPr>
          <a:xfrm>
            <a:off x="1146986" y="44958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Мұғалім сабақты алдын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ала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жазуға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стриминг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режимінде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өткізуіне болады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нақты уақыт режимінде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xmlns="" id="{BEDCB0FE-B546-4365-8361-ECCCE26A0786}"/>
              </a:ext>
            </a:extLst>
          </p:cNvPr>
          <p:cNvSpPr/>
          <p:nvPr/>
        </p:nvSpPr>
        <p:spPr>
          <a:xfrm>
            <a:off x="7268151" y="2133600"/>
            <a:ext cx="4355038" cy="3310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210CD50-B4C4-4643-AC17-2609087FB48F}"/>
              </a:ext>
            </a:extLst>
          </p:cNvPr>
          <p:cNvSpPr/>
          <p:nvPr/>
        </p:nvSpPr>
        <p:spPr>
          <a:xfrm>
            <a:off x="1159256" y="565572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kundelik.kz</a:t>
            </a:r>
            <a:r>
              <a:rPr lang="ru-RU" sz="1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sz="1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журналы </a:t>
            </a:r>
            <a:r>
              <a:rPr lang="ru-RU" sz="19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endParaRPr lang="ru-RU" sz="1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xmlns="" id="{9A72B71E-D0CB-4440-864D-4B40C089ACE3}"/>
              </a:ext>
            </a:extLst>
          </p:cNvPr>
          <p:cNvSpPr/>
          <p:nvPr/>
        </p:nvSpPr>
        <p:spPr>
          <a:xfrm>
            <a:off x="587756" y="5730159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8-11сыныптарда  </a:t>
            </a:r>
            <a:r>
              <a:rPr lang="ru-R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пәндері бойынша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оқытылатын тілдерде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5"/>
              </a:spcBef>
            </a:pPr>
            <a:r>
              <a:rPr lang="ru-R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(қазақ,орыс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БЕЙНЕСАБАҚТАР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10924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Қазақ тілінде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үшін бейнесабақтарды тарату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000" b="1" spc="-15" dirty="0" smtClean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spc="-15" dirty="0" err="1" smtClean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телеарнасында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тілінде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үшін бейнесабақтарды тарату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2000" b="1" spc="-15" dirty="0" smtClean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-15" dirty="0" err="1" smtClean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Ел-арна</a:t>
            </a:r>
            <a:r>
              <a:rPr lang="ru-RU" sz="2000" b="1" spc="-15" dirty="0" smtClean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spc="-15" dirty="0" err="1" smtClean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телеарнасында</a:t>
            </a:r>
            <a:endParaRPr sz="2000" spc="-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2155" y="4279591"/>
            <a:ext cx="5332730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kk-KZ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ТВ-сабақтың ұзақтығы– 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10 минут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21995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3340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:a16="http://schemas.microsoft.com/office/drawing/2014/main" xmlns="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9">
            <a:extLst>
              <a:ext uri="{FF2B5EF4-FFF2-40B4-BE49-F238E27FC236}">
                <a16:creationId xmlns:a16="http://schemas.microsoft.com/office/drawing/2014/main" xmlns="" id="{0A959043-7704-4933-BB8D-7A2F50B90142}"/>
              </a:ext>
            </a:extLst>
          </p:cNvPr>
          <p:cNvSpPr txBox="1"/>
          <p:nvPr/>
        </p:nvSpPr>
        <p:spPr>
          <a:xfrm>
            <a:off x="1208848" y="2779903"/>
            <a:ext cx="5332730" cy="1412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lvl="2" indent="0" algn="just" hangingPunct="0"/>
            <a:r>
              <a:rPr lang="ru-RU" sz="19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Сабақтардың эфирлік</a:t>
            </a:r>
            <a:r>
              <a:rPr lang="ru-RU" sz="19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09-00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-15-00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сағатқа дейін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 hangingPunct="0"/>
            <a:r>
              <a:rPr lang="ru-RU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Оқу пәндері </a:t>
            </a:r>
            <a:r>
              <a:rPr lang="ru-RU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</a:t>
            </a:r>
            <a:r>
              <a:rPr lang="ru-RU" b="1" spc="-15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Ағылшын тілі</a:t>
            </a:r>
            <a:r>
              <a:rPr lang="ru-RU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енбейді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A2A6A1A-E629-4741-9918-8433D585732F}"/>
              </a:ext>
            </a:extLst>
          </p:cNvPr>
          <p:cNvSpPr/>
          <p:nvPr/>
        </p:nvSpPr>
        <p:spPr>
          <a:xfrm>
            <a:off x="1139248" y="4942049"/>
            <a:ext cx="6096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Сабақ көрсетіліп болған соң мұғалім оқушыларға өздігінен оқу үшін тапсырма,өздігінен орындау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үшін ұсынады,орындалуын тексереді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kundelik.kz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.электронды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журналының көмегімен кері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жүзеге асырады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3609193"/>
          </a:xfrm>
        </p:spPr>
        <p:txBody>
          <a:bodyPr/>
          <a:lstStyle/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оқулық,анықтамалар,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тезис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конспектілеу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эскиз,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графиктерді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сызу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мысалдар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формулаларды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қорытындылау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шығарма, шығармашылық жұмыстар жазу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жағдаяттық мәселелерді шешу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алушылардың өздігінен жұмысына келесі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түрлер енуі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мүмкін: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3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3506601"/>
          </a:xfrm>
        </p:spPr>
        <p:txBody>
          <a:bodyPr/>
          <a:lstStyle/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нұсқалардың бірі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 орындаған тапсырмасын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орналастырады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журналға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қолжетімді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);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 түрінде жеткізеді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мектептің анықтауы бойынша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оператор );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на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поштаға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l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  оқушылардың өздігінен жұмысын тексеріп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жасайды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формативті</a:t>
            </a: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бағалауды жүргізеді.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жүзеге асыру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нұсқаулық 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066754"/>
          </a:xfrm>
        </p:spPr>
        <p:txBody>
          <a:bodyPr/>
          <a:lstStyle/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оқулықтар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оқу-әдістемелік құралдар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жай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мультимедиялық нұсқадағы компьютерлік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 жүйелері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СМК;</a:t>
            </a: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 аудио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оқу-ақпараттық  материалдар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бейне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оқу-ақпараттық  материалдар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лабораторлық  қашықтық  практикумдар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 жетімді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 тренажерлары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 жетімді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 білім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 жетімді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кітапхана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Сабақты қашықтықтан оқыту оқу құралдарына жатады</a:t>
            </a: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2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582" y="2514600"/>
            <a:ext cx="11674246" cy="1828193"/>
          </a:xfrm>
        </p:spPr>
        <p:txBody>
          <a:bodyPr/>
          <a:lstStyle/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Төртінші тоқсанда бір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БЖБ,оқу жылының соңында 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ТЖБ </a:t>
            </a:r>
            <a:r>
              <a:rPr 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өткізіліп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журнал </a:t>
            </a:r>
            <a:r>
              <a:rPr 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базасына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sz="36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807</Words>
  <Application>Microsoft Office PowerPoint</Application>
  <PresentationFormat>Произвольный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ҰСЫНЫСТАР</vt:lpstr>
      <vt:lpstr>Бұл оқыту,ақпаратты-коммуникациялық технологиялар мен  и телекоммуникациялық  құралдарды  қашықтықтан қолдануымен немесе білімденуші мен педагогтың толығынан өзара әрекетімен жүзеге асырылады. </vt:lpstr>
      <vt:lpstr>ҚАШЫҚТЫҚТАН ОҚЫТУДЫ :</vt:lpstr>
      <vt:lpstr>Презентация PowerPoint</vt:lpstr>
      <vt:lpstr>Қазақ тілінде білім алушылар үшін бейнесабақтарды тарату - на телеканале «Балапан» телеарнасында, орыс тілінде білім алушылар үшін бейнесабақтарды тарату -«Ел-арна» телеарнасында</vt:lpstr>
      <vt:lpstr>Білім алушылардың өздігінен жұмысына келесі түрлер енуі мүмкін:</vt:lpstr>
      <vt:lpstr>Кері байланысты жүзеге асыру бойынша нұсқаулық : </vt:lpstr>
      <vt:lpstr>Сабақты қашықтықтан оқыту оқу құралдарына жатады:</vt:lpstr>
      <vt:lpstr>БАҒАЛАУ</vt:lpstr>
      <vt:lpstr>Қашықтықтан оқытуды ұйымдастыру моделі</vt:lpstr>
      <vt:lpstr>БІЛІМ АЛУШЫЛАР:</vt:lpstr>
      <vt:lpstr>ОҚУШЫЛАРДЫҢ АТА-АНАЛАРЫ (ЗАҢДЫ ӨКІЛДЕРІ)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Пользователь</cp:lastModifiedBy>
  <cp:revision>81</cp:revision>
  <dcterms:created xsi:type="dcterms:W3CDTF">2020-03-27T03:47:26Z</dcterms:created>
  <dcterms:modified xsi:type="dcterms:W3CDTF">2020-04-02T12:00:38Z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