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80" r:id="rId6"/>
    <p:sldId id="272" r:id="rId7"/>
    <p:sldId id="273" r:id="rId8"/>
    <p:sldId id="259" r:id="rId9"/>
    <p:sldId id="281" r:id="rId10"/>
    <p:sldId id="262" r:id="rId11"/>
    <p:sldId id="277" r:id="rId12"/>
    <p:sldId id="278" r:id="rId13"/>
    <p:sldId id="263" r:id="rId14"/>
    <p:sldId id="264" r:id="rId15"/>
    <p:sldId id="279" r:id="rId16"/>
    <p:sldId id="282" r:id="rId17"/>
    <p:sldId id="283" r:id="rId18"/>
    <p:sldId id="285" r:id="rId19"/>
    <p:sldId id="286" r:id="rId20"/>
    <p:sldId id="265" r:id="rId21"/>
    <p:sldId id="260" r:id="rId2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32" autoAdjust="0"/>
  </p:normalViewPr>
  <p:slideViewPr>
    <p:cSldViewPr>
      <p:cViewPr>
        <p:scale>
          <a:sx n="66" d="100"/>
          <a:sy n="66" d="100"/>
        </p:scale>
        <p:origin x="-1380" y="-46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2WciGBi" TargetMode="External"/><Relationship Id="rId13" Type="http://schemas.openxmlformats.org/officeDocument/2006/relationships/hyperlink" Target="https://www.guggenheim.org/collection-online" TargetMode="External"/><Relationship Id="rId18" Type="http://schemas.openxmlformats.org/officeDocument/2006/relationships/image" Target="../media/image5.jpg"/><Relationship Id="rId3" Type="http://schemas.openxmlformats.org/officeDocument/2006/relationships/hyperlink" Target="https://bit.ly/39VHDoI" TargetMode="External"/><Relationship Id="rId7" Type="http://schemas.openxmlformats.org/officeDocument/2006/relationships/hyperlink" Target="https://bit.ly/3d08Zfm" TargetMode="External"/><Relationship Id="rId12" Type="http://schemas.openxmlformats.org/officeDocument/2006/relationships/hyperlink" Target="https://www.metmuseum.org/" TargetMode="External"/><Relationship Id="rId17" Type="http://schemas.openxmlformats.org/officeDocument/2006/relationships/hyperlink" Target="https://bit.ly/3d08L80" TargetMode="External"/><Relationship Id="rId2" Type="http://schemas.openxmlformats.org/officeDocument/2006/relationships/image" Target="../media/image4.png"/><Relationship Id="rId16" Type="http://schemas.openxmlformats.org/officeDocument/2006/relationships/hyperlink" Target="https://bit.ly/3d29dT0" TargetMode="External"/><Relationship Id="rId20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TRdiSQ" TargetMode="External"/><Relationship Id="rId11" Type="http://schemas.openxmlformats.org/officeDocument/2006/relationships/hyperlink" Target="https://www.youtube.com/user/britishmuseum" TargetMode="External"/><Relationship Id="rId5" Type="http://schemas.openxmlformats.org/officeDocument/2006/relationships/hyperlink" Target="https://artsandculture.google.com/" TargetMode="External"/><Relationship Id="rId15" Type="http://schemas.openxmlformats.org/officeDocument/2006/relationships/hyperlink" Target="https://www.si.edu/exhibitions/online" TargetMode="External"/><Relationship Id="rId10" Type="http://schemas.openxmlformats.org/officeDocument/2006/relationships/hyperlink" Target="https://www.britishmuseum.org/" TargetMode="External"/><Relationship Id="rId19" Type="http://schemas.openxmlformats.org/officeDocument/2006/relationships/image" Target="../media/image6.jpg"/><Relationship Id="rId4" Type="http://schemas.openxmlformats.org/officeDocument/2006/relationships/hyperlink" Target="https://bit.ly/2IOQDjq" TargetMode="External"/><Relationship Id="rId9" Type="http://schemas.openxmlformats.org/officeDocument/2006/relationships/hyperlink" Target="https://www.louvre.fr/en/media-en-ligne" TargetMode="External"/><Relationship Id="rId14" Type="http://schemas.openxmlformats.org/officeDocument/2006/relationships/hyperlink" Target="https://bit.ly/33iHVmX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1524000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/>
              <a:t>РЕКОМЕНДАЦИИ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29600" y="2566353"/>
            <a:ext cx="363474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400" spc="-5" dirty="0" err="1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организации  дистанционного обучения на  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территории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kk-KZ" sz="2400" spc="-25" dirty="0">
                <a:solidFill>
                  <a:srgbClr val="FFFFFF"/>
                </a:solidFill>
                <a:latin typeface="Arial"/>
                <a:cs typeface="Arial"/>
              </a:rPr>
              <a:t>города Павлодара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карантина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 smtClean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:a16="http://schemas.microsoft.com/office/drawing/2014/main" xmlns="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600200" y="420877"/>
            <a:ext cx="9448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sz="2200" kern="0" spc="-20" dirty="0">
                <a:solidFill>
                  <a:schemeClr val="tx2"/>
                </a:solidFill>
              </a:rPr>
              <a:t>О</a:t>
            </a:r>
            <a:r>
              <a:rPr lang="ru-RU" sz="2200" kern="0" spc="-20" dirty="0">
                <a:solidFill>
                  <a:schemeClr val="tx2"/>
                </a:solidFill>
              </a:rPr>
              <a:t>ТДЕЛ ОБРАЗОВАНИЯ ГОРОДА ПАВЛОДАРА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6845" y="1524000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7102" y="3321565"/>
            <a:ext cx="10692765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заболевших учащихся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7" y="3721187"/>
            <a:ext cx="10692765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Методическое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сопровождение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сопровождению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1600" spc="2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8" y="2180074"/>
            <a:ext cx="10692765" cy="103105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выполнением расписания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графика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дистанционного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организацией дистанционного учебного процесса через Kundelik.kz и др. (обратную связь с педагогами, обучающимися и их родителями, мониторинг частотности предоставления обратной связи педагогами и др.)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включающий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контрольные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СОЧ, формативные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7103" y="4170082"/>
            <a:ext cx="10692765" cy="53668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815" rIns="0" bIns="0" rtlCol="0">
            <a:spAutoFit/>
          </a:bodyPr>
          <a:lstStyle/>
          <a:p>
            <a:pPr marL="92075" marR="772795">
              <a:lnSpc>
                <a:spcPct val="100000"/>
              </a:lnSpc>
              <a:spcBef>
                <a:spcPts val="345"/>
              </a:spcBef>
            </a:pP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</a:t>
            </a: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родителей, учащихся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получения бесплатной 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сопровождению дистанционного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телефону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-центра школы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4198" y="4817207"/>
            <a:ext cx="10692765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обеспечения</a:t>
            </a:r>
            <a:r>
              <a:rPr sz="1600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7104" y="5266102"/>
            <a:ext cx="10692765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допустимого объёма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домашних заданий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дистанционной форме</a:t>
            </a:r>
            <a:r>
              <a:rPr sz="1600" spc="3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4198" y="5715000"/>
            <a:ext cx="10692765" cy="78483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816610">
              <a:lnSpc>
                <a:spcPct val="100000"/>
              </a:lnSpc>
              <a:spcBef>
                <a:spcPts val="36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доставки учебных заданий и сбор выполненных работ обучающихся, не имеющих доступ к сети Интернет и средствам связи, для их проверки. При этом  строго соблюдаются требования по использованию  индивидуальных средств защиты (маска, перчатки).</a:t>
            </a:r>
            <a:endParaRPr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12690" y="1143000"/>
            <a:ext cx="2759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ДИРЕКТОР</a:t>
            </a:r>
            <a:r>
              <a:rPr sz="1800" b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xmlns="" id="{49592010-2307-478C-9054-C7BB5A73555F}"/>
              </a:ext>
            </a:extLst>
          </p:cNvPr>
          <p:cNvSpPr txBox="1"/>
          <p:nvPr/>
        </p:nvSpPr>
        <p:spPr>
          <a:xfrm>
            <a:off x="1004198" y="1534231"/>
            <a:ext cx="10692765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Утверждение плана работы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условиях процесса обучения с использованием дистанционных технологий, расписания уроков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0600" y="2779867"/>
            <a:ext cx="1101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 с учителями-предметниками определяет организацию дистанционной учебной деятельности обучающихся: методы и приемы обучения, сроки получения заданий обучающимися и представления ими выполненных работ;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647303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 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видеокоучинги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педагогов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оказания методической помощи в рамках дистанционного обучения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04197" y="2155446"/>
            <a:ext cx="11016000" cy="53860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 работу по разработке и размещению контента уроков в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лектронном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журнале Kundelik.kz и др., в том числе электронных учебно-методических комплексов, электронных образовательных ресурсов;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96310" y="11579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УР и НМР</a:t>
            </a:r>
            <a:r>
              <a:rPr sz="1800" b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xmlns="" id="{49592010-2307-478C-9054-C7BB5A73555F}"/>
              </a:ext>
            </a:extLst>
          </p:cNvPr>
          <p:cNvSpPr txBox="1"/>
          <p:nvPr/>
        </p:nvSpPr>
        <p:spPr>
          <a:xfrm>
            <a:off x="1004197" y="15342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составляет единое школьное расписание уроков в соответствии с расписанием ТВ-уроков, график обучения, которые размещаются на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интернет-ресурсах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организации среднего образования;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9"/>
          <p:cNvSpPr txBox="1"/>
          <p:nvPr/>
        </p:nvSpPr>
        <p:spPr>
          <a:xfrm>
            <a:off x="990599" y="4021656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информирование всех участников процесса обучения  (педагогов, обучающихся, родителей (законных представителей) обучающихся, иных работников) об организации дистанционной работы и результатах обучения;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4683468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методическое сопровождение в ходе организации процесса обучения с применением информационно-коммуникационных технологий;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304042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осуществляют через систему электронных журналов организацию и контроль дистанционного учебного процесса, 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суммативного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оценивания (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СОРов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будет);</a:t>
            </a:r>
          </a:p>
        </p:txBody>
      </p:sp>
      <p:sp>
        <p:nvSpPr>
          <p:cNvPr id="29" name="object 9"/>
          <p:cNvSpPr txBox="1"/>
          <p:nvPr/>
        </p:nvSpPr>
        <p:spPr>
          <a:xfrm>
            <a:off x="990598" y="5924617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обратную связь с участниками дистанционного процесса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работу по выполнению учебной нагрузки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педагогами,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анализирует проведение дистанционного обучения в организации среднего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endParaRPr lang="ru-RU"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29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0600" y="2911218"/>
            <a:ext cx="11016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размещает информацию о проведенных мероприятиях в социальных сетях, на сайте школы;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369059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работу классных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руководителей</a:t>
            </a:r>
            <a:endParaRPr lang="ru-RU"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374612"/>
            <a:ext cx="11016000" cy="2923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мероприятия в режиме онлайн (через социальные сети, сайт школы и др.);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57600" y="13103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</a:t>
            </a:r>
            <a:r>
              <a:rPr lang="kk-KZ" sz="18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ВР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xmlns="" id="{49592010-2307-478C-9054-C7BB5A73555F}"/>
              </a:ext>
            </a:extLst>
          </p:cNvPr>
          <p:cNvSpPr txBox="1"/>
          <p:nvPr/>
        </p:nvSpPr>
        <p:spPr>
          <a:xfrm>
            <a:off x="1004197" y="16866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видеоконтент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воспитательных мероприятий с использованием информационно-коммуникационных технологий;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9"/>
          <p:cNvSpPr txBox="1"/>
          <p:nvPr/>
        </p:nvSpPr>
        <p:spPr>
          <a:xfrm>
            <a:off x="990599" y="4479461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 рекомендации по психологической поддержке для обучающихся и их родителей  (законными представителями)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условиях дистанционного обучения;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51828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 проводит онлайн-консультацию с обучающимися, с родителями (законными представителями);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6400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онлайн-игры.</a:t>
            </a:r>
          </a:p>
        </p:txBody>
      </p:sp>
      <p:sp>
        <p:nvSpPr>
          <p:cNvPr id="22" name="object 16"/>
          <p:cNvSpPr txBox="1"/>
          <p:nvPr/>
        </p:nvSpPr>
        <p:spPr>
          <a:xfrm>
            <a:off x="4367910" y="3962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ПЕДАГОГ-ПСИХОЛОГ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844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8235" y="1578786"/>
            <a:ext cx="10692765" cy="4320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812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учет заболевших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35" y="5492678"/>
            <a:ext cx="10692765" cy="32316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администрации школы о проводимой работе;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8235" y="2138245"/>
            <a:ext cx="10692765" cy="572593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9375" rIns="0" bIns="0" rtlCol="0">
            <a:spAutoFit/>
          </a:bodyPr>
          <a:lstStyle/>
          <a:p>
            <a:pPr marL="92075" marR="240665">
              <a:lnSpc>
                <a:spcPct val="100000"/>
              </a:lnSpc>
              <a:spcBef>
                <a:spcPts val="62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готовности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дистанционном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формате обучающихся: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компьютера-ноутбука- 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планшета-телефона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8235" y="3709984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чатов, форумов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 и их родителей в системах электронных журналов и дневников kundelik.kz, bilimal.kz, mektep.edu.kz, а также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др.;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235" y="4371140"/>
            <a:ext cx="10692765" cy="1029769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(законных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представителей)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процессе обучения с использованием дистанционных технологий, об изменениях в расписании, о предоставлении обратной связи обучающимся, о ходе обучения и учебных результатах, о необходимости создания условий для самостоятельной работы обучающихся;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организации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продуктивного</a:t>
            </a:r>
            <a:r>
              <a:rPr sz="1600" spc="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досуга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цифровых просветительских</a:t>
            </a:r>
            <a:r>
              <a:rPr sz="1600" spc="1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47821" y="1224280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Arial" panose="020B0604020202020204" pitchFamily="34" charset="0"/>
                <a:cs typeface="Arial" panose="020B0604020202020204" pitchFamily="34" charset="0"/>
              </a:rPr>
              <a:t>КЛАССНЫЙ</a:t>
            </a:r>
            <a:r>
              <a:rPr sz="18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:a16="http://schemas.microsoft.com/office/drawing/2014/main" xmlns="" id="{C6A3238F-20AB-4DFD-B087-28BA1E277DE4}"/>
              </a:ext>
            </a:extLst>
          </p:cNvPr>
          <p:cNvSpPr txBox="1"/>
          <p:nvPr/>
        </p:nvSpPr>
        <p:spPr>
          <a:xfrm>
            <a:off x="1118235" y="2802607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всех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 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учителями-предметниками,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владеть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текущей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ситуации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предоставление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учителям-предметникам, педагогу-психологу списки своего класса с контактными данными обучающихся (номер домашнего, сотового телефона, электронная почта);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:a16="http://schemas.microsoft.com/office/drawing/2014/main" xmlns="" id="{36F7A95D-0362-416D-BFEB-B3D43ABFC9D4}"/>
              </a:ext>
            </a:extLst>
          </p:cNvPr>
          <p:cNvSpPr txBox="1"/>
          <p:nvPr/>
        </p:nvSpPr>
        <p:spPr>
          <a:xfrm>
            <a:off x="1118235" y="5907613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lnSpc>
                <a:spcPct val="100000"/>
              </a:lnSpc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Ежедневная связь с обучающимися и родителями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класса.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Продумать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тематику 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учеников,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формирования учебной</a:t>
            </a:r>
            <a:r>
              <a:rPr sz="1600" spc="3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самостоятельности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АЛГОРИТМЫ </a:t>
            </a:r>
            <a:r>
              <a:rPr sz="2200" spc="-15" dirty="0"/>
              <a:t>ДЕЙСТВИЯ </a:t>
            </a:r>
            <a:r>
              <a:rPr sz="2200" spc="-5" dirty="0"/>
              <a:t>ПРИ </a:t>
            </a:r>
            <a:r>
              <a:rPr sz="2200" spc="-20" dirty="0"/>
              <a:t>ОРГАНИЗАЦИИ </a:t>
            </a:r>
            <a:r>
              <a:rPr sz="2200" spc="-25" dirty="0"/>
              <a:t>ДИСТАНЦИОННОГО</a:t>
            </a:r>
            <a:r>
              <a:rPr sz="2200" spc="23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8408" y="1828800"/>
            <a:ext cx="10692765" cy="832485"/>
          </a:xfrm>
          <a:custGeom>
            <a:avLst/>
            <a:gdLst/>
            <a:ahLst/>
            <a:cxnLst/>
            <a:rect l="l" t="t" r="r" b="b"/>
            <a:pathLst>
              <a:path w="10692765" h="832485">
                <a:moveTo>
                  <a:pt x="0" y="832103"/>
                </a:moveTo>
                <a:lnTo>
                  <a:pt x="10692384" y="832103"/>
                </a:lnTo>
                <a:lnTo>
                  <a:pt x="10692384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8408" y="2862452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4" y="684276"/>
                </a:lnTo>
                <a:lnTo>
                  <a:pt x="10692384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78408" y="5558155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5"/>
                </a:moveTo>
                <a:lnTo>
                  <a:pt x="10692384" y="684275"/>
                </a:lnTo>
                <a:lnTo>
                  <a:pt x="10692384" y="0"/>
                </a:lnTo>
                <a:lnTo>
                  <a:pt x="0" y="0"/>
                </a:lnTo>
                <a:lnTo>
                  <a:pt x="0" y="684275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0788" y="3732656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0788" y="4618100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639876" y="1858254"/>
            <a:ext cx="10912246" cy="43082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Определить подходящие </a:t>
            </a:r>
            <a:r>
              <a:rPr spc="-10" dirty="0"/>
              <a:t>ресурсы </a:t>
            </a:r>
            <a:r>
              <a:rPr spc="-5" dirty="0"/>
              <a:t>и приложения для </a:t>
            </a:r>
            <a:r>
              <a:rPr spc="-10" dirty="0"/>
              <a:t>дистанционной формы </a:t>
            </a:r>
            <a:r>
              <a:rPr spc="-15" dirty="0"/>
              <a:t>обучения </a:t>
            </a:r>
            <a:r>
              <a:rPr spc="-5" dirty="0"/>
              <a:t>по своему</a:t>
            </a:r>
            <a:r>
              <a:rPr spc="415" dirty="0"/>
              <a:t> </a:t>
            </a:r>
            <a:r>
              <a:rPr spc="-35" dirty="0"/>
              <a:t>предмету.</a:t>
            </a:r>
          </a:p>
          <a:p>
            <a:pPr marL="429895">
              <a:lnSpc>
                <a:spcPct val="100000"/>
              </a:lnSpc>
            </a:pPr>
            <a:r>
              <a:rPr spc="-15" dirty="0"/>
              <a:t>Определить </a:t>
            </a:r>
            <a:r>
              <a:rPr spc="-5" dirty="0"/>
              <a:t>совместно с </a:t>
            </a:r>
            <a:r>
              <a:rPr spc="-10" dirty="0"/>
              <a:t>другими </a:t>
            </a:r>
            <a:r>
              <a:rPr spc="-15" dirty="0"/>
              <a:t>учителями, работающими </a:t>
            </a:r>
            <a:r>
              <a:rPr spc="-5" dirty="0"/>
              <a:t>в </a:t>
            </a:r>
            <a:r>
              <a:rPr spc="-15" dirty="0"/>
              <a:t>этой </a:t>
            </a:r>
            <a:r>
              <a:rPr spc="-5" dirty="0"/>
              <a:t>же </a:t>
            </a:r>
            <a:r>
              <a:rPr spc="-10" dirty="0"/>
              <a:t>параллели, </a:t>
            </a:r>
            <a:r>
              <a:rPr spc="-5" dirty="0"/>
              <a:t>об</a:t>
            </a:r>
            <a:r>
              <a:rPr spc="335" dirty="0"/>
              <a:t> </a:t>
            </a:r>
            <a:r>
              <a:rPr spc="-10" dirty="0"/>
              <a:t>единообразии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5" dirty="0"/>
              <a:t>используемых </a:t>
            </a:r>
            <a:r>
              <a:rPr spc="-10" dirty="0"/>
              <a:t>цифровых ресурсов </a:t>
            </a:r>
            <a:r>
              <a:rPr spc="-5" dirty="0"/>
              <a:t>и</a:t>
            </a:r>
            <a:r>
              <a:rPr spc="120" dirty="0"/>
              <a:t> </a:t>
            </a:r>
            <a:r>
              <a:rPr spc="-15" dirty="0"/>
              <a:t>инструментов</a:t>
            </a:r>
          </a:p>
          <a:p>
            <a:pPr marL="408940">
              <a:lnSpc>
                <a:spcPct val="100000"/>
              </a:lnSpc>
              <a:spcBef>
                <a:spcPts val="35"/>
              </a:spcBef>
            </a:pPr>
            <a:endParaRPr lang="ru-RU" sz="2400" dirty="0" smtClean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0" dirty="0" err="1" smtClean="0"/>
              <a:t>Сформировать</a:t>
            </a:r>
            <a:r>
              <a:rPr spc="-10" dirty="0" smtClean="0"/>
              <a:t> </a:t>
            </a:r>
            <a:r>
              <a:rPr spc="-5" dirty="0"/>
              <a:t>список и </a:t>
            </a:r>
            <a:r>
              <a:rPr spc="-10" dirty="0"/>
              <a:t>краткое описание цифровых ресурсов </a:t>
            </a:r>
            <a:r>
              <a:rPr spc="-5" dirty="0"/>
              <a:t>и </a:t>
            </a:r>
            <a:r>
              <a:rPr spc="-15" dirty="0"/>
              <a:t>инструментов </a:t>
            </a:r>
            <a:r>
              <a:rPr spc="-5" dirty="0"/>
              <a:t>для </a:t>
            </a:r>
            <a:r>
              <a:rPr spc="-15" dirty="0"/>
              <a:t>обучающихся</a:t>
            </a:r>
            <a:r>
              <a:rPr spc="-5" dirty="0"/>
              <a:t> каждой</a:t>
            </a:r>
          </a:p>
          <a:p>
            <a:pPr marL="429895">
              <a:lnSpc>
                <a:spcPct val="100000"/>
              </a:lnSpc>
            </a:pPr>
            <a:r>
              <a:rPr spc="-10" dirty="0"/>
              <a:t>параллели, утвержденный </a:t>
            </a:r>
            <a:r>
              <a:rPr spc="-5" dirty="0"/>
              <a:t>и </a:t>
            </a:r>
            <a:r>
              <a:rPr spc="-10" dirty="0" err="1"/>
              <a:t>согласованный</a:t>
            </a:r>
            <a:r>
              <a:rPr spc="-10" dirty="0"/>
              <a:t> </a:t>
            </a:r>
            <a:r>
              <a:rPr lang="kk-KZ" spc="-10" dirty="0"/>
              <a:t>администрацией школы</a:t>
            </a:r>
            <a:endParaRPr spc="-15" dirty="0"/>
          </a:p>
          <a:p>
            <a:pPr marL="408940">
              <a:lnSpc>
                <a:spcPct val="100000"/>
              </a:lnSpc>
              <a:spcBef>
                <a:spcPts val="3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1640" marR="487045">
              <a:lnSpc>
                <a:spcPct val="100000"/>
              </a:lnSpc>
              <a:spcBef>
                <a:spcPts val="5"/>
              </a:spcBef>
            </a:pPr>
            <a:r>
              <a:rPr lang="ru-RU" spc="-15" dirty="0">
                <a:solidFill>
                  <a:srgbClr val="FFFFFF"/>
                </a:solidFill>
              </a:rPr>
              <a:t>Организация </a:t>
            </a:r>
            <a:r>
              <a:rPr lang="ru-RU" u="sng" spc="-15" dirty="0">
                <a:solidFill>
                  <a:srgbClr val="FFFFFF"/>
                </a:solidFill>
              </a:rPr>
              <a:t>допустимого </a:t>
            </a:r>
            <a:r>
              <a:rPr lang="ru-RU" spc="-15" dirty="0">
                <a:solidFill>
                  <a:srgbClr val="FFFFFF"/>
                </a:solidFill>
              </a:rPr>
              <a:t>объёма </a:t>
            </a:r>
            <a:r>
              <a:rPr lang="ru-RU" spc="-10" dirty="0">
                <a:solidFill>
                  <a:srgbClr val="FFFFFF"/>
                </a:solidFill>
              </a:rPr>
              <a:t>домашних заданий </a:t>
            </a:r>
            <a:r>
              <a:rPr lang="ru-RU" spc="-5" dirty="0">
                <a:solidFill>
                  <a:srgbClr val="FFFFFF"/>
                </a:solidFill>
              </a:rPr>
              <a:t>в </a:t>
            </a:r>
            <a:r>
              <a:rPr lang="ru-RU" spc="-10" dirty="0">
                <a:solidFill>
                  <a:srgbClr val="FFFFFF"/>
                </a:solidFill>
              </a:rPr>
              <a:t>дистанционной форме</a:t>
            </a:r>
            <a:r>
              <a:rPr lang="ru-RU" spc="330" dirty="0">
                <a:solidFill>
                  <a:srgbClr val="FFFFFF"/>
                </a:solidFill>
              </a:rPr>
              <a:t> </a:t>
            </a:r>
            <a:r>
              <a:rPr lang="ru-RU" spc="-15" dirty="0">
                <a:solidFill>
                  <a:srgbClr val="FFFFFF"/>
                </a:solidFill>
              </a:rPr>
              <a:t>обучения, р</a:t>
            </a:r>
            <a:r>
              <a:rPr spc="-20" dirty="0" err="1"/>
              <a:t>азработ</a:t>
            </a:r>
            <a:r>
              <a:rPr lang="kk-KZ" spc="-20" dirty="0"/>
              <a:t>ка</a:t>
            </a:r>
            <a:r>
              <a:rPr spc="-20" dirty="0"/>
              <a:t> </a:t>
            </a:r>
            <a:r>
              <a:rPr spc="-10" dirty="0" err="1"/>
              <a:t>формат</a:t>
            </a:r>
            <a:r>
              <a:rPr lang="kk-KZ" spc="-10" dirty="0"/>
              <a:t>ов</a:t>
            </a:r>
            <a:r>
              <a:rPr spc="-10" dirty="0"/>
              <a:t> </a:t>
            </a:r>
            <a:r>
              <a:rPr spc="-5" dirty="0"/>
              <a:t>домашних заданий в </a:t>
            </a:r>
            <a:r>
              <a:rPr dirty="0"/>
              <a:t>виде </a:t>
            </a:r>
            <a:r>
              <a:rPr spc="-10" dirty="0"/>
              <a:t>творческих </a:t>
            </a:r>
            <a:r>
              <a:rPr spc="-5" dirty="0"/>
              <a:t>и </a:t>
            </a:r>
            <a:r>
              <a:rPr spc="-5" dirty="0" err="1"/>
              <a:t>проектных</a:t>
            </a:r>
            <a:r>
              <a:rPr spc="-5" dirty="0"/>
              <a:t> </a:t>
            </a:r>
            <a:r>
              <a:rPr spc="-40" dirty="0" err="1"/>
              <a:t>работ</a:t>
            </a:r>
            <a:endParaRPr spc="-10" dirty="0"/>
          </a:p>
          <a:p>
            <a:pPr marL="408940"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421640">
              <a:lnSpc>
                <a:spcPct val="100000"/>
              </a:lnSpc>
              <a:spcBef>
                <a:spcPts val="1055"/>
              </a:spcBef>
            </a:pPr>
            <a:r>
              <a:rPr spc="-10" dirty="0"/>
              <a:t>Определить </a:t>
            </a:r>
            <a:r>
              <a:rPr spc="-15" dirty="0"/>
              <a:t>формат </a:t>
            </a:r>
            <a:r>
              <a:rPr spc="-5" dirty="0"/>
              <a:t>и </a:t>
            </a:r>
            <a:r>
              <a:rPr spc="-10" dirty="0"/>
              <a:t>регулярность информирования </a:t>
            </a:r>
            <a:r>
              <a:rPr spc="-15" dirty="0"/>
              <a:t>родителей </a:t>
            </a:r>
            <a:r>
              <a:rPr spc="-5" dirty="0"/>
              <a:t>об </a:t>
            </a:r>
            <a:r>
              <a:rPr spc="-10" dirty="0"/>
              <a:t>обучении </a:t>
            </a:r>
            <a:r>
              <a:rPr spc="-15" dirty="0"/>
              <a:t>детей </a:t>
            </a:r>
            <a:r>
              <a:rPr spc="-5" dirty="0"/>
              <a:t>в </a:t>
            </a:r>
            <a:r>
              <a:rPr spc="-10" dirty="0"/>
              <a:t>дистанционной</a:t>
            </a:r>
            <a:r>
              <a:rPr spc="155" dirty="0"/>
              <a:t> </a:t>
            </a:r>
            <a:r>
              <a:rPr spc="-10" dirty="0"/>
              <a:t>форме.</a:t>
            </a:r>
          </a:p>
          <a:p>
            <a:pPr marL="421640">
              <a:lnSpc>
                <a:spcPct val="100000"/>
              </a:lnSpc>
            </a:pPr>
            <a:r>
              <a:rPr spc="-5" dirty="0"/>
              <a:t>Составить памятку </a:t>
            </a:r>
            <a:r>
              <a:rPr spc="-10" dirty="0"/>
              <a:t>информирования, </a:t>
            </a:r>
            <a:r>
              <a:rPr spc="-5" dirty="0"/>
              <a:t>довести </a:t>
            </a:r>
            <a:r>
              <a:rPr dirty="0"/>
              <a:t>до </a:t>
            </a:r>
            <a:r>
              <a:rPr spc="-10" dirty="0"/>
              <a:t>сведения</a:t>
            </a:r>
            <a:r>
              <a:rPr spc="165" dirty="0"/>
              <a:t> </a:t>
            </a:r>
            <a:r>
              <a:rPr spc="-15" dirty="0"/>
              <a:t>родителей</a:t>
            </a:r>
          </a:p>
          <a:p>
            <a:pPr marL="408940">
              <a:lnSpc>
                <a:spcPct val="100000"/>
              </a:lnSpc>
              <a:spcBef>
                <a:spcPts val="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5" dirty="0"/>
              <a:t>Рассмотреть </a:t>
            </a:r>
            <a:r>
              <a:rPr spc="-10" dirty="0"/>
              <a:t>возможность </a:t>
            </a:r>
            <a:r>
              <a:rPr spc="-5" dirty="0"/>
              <a:t>записи урока </a:t>
            </a:r>
            <a:r>
              <a:rPr spc="-10" dirty="0"/>
              <a:t>на цифровой </a:t>
            </a:r>
            <a:r>
              <a:rPr spc="-15" dirty="0"/>
              <a:t>носитель. </a:t>
            </a:r>
            <a:r>
              <a:rPr spc="-5" dirty="0"/>
              <a:t>Для </a:t>
            </a:r>
            <a:r>
              <a:rPr spc="-10" dirty="0"/>
              <a:t>формирования </a:t>
            </a:r>
            <a:r>
              <a:rPr spc="-5" dirty="0"/>
              <a:t>и </a:t>
            </a:r>
            <a:r>
              <a:rPr spc="-10" dirty="0"/>
              <a:t>накопления</a:t>
            </a:r>
            <a:r>
              <a:rPr spc="335" dirty="0"/>
              <a:t> </a:t>
            </a:r>
            <a:r>
              <a:rPr spc="-10" dirty="0"/>
              <a:t>банка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видео уроков </a:t>
            </a:r>
            <a:r>
              <a:rPr spc="-5" dirty="0"/>
              <a:t>для </a:t>
            </a:r>
            <a:r>
              <a:rPr spc="-10" dirty="0"/>
              <a:t>дальнейшего </a:t>
            </a:r>
            <a:r>
              <a:rPr spc="-20" dirty="0"/>
              <a:t>его </a:t>
            </a:r>
            <a:r>
              <a:rPr spc="-10" dirty="0"/>
              <a:t>использования </a:t>
            </a:r>
            <a:r>
              <a:rPr spc="-5" dirty="0"/>
              <a:t>в </a:t>
            </a:r>
            <a:r>
              <a:rPr spc="-15" dirty="0"/>
              <a:t>образовательном</a:t>
            </a:r>
            <a:r>
              <a:rPr spc="195" dirty="0"/>
              <a:t> </a:t>
            </a:r>
            <a:r>
              <a:rPr spc="-5" dirty="0"/>
              <a:t>процессе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724400" y="1300480"/>
            <a:ext cx="276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УЧИТЕЛЬ-ПРЕДМЕТНИК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299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ДЕЯТЕЛЬНОСТЬ УЧАСТНИКОВ УЧЕБНО-ВОСПИТАТЕЛЬНОГО ПРОЦЕССА </a:t>
            </a:r>
            <a:br>
              <a:rPr lang="ru-RU" sz="2200" spc="-5" dirty="0" smtClean="0"/>
            </a:br>
            <a:r>
              <a:rPr lang="ru-RU" sz="2200" spc="-5" dirty="0" smtClean="0"/>
              <a:t>ОРГАНИЗАЦИЙ СРЕДНЕГО ОБРАЗОВАНИЯ</a:t>
            </a:r>
            <a:endParaRPr lang="ru-RU"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52600" y="1386577"/>
            <a:ext cx="9601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 smtClean="0">
                <a:latin typeface="Arial"/>
                <a:cs typeface="Arial"/>
              </a:rPr>
              <a:t>ПЕДАГОГИ, НЕ ЗАДЕЙСТВОВАННЫЕ В ДИСТАНЦИОННОМ УЧЕБНОМ ПРОЦЕССЕ</a:t>
            </a:r>
            <a:endParaRPr lang="ru-RU" b="1" spc="-5" dirty="0">
              <a:latin typeface="Arial"/>
              <a:cs typeface="Arial"/>
            </a:endParaRPr>
          </a:p>
        </p:txBody>
      </p:sp>
      <p:sp>
        <p:nvSpPr>
          <p:cNvPr id="17" name="object 8"/>
          <p:cNvSpPr txBox="1"/>
          <p:nvPr/>
        </p:nvSpPr>
        <p:spPr>
          <a:xfrm>
            <a:off x="990600" y="3004586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физической культуры, начальной военной 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и технологической подготовки -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разрабатывает комплекс физических и строевых упражнений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для выполнения обучающимися дома;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1008886" y="3725175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художественного труда, графики и проектирования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– разрабатывает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инструкции по изготовлению поделок, макетов и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др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xmlns="" id="{49592010-2307-478C-9054-C7BB5A73555F}"/>
              </a:ext>
            </a:extLst>
          </p:cNvPr>
          <p:cNvSpPr txBox="1"/>
          <p:nvPr/>
        </p:nvSpPr>
        <p:spPr>
          <a:xfrm>
            <a:off x="1004197" y="1791555"/>
            <a:ext cx="11016000" cy="102784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lvl="0" algn="just">
              <a:tabLst>
                <a:tab pos="271463" algn="l"/>
                <a:tab pos="533400" algn="l"/>
              </a:tabLst>
            </a:pP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Учебные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предметы, по которым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оценивание проводится как «зачет/незачет»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вошли в перечень предметов, транслируемых на телевидении </a:t>
            </a:r>
            <a:r>
              <a:rPr lang="ru-RU" sz="1600" b="1" i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(Физическая культура, Самопознание, Художественный труд, Музыка, Начальная военная и технологическая подготовка, Основы предпринимательства и бизнеса, Графика и проектирование); 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600" y="4445123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самопознания, основ предпринимательства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бизнеса – предоставляет рекомендации по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проектной деятельности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990600" y="5165071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предоставляет перечень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музыкальных произведений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которые необходимо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прослушать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9"/>
          <p:cNvSpPr txBox="1"/>
          <p:nvPr/>
        </p:nvSpPr>
        <p:spPr>
          <a:xfrm>
            <a:off x="990600" y="5638800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участвуют в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 проведении воспитательных мероприятий в режиме онлайн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оказывают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методическую помощь в организации и проведении онлайн-уроков и мероприятий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информирует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администрацию о проведенной работе и ее результатах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219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8920" y="1064157"/>
            <a:ext cx="11714480" cy="594624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 и дневниках;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с применением ссылок на веб-сайты, электронные библиотеки и другие;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</a:t>
            </a:r>
            <a:r>
              <a:rPr lang="ru-RU" sz="1400" dirty="0" err="1">
                <a:solidFill>
                  <a:srgbClr val="002060"/>
                </a:solidFill>
              </a:rPr>
              <a:t>видеоуроки</a:t>
            </a:r>
            <a:r>
              <a:rPr lang="ru-RU" sz="1400" dirty="0">
                <a:solidFill>
                  <a:srgbClr val="002060"/>
                </a:solidFill>
              </a:rPr>
              <a:t>, самостоятельная работа, онлайн-курсы, чат-занятия, веб-занятия, </a:t>
            </a:r>
            <a:r>
              <a:rPr lang="ru-RU" sz="1400" dirty="0" err="1">
                <a:solidFill>
                  <a:srgbClr val="002060"/>
                </a:solidFill>
              </a:rPr>
              <a:t>телеконференци</a:t>
            </a:r>
            <a:r>
              <a:rPr lang="kk-KZ" sz="1400" dirty="0">
                <a:solidFill>
                  <a:srgbClr val="002060"/>
                </a:solidFill>
              </a:rPr>
              <a:t>и и форумы</a:t>
            </a:r>
            <a:r>
              <a:rPr lang="ru-RU" sz="1400" dirty="0">
                <a:solidFill>
                  <a:srgbClr val="002060"/>
                </a:solidFill>
              </a:rPr>
              <a:t> и др.), доступные информационно-коммуникационные технологии (скайп, телеуроки</a:t>
            </a:r>
            <a:r>
              <a:rPr lang="ru-RU" sz="1400" dirty="0" smtClean="0">
                <a:solidFill>
                  <a:srgbClr val="002060"/>
                </a:solidFill>
              </a:rPr>
              <a:t>, </a:t>
            </a:r>
            <a:r>
              <a:rPr lang="ru-RU" sz="1400" dirty="0">
                <a:solidFill>
                  <a:srgbClr val="002060"/>
                </a:solidFill>
              </a:rPr>
              <a:t>электронная почта,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 и </a:t>
            </a:r>
            <a:r>
              <a:rPr lang="en-US" sz="1400" dirty="0">
                <a:solidFill>
                  <a:srgbClr val="002060"/>
                </a:solidFill>
              </a:rPr>
              <a:t>Telegram</a:t>
            </a:r>
            <a:r>
              <a:rPr lang="ru-RU" sz="1400" dirty="0">
                <a:solidFill>
                  <a:srgbClr val="002060"/>
                </a:solidFill>
              </a:rPr>
              <a:t> чаты, </a:t>
            </a:r>
            <a:r>
              <a:rPr lang="en-US" sz="1400" dirty="0">
                <a:solidFill>
                  <a:srgbClr val="002060"/>
                </a:solidFill>
              </a:rPr>
              <a:t>Zoom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en-US" sz="1400" dirty="0">
                <a:solidFill>
                  <a:srgbClr val="002060"/>
                </a:solidFill>
              </a:rPr>
              <a:t>Moodle</a:t>
            </a:r>
            <a:r>
              <a:rPr lang="ru-RU" sz="1400" dirty="0">
                <a:solidFill>
                  <a:srgbClr val="002060"/>
                </a:solidFill>
              </a:rPr>
              <a:t>, и другие);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осуществляет </a:t>
            </a:r>
            <a:r>
              <a:rPr lang="ru-RU" sz="1400" dirty="0">
                <a:solidFill>
                  <a:srgbClr val="002060"/>
                </a:solidFill>
              </a:rPr>
              <a:t>контроль за самостоятельной работой обучающегося, предоставляет обратную связь;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</a:t>
            </a:r>
            <a:r>
              <a:rPr lang="ru-RU" sz="1400" dirty="0" smtClean="0">
                <a:solidFill>
                  <a:srgbClr val="002060"/>
                </a:solidFill>
              </a:rPr>
              <a:t>задания, осуществляет </a:t>
            </a:r>
            <a:r>
              <a:rPr lang="ru-RU" sz="1400" dirty="0">
                <a:solidFill>
                  <a:srgbClr val="002060"/>
                </a:solidFill>
              </a:rPr>
              <a:t>сбор выполненных заданий к уроку любым доступным для учителя и ученика способом (электронные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ru-RU" sz="1400" dirty="0" err="1">
                <a:solidFill>
                  <a:srgbClr val="002060"/>
                </a:solidFill>
              </a:rPr>
              <a:t>месенджеры</a:t>
            </a:r>
            <a:r>
              <a:rPr lang="ru-RU" sz="1400" dirty="0">
                <a:solidFill>
                  <a:srgbClr val="002060"/>
                </a:solidFill>
              </a:rPr>
              <a:t>, облачные технологии и др.)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электронного журнала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 к уроку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заполнение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выставление пропуска урока в случае отсутствия обучающегося на видео конференции либо не выполнившего задание в установленные сроки на платформе электронного журнала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r>
              <a:rPr lang="ru-RU" sz="1400" dirty="0">
                <a:solidFill>
                  <a:srgbClr val="002060"/>
                </a:solidFill>
              </a:rPr>
              <a:t>  </a:t>
            </a:r>
          </a:p>
          <a:p>
            <a:pPr>
              <a:lnSpc>
                <a:spcPct val="120000"/>
              </a:lnSpc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ИМЕЮЩИЕ ДОСТУП К ИНТЕРНЕТУ И ИСПОЛЬЗУЮЩИЕ ДИСТАНЦИОННЫЕ ТЕХНОЛОГИИ ОБУЧЕНИЯ: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444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0660" y="990600"/>
            <a:ext cx="11991340" cy="59224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на основе ТВ-уроков и УМК;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(самостоятельная работа с учебником и УМК), доступные информационно-коммуникационные технологии (телеуроки,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 др.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</a:t>
            </a:r>
            <a:r>
              <a:rPr lang="ru-RU" sz="1400" dirty="0">
                <a:solidFill>
                  <a:srgbClr val="002060"/>
                </a:solidFill>
              </a:rPr>
              <a:t>осуществляет контроль за самостоятельной работой обучающегося, предоставляет обратную связь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задания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осуществляет сбор выполненных заданий к уроку любым доступным для учителя и ученика способом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электронных журналов и дневников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выставление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при не выполнении задания к уроку в установленные учителем сроки в электронный журнал пишется соответствующий комментарий.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 (через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НЕ ИМЕЮЩИЙ ДОСТУП К ИНТЕРНЕТУ И </a:t>
            </a:r>
            <a:r>
              <a:rPr lang="ru-RU" sz="2200" spc="-5" dirty="0"/>
              <a:t>ИСПОЛЬЗУЮЩИЙ </a:t>
            </a:r>
            <a:r>
              <a:rPr lang="ru-RU" sz="2200" spc="-5" dirty="0" smtClean="0"/>
              <a:t>ТВ-УРОКИ: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154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0912246" cy="5124993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знакомится </a:t>
            </a:r>
            <a:r>
              <a:rPr lang="kk-KZ" dirty="0">
                <a:solidFill>
                  <a:srgbClr val="002060"/>
                </a:solidFill>
              </a:rPr>
              <a:t>с расписанием, темами, содержанием онлайн-уроков через доступные средства связи;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обязан </a:t>
            </a:r>
            <a:r>
              <a:rPr lang="kk-KZ" dirty="0">
                <a:solidFill>
                  <a:srgbClr val="002060"/>
                </a:solidFill>
              </a:rPr>
              <a:t>ежедневно просматривать трансляцию ТВ-уроков согласно расписания, а также все доступные электронные платформы, указанные учителем-предметником;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самостоятельно выполняет задания, в том числе через доступные средства связи, которые установлены организацией среднего образования;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находится </a:t>
            </a:r>
            <a:r>
              <a:rPr lang="kk-KZ" dirty="0">
                <a:solidFill>
                  <a:srgbClr val="002060"/>
                </a:solidFill>
              </a:rPr>
              <a:t>на ежедневной связи с классным руководителем и учителями-предметниками;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выполняет </a:t>
            </a:r>
            <a:r>
              <a:rPr lang="kk-KZ" dirty="0">
                <a:solidFill>
                  <a:srgbClr val="002060"/>
                </a:solidFill>
              </a:rPr>
              <a:t>работу над ошибками после комментария учителя-предметника; 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заходит в личный кабинет в электронном дневнике, в электронную почту и другие системы и технологии связи для получения учебного материала для самостоятельного изучения;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п</a:t>
            </a:r>
            <a:r>
              <a:rPr lang="ru-RU" dirty="0" err="1">
                <a:solidFill>
                  <a:srgbClr val="002060"/>
                </a:solidFill>
              </a:rPr>
              <a:t>редставляет</a:t>
            </a:r>
            <a:r>
              <a:rPr lang="ru-RU" dirty="0">
                <a:solidFill>
                  <a:srgbClr val="002060"/>
                </a:solidFill>
              </a:rPr>
              <a:t> выполненные  задания   в соответствии с требованиями педагогов, отправив скан</a:t>
            </a:r>
            <a:r>
              <a:rPr lang="kk-KZ" dirty="0">
                <a:solidFill>
                  <a:srgbClr val="002060"/>
                </a:solidFill>
              </a:rPr>
              <a:t>ирование (или</a:t>
            </a:r>
            <a:r>
              <a:rPr lang="ru-RU" dirty="0">
                <a:solidFill>
                  <a:srgbClr val="002060"/>
                </a:solidFill>
              </a:rPr>
              <a:t> фото</a:t>
            </a:r>
            <a:r>
              <a:rPr lang="kk-KZ" dirty="0">
                <a:solidFill>
                  <a:srgbClr val="002060"/>
                </a:solidFill>
              </a:rPr>
              <a:t>)</a:t>
            </a:r>
            <a:r>
              <a:rPr lang="ru-RU" dirty="0">
                <a:solidFill>
                  <a:srgbClr val="002060"/>
                </a:solidFill>
              </a:rPr>
              <a:t> выполненных заданий педагогу через доступные средства связи (</a:t>
            </a:r>
            <a:r>
              <a:rPr lang="kk-KZ" dirty="0">
                <a:solidFill>
                  <a:srgbClr val="002060"/>
                </a:solidFill>
              </a:rPr>
              <a:t>электронный дневники</a:t>
            </a:r>
            <a:r>
              <a:rPr lang="ru-RU" dirty="0">
                <a:solidFill>
                  <a:srgbClr val="002060"/>
                </a:solidFill>
              </a:rPr>
              <a:t>, электронная почта, </a:t>
            </a:r>
            <a:r>
              <a:rPr lang="en-US" dirty="0">
                <a:solidFill>
                  <a:srgbClr val="002060"/>
                </a:solidFill>
              </a:rPr>
              <a:t>W</a:t>
            </a:r>
            <a:r>
              <a:rPr lang="kk-KZ" dirty="0">
                <a:solidFill>
                  <a:srgbClr val="002060"/>
                </a:solidFill>
              </a:rPr>
              <a:t>hats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kk-KZ" dirty="0">
                <a:solidFill>
                  <a:srgbClr val="002060"/>
                </a:solidFill>
              </a:rPr>
              <a:t>ppчаты</a:t>
            </a:r>
            <a:r>
              <a:rPr lang="ru-RU" dirty="0">
                <a:solidFill>
                  <a:srgbClr val="002060"/>
                </a:solidFill>
              </a:rPr>
              <a:t> и др.);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соблюдает </a:t>
            </a:r>
            <a:r>
              <a:rPr lang="kk-KZ" dirty="0">
                <a:solidFill>
                  <a:srgbClr val="002060"/>
                </a:solidFill>
              </a:rPr>
              <a:t>правила академической честности и принципы самоконтроля при выполнении учебных заданий;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использует </a:t>
            </a:r>
            <a:r>
              <a:rPr lang="kk-KZ" dirty="0">
                <a:solidFill>
                  <a:srgbClr val="002060"/>
                </a:solidFill>
              </a:rPr>
              <a:t>дополнительные  электронные образовательные ресурсы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ОБУЧАЮЩИЙСЯ: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4416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143167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создают </a:t>
            </a:r>
            <a:r>
              <a:rPr lang="kk-KZ" dirty="0">
                <a:solidFill>
                  <a:srgbClr val="002060"/>
                </a:solidFill>
              </a:rPr>
              <a:t>условия для обучения;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знаком</a:t>
            </a:r>
            <a:r>
              <a:rPr lang="kk-KZ" dirty="0">
                <a:solidFill>
                  <a:srgbClr val="002060"/>
                </a:solidFill>
              </a:rPr>
              <a:t>я</a:t>
            </a:r>
            <a:r>
              <a:rPr lang="ru-RU" dirty="0" err="1">
                <a:solidFill>
                  <a:srgbClr val="002060"/>
                </a:solidFill>
              </a:rPr>
              <a:t>тся</a:t>
            </a:r>
            <a:r>
              <a:rPr lang="ru-RU" dirty="0">
                <a:solidFill>
                  <a:srgbClr val="002060"/>
                </a:solidFill>
              </a:rPr>
              <a:t> с графиком работы, расписанием уроков, </a:t>
            </a:r>
            <a:r>
              <a:rPr lang="kk-KZ" dirty="0">
                <a:solidFill>
                  <a:srgbClr val="002060"/>
                </a:solidFill>
              </a:rPr>
              <a:t>процессом </a:t>
            </a:r>
            <a:r>
              <a:rPr lang="ru-RU" dirty="0">
                <a:solidFill>
                  <a:srgbClr val="002060"/>
                </a:solidFill>
              </a:rPr>
              <a:t>организации учебно-</a:t>
            </a:r>
            <a:r>
              <a:rPr lang="ru-RU" dirty="0" err="1">
                <a:solidFill>
                  <a:srgbClr val="002060"/>
                </a:solidFill>
              </a:rPr>
              <a:t>воспитательно</a:t>
            </a:r>
            <a:r>
              <a:rPr lang="kk-KZ" dirty="0">
                <a:solidFill>
                  <a:srgbClr val="002060"/>
                </a:solidFill>
              </a:rPr>
              <a:t>й работы;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осуществляют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контроль за выполнением обучающимися домашних заданий;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поддерживают </a:t>
            </a:r>
            <a:r>
              <a:rPr lang="kk-KZ" dirty="0">
                <a:solidFill>
                  <a:srgbClr val="002060"/>
                </a:solidFill>
              </a:rPr>
              <a:t>связь с классным руководителем и учителями-предметниками</a:t>
            </a:r>
            <a:r>
              <a:rPr lang="kk-KZ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РОДИТЕЛИ (ЗАКОННЫЕ ПРЕДСТАВИТЕЛИ) ОБУЧАЮЩИХСЯ: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571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2000" y="4904232"/>
            <a:ext cx="3671570" cy="836126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ТВ-уроки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УСЛОВИЯ ОРГАНИЗАЦИИ </a:t>
            </a:r>
            <a:r>
              <a:rPr sz="2200" spc="-25" dirty="0"/>
              <a:t>ДИСТАНЦИОННОГО</a:t>
            </a:r>
            <a:r>
              <a:rPr sz="2200" spc="16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53562" y="2142425"/>
            <a:ext cx="4161104" cy="111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3562" y="3491230"/>
            <a:ext cx="3671570" cy="108077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Наличие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цифровых</a:t>
            </a:r>
            <a:endParaRPr sz="18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образовательных</a:t>
            </a:r>
            <a:r>
              <a:rPr sz="1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ресурсов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619182C5-3A4C-47A6-8292-5DFE8A3C3EC3}"/>
              </a:ext>
            </a:extLst>
          </p:cNvPr>
          <p:cNvSpPr/>
          <p:nvPr/>
        </p:nvSpPr>
        <p:spPr>
          <a:xfrm>
            <a:off x="1076676" y="2200133"/>
            <a:ext cx="40383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 использованием дистанционных технологий (дистанционное обучение)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1952" y="1609344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2336"/>
            <a:ext cx="12192000" cy="1178560"/>
          </a:xfrm>
          <a:custGeom>
            <a:avLst/>
            <a:gdLst/>
            <a:ahLst/>
            <a:cxnLst/>
            <a:rect l="l" t="t" r="r" b="b"/>
            <a:pathLst>
              <a:path w="12192000" h="1178560">
                <a:moveTo>
                  <a:pt x="0" y="1178052"/>
                </a:moveTo>
                <a:lnTo>
                  <a:pt x="12192000" y="1178052"/>
                </a:lnTo>
                <a:lnTo>
                  <a:pt x="12192000" y="0"/>
                </a:lnTo>
                <a:lnTo>
                  <a:pt x="0" y="0"/>
                </a:lnTo>
                <a:lnTo>
                  <a:pt x="0" y="117805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5129" y="525602"/>
            <a:ext cx="21558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ОРГАНИЗАЦИЯ</a:t>
            </a:r>
            <a:endParaRPr sz="2200" dirty="0"/>
          </a:p>
        </p:txBody>
      </p:sp>
      <p:sp>
        <p:nvSpPr>
          <p:cNvPr id="5" name="object 5"/>
          <p:cNvSpPr txBox="1"/>
          <p:nvPr/>
        </p:nvSpPr>
        <p:spPr>
          <a:xfrm>
            <a:off x="3052952" y="525602"/>
            <a:ext cx="39858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44165" algn="l"/>
              </a:tabLst>
            </a:pP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5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ТИВНО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15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407" y="525602"/>
            <a:ext cx="4606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788160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ИСП</a:t>
            </a:r>
            <a:r>
              <a:rPr sz="2200" b="1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14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АНИ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4997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71628">
            <a:solidFill>
              <a:srgbClr val="61C3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606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5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5129" y="861441"/>
            <a:ext cx="11330305" cy="5767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115820" algn="l"/>
                <a:tab pos="5582920" algn="l"/>
                <a:tab pos="7515859" algn="l"/>
                <a:tab pos="10085705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spc="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ОСВЕТ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5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СК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РЕ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7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ВИ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spc="-17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2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ЛЬНЫХ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МУЗЕЕВ,  </a:t>
            </a:r>
            <a:r>
              <a:rPr sz="2200" b="1" spc="-40" dirty="0">
                <a:solidFill>
                  <a:srgbClr val="FFFFFF"/>
                </a:solidFill>
                <a:latin typeface="Arial"/>
                <a:cs typeface="Arial"/>
              </a:rPr>
              <a:t>ВЫСТАВОК 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КИНОТЕАТРОВ</a:t>
            </a:r>
            <a:endParaRPr sz="2200" dirty="0">
              <a:latin typeface="Arial"/>
              <a:cs typeface="Arial"/>
            </a:endParaRPr>
          </a:p>
          <a:p>
            <a:pPr marL="611505">
              <a:lnSpc>
                <a:spcPct val="100000"/>
              </a:lnSpc>
              <a:spcBef>
                <a:spcPts val="1510"/>
              </a:spcBef>
            </a:pPr>
            <a:r>
              <a:rPr sz="2000" spc="-5" dirty="0">
                <a:latin typeface="Calibri"/>
                <a:cs typeface="Calibri"/>
              </a:rPr>
              <a:t>Эрмитаж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https://bit.ly/39VHDoI</a:t>
            </a:r>
            <a:endParaRPr sz="2000" dirty="0">
              <a:latin typeface="Calibri"/>
              <a:cs typeface="Calibri"/>
            </a:endParaRPr>
          </a:p>
          <a:p>
            <a:pPr marL="611505" marR="2870835">
              <a:lnSpc>
                <a:spcPct val="100000"/>
              </a:lnSpc>
            </a:pPr>
            <a:r>
              <a:rPr sz="2000" spc="-25" dirty="0">
                <a:latin typeface="Calibri"/>
                <a:cs typeface="Calibri"/>
              </a:rPr>
              <a:t>Государственный </a:t>
            </a:r>
            <a:r>
              <a:rPr sz="2000" spc="-5" dirty="0">
                <a:latin typeface="Calibri"/>
                <a:cs typeface="Calibri"/>
              </a:rPr>
              <a:t>Русский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(Санкт-Петербург)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https://bit.ly/2IOQDjq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 </a:t>
            </a:r>
            <a:r>
              <a:rPr sz="2000" spc="-45" dirty="0">
                <a:latin typeface="Calibri"/>
                <a:cs typeface="Calibri"/>
              </a:rPr>
              <a:t>Гугла </a:t>
            </a:r>
            <a:r>
              <a:rPr sz="2000" dirty="0">
                <a:latin typeface="Calibri"/>
                <a:cs typeface="Calibri"/>
              </a:rPr>
              <a:t>Arts and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https://artsandculture.google.com/</a:t>
            </a:r>
            <a:endParaRPr sz="2000" dirty="0">
              <a:latin typeface="Calibri"/>
              <a:cs typeface="Calibri"/>
            </a:endParaRPr>
          </a:p>
          <a:p>
            <a:pPr marL="611505" marR="501015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Амстердамский </a:t>
            </a:r>
            <a:r>
              <a:rPr sz="2000" dirty="0">
                <a:latin typeface="Calibri"/>
                <a:cs typeface="Calibri"/>
              </a:rPr>
              <a:t>музей Ван </a:t>
            </a:r>
            <a:r>
              <a:rPr sz="2000" spc="-60" dirty="0">
                <a:latin typeface="Calibri"/>
                <a:cs typeface="Calibri"/>
              </a:rPr>
              <a:t>Гога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https://bit.ly/2TRdiSQ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истории искусств </a:t>
            </a:r>
            <a:r>
              <a:rPr sz="2000" dirty="0">
                <a:latin typeface="Calibri"/>
                <a:cs typeface="Calibri"/>
              </a:rPr>
              <a:t>Вены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https://bit.ly/3d08Zfm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Лувр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https://bit.ly/2WciGBi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https://www.louvre.fr/en/media-en-ligne</a:t>
            </a:r>
            <a:endParaRPr sz="2000" dirty="0">
              <a:latin typeface="Calibri"/>
              <a:cs typeface="Calibri"/>
            </a:endParaRPr>
          </a:p>
          <a:p>
            <a:pPr marL="611505" marR="65024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spc="-20" dirty="0">
                <a:latin typeface="Calibri"/>
                <a:cs typeface="Calibri"/>
              </a:rPr>
              <a:t>одна </a:t>
            </a:r>
            <a:r>
              <a:rPr sz="2000" dirty="0">
                <a:latin typeface="Calibri"/>
                <a:cs typeface="Calibri"/>
              </a:rPr>
              <a:t>из самых </a:t>
            </a:r>
            <a:r>
              <a:rPr sz="2000" spc="-5" dirty="0">
                <a:latin typeface="Calibri"/>
                <a:cs typeface="Calibri"/>
              </a:rPr>
              <a:t>масштабных, </a:t>
            </a:r>
            <a:r>
              <a:rPr sz="2000" spc="-10" dirty="0">
                <a:latin typeface="Calibri"/>
                <a:cs typeface="Calibri"/>
              </a:rPr>
              <a:t>более </a:t>
            </a:r>
            <a:r>
              <a:rPr sz="2000" dirty="0">
                <a:latin typeface="Calibri"/>
                <a:cs typeface="Calibri"/>
              </a:rPr>
              <a:t>3,5 </a:t>
            </a:r>
            <a:r>
              <a:rPr sz="2000" spc="-5" dirty="0">
                <a:latin typeface="Calibri"/>
                <a:cs typeface="Calibri"/>
              </a:rPr>
              <a:t>млн экспонатов 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https://www.britishmuseum.org</a:t>
            </a:r>
            <a:endParaRPr sz="2000" dirty="0">
              <a:latin typeface="Calibri"/>
              <a:cs typeface="Calibri"/>
            </a:endParaRPr>
          </a:p>
          <a:p>
            <a:pPr marL="611505" marR="49847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dirty="0">
                <a:latin typeface="Calibri"/>
                <a:cs typeface="Calibri"/>
              </a:rPr>
              <a:t>виртуальные </a:t>
            </a:r>
            <a:r>
              <a:rPr sz="2000" spc="-5" dirty="0">
                <a:latin typeface="Calibri"/>
                <a:cs typeface="Calibri"/>
              </a:rPr>
              <a:t>экскурсии </a:t>
            </a:r>
            <a:r>
              <a:rPr sz="2000" dirty="0">
                <a:latin typeface="Calibri"/>
                <a:cs typeface="Calibri"/>
              </a:rPr>
              <a:t>по музею и </a:t>
            </a:r>
            <a:r>
              <a:rPr sz="2000" spc="-5" dirty="0">
                <a:latin typeface="Calibri"/>
                <a:cs typeface="Calibri"/>
              </a:rPr>
              <a:t>экспозициям </a:t>
            </a:r>
            <a:r>
              <a:rPr sz="2000" dirty="0">
                <a:latin typeface="Calibri"/>
                <a:cs typeface="Calibri"/>
              </a:rPr>
              <a:t>на </a:t>
            </a:r>
            <a:r>
              <a:rPr sz="2000" spc="-5" dirty="0">
                <a:latin typeface="Calibri"/>
                <a:cs typeface="Calibri"/>
              </a:rPr>
              <a:t>официальном </a:t>
            </a:r>
            <a:r>
              <a:rPr sz="2000" spc="-40" dirty="0">
                <a:latin typeface="Calibri"/>
                <a:cs typeface="Calibri"/>
              </a:rPr>
              <a:t>YouTube  </a:t>
            </a:r>
            <a:r>
              <a:rPr sz="2000" spc="-5" dirty="0">
                <a:latin typeface="Calibri"/>
                <a:cs typeface="Calibri"/>
              </a:rPr>
              <a:t>канале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https://www.youtube.com/user/britishmuseum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Метрополитен-музей, </a:t>
            </a:r>
            <a:r>
              <a:rPr sz="2000" dirty="0">
                <a:latin typeface="Calibri"/>
                <a:cs typeface="Calibri"/>
              </a:rPr>
              <a:t>Нью-Йорк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2"/>
              </a:rPr>
              <a:t>https://www.metmuseum.org</a:t>
            </a:r>
            <a:endParaRPr sz="2000" dirty="0">
              <a:latin typeface="Calibri"/>
              <a:cs typeface="Calibri"/>
            </a:endParaRPr>
          </a:p>
          <a:p>
            <a:pPr marL="611505" marR="180403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dirty="0">
                <a:latin typeface="Calibri"/>
                <a:cs typeface="Calibri"/>
              </a:rPr>
              <a:t>музея </a:t>
            </a:r>
            <a:r>
              <a:rPr sz="2000" spc="-20" dirty="0">
                <a:latin typeface="Calibri"/>
                <a:cs typeface="Calibri"/>
              </a:rPr>
              <a:t>Гуггенхайм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3"/>
              </a:rPr>
              <a:t>https://www.guggenheim.org/collection-online </a:t>
            </a:r>
            <a:r>
              <a:rPr sz="20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Сальвадора Дали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4"/>
              </a:rPr>
              <a:t>https://bit.ly/33iHVmX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Смитсоновский </a:t>
            </a:r>
            <a:r>
              <a:rPr sz="2000" dirty="0">
                <a:latin typeface="Calibri"/>
                <a:cs typeface="Calibri"/>
              </a:rPr>
              <a:t>музей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5"/>
              </a:rPr>
              <a:t>https://www.si.edu/exhibitions/online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libri"/>
                <a:cs typeface="Calibri"/>
              </a:rPr>
              <a:t>Национальный </a:t>
            </a:r>
            <a:r>
              <a:rPr sz="2000" dirty="0">
                <a:latin typeface="Calibri"/>
                <a:cs typeface="Calibri"/>
              </a:rPr>
              <a:t>музей в </a:t>
            </a:r>
            <a:r>
              <a:rPr sz="2000" spc="-10" dirty="0">
                <a:latin typeface="Calibri"/>
                <a:cs typeface="Calibri"/>
              </a:rPr>
              <a:t>Кракове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6"/>
              </a:rPr>
              <a:t>https://bit.ly/3d29dT0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изобразительных искусств </a:t>
            </a:r>
            <a:r>
              <a:rPr sz="2000" dirty="0">
                <a:latin typeface="Calibri"/>
                <a:cs typeface="Calibri"/>
              </a:rPr>
              <a:t>в </a:t>
            </a:r>
            <a:r>
              <a:rPr sz="2000" spc="-15" dirty="0">
                <a:latin typeface="Calibri"/>
                <a:cs typeface="Calibri"/>
              </a:rPr>
              <a:t>Будапеште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7"/>
              </a:rPr>
              <a:t>https://bit.ly/3d08L80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2063" y="1931419"/>
            <a:ext cx="571500" cy="52970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823" y="3055620"/>
            <a:ext cx="554024" cy="5044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972" y="4218432"/>
            <a:ext cx="588264" cy="5349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10613" y="926379"/>
            <a:ext cx="8966200" cy="1800493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en-US" sz="4000" spc="-25" dirty="0"/>
              <a:t>CALL-</a:t>
            </a:r>
            <a:r>
              <a:rPr lang="kk-KZ" sz="4000" spc="-25" dirty="0"/>
              <a:t>ЦЕНТР</a:t>
            </a:r>
            <a:endParaRPr sz="4000" dirty="0"/>
          </a:p>
          <a:p>
            <a:pPr marL="12700" marR="5080" algn="ctr">
              <a:lnSpc>
                <a:spcPct val="100000"/>
              </a:lnSpc>
              <a:spcBef>
                <a:spcPts val="994"/>
              </a:spcBef>
            </a:pPr>
            <a:r>
              <a:rPr sz="2800" b="0" spc="-5" dirty="0">
                <a:latin typeface="Arial"/>
                <a:cs typeface="Arial"/>
              </a:rPr>
              <a:t>по </a:t>
            </a:r>
            <a:r>
              <a:rPr sz="2800" b="0" spc="-10" dirty="0">
                <a:latin typeface="Arial"/>
                <a:cs typeface="Arial"/>
              </a:rPr>
              <a:t>вопросам организации </a:t>
            </a:r>
            <a:r>
              <a:rPr sz="2800" b="0" spc="-15" dirty="0">
                <a:latin typeface="Arial"/>
                <a:cs typeface="Arial"/>
              </a:rPr>
              <a:t>дистанционного </a:t>
            </a:r>
            <a:r>
              <a:rPr sz="2800" b="0" spc="-10" dirty="0">
                <a:latin typeface="Arial"/>
                <a:cs typeface="Arial"/>
              </a:rPr>
              <a:t>обучения </a:t>
            </a:r>
            <a:r>
              <a:rPr sz="2800" b="0" spc="-5" dirty="0">
                <a:latin typeface="Arial"/>
                <a:cs typeface="Arial"/>
              </a:rPr>
              <a:t>и  </a:t>
            </a:r>
            <a:r>
              <a:rPr sz="2800" b="0" spc="-15" dirty="0" err="1">
                <a:latin typeface="Arial"/>
                <a:cs typeface="Arial"/>
              </a:rPr>
              <a:t>работы</a:t>
            </a:r>
            <a:r>
              <a:rPr sz="2800" b="0" spc="-15" dirty="0">
                <a:latin typeface="Arial"/>
                <a:cs typeface="Arial"/>
              </a:rPr>
              <a:t> </a:t>
            </a:r>
            <a:r>
              <a:rPr sz="2800" b="0" spc="-15" dirty="0" err="1">
                <a:latin typeface="Arial"/>
                <a:cs typeface="Arial"/>
              </a:rPr>
              <a:t>школ</a:t>
            </a:r>
            <a:r>
              <a:rPr lang="kk-KZ" sz="2800" b="0" spc="-15" dirty="0"/>
              <a:t> города Павлодара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  <a:tabLst>
                <a:tab pos="5847080" algn="l"/>
              </a:tabLst>
            </a:pPr>
            <a:r>
              <a:rPr sz="4800" b="1" dirty="0">
                <a:solidFill>
                  <a:srgbClr val="334F89"/>
                </a:solidFill>
                <a:latin typeface="Arial"/>
                <a:cs typeface="Arial"/>
              </a:rPr>
              <a:t>8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(</a:t>
            </a:r>
            <a:r>
              <a:rPr lang="kk-KZ" sz="4800" b="1" dirty="0" smtClean="0">
                <a:solidFill>
                  <a:srgbClr val="334F89"/>
                </a:solidFill>
                <a:latin typeface="Arial"/>
                <a:cs typeface="Arial"/>
              </a:rPr>
              <a:t>7182) 65 </a:t>
            </a:r>
            <a:r>
              <a:rPr lang="kk-KZ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04</a:t>
            </a:r>
            <a:r>
              <a:rPr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27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	8 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(7182) 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30 </a:t>
            </a:r>
            <a:r>
              <a:rPr lang="ru-RU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14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91</a:t>
            </a:r>
            <a:endParaRPr sz="4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88753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</a:t>
            </a:r>
            <a:r>
              <a:rPr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sz="20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ИСПОЛЬЗОВАНИЯ </a:t>
            </a:r>
            <a:r>
              <a:rPr sz="20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  </a:t>
            </a:r>
            <a:r>
              <a:rPr sz="2000" b="1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  <a:r>
              <a:rPr sz="2000" b="1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</a:t>
            </a:r>
            <a:endParaRPr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72818"/>
            <a:ext cx="100590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</a:t>
            </a: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</a:t>
            </a:r>
            <a:r>
              <a:rPr b="0" spc="-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0" spc="-2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логий 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обеспечивается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следующими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техническими</a:t>
            </a:r>
            <a:r>
              <a:rPr spc="150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средствами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05330" y="2895600"/>
            <a:ext cx="5881269" cy="6097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компьютер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ноутбук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планшет/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телефон</a:t>
            </a:r>
            <a:endParaRPr lang="ru-RU" sz="19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kk-KZ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воспроизведения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звука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9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видео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возможностью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60" y="3886200"/>
            <a:ext cx="5336540" cy="1306127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sz="1900" spc="10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5" dirty="0" err="1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3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</a:t>
            </a:r>
            <a:r>
              <a:rPr sz="1900" spc="-6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ни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дл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900" spc="2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упа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локальным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удаленным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серверам с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учебной 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информацией 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рабочими</a:t>
            </a:r>
            <a:r>
              <a:rPr lang="ru-RU" sz="19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материалами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334000"/>
            <a:ext cx="533400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локальная</a:t>
            </a:r>
            <a:r>
              <a:rPr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сеть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 </a:t>
            </a:r>
            <a:r>
              <a:rPr sz="1900" spc="5" dirty="0">
                <a:latin typeface="Arial" panose="020B0604020202020204" pitchFamily="34" charset="0"/>
                <a:cs typeface="Arial" panose="020B0604020202020204" pitchFamily="34" charset="0"/>
              </a:rPr>
              <a:t>(канал  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подключения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сети</a:t>
            </a:r>
            <a:r>
              <a:rPr sz="19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Интернет)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051697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191000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4102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9624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ВИДЕОУРОКИ </a:t>
            </a: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учебным предметам 1-11 классов на языках обучения </a:t>
            </a:r>
          </a:p>
          <a:p>
            <a:pPr marL="12700" marR="5080">
              <a:spcBef>
                <a:spcPts val="105"/>
              </a:spcBef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(казахский, русский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10924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казахском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Балапан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русском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«Ел-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sz="2000" b="0" spc="-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7871" y="4724400"/>
            <a:ext cx="533273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ТВ-урока – 10 минут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04061" y="3962400"/>
            <a:ext cx="5336540" cy="721351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Количество часов не превышает недельную нагрузку по предмету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29615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5626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:a16="http://schemas.microsoft.com/office/drawing/2014/main" xmlns="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ject 9">
            <a:extLst>
              <a:ext uri="{FF2B5EF4-FFF2-40B4-BE49-F238E27FC236}">
                <a16:creationId xmlns:a16="http://schemas.microsoft.com/office/drawing/2014/main" xmlns="" id="{0A959043-7704-4933-BB8D-7A2F50B90142}"/>
              </a:ext>
            </a:extLst>
          </p:cNvPr>
          <p:cNvSpPr txBox="1"/>
          <p:nvPr/>
        </p:nvSpPr>
        <p:spPr>
          <a:xfrm>
            <a:off x="1208848" y="2779903"/>
            <a:ext cx="5332730" cy="14125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lvl="2" indent="0" algn="just" hangingPunct="0"/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Эфирное время уроков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09-00 до 15-00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часов</a:t>
            </a:r>
          </a:p>
          <a:p>
            <a:pPr marL="0" lvl="2" algn="just" hangingPunct="0"/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Учебные предметы </a:t>
            </a:r>
            <a:r>
              <a:rPr lang="ru-RU" b="1" spc="-15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Английский язык, Французский язык, Немецкий язык</a:t>
            </a:r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, вносится </a:t>
            </a:r>
            <a:r>
              <a:rPr lang="ru-RU" u="sng" spc="-15" dirty="0">
                <a:latin typeface="Arial" panose="020B0604020202020204" pitchFamily="34" charset="0"/>
                <a:cs typeface="Arial" panose="020B0604020202020204" pitchFamily="34" charset="0"/>
              </a:rPr>
              <a:t>в школьное расписание</a:t>
            </a:r>
            <a:endParaRPr lang="ru-RU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3A2A6A1A-E629-4741-9918-8433D585732F}"/>
              </a:ext>
            </a:extLst>
          </p:cNvPr>
          <p:cNvSpPr/>
          <p:nvPr/>
        </p:nvSpPr>
        <p:spPr>
          <a:xfrm>
            <a:off x="1146986" y="53340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</a:p>
        </p:txBody>
      </p:sp>
    </p:spTree>
    <p:extLst>
      <p:ext uri="{BB962C8B-B14F-4D97-AF65-F5344CB8AC3E}">
        <p14:creationId xmlns:p14="http://schemas.microsoft.com/office/powerpoint/2010/main" val="95553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8"/>
          <p:cNvSpPr txBox="1"/>
          <p:nvPr/>
        </p:nvSpPr>
        <p:spPr>
          <a:xfrm>
            <a:off x="6985026" y="2209800"/>
            <a:ext cx="2412949" cy="100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6985026" y="3429000"/>
            <a:ext cx="2412949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8"/>
          <p:cNvSpPr txBox="1"/>
          <p:nvPr/>
        </p:nvSpPr>
        <p:spPr>
          <a:xfrm>
            <a:off x="6985026" y="4267200"/>
            <a:ext cx="2412949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8"/>
          <p:cNvSpPr txBox="1"/>
          <p:nvPr/>
        </p:nvSpPr>
        <p:spPr>
          <a:xfrm>
            <a:off x="6985026" y="5919000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8"/>
          <p:cNvSpPr txBox="1"/>
          <p:nvPr/>
        </p:nvSpPr>
        <p:spPr>
          <a:xfrm>
            <a:off x="6985026" y="5194304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793191" y="821758"/>
            <a:ext cx="1097323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ТВ-УРОКА</a:t>
            </a:r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10"/>
          <p:cNvSpPr txBox="1"/>
          <p:nvPr/>
        </p:nvSpPr>
        <p:spPr>
          <a:xfrm>
            <a:off x="2120362" y="4271608"/>
            <a:ext cx="4161104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заданий для закрепления (на экране крупным шрифтом 2-3 задания)</a:t>
            </a:r>
            <a:endParaRPr lang="ru-RU"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1143000" y="2229000"/>
            <a:ext cx="833755" cy="42480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9"/>
          <p:cNvSpPr txBox="1"/>
          <p:nvPr/>
        </p:nvSpPr>
        <p:spPr>
          <a:xfrm>
            <a:off x="2120362" y="3422039"/>
            <a:ext cx="4161104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вопросов для закрепления (на экране крупным шрифтом 2-3 вопроса)</a:t>
            </a:r>
            <a:endParaRPr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2120362" y="2239540"/>
            <a:ext cx="4161104" cy="1016930"/>
            <a:chOff x="1053562" y="1963800"/>
            <a:chExt cx="4161104" cy="1016930"/>
          </a:xfrm>
        </p:grpSpPr>
        <p:sp>
          <p:nvSpPr>
            <p:cNvPr id="11" name="object 8"/>
            <p:cNvSpPr txBox="1"/>
            <p:nvPr/>
          </p:nvSpPr>
          <p:spPr>
            <a:xfrm>
              <a:off x="1053562" y="1963800"/>
              <a:ext cx="4161104" cy="1008000"/>
            </a:xfrm>
            <a:prstGeom prst="rect">
              <a:avLst/>
            </a:prstGeom>
            <a:solidFill>
              <a:srgbClr val="334F89"/>
            </a:solidFill>
          </p:spPr>
          <p:txBody>
            <a:bodyPr vert="horz" wrap="square" lIns="0" tIns="205740" rIns="0" bIns="0" rtlCol="0">
              <a:spAutoFit/>
            </a:bodyPr>
            <a:lstStyle/>
            <a:p>
              <a:pPr marR="252729" algn="ctr"/>
              <a:endParaRPr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619182C5-3A4C-47A6-8292-5DFE8A3C3EC3}"/>
                </a:ext>
              </a:extLst>
            </p:cNvPr>
            <p:cNvSpPr/>
            <p:nvPr/>
          </p:nvSpPr>
          <p:spPr>
            <a:xfrm>
              <a:off x="1076676" y="2057400"/>
              <a:ext cx="403839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объяснения нового учебного материала учителем (видео, в титрах Ф.И.О. учителя)</a:t>
              </a:r>
              <a:endPara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7684791" y="2461759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минут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684791" y="35168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84791" y="44312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84791" y="52694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84791" y="6012770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0"/>
          <p:cNvSpPr txBox="1"/>
          <p:nvPr/>
        </p:nvSpPr>
        <p:spPr>
          <a:xfrm>
            <a:off x="2113105" y="5193177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дополнительных 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цифровых ресурсов по теме (1-2 ЦОР)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2120362" y="5917873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ссылок на дополнительные ресурсы для самостоятельного изучения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92960" y="1676400"/>
            <a:ext cx="2083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состоит из: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"/>
          <p:cNvSpPr/>
          <p:nvPr/>
        </p:nvSpPr>
        <p:spPr>
          <a:xfrm>
            <a:off x="9605645" y="2209800"/>
            <a:ext cx="833755" cy="42672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312858" y="1676400"/>
            <a:ext cx="1831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Длительность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18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17695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 НА ТВ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1-11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КЛАССОВ</a:t>
            </a:r>
            <a:b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КАЗАХСКОМ ЯЗЫКЕ ОБУЧЕНИЯ 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010777"/>
              </p:ext>
            </p:extLst>
          </p:nvPr>
        </p:nvGraphicFramePr>
        <p:xfrm>
          <a:off x="228601" y="914400"/>
          <a:ext cx="11658600" cy="5887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399">
                  <a:extLst>
                    <a:ext uri="{9D8B030D-6E8A-4147-A177-3AD203B41FA5}">
                      <a16:colId xmlns:a16="http://schemas.microsoft.com/office/drawing/2014/main" xmlns="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3411792203"/>
                    </a:ext>
                  </a:extLst>
                </a:gridCol>
                <a:gridCol w="825740">
                  <a:extLst>
                    <a:ext uri="{9D8B030D-6E8A-4147-A177-3AD203B41FA5}">
                      <a16:colId xmlns:a16="http://schemas.microsoft.com/office/drawing/2014/main" xmlns="" val="3187137990"/>
                    </a:ext>
                  </a:extLst>
                </a:gridCol>
                <a:gridCol w="918324">
                  <a:extLst>
                    <a:ext uri="{9D8B030D-6E8A-4147-A177-3AD203B41FA5}">
                      <a16:colId xmlns:a16="http://schemas.microsoft.com/office/drawing/2014/main" xmlns="" val="2809372458"/>
                    </a:ext>
                  </a:extLst>
                </a:gridCol>
                <a:gridCol w="987402">
                  <a:extLst>
                    <a:ext uri="{9D8B030D-6E8A-4147-A177-3AD203B41FA5}">
                      <a16:colId xmlns:a16="http://schemas.microsoft.com/office/drawing/2014/main" xmlns="" val="3777598954"/>
                    </a:ext>
                  </a:extLst>
                </a:gridCol>
                <a:gridCol w="1282736">
                  <a:extLst>
                    <a:ext uri="{9D8B030D-6E8A-4147-A177-3AD203B41FA5}">
                      <a16:colId xmlns:a16="http://schemas.microsoft.com/office/drawing/2014/main" xmlns="" val="1382910088"/>
                    </a:ext>
                  </a:extLst>
                </a:gridCol>
                <a:gridCol w="1154066">
                  <a:extLst>
                    <a:ext uri="{9D8B030D-6E8A-4147-A177-3AD203B41FA5}">
                      <a16:colId xmlns:a16="http://schemas.microsoft.com/office/drawing/2014/main" xmlns="" val="378971412"/>
                    </a:ext>
                  </a:extLst>
                </a:gridCol>
                <a:gridCol w="923777">
                  <a:extLst>
                    <a:ext uri="{9D8B030D-6E8A-4147-A177-3AD203B41FA5}">
                      <a16:colId xmlns:a16="http://schemas.microsoft.com/office/drawing/2014/main" xmlns="" val="78615819"/>
                    </a:ext>
                  </a:extLst>
                </a:gridCol>
                <a:gridCol w="741417">
                  <a:extLst>
                    <a:ext uri="{9D8B030D-6E8A-4147-A177-3AD203B41FA5}">
                      <a16:colId xmlns:a16="http://schemas.microsoft.com/office/drawing/2014/main" xmlns="" val="1960036683"/>
                    </a:ext>
                  </a:extLst>
                </a:gridCol>
                <a:gridCol w="953673">
                  <a:extLst>
                    <a:ext uri="{9D8B030D-6E8A-4147-A177-3AD203B41FA5}">
                      <a16:colId xmlns:a16="http://schemas.microsoft.com/office/drawing/2014/main" xmlns="" val="1137755490"/>
                    </a:ext>
                  </a:extLst>
                </a:gridCol>
                <a:gridCol w="1059805">
                  <a:extLst>
                    <a:ext uri="{9D8B030D-6E8A-4147-A177-3AD203B41FA5}">
                      <a16:colId xmlns:a16="http://schemas.microsoft.com/office/drawing/2014/main" xmlns="" val="2732346774"/>
                    </a:ext>
                  </a:extLst>
                </a:gridCol>
                <a:gridCol w="1059061">
                  <a:extLst>
                    <a:ext uri="{9D8B030D-6E8A-4147-A177-3AD203B41FA5}">
                      <a16:colId xmlns:a16="http://schemas.microsoft.com/office/drawing/2014/main" xmlns="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02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22237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 НА ТВ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1-11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КЛАССОВ</a:t>
            </a:r>
            <a:b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РУССКОМ ЯЗЫКЕ ОБУЧЕНИЯ 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483207"/>
              </p:ext>
            </p:extLst>
          </p:nvPr>
        </p:nvGraphicFramePr>
        <p:xfrm>
          <a:off x="184088" y="914400"/>
          <a:ext cx="11823824" cy="5838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2712">
                  <a:extLst>
                    <a:ext uri="{9D8B030D-6E8A-4147-A177-3AD203B41FA5}">
                      <a16:colId xmlns:a16="http://schemas.microsoft.com/office/drawing/2014/main" xmlns="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3411792203"/>
                    </a:ext>
                  </a:extLst>
                </a:gridCol>
                <a:gridCol w="961725">
                  <a:extLst>
                    <a:ext uri="{9D8B030D-6E8A-4147-A177-3AD203B41FA5}">
                      <a16:colId xmlns:a16="http://schemas.microsoft.com/office/drawing/2014/main" xmlns="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:a16="http://schemas.microsoft.com/office/drawing/2014/main" xmlns="" val="2809372458"/>
                    </a:ext>
                  </a:extLst>
                </a:gridCol>
                <a:gridCol w="1070286">
                  <a:extLst>
                    <a:ext uri="{9D8B030D-6E8A-4147-A177-3AD203B41FA5}">
                      <a16:colId xmlns:a16="http://schemas.microsoft.com/office/drawing/2014/main" xmlns="" val="3777598954"/>
                    </a:ext>
                  </a:extLst>
                </a:gridCol>
                <a:gridCol w="1232026">
                  <a:extLst>
                    <a:ext uri="{9D8B030D-6E8A-4147-A177-3AD203B41FA5}">
                      <a16:colId xmlns:a16="http://schemas.microsoft.com/office/drawing/2014/main" xmlns="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:a16="http://schemas.microsoft.com/office/drawing/2014/main" xmlns="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:a16="http://schemas.microsoft.com/office/drawing/2014/main" xmlns="" val="78615819"/>
                    </a:ext>
                  </a:extLst>
                </a:gridCol>
                <a:gridCol w="851690">
                  <a:extLst>
                    <a:ext uri="{9D8B030D-6E8A-4147-A177-3AD203B41FA5}">
                      <a16:colId xmlns:a16="http://schemas.microsoft.com/office/drawing/2014/main" xmlns="" val="1960036683"/>
                    </a:ext>
                  </a:extLst>
                </a:gridCol>
                <a:gridCol w="867421">
                  <a:extLst>
                    <a:ext uri="{9D8B030D-6E8A-4147-A177-3AD203B41FA5}">
                      <a16:colId xmlns:a16="http://schemas.microsoft.com/office/drawing/2014/main" xmlns="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:a16="http://schemas.microsoft.com/office/drawing/2014/main" xmlns="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:a16="http://schemas.microsoft.com/office/drawing/2014/main" xmlns="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Рус.литер.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  <a:r>
                        <a:rPr lang="ru-RU" sz="900" b="1" i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Английский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0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МОДЕЛИ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lnSpc>
                <a:spcPct val="100000"/>
              </a:lnSpc>
              <a:spcBef>
                <a:spcPts val="86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дневник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840" y="5971733"/>
            <a:ext cx="36715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7355" marR="280670" indent="-140335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социальных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сетей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мобильных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мессенджеров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11"/>
            <a:ext cx="3744000" cy="35778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Личный</a:t>
            </a:r>
            <a:r>
              <a:rPr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(блог)</a:t>
            </a:r>
            <a:r>
              <a:rPr sz="1600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106526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3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ЦИФРОВЫЕ </a:t>
            </a:r>
            <a:r>
              <a:rPr sz="1350" b="1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</a:t>
            </a:r>
            <a:r>
              <a:rPr sz="1350" b="1" spc="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5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Coursera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— проект в сфере массового онлайн-образования. Стоит отметить, что компания обратилась в Министерство образования и науки РК с предложением открыть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информации.https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Хана — некоммерческая образовательная организация. Для школьников также открыт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ресурсу.https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://ru.khanacademy.org/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ШКОЛЬНИКОВ: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Огромная база с образовательным контентом, в которой более 40 тыс. материалов. Казахстанской компанией все ресурсы открыты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Молодые ребята с хорошим образовательным ресурсом обнулили свои тарифы. Весь контент соответствует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Opiq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Интерактивный ресурс содержит школьные учебники. Большая часть учебников издательства 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Алматыкітап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баспасы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Ожидаем, что к данному эстонскому проекту подключатся и другие издательства.www.opiq.kz</a:t>
            </a:r>
          </a:p>
          <a:p>
            <a:pPr marL="342900" lvl="0" indent="-342900">
              <a:buAutoNum type="arabicPeriod"/>
            </a:pP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Виртуальныи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тренажер для подготовки к ЕНТ iTest.www.itest.kz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портал для школьников и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студентов.https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http://play.nis.edu.kz/application/registration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STEM. Стоит отметить, что казахстанские ребята хорошо справляются с популяризацией STEM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://stem-academia.com/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main-page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школы iMektep.www.imektep.kz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для изучения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STEM.http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://makeathon.kazneuro.kz/</a:t>
            </a:r>
            <a:endParaRPr lang="ru-RU" sz="135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xmlns="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105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Streaming, </a:t>
            </a:r>
            <a: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Платформы: </a:t>
            </a: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Bilimland.kz, sabak.kz, aitube.kz, youtube.com </a:t>
            </a:r>
            <a:r>
              <a:rPr lang="kk-K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приложения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Zoom, Skype, Moodle, Opiq.kz</a:t>
            </a:r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xmlns="" id="{FE33593C-11B5-4162-9AF2-527A0FA0AE7E}"/>
              </a:ext>
            </a:extLst>
          </p:cNvPr>
          <p:cNvSpPr txBox="1"/>
          <p:nvPr/>
        </p:nvSpPr>
        <p:spPr>
          <a:xfrm>
            <a:off x="1053210" y="3476828"/>
            <a:ext cx="3744000" cy="109517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xmlns="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Сайты школ, социальные сети: 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993675"/>
          </a:xfrm>
        </p:spPr>
        <p:txBody>
          <a:bodyPr/>
          <a:lstStyle/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среднего образования строго соблюдаются меры по обеспечению санитарно-эпидемиологического благополучия обучающихся, педагогов и других сотрудников, о принятых мерах незамедлительно информируется вышестоящий орган управления.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с использованием дистанционных технологий осуществляется в соответствии с ГОСО, Типовыми учебными планами и программами с утвержденным расписанием уроков. При необходимости в расписание уроков вносятся коррективы для обеспечения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гибк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формы обучения.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 участники процесса обучения имеют  доступ к  ТВ-урокам и электронным платформам с учебным контентом.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процесса обучения с использованием дистанционных технологий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информационно-разъснительную работу с  педагогами, сотрудниками, родителями (законными представителями детей) координирует руководитель организации среднего образования.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организациях образования руководителем обеспечивается инструктаж всех участников процесса обучения по вопросам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ответственности каждого за сохранение здоровья, о мерах предосторожности; 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индивидуальной и (или) групповой работы с обучающимися с применением информационно-коммуникационных технологий;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индивидуального консультирования родителей при необходимости.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ПОРЯДОК ОРГАНИЗАЦИИ ПРОЦЕССА ОБУЧЕНИЯ В ОРГАНИЗАЦИЯХ СРЕДНЕГО ОБРАЗОВАНИЯ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33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3093</Words>
  <Application>Microsoft Office PowerPoint</Application>
  <PresentationFormat>Произвольный</PresentationFormat>
  <Paragraphs>593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РЕКОМЕНДАЦИИ</vt:lpstr>
      <vt:lpstr>УСЛОВИЯ ОРГАНИЗАЦИИ ДИСТАНЦИОННОГО ОБУЧЕНИЯ</vt:lpstr>
      <vt:lpstr>Учебный процесс с использованием дистанционных образовательных технологий обеспечивается следующими техническими средствами:</vt:lpstr>
      <vt:lpstr>Трансляция видеоуроков для обучающихся на казахском языке - на телеканале «Балапан», Трансляция видеоуроков для обучающихся на русском языке - на телеканале «Ел-арна»</vt:lpstr>
      <vt:lpstr>Презентация PowerPoint</vt:lpstr>
      <vt:lpstr>РАСПИСАНИЕ ВИДЕОУРОКОВ НА ТВ ДЛЯ  1-11 КЛАССОВ НА КАЗАХСКОМ ЯЗЫКЕ ОБУЧЕНИЯ </vt:lpstr>
      <vt:lpstr>РАСПИСАНИЕ ВИДЕОУРОКОВ НА ТВ ДЛЯ  1-11 КЛАССОВ НА РУССКОМ ЯЗЫКЕ ОБУЧЕНИЯ </vt:lpstr>
      <vt:lpstr>МОДЕЛИ ОРГАНИЗАЦИИ ДИСТАНЦИОННОГО ОБУЧЕНИЯ</vt:lpstr>
      <vt:lpstr>ПОРЯДОК ОРГАНИЗАЦИИ ПРОЦЕССА ОБУЧЕНИЯ В ОРГАНИЗАЦИЯХ СРЕДНЕГО ОБРАЗОВАНИЯ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ДЕЯТЕЛЬНОСТЬ УЧАСТНИКОВ УЧЕБНО-ВОСПИТАТЕЛЬНОГО ПРОЦЕССА  ОРГАНИЗАЦИЙ СРЕДНЕГО ОБРАЗОВАНИЯ</vt:lpstr>
      <vt:lpstr>УЧИТЕЛЬ-ПРЕДМЕТНИК И ОБУЧАЮЩИЙСЯ, ИМЕЮЩИЕ ДОСТУП К ИНТЕРНЕТУ И ИСПОЛЬЗУЮЩИЕ ДИСТАНЦИОННЫЕ ТЕХНОЛОГИИ ОБУЧЕНИЯ:</vt:lpstr>
      <vt:lpstr>УЧИТЕЛЬ-ПРЕДМЕТНИК И ОБУЧАЮЩИЙСЯ, НЕ ИМЕЮЩИЙ ДОСТУП К ИНТЕРНЕТУ И ИСПОЛЬЗУЮЩИЙ ТВ-УРОКИ:</vt:lpstr>
      <vt:lpstr>ОБУЧАЮЩИЙСЯ:</vt:lpstr>
      <vt:lpstr>РОДИТЕЛИ (ЗАКОННЫЕ ПРЕДСТАВИТЕЛИ) ОБУЧАЮЩИХСЯ:</vt:lpstr>
      <vt:lpstr>ОРГАНИЗАЦИЯ</vt:lpstr>
      <vt:lpstr>CALL-ЦЕНТР по вопросам организации дистанционного обучения и  работы школ города Павлодара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ГОО</cp:lastModifiedBy>
  <cp:revision>33</cp:revision>
  <dcterms:created xsi:type="dcterms:W3CDTF">2020-03-27T03:47:26Z</dcterms:created>
  <dcterms:modified xsi:type="dcterms:W3CDTF">2020-03-28T04:32:55Z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