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71" r:id="rId5"/>
    <p:sldId id="280" r:id="rId6"/>
    <p:sldId id="272" r:id="rId7"/>
    <p:sldId id="273" r:id="rId8"/>
    <p:sldId id="259" r:id="rId9"/>
    <p:sldId id="281" r:id="rId10"/>
    <p:sldId id="262" r:id="rId11"/>
    <p:sldId id="277" r:id="rId12"/>
    <p:sldId id="278" r:id="rId13"/>
    <p:sldId id="263" r:id="rId14"/>
    <p:sldId id="264" r:id="rId15"/>
    <p:sldId id="279" r:id="rId16"/>
    <p:sldId id="282" r:id="rId17"/>
    <p:sldId id="283" r:id="rId18"/>
    <p:sldId id="284" r:id="rId19"/>
    <p:sldId id="285" r:id="rId20"/>
    <p:sldId id="265" r:id="rId21"/>
    <p:sldId id="260" r:id="rId22"/>
  </p:sldIdLst>
  <p:sldSz cx="12192000" cy="6858000"/>
  <p:notesSz cx="12192000" cy="6858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010" autoAdjust="0"/>
    <p:restoredTop sz="94532" autoAdjust="0"/>
  </p:normalViewPr>
  <p:slideViewPr>
    <p:cSldViewPr>
      <p:cViewPr varScale="1">
        <p:scale>
          <a:sx n="46" d="100"/>
          <a:sy n="46" d="100"/>
        </p:scale>
        <p:origin x="-114" y="-864"/>
      </p:cViewPr>
      <p:guideLst>
        <p:guide orient="horz" pos="2880"/>
        <p:guide pos="2160"/>
      </p:guideLst>
    </p:cSldViewPr>
  </p:slideViewPr>
  <p:outlineViewPr>
    <p:cViewPr>
      <p:scale>
        <a:sx n="33" d="100"/>
        <a:sy n="33" d="100"/>
      </p:scale>
      <p:origin x="0" y="30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3/28/2020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600" b="0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3/28/2020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3/28/2020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400811" y="457200"/>
            <a:ext cx="11791315" cy="647700"/>
          </a:xfrm>
          <a:custGeom>
            <a:avLst/>
            <a:gdLst/>
            <a:ahLst/>
            <a:cxnLst/>
            <a:rect l="l" t="t" r="r" b="b"/>
            <a:pathLst>
              <a:path w="11791315" h="647700">
                <a:moveTo>
                  <a:pt x="0" y="647700"/>
                </a:moveTo>
                <a:lnTo>
                  <a:pt x="11791188" y="647700"/>
                </a:lnTo>
                <a:lnTo>
                  <a:pt x="11791188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k object 17"/>
          <p:cNvSpPr/>
          <p:nvPr/>
        </p:nvSpPr>
        <p:spPr>
          <a:xfrm>
            <a:off x="304800" y="457200"/>
            <a:ext cx="24765" cy="647700"/>
          </a:xfrm>
          <a:custGeom>
            <a:avLst/>
            <a:gdLst/>
            <a:ahLst/>
            <a:cxnLst/>
            <a:rect l="l" t="t" r="r" b="b"/>
            <a:pathLst>
              <a:path w="24764" h="647700">
                <a:moveTo>
                  <a:pt x="0" y="647700"/>
                </a:moveTo>
                <a:lnTo>
                  <a:pt x="24384" y="647700"/>
                </a:lnTo>
                <a:lnTo>
                  <a:pt x="24384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k object 18"/>
          <p:cNvSpPr/>
          <p:nvPr/>
        </p:nvSpPr>
        <p:spPr>
          <a:xfrm>
            <a:off x="0" y="457200"/>
            <a:ext cx="248920" cy="647700"/>
          </a:xfrm>
          <a:custGeom>
            <a:avLst/>
            <a:gdLst/>
            <a:ahLst/>
            <a:cxnLst/>
            <a:rect l="l" t="t" r="r" b="b"/>
            <a:pathLst>
              <a:path w="248920" h="647700">
                <a:moveTo>
                  <a:pt x="0" y="647700"/>
                </a:moveTo>
                <a:lnTo>
                  <a:pt x="248411" y="647700"/>
                </a:lnTo>
                <a:lnTo>
                  <a:pt x="248411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3/28/2020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307847" y="1588008"/>
            <a:ext cx="833755" cy="3915410"/>
          </a:xfrm>
          <a:custGeom>
            <a:avLst/>
            <a:gdLst/>
            <a:ahLst/>
            <a:cxnLst/>
            <a:rect l="l" t="t" r="r" b="b"/>
            <a:pathLst>
              <a:path w="833755" h="3915410">
                <a:moveTo>
                  <a:pt x="0" y="3915155"/>
                </a:moveTo>
                <a:lnTo>
                  <a:pt x="833628" y="3915155"/>
                </a:lnTo>
                <a:lnTo>
                  <a:pt x="833628" y="0"/>
                </a:lnTo>
                <a:lnTo>
                  <a:pt x="0" y="0"/>
                </a:lnTo>
                <a:lnTo>
                  <a:pt x="0" y="3915155"/>
                </a:lnTo>
                <a:close/>
              </a:path>
            </a:pathLst>
          </a:custGeom>
          <a:solidFill>
            <a:srgbClr val="61C3E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k object 17"/>
          <p:cNvSpPr/>
          <p:nvPr/>
        </p:nvSpPr>
        <p:spPr>
          <a:xfrm>
            <a:off x="399288" y="373379"/>
            <a:ext cx="11793220" cy="981710"/>
          </a:xfrm>
          <a:custGeom>
            <a:avLst/>
            <a:gdLst/>
            <a:ahLst/>
            <a:cxnLst/>
            <a:rect l="l" t="t" r="r" b="b"/>
            <a:pathLst>
              <a:path w="11793220" h="981710">
                <a:moveTo>
                  <a:pt x="0" y="981456"/>
                </a:moveTo>
                <a:lnTo>
                  <a:pt x="11792712" y="981456"/>
                </a:lnTo>
                <a:lnTo>
                  <a:pt x="11792712" y="0"/>
                </a:lnTo>
                <a:lnTo>
                  <a:pt x="0" y="0"/>
                </a:lnTo>
                <a:lnTo>
                  <a:pt x="0" y="981456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k object 18"/>
          <p:cNvSpPr/>
          <p:nvPr/>
        </p:nvSpPr>
        <p:spPr>
          <a:xfrm>
            <a:off x="303275" y="373379"/>
            <a:ext cx="26034" cy="981710"/>
          </a:xfrm>
          <a:custGeom>
            <a:avLst/>
            <a:gdLst/>
            <a:ahLst/>
            <a:cxnLst/>
            <a:rect l="l" t="t" r="r" b="b"/>
            <a:pathLst>
              <a:path w="26035" h="981710">
                <a:moveTo>
                  <a:pt x="0" y="981456"/>
                </a:moveTo>
                <a:lnTo>
                  <a:pt x="25908" y="981456"/>
                </a:lnTo>
                <a:lnTo>
                  <a:pt x="25908" y="0"/>
                </a:lnTo>
                <a:lnTo>
                  <a:pt x="0" y="0"/>
                </a:lnTo>
                <a:lnTo>
                  <a:pt x="0" y="981456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k object 19"/>
          <p:cNvSpPr/>
          <p:nvPr/>
        </p:nvSpPr>
        <p:spPr>
          <a:xfrm>
            <a:off x="0" y="373379"/>
            <a:ext cx="248920" cy="981710"/>
          </a:xfrm>
          <a:custGeom>
            <a:avLst/>
            <a:gdLst/>
            <a:ahLst/>
            <a:cxnLst/>
            <a:rect l="l" t="t" r="r" b="b"/>
            <a:pathLst>
              <a:path w="248920" h="981710">
                <a:moveTo>
                  <a:pt x="0" y="981456"/>
                </a:moveTo>
                <a:lnTo>
                  <a:pt x="248411" y="981456"/>
                </a:lnTo>
                <a:lnTo>
                  <a:pt x="248411" y="0"/>
                </a:lnTo>
                <a:lnTo>
                  <a:pt x="0" y="0"/>
                </a:lnTo>
                <a:lnTo>
                  <a:pt x="0" y="981456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bk object 20"/>
          <p:cNvSpPr/>
          <p:nvPr/>
        </p:nvSpPr>
        <p:spPr>
          <a:xfrm>
            <a:off x="329184" y="373379"/>
            <a:ext cx="70485" cy="981710"/>
          </a:xfrm>
          <a:custGeom>
            <a:avLst/>
            <a:gdLst/>
            <a:ahLst/>
            <a:cxnLst/>
            <a:rect l="l" t="t" r="r" b="b"/>
            <a:pathLst>
              <a:path w="70485" h="981710">
                <a:moveTo>
                  <a:pt x="0" y="981456"/>
                </a:moveTo>
                <a:lnTo>
                  <a:pt x="70103" y="981456"/>
                </a:lnTo>
                <a:lnTo>
                  <a:pt x="70103" y="0"/>
                </a:lnTo>
                <a:lnTo>
                  <a:pt x="0" y="0"/>
                </a:lnTo>
                <a:lnTo>
                  <a:pt x="0" y="981456"/>
                </a:lnTo>
                <a:close/>
              </a:path>
            </a:pathLst>
          </a:custGeom>
          <a:solidFill>
            <a:srgbClr val="61C3E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3/28/2020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8882253" y="1685620"/>
            <a:ext cx="2627629" cy="39179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39876" y="2014473"/>
            <a:ext cx="10912246" cy="422465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600" b="0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3/28/2020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hyperlink" Target="https://bit.ly/2WciGBi" TargetMode="External"/><Relationship Id="rId13" Type="http://schemas.openxmlformats.org/officeDocument/2006/relationships/hyperlink" Target="https://www.guggenheim.org/collection-online" TargetMode="External"/><Relationship Id="rId18" Type="http://schemas.openxmlformats.org/officeDocument/2006/relationships/image" Target="../media/image5.jpg"/><Relationship Id="rId3" Type="http://schemas.openxmlformats.org/officeDocument/2006/relationships/hyperlink" Target="https://bit.ly/39VHDoI" TargetMode="External"/><Relationship Id="rId7" Type="http://schemas.openxmlformats.org/officeDocument/2006/relationships/hyperlink" Target="https://bit.ly/3d08Zfm" TargetMode="External"/><Relationship Id="rId12" Type="http://schemas.openxmlformats.org/officeDocument/2006/relationships/hyperlink" Target="https://www.metmuseum.org/" TargetMode="External"/><Relationship Id="rId17" Type="http://schemas.openxmlformats.org/officeDocument/2006/relationships/hyperlink" Target="https://bit.ly/3d08L80" TargetMode="External"/><Relationship Id="rId2" Type="http://schemas.openxmlformats.org/officeDocument/2006/relationships/image" Target="../media/image4.png"/><Relationship Id="rId16" Type="http://schemas.openxmlformats.org/officeDocument/2006/relationships/hyperlink" Target="https://bit.ly/3d29dT0" TargetMode="External"/><Relationship Id="rId20" Type="http://schemas.openxmlformats.org/officeDocument/2006/relationships/image" Target="../media/image7.jp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bit.ly/2TRdiSQ" TargetMode="External"/><Relationship Id="rId11" Type="http://schemas.openxmlformats.org/officeDocument/2006/relationships/hyperlink" Target="https://www.youtube.com/user/britishmuseum" TargetMode="External"/><Relationship Id="rId5" Type="http://schemas.openxmlformats.org/officeDocument/2006/relationships/hyperlink" Target="https://artsandculture.google.com/" TargetMode="External"/><Relationship Id="rId15" Type="http://schemas.openxmlformats.org/officeDocument/2006/relationships/hyperlink" Target="https://www.si.edu/exhibitions/online" TargetMode="External"/><Relationship Id="rId10" Type="http://schemas.openxmlformats.org/officeDocument/2006/relationships/hyperlink" Target="https://www.britishmuseum.org/" TargetMode="External"/><Relationship Id="rId19" Type="http://schemas.openxmlformats.org/officeDocument/2006/relationships/image" Target="../media/image6.jpg"/><Relationship Id="rId4" Type="http://schemas.openxmlformats.org/officeDocument/2006/relationships/hyperlink" Target="https://bit.ly/2IOQDjq" TargetMode="External"/><Relationship Id="rId9" Type="http://schemas.openxmlformats.org/officeDocument/2006/relationships/hyperlink" Target="https://www.louvre.fr/en/media-en-ligne" TargetMode="External"/><Relationship Id="rId14" Type="http://schemas.openxmlformats.org/officeDocument/2006/relationships/hyperlink" Target="https://bit.ly/33iHVmX" TargetMode="Externa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g"/><Relationship Id="rId4" Type="http://schemas.openxmlformats.org/officeDocument/2006/relationships/image" Target="../media/image6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eg"/><Relationship Id="rId4" Type="http://schemas.openxmlformats.org/officeDocument/2006/relationships/image" Target="../media/image7.jp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hyperlink" Target="http://play.nis.edu.kz/application/registration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058911" y="0"/>
            <a:ext cx="4133215" cy="6858000"/>
          </a:xfrm>
          <a:custGeom>
            <a:avLst/>
            <a:gdLst/>
            <a:ahLst/>
            <a:cxnLst/>
            <a:rect l="l" t="t" r="r" b="b"/>
            <a:pathLst>
              <a:path w="4133215" h="6858000">
                <a:moveTo>
                  <a:pt x="0" y="6858000"/>
                </a:moveTo>
                <a:lnTo>
                  <a:pt x="4133088" y="6858000"/>
                </a:lnTo>
                <a:lnTo>
                  <a:pt x="4133088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8519478" y="4737889"/>
            <a:ext cx="3054985" cy="44371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kk-KZ" sz="2800" spc="-10" dirty="0" smtClean="0"/>
              <a:t>НҰСҚАУ</a:t>
            </a:r>
            <a:endParaRPr sz="2800" spc="-10" dirty="0"/>
          </a:p>
        </p:txBody>
      </p:sp>
      <p:sp>
        <p:nvSpPr>
          <p:cNvPr id="4" name="object 4"/>
          <p:cNvSpPr txBox="1"/>
          <p:nvPr/>
        </p:nvSpPr>
        <p:spPr>
          <a:xfrm>
            <a:off x="8229600" y="2255958"/>
            <a:ext cx="3634740" cy="1858842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95"/>
              </a:spcBef>
            </a:pPr>
            <a:r>
              <a:rPr lang="kk-KZ" sz="2400" spc="-5" dirty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lang="kk-KZ" sz="2400" spc="-5" dirty="0" smtClean="0">
                <a:solidFill>
                  <a:srgbClr val="FFFFFF"/>
                </a:solidFill>
                <a:latin typeface="Arial"/>
                <a:cs typeface="Arial"/>
              </a:rPr>
              <a:t>арантин уақытында Павлодар қаласының аумағында қашықтық оқытуды ұйымдастыру бойынша</a:t>
            </a:r>
            <a:endParaRPr sz="2400" dirty="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0" y="1981200"/>
            <a:ext cx="8689848" cy="455828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367284" y="1226819"/>
            <a:ext cx="11367770" cy="170815"/>
          </a:xfrm>
          <a:custGeom>
            <a:avLst/>
            <a:gdLst/>
            <a:ahLst/>
            <a:cxnLst/>
            <a:rect l="l" t="t" r="r" b="b"/>
            <a:pathLst>
              <a:path w="11367770" h="170815">
                <a:moveTo>
                  <a:pt x="11268075" y="0"/>
                </a:moveTo>
                <a:lnTo>
                  <a:pt x="0" y="0"/>
                </a:lnTo>
                <a:lnTo>
                  <a:pt x="0" y="170687"/>
                </a:lnTo>
                <a:lnTo>
                  <a:pt x="11268075" y="170687"/>
                </a:lnTo>
                <a:lnTo>
                  <a:pt x="11367516" y="85343"/>
                </a:lnTo>
                <a:lnTo>
                  <a:pt x="11268075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0" y="1205483"/>
            <a:ext cx="11992610" cy="0"/>
          </a:xfrm>
          <a:custGeom>
            <a:avLst/>
            <a:gdLst/>
            <a:ahLst/>
            <a:cxnLst/>
            <a:rect l="l" t="t" r="r" b="b"/>
            <a:pathLst>
              <a:path w="11992610">
                <a:moveTo>
                  <a:pt x="0" y="0"/>
                </a:moveTo>
                <a:lnTo>
                  <a:pt x="11992356" y="0"/>
                </a:lnTo>
              </a:path>
            </a:pathLst>
          </a:custGeom>
          <a:ln w="45720">
            <a:solidFill>
              <a:srgbClr val="334F8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8865743" y="6043247"/>
            <a:ext cx="2362454" cy="57964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kk-KZ" spc="-25" dirty="0" smtClean="0">
                <a:solidFill>
                  <a:srgbClr val="FFFFFF"/>
                </a:solidFill>
                <a:latin typeface="Arial"/>
                <a:cs typeface="Arial"/>
              </a:rPr>
              <a:t>Павлодар</a:t>
            </a:r>
          </a:p>
          <a:p>
            <a:pPr algn="ctr">
              <a:lnSpc>
                <a:spcPct val="100000"/>
              </a:lnSpc>
            </a:pPr>
            <a:r>
              <a:rPr spc="-5" dirty="0" smtClean="0">
                <a:solidFill>
                  <a:srgbClr val="FFFFFF"/>
                </a:solidFill>
                <a:latin typeface="Arial"/>
                <a:cs typeface="Arial"/>
              </a:rPr>
              <a:t>2020</a:t>
            </a:r>
            <a:endParaRPr dirty="0">
              <a:latin typeface="Arial"/>
              <a:cs typeface="Arial"/>
            </a:endParaRP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xmlns="" id="{FFB65D1F-27B8-43FD-A2FF-08FC9E0F966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424" y="41803"/>
            <a:ext cx="1142342" cy="1142342"/>
          </a:xfrm>
          <a:prstGeom prst="rect">
            <a:avLst/>
          </a:prstGeom>
        </p:spPr>
      </p:pic>
      <p:sp>
        <p:nvSpPr>
          <p:cNvPr id="13" name="object 4">
            <a:extLst>
              <a:ext uri="{FF2B5EF4-FFF2-40B4-BE49-F238E27FC236}">
                <a16:creationId xmlns:a16="http://schemas.microsoft.com/office/drawing/2014/main" xmlns="" id="{FF23EF71-F2D6-4C43-AE2D-9CBCD0C12801}"/>
              </a:ext>
            </a:extLst>
          </p:cNvPr>
          <p:cNvSpPr txBox="1">
            <a:spLocks/>
          </p:cNvSpPr>
          <p:nvPr/>
        </p:nvSpPr>
        <p:spPr>
          <a:xfrm>
            <a:off x="1371600" y="420877"/>
            <a:ext cx="9448800" cy="3606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>
            <a:lvl1pPr>
              <a:defRPr sz="2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12700">
              <a:spcBef>
                <a:spcPts val="95"/>
              </a:spcBef>
            </a:pPr>
            <a:r>
              <a:rPr lang="kk-KZ" sz="2200" kern="0" spc="-20" dirty="0" smtClean="0">
                <a:solidFill>
                  <a:schemeClr val="tx2"/>
                </a:solidFill>
              </a:rPr>
              <a:t>ПАВЛОДАР ҚАЛАСЫНЫҢ БІЛІМ БЕРУ БӨЛІМІ</a:t>
            </a:r>
            <a:endParaRPr lang="ru-RU" sz="2200" kern="0" dirty="0">
              <a:solidFill>
                <a:schemeClr val="tx2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00811" y="457200"/>
            <a:ext cx="11791315" cy="647700"/>
          </a:xfrm>
          <a:custGeom>
            <a:avLst/>
            <a:gdLst/>
            <a:ahLst/>
            <a:cxnLst/>
            <a:rect l="l" t="t" r="r" b="b"/>
            <a:pathLst>
              <a:path w="11791315" h="647700">
                <a:moveTo>
                  <a:pt x="0" y="647700"/>
                </a:moveTo>
                <a:lnTo>
                  <a:pt x="11791188" y="647700"/>
                </a:lnTo>
                <a:lnTo>
                  <a:pt x="11791188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304800" y="457200"/>
            <a:ext cx="24765" cy="647700"/>
          </a:xfrm>
          <a:custGeom>
            <a:avLst/>
            <a:gdLst/>
            <a:ahLst/>
            <a:cxnLst/>
            <a:rect l="l" t="t" r="r" b="b"/>
            <a:pathLst>
              <a:path w="24764" h="647700">
                <a:moveTo>
                  <a:pt x="0" y="647700"/>
                </a:moveTo>
                <a:lnTo>
                  <a:pt x="24384" y="647700"/>
                </a:lnTo>
                <a:lnTo>
                  <a:pt x="24384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0" y="457200"/>
            <a:ext cx="248920" cy="647700"/>
          </a:xfrm>
          <a:custGeom>
            <a:avLst/>
            <a:gdLst/>
            <a:ahLst/>
            <a:cxnLst/>
            <a:rect l="l" t="t" r="r" b="b"/>
            <a:pathLst>
              <a:path w="248920" h="647700">
                <a:moveTo>
                  <a:pt x="0" y="647700"/>
                </a:moveTo>
                <a:lnTo>
                  <a:pt x="248411" y="647700"/>
                </a:lnTo>
                <a:lnTo>
                  <a:pt x="248411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560932" y="590499"/>
            <a:ext cx="11478667" cy="350737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ru-RU" sz="2200" spc="-5" dirty="0"/>
              <a:t>ҚАШЫҚТЫҚТАН ОҚЫТУДЫ ҰЙЫМДАСТЫРУ КЕЗІНДЕГІ ӘРЕКЕТ АЛГОРИТМДЕРІ</a:t>
            </a:r>
            <a:endParaRPr sz="2200" dirty="0"/>
          </a:p>
        </p:txBody>
      </p:sp>
      <p:sp>
        <p:nvSpPr>
          <p:cNvPr id="6" name="object 6"/>
          <p:cNvSpPr/>
          <p:nvPr/>
        </p:nvSpPr>
        <p:spPr>
          <a:xfrm>
            <a:off x="329184" y="457200"/>
            <a:ext cx="71755" cy="647700"/>
          </a:xfrm>
          <a:custGeom>
            <a:avLst/>
            <a:gdLst/>
            <a:ahLst/>
            <a:cxnLst/>
            <a:rect l="l" t="t" r="r" b="b"/>
            <a:pathLst>
              <a:path w="71754" h="647700">
                <a:moveTo>
                  <a:pt x="0" y="647700"/>
                </a:moveTo>
                <a:lnTo>
                  <a:pt x="71628" y="647700"/>
                </a:lnTo>
                <a:lnTo>
                  <a:pt x="71628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solidFill>
            <a:srgbClr val="61C3E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56845" y="1524000"/>
            <a:ext cx="833755" cy="4994275"/>
          </a:xfrm>
          <a:custGeom>
            <a:avLst/>
            <a:gdLst/>
            <a:ahLst/>
            <a:cxnLst/>
            <a:rect l="l" t="t" r="r" b="b"/>
            <a:pathLst>
              <a:path w="833755" h="4994275">
                <a:moveTo>
                  <a:pt x="0" y="4994148"/>
                </a:moveTo>
                <a:lnTo>
                  <a:pt x="833628" y="4994148"/>
                </a:lnTo>
                <a:lnTo>
                  <a:pt x="833628" y="0"/>
                </a:lnTo>
                <a:lnTo>
                  <a:pt x="0" y="0"/>
                </a:lnTo>
                <a:lnTo>
                  <a:pt x="0" y="4994148"/>
                </a:lnTo>
                <a:close/>
              </a:path>
            </a:pathLst>
          </a:custGeom>
          <a:solidFill>
            <a:srgbClr val="61C3E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997101" y="3321565"/>
            <a:ext cx="10908000" cy="289182"/>
          </a:xfrm>
          <a:prstGeom prst="rect">
            <a:avLst/>
          </a:prstGeom>
          <a:solidFill>
            <a:srgbClr val="334F89"/>
          </a:solidFill>
        </p:spPr>
        <p:txBody>
          <a:bodyPr vert="horz" wrap="square" lIns="0" tIns="42545" rIns="0" bIns="0" rtlCol="0">
            <a:spAutoFit/>
          </a:bodyPr>
          <a:lstStyle/>
          <a:p>
            <a:pPr marL="92075">
              <a:lnSpc>
                <a:spcPct val="100000"/>
              </a:lnSpc>
              <a:spcBef>
                <a:spcPts val="335"/>
              </a:spcBef>
            </a:pPr>
            <a:r>
              <a:rPr lang="ru-RU" sz="1600" spc="-10" dirty="0" err="1">
                <a:solidFill>
                  <a:srgbClr val="FFFFFF"/>
                </a:solidFill>
                <a:latin typeface="Arial"/>
                <a:cs typeface="Arial"/>
              </a:rPr>
              <a:t>Қашықтықтан</a:t>
            </a:r>
            <a:r>
              <a:rPr lang="ru-RU" sz="16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0" dirty="0" err="1">
                <a:solidFill>
                  <a:srgbClr val="FFFFFF"/>
                </a:solidFill>
                <a:latin typeface="Arial"/>
                <a:cs typeface="Arial"/>
              </a:rPr>
              <a:t>оқитын</a:t>
            </a:r>
            <a:r>
              <a:rPr lang="ru-RU" sz="16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0" dirty="0" err="1">
                <a:solidFill>
                  <a:srgbClr val="FFFFFF"/>
                </a:solidFill>
                <a:latin typeface="Arial"/>
                <a:cs typeface="Arial"/>
              </a:rPr>
              <a:t>және</a:t>
            </a:r>
            <a:r>
              <a:rPr lang="ru-RU" sz="16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0" dirty="0" err="1">
                <a:solidFill>
                  <a:srgbClr val="FFFFFF"/>
                </a:solidFill>
                <a:latin typeface="Arial"/>
                <a:cs typeface="Arial"/>
              </a:rPr>
              <a:t>ауырған</a:t>
            </a:r>
            <a:r>
              <a:rPr lang="ru-RU" sz="16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0" dirty="0" err="1">
                <a:solidFill>
                  <a:srgbClr val="FFFFFF"/>
                </a:solidFill>
                <a:latin typeface="Arial"/>
                <a:cs typeface="Arial"/>
              </a:rPr>
              <a:t>оқушылардың</a:t>
            </a:r>
            <a:r>
              <a:rPr lang="ru-RU" sz="16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0" dirty="0" err="1">
                <a:solidFill>
                  <a:srgbClr val="FFFFFF"/>
                </a:solidFill>
                <a:latin typeface="Arial"/>
                <a:cs typeface="Arial"/>
              </a:rPr>
              <a:t>күнделікті</a:t>
            </a:r>
            <a:r>
              <a:rPr lang="ru-RU" sz="16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0" dirty="0" err="1">
                <a:solidFill>
                  <a:srgbClr val="FFFFFF"/>
                </a:solidFill>
                <a:latin typeface="Arial"/>
                <a:cs typeface="Arial"/>
              </a:rPr>
              <a:t>мониторингі</a:t>
            </a:r>
            <a:endParaRPr sz="1600" dirty="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008886" y="3721187"/>
            <a:ext cx="10908000" cy="288541"/>
          </a:xfrm>
          <a:prstGeom prst="rect">
            <a:avLst/>
          </a:prstGeom>
          <a:solidFill>
            <a:srgbClr val="334F89"/>
          </a:solidFill>
        </p:spPr>
        <p:txBody>
          <a:bodyPr vert="horz" wrap="square" lIns="0" tIns="41910" rIns="0" bIns="0" rtlCol="0">
            <a:spAutoFit/>
          </a:bodyPr>
          <a:lstStyle/>
          <a:p>
            <a:pPr marL="92075">
              <a:lnSpc>
                <a:spcPct val="100000"/>
              </a:lnSpc>
              <a:spcBef>
                <a:spcPts val="330"/>
              </a:spcBef>
            </a:pPr>
            <a:r>
              <a:rPr lang="ru-RU" sz="1600" spc="-15" dirty="0" err="1">
                <a:solidFill>
                  <a:srgbClr val="FFFFFF"/>
                </a:solidFill>
                <a:latin typeface="Arial"/>
                <a:cs typeface="Arial"/>
              </a:rPr>
              <a:t>Қашықтықтан</a:t>
            </a:r>
            <a:r>
              <a:rPr lang="ru-RU" sz="16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5" dirty="0" err="1">
                <a:solidFill>
                  <a:srgbClr val="FFFFFF"/>
                </a:solidFill>
                <a:latin typeface="Arial"/>
                <a:cs typeface="Arial"/>
              </a:rPr>
              <a:t>оқытуды</a:t>
            </a:r>
            <a:r>
              <a:rPr lang="ru-RU" sz="16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5" dirty="0" err="1">
                <a:solidFill>
                  <a:srgbClr val="FFFFFF"/>
                </a:solidFill>
                <a:latin typeface="Arial"/>
                <a:cs typeface="Arial"/>
              </a:rPr>
              <a:t>ұйымдастыру</a:t>
            </a:r>
            <a:r>
              <a:rPr lang="ru-RU" sz="16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5" dirty="0" err="1">
                <a:solidFill>
                  <a:srgbClr val="FFFFFF"/>
                </a:solidFill>
                <a:latin typeface="Arial"/>
                <a:cs typeface="Arial"/>
              </a:rPr>
              <a:t>және</a:t>
            </a:r>
            <a:r>
              <a:rPr lang="ru-RU" sz="16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5" dirty="0" err="1">
                <a:solidFill>
                  <a:srgbClr val="FFFFFF"/>
                </a:solidFill>
                <a:latin typeface="Arial"/>
                <a:cs typeface="Arial"/>
              </a:rPr>
              <a:t>сүйемелдеу</a:t>
            </a:r>
            <a:r>
              <a:rPr lang="ru-RU" sz="16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5" dirty="0" err="1">
                <a:solidFill>
                  <a:srgbClr val="FFFFFF"/>
                </a:solidFill>
                <a:latin typeface="Arial"/>
                <a:cs typeface="Arial"/>
              </a:rPr>
              <a:t>бойынша</a:t>
            </a:r>
            <a:r>
              <a:rPr lang="ru-RU" sz="16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5" dirty="0" err="1">
                <a:solidFill>
                  <a:srgbClr val="FFFFFF"/>
                </a:solidFill>
                <a:latin typeface="Arial"/>
                <a:cs typeface="Arial"/>
              </a:rPr>
              <a:t>педагогтарды</a:t>
            </a:r>
            <a:r>
              <a:rPr lang="ru-RU" sz="16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5" dirty="0" err="1">
                <a:solidFill>
                  <a:srgbClr val="FFFFFF"/>
                </a:solidFill>
                <a:latin typeface="Arial"/>
                <a:cs typeface="Arial"/>
              </a:rPr>
              <a:t>әдістемелік</a:t>
            </a:r>
            <a:r>
              <a:rPr lang="ru-RU" sz="16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5" dirty="0" err="1">
                <a:solidFill>
                  <a:srgbClr val="FFFFFF"/>
                </a:solidFill>
                <a:latin typeface="Arial"/>
                <a:cs typeface="Arial"/>
              </a:rPr>
              <a:t>сүйемелдеу</a:t>
            </a:r>
            <a:endParaRPr sz="1600" dirty="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004197" y="2180074"/>
            <a:ext cx="10908000" cy="1031051"/>
          </a:xfrm>
          <a:prstGeom prst="rect">
            <a:avLst/>
          </a:prstGeom>
          <a:solidFill>
            <a:srgbClr val="334F89"/>
          </a:solidFill>
        </p:spPr>
        <p:txBody>
          <a:bodyPr vert="horz" wrap="square" lIns="0" tIns="45720" rIns="0" bIns="0" rtlCol="0">
            <a:spAutoFit/>
          </a:bodyPr>
          <a:lstStyle/>
          <a:p>
            <a:pPr marL="92075" marR="268605">
              <a:lnSpc>
                <a:spcPct val="100000"/>
              </a:lnSpc>
              <a:spcBef>
                <a:spcPts val="360"/>
              </a:spcBef>
            </a:pPr>
            <a:r>
              <a:rPr lang="en-US" sz="1600" spc="-10" dirty="0">
                <a:solidFill>
                  <a:srgbClr val="FFFFFF"/>
                </a:solidFill>
                <a:latin typeface="Arial"/>
                <a:cs typeface="Arial"/>
              </a:rPr>
              <a:t>Kundelik.kz </a:t>
            </a:r>
            <a:r>
              <a:rPr lang="ru-RU" sz="1600" spc="-10" dirty="0" err="1">
                <a:solidFill>
                  <a:srgbClr val="FFFFFF"/>
                </a:solidFill>
                <a:latin typeface="Arial"/>
                <a:cs typeface="Arial"/>
              </a:rPr>
              <a:t>арқылы</a:t>
            </a:r>
            <a:r>
              <a:rPr lang="ru-RU" sz="16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0" dirty="0" err="1">
                <a:solidFill>
                  <a:srgbClr val="FFFFFF"/>
                </a:solidFill>
                <a:latin typeface="Arial"/>
                <a:cs typeface="Arial"/>
              </a:rPr>
              <a:t>қашықтықтан</a:t>
            </a:r>
            <a:r>
              <a:rPr lang="ru-RU" sz="16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0" dirty="0" err="1">
                <a:solidFill>
                  <a:srgbClr val="FFFFFF"/>
                </a:solidFill>
                <a:latin typeface="Arial"/>
                <a:cs typeface="Arial"/>
              </a:rPr>
              <a:t>оқыту</a:t>
            </a:r>
            <a:r>
              <a:rPr lang="ru-RU" sz="16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0" dirty="0" err="1">
                <a:solidFill>
                  <a:srgbClr val="FFFFFF"/>
                </a:solidFill>
                <a:latin typeface="Arial"/>
                <a:cs typeface="Arial"/>
              </a:rPr>
              <a:t>кестесі</a:t>
            </a:r>
            <a:r>
              <a:rPr lang="ru-RU" sz="1600" spc="-10" dirty="0">
                <a:solidFill>
                  <a:srgbClr val="FFFFFF"/>
                </a:solidFill>
                <a:latin typeface="Arial"/>
                <a:cs typeface="Arial"/>
              </a:rPr>
              <a:t> мен </a:t>
            </a:r>
            <a:r>
              <a:rPr lang="ru-RU" sz="1600" spc="-10" dirty="0" err="1">
                <a:solidFill>
                  <a:srgbClr val="FFFFFF"/>
                </a:solidFill>
                <a:latin typeface="Arial"/>
                <a:cs typeface="Arial"/>
              </a:rPr>
              <a:t>кестесінің</a:t>
            </a:r>
            <a:r>
              <a:rPr lang="ru-RU" sz="16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0" dirty="0" err="1">
                <a:solidFill>
                  <a:srgbClr val="FFFFFF"/>
                </a:solidFill>
                <a:latin typeface="Arial"/>
                <a:cs typeface="Arial"/>
              </a:rPr>
              <a:t>орындалуын</a:t>
            </a:r>
            <a:r>
              <a:rPr lang="ru-RU" sz="1600" spc="-10" dirty="0">
                <a:solidFill>
                  <a:srgbClr val="FFFFFF"/>
                </a:solidFill>
                <a:latin typeface="Arial"/>
                <a:cs typeface="Arial"/>
              </a:rPr>
              <a:t>, </a:t>
            </a:r>
            <a:r>
              <a:rPr lang="ru-RU" sz="1600" spc="-10" dirty="0" err="1">
                <a:solidFill>
                  <a:srgbClr val="FFFFFF"/>
                </a:solidFill>
                <a:latin typeface="Arial"/>
                <a:cs typeface="Arial"/>
              </a:rPr>
              <a:t>қашықтықтан</a:t>
            </a:r>
            <a:r>
              <a:rPr lang="ru-RU" sz="16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0" dirty="0" err="1">
                <a:solidFill>
                  <a:srgbClr val="FFFFFF"/>
                </a:solidFill>
                <a:latin typeface="Arial"/>
                <a:cs typeface="Arial"/>
              </a:rPr>
              <a:t>оқу</a:t>
            </a:r>
            <a:r>
              <a:rPr lang="ru-RU" sz="16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0" dirty="0" err="1">
                <a:solidFill>
                  <a:srgbClr val="FFFFFF"/>
                </a:solidFill>
                <a:latin typeface="Arial"/>
                <a:cs typeface="Arial"/>
              </a:rPr>
              <a:t>процесінің</a:t>
            </a:r>
            <a:r>
              <a:rPr lang="ru-RU" sz="16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0" dirty="0" err="1">
                <a:solidFill>
                  <a:srgbClr val="FFFFFF"/>
                </a:solidFill>
                <a:latin typeface="Arial"/>
                <a:cs typeface="Arial"/>
              </a:rPr>
              <a:t>ұйымдастырылуын</a:t>
            </a:r>
            <a:r>
              <a:rPr lang="ru-RU" sz="16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0" dirty="0" err="1">
                <a:solidFill>
                  <a:srgbClr val="FFFFFF"/>
                </a:solidFill>
                <a:latin typeface="Arial"/>
                <a:cs typeface="Arial"/>
              </a:rPr>
              <a:t>бақылау</a:t>
            </a:r>
            <a:r>
              <a:rPr lang="ru-RU" sz="16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0" dirty="0" err="1">
                <a:solidFill>
                  <a:srgbClr val="FFFFFF"/>
                </a:solidFill>
                <a:latin typeface="Arial"/>
                <a:cs typeface="Arial"/>
              </a:rPr>
              <a:t>және</a:t>
            </a:r>
            <a:r>
              <a:rPr lang="ru-RU" sz="1600" spc="-10" dirty="0">
                <a:solidFill>
                  <a:srgbClr val="FFFFFF"/>
                </a:solidFill>
                <a:latin typeface="Arial"/>
                <a:cs typeface="Arial"/>
              </a:rPr>
              <a:t> т. б. (</a:t>
            </a:r>
            <a:r>
              <a:rPr lang="ru-RU" sz="1600" spc="-10" dirty="0" err="1">
                <a:solidFill>
                  <a:srgbClr val="FFFFFF"/>
                </a:solidFill>
                <a:latin typeface="Arial"/>
                <a:cs typeface="Arial"/>
              </a:rPr>
              <a:t>педагогтармен</a:t>
            </a:r>
            <a:r>
              <a:rPr lang="ru-RU" sz="1600" spc="-10" dirty="0">
                <a:solidFill>
                  <a:srgbClr val="FFFFFF"/>
                </a:solidFill>
                <a:latin typeface="Arial"/>
                <a:cs typeface="Arial"/>
              </a:rPr>
              <a:t>, </a:t>
            </a:r>
            <a:r>
              <a:rPr lang="ru-RU" sz="1600" spc="-10" dirty="0" err="1">
                <a:solidFill>
                  <a:srgbClr val="FFFFFF"/>
                </a:solidFill>
                <a:latin typeface="Arial"/>
                <a:cs typeface="Arial"/>
              </a:rPr>
              <a:t>білім</a:t>
            </a:r>
            <a:r>
              <a:rPr lang="ru-RU" sz="16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0" dirty="0" err="1">
                <a:solidFill>
                  <a:srgbClr val="FFFFFF"/>
                </a:solidFill>
                <a:latin typeface="Arial"/>
                <a:cs typeface="Arial"/>
              </a:rPr>
              <a:t>алушылармен</a:t>
            </a:r>
            <a:r>
              <a:rPr lang="ru-RU" sz="16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0" dirty="0" err="1">
                <a:solidFill>
                  <a:srgbClr val="FFFFFF"/>
                </a:solidFill>
                <a:latin typeface="Arial"/>
                <a:cs typeface="Arial"/>
              </a:rPr>
              <a:t>және</a:t>
            </a:r>
            <a:r>
              <a:rPr lang="ru-RU" sz="16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0" dirty="0" err="1">
                <a:solidFill>
                  <a:srgbClr val="FFFFFF"/>
                </a:solidFill>
                <a:latin typeface="Arial"/>
                <a:cs typeface="Arial"/>
              </a:rPr>
              <a:t>олардың</a:t>
            </a:r>
            <a:r>
              <a:rPr lang="ru-RU" sz="16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0" dirty="0" err="1">
                <a:solidFill>
                  <a:srgbClr val="FFFFFF"/>
                </a:solidFill>
                <a:latin typeface="Arial"/>
                <a:cs typeface="Arial"/>
              </a:rPr>
              <a:t>ата-аналарымен</a:t>
            </a:r>
            <a:r>
              <a:rPr lang="ru-RU" sz="16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0" dirty="0" err="1">
                <a:solidFill>
                  <a:srgbClr val="FFFFFF"/>
                </a:solidFill>
                <a:latin typeface="Arial"/>
                <a:cs typeface="Arial"/>
              </a:rPr>
              <a:t>кері</a:t>
            </a:r>
            <a:r>
              <a:rPr lang="ru-RU" sz="16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0" dirty="0" err="1">
                <a:solidFill>
                  <a:srgbClr val="FFFFFF"/>
                </a:solidFill>
                <a:latin typeface="Arial"/>
                <a:cs typeface="Arial"/>
              </a:rPr>
              <a:t>байланыс</a:t>
            </a:r>
            <a:r>
              <a:rPr lang="ru-RU" sz="1600" spc="-10" dirty="0">
                <a:solidFill>
                  <a:srgbClr val="FFFFFF"/>
                </a:solidFill>
                <a:latin typeface="Arial"/>
                <a:cs typeface="Arial"/>
              </a:rPr>
              <a:t>, </a:t>
            </a:r>
            <a:r>
              <a:rPr lang="ru-RU" sz="1600" spc="-10" dirty="0" err="1">
                <a:solidFill>
                  <a:srgbClr val="FFFFFF"/>
                </a:solidFill>
                <a:latin typeface="Arial"/>
                <a:cs typeface="Arial"/>
              </a:rPr>
              <a:t>педагогтармен</a:t>
            </a:r>
            <a:r>
              <a:rPr lang="ru-RU" sz="16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0" dirty="0" err="1">
                <a:solidFill>
                  <a:srgbClr val="FFFFFF"/>
                </a:solidFill>
                <a:latin typeface="Arial"/>
                <a:cs typeface="Arial"/>
              </a:rPr>
              <a:t>кері</a:t>
            </a:r>
            <a:r>
              <a:rPr lang="ru-RU" sz="16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0" dirty="0" err="1">
                <a:solidFill>
                  <a:srgbClr val="FFFFFF"/>
                </a:solidFill>
                <a:latin typeface="Arial"/>
                <a:cs typeface="Arial"/>
              </a:rPr>
              <a:t>байланыс</a:t>
            </a:r>
            <a:r>
              <a:rPr lang="ru-RU" sz="1600" spc="-10" dirty="0">
                <a:solidFill>
                  <a:srgbClr val="FFFFFF"/>
                </a:solidFill>
                <a:latin typeface="Arial"/>
                <a:cs typeface="Arial"/>
              </a:rPr>
              <a:t> беру </a:t>
            </a:r>
            <a:r>
              <a:rPr lang="ru-RU" sz="1600" spc="-10" dirty="0" err="1">
                <a:solidFill>
                  <a:srgbClr val="FFFFFF"/>
                </a:solidFill>
                <a:latin typeface="Arial"/>
                <a:cs typeface="Arial"/>
              </a:rPr>
              <a:t>жиілігінің</a:t>
            </a:r>
            <a:r>
              <a:rPr lang="ru-RU" sz="16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0" dirty="0" err="1">
                <a:solidFill>
                  <a:srgbClr val="FFFFFF"/>
                </a:solidFill>
                <a:latin typeface="Arial"/>
                <a:cs typeface="Arial"/>
              </a:rPr>
              <a:t>мониторингі</a:t>
            </a:r>
            <a:r>
              <a:rPr lang="ru-RU" sz="16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0" dirty="0" err="1">
                <a:solidFill>
                  <a:srgbClr val="FFFFFF"/>
                </a:solidFill>
                <a:latin typeface="Arial"/>
                <a:cs typeface="Arial"/>
              </a:rPr>
              <a:t>және</a:t>
            </a:r>
            <a:r>
              <a:rPr lang="ru-RU" sz="1600" spc="-10" dirty="0">
                <a:solidFill>
                  <a:srgbClr val="FFFFFF"/>
                </a:solidFill>
                <a:latin typeface="Arial"/>
                <a:cs typeface="Arial"/>
              </a:rPr>
              <a:t> т. б.) </a:t>
            </a:r>
            <a:r>
              <a:rPr lang="ru-RU" sz="1600" spc="-10" dirty="0" err="1">
                <a:solidFill>
                  <a:srgbClr val="FFFFFF"/>
                </a:solidFill>
                <a:latin typeface="Arial"/>
                <a:cs typeface="Arial"/>
              </a:rPr>
              <a:t>бақылау</a:t>
            </a:r>
            <a:r>
              <a:rPr lang="ru-RU" sz="16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0" dirty="0" err="1">
                <a:solidFill>
                  <a:srgbClr val="FFFFFF"/>
                </a:solidFill>
                <a:latin typeface="Arial"/>
                <a:cs typeface="Arial"/>
              </a:rPr>
              <a:t>іс-шараларын</a:t>
            </a:r>
            <a:r>
              <a:rPr lang="ru-RU" sz="16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0" dirty="0" err="1">
                <a:solidFill>
                  <a:srgbClr val="FFFFFF"/>
                </a:solidFill>
                <a:latin typeface="Arial"/>
                <a:cs typeface="Arial"/>
              </a:rPr>
              <a:t>қамтитын</a:t>
            </a:r>
            <a:r>
              <a:rPr lang="ru-RU" sz="1600" spc="-10" dirty="0">
                <a:solidFill>
                  <a:srgbClr val="FFFFFF"/>
                </a:solidFill>
                <a:latin typeface="Arial"/>
                <a:cs typeface="Arial"/>
              </a:rPr>
              <a:t> (ТЖБ, </a:t>
            </a:r>
            <a:r>
              <a:rPr lang="ru-RU" sz="1600" spc="-10" dirty="0" err="1">
                <a:solidFill>
                  <a:srgbClr val="FFFFFF"/>
                </a:solidFill>
                <a:latin typeface="Arial"/>
                <a:cs typeface="Arial"/>
              </a:rPr>
              <a:t>формативтік</a:t>
            </a:r>
            <a:r>
              <a:rPr lang="ru-RU" sz="16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0" dirty="0" err="1">
                <a:solidFill>
                  <a:srgbClr val="FFFFFF"/>
                </a:solidFill>
                <a:latin typeface="Arial"/>
                <a:cs typeface="Arial"/>
              </a:rPr>
              <a:t>жұмыстар</a:t>
            </a:r>
            <a:r>
              <a:rPr lang="ru-RU" sz="1600" spc="-10" dirty="0">
                <a:solidFill>
                  <a:srgbClr val="FFFFFF"/>
                </a:solidFill>
                <a:latin typeface="Arial"/>
                <a:cs typeface="Arial"/>
              </a:rPr>
              <a:t>) </a:t>
            </a:r>
            <a:r>
              <a:rPr lang="ru-RU" sz="1600" spc="-10" dirty="0" err="1">
                <a:solidFill>
                  <a:srgbClr val="FFFFFF"/>
                </a:solidFill>
                <a:latin typeface="Arial"/>
                <a:cs typeface="Arial"/>
              </a:rPr>
              <a:t>мониториг</a:t>
            </a:r>
            <a:r>
              <a:rPr lang="ru-RU" sz="1600" spc="-10" dirty="0">
                <a:solidFill>
                  <a:srgbClr val="FFFFFF"/>
                </a:solidFill>
                <a:latin typeface="Arial"/>
                <a:cs typeface="Arial"/>
              </a:rPr>
              <a:t>.</a:t>
            </a:r>
            <a:endParaRPr sz="1600" dirty="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997103" y="4170082"/>
            <a:ext cx="10908000" cy="536685"/>
          </a:xfrm>
          <a:prstGeom prst="rect">
            <a:avLst/>
          </a:prstGeom>
          <a:solidFill>
            <a:srgbClr val="334F89"/>
          </a:solidFill>
        </p:spPr>
        <p:txBody>
          <a:bodyPr vert="horz" wrap="square" lIns="0" tIns="43815" rIns="0" bIns="0" rtlCol="0">
            <a:spAutoFit/>
          </a:bodyPr>
          <a:lstStyle/>
          <a:p>
            <a:pPr marR="772795" algn="just">
              <a:lnSpc>
                <a:spcPct val="100000"/>
              </a:lnSpc>
            </a:pPr>
            <a:r>
              <a:rPr lang="ru-RU" sz="1600" spc="-10" dirty="0" err="1">
                <a:solidFill>
                  <a:srgbClr val="FFFFFF"/>
                </a:solidFill>
                <a:latin typeface="Arial"/>
                <a:cs typeface="Arial"/>
              </a:rPr>
              <a:t>Педагогтарды</a:t>
            </a:r>
            <a:r>
              <a:rPr lang="ru-RU" sz="1600" spc="-10" dirty="0">
                <a:solidFill>
                  <a:srgbClr val="FFFFFF"/>
                </a:solidFill>
                <a:latin typeface="Arial"/>
                <a:cs typeface="Arial"/>
              </a:rPr>
              <a:t>, </a:t>
            </a:r>
            <a:r>
              <a:rPr lang="ru-RU" sz="1600" spc="-10" dirty="0" err="1">
                <a:solidFill>
                  <a:srgbClr val="FFFFFF"/>
                </a:solidFill>
                <a:latin typeface="Arial"/>
                <a:cs typeface="Arial"/>
              </a:rPr>
              <a:t>ата-аналарды</a:t>
            </a:r>
            <a:r>
              <a:rPr lang="ru-RU" sz="1600" spc="-10" dirty="0">
                <a:solidFill>
                  <a:srgbClr val="FFFFFF"/>
                </a:solidFill>
                <a:latin typeface="Arial"/>
                <a:cs typeface="Arial"/>
              </a:rPr>
              <a:t>, </a:t>
            </a:r>
            <a:r>
              <a:rPr lang="ru-RU" sz="1600" spc="-10" dirty="0" err="1">
                <a:solidFill>
                  <a:srgbClr val="FFFFFF"/>
                </a:solidFill>
                <a:latin typeface="Arial"/>
                <a:cs typeface="Arial"/>
              </a:rPr>
              <a:t>оқушыларды</a:t>
            </a:r>
            <a:r>
              <a:rPr lang="ru-RU" sz="16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0" dirty="0" err="1">
                <a:solidFill>
                  <a:srgbClr val="FFFFFF"/>
                </a:solidFill>
                <a:latin typeface="Arial"/>
                <a:cs typeface="Arial"/>
              </a:rPr>
              <a:t>қашықтықтан</a:t>
            </a:r>
            <a:r>
              <a:rPr lang="ru-RU" sz="16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0" dirty="0" err="1">
                <a:solidFill>
                  <a:srgbClr val="FFFFFF"/>
                </a:solidFill>
                <a:latin typeface="Arial"/>
                <a:cs typeface="Arial"/>
              </a:rPr>
              <a:t>оқытуды</a:t>
            </a:r>
            <a:r>
              <a:rPr lang="ru-RU" sz="16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0" dirty="0" err="1">
                <a:solidFill>
                  <a:srgbClr val="FFFFFF"/>
                </a:solidFill>
                <a:latin typeface="Arial"/>
                <a:cs typeface="Arial"/>
              </a:rPr>
              <a:t>ұйымдастыру</a:t>
            </a:r>
            <a:r>
              <a:rPr lang="ru-RU" sz="16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0" dirty="0" err="1">
                <a:solidFill>
                  <a:srgbClr val="FFFFFF"/>
                </a:solidFill>
                <a:latin typeface="Arial"/>
                <a:cs typeface="Arial"/>
              </a:rPr>
              <a:t>және</a:t>
            </a:r>
            <a:r>
              <a:rPr lang="ru-RU" sz="16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0" dirty="0" err="1">
                <a:solidFill>
                  <a:srgbClr val="FFFFFF"/>
                </a:solidFill>
                <a:latin typeface="Arial"/>
                <a:cs typeface="Arial"/>
              </a:rPr>
              <a:t>сүйемелдеу</a:t>
            </a:r>
            <a:r>
              <a:rPr lang="ru-RU" sz="16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0" dirty="0" err="1" smtClean="0">
                <a:solidFill>
                  <a:srgbClr val="FFFFFF"/>
                </a:solidFill>
                <a:latin typeface="Arial"/>
                <a:cs typeface="Arial"/>
              </a:rPr>
              <a:t>бойынша</a:t>
            </a:r>
            <a:r>
              <a:rPr lang="ru-RU" sz="1600" spc="-1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0" dirty="0" err="1" smtClean="0">
                <a:solidFill>
                  <a:srgbClr val="FFFFFF"/>
                </a:solidFill>
                <a:latin typeface="Arial"/>
                <a:cs typeface="Arial"/>
              </a:rPr>
              <a:t>тегін</a:t>
            </a:r>
            <a:r>
              <a:rPr lang="ru-RU" sz="1600" spc="-1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0" dirty="0" err="1">
                <a:solidFill>
                  <a:srgbClr val="FFFFFF"/>
                </a:solidFill>
                <a:latin typeface="Arial"/>
                <a:cs typeface="Arial"/>
              </a:rPr>
              <a:t>кеңес</a:t>
            </a:r>
            <a:r>
              <a:rPr lang="ru-RU" sz="16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0" dirty="0" err="1">
                <a:solidFill>
                  <a:srgbClr val="FFFFFF"/>
                </a:solidFill>
                <a:latin typeface="Arial"/>
                <a:cs typeface="Arial"/>
              </a:rPr>
              <a:t>алу</a:t>
            </a:r>
            <a:r>
              <a:rPr lang="ru-RU" sz="16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0" dirty="0" err="1">
                <a:solidFill>
                  <a:srgbClr val="FFFFFF"/>
                </a:solidFill>
                <a:latin typeface="Arial"/>
                <a:cs typeface="Arial"/>
              </a:rPr>
              <a:t>мүмкіндігі</a:t>
            </a:r>
            <a:r>
              <a:rPr lang="ru-RU" sz="16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0" dirty="0" err="1">
                <a:solidFill>
                  <a:srgbClr val="FFFFFF"/>
                </a:solidFill>
                <a:latin typeface="Arial"/>
                <a:cs typeface="Arial"/>
              </a:rPr>
              <a:t>туралы</a:t>
            </a:r>
            <a:r>
              <a:rPr lang="ru-RU" sz="16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0" dirty="0" err="1">
                <a:solidFill>
                  <a:srgbClr val="FFFFFF"/>
                </a:solidFill>
                <a:latin typeface="Arial"/>
                <a:cs typeface="Arial"/>
              </a:rPr>
              <a:t>мектептің</a:t>
            </a:r>
            <a:r>
              <a:rPr lang="ru-RU" sz="16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en-US" sz="1600" spc="-10" dirty="0">
                <a:solidFill>
                  <a:srgbClr val="FFFFFF"/>
                </a:solidFill>
                <a:latin typeface="Arial"/>
                <a:cs typeface="Arial"/>
              </a:rPr>
              <a:t>Call-</a:t>
            </a:r>
            <a:r>
              <a:rPr lang="ru-RU" sz="1600" spc="-10" dirty="0" err="1">
                <a:solidFill>
                  <a:srgbClr val="FFFFFF"/>
                </a:solidFill>
                <a:latin typeface="Arial"/>
                <a:cs typeface="Arial"/>
              </a:rPr>
              <a:t>орталығының</a:t>
            </a:r>
            <a:r>
              <a:rPr lang="ru-RU" sz="1600" spc="-10" dirty="0">
                <a:solidFill>
                  <a:srgbClr val="FFFFFF"/>
                </a:solidFill>
                <a:latin typeface="Arial"/>
                <a:cs typeface="Arial"/>
              </a:rPr>
              <a:t> телефоны </a:t>
            </a:r>
            <a:r>
              <a:rPr lang="ru-RU" sz="1600" spc="-10" dirty="0" err="1">
                <a:solidFill>
                  <a:srgbClr val="FFFFFF"/>
                </a:solidFill>
                <a:latin typeface="Arial"/>
                <a:cs typeface="Arial"/>
              </a:rPr>
              <a:t>бойынша</a:t>
            </a:r>
            <a:r>
              <a:rPr lang="ru-RU" sz="16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0" dirty="0" err="1" smtClean="0">
                <a:solidFill>
                  <a:srgbClr val="FFFFFF"/>
                </a:solidFill>
                <a:latin typeface="Arial"/>
                <a:cs typeface="Arial"/>
              </a:rPr>
              <a:t>ақпараттандыру</a:t>
            </a:r>
            <a:endParaRPr sz="1600" dirty="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004197" y="4817207"/>
            <a:ext cx="10908000" cy="289823"/>
          </a:xfrm>
          <a:prstGeom prst="rect">
            <a:avLst/>
          </a:prstGeom>
          <a:solidFill>
            <a:srgbClr val="334F89"/>
          </a:solidFill>
        </p:spPr>
        <p:txBody>
          <a:bodyPr vert="horz" wrap="square" lIns="0" tIns="43180" rIns="0" bIns="0" rtlCol="0">
            <a:spAutoFit/>
          </a:bodyPr>
          <a:lstStyle/>
          <a:p>
            <a:pPr marL="92075">
              <a:lnSpc>
                <a:spcPct val="100000"/>
              </a:lnSpc>
              <a:spcBef>
                <a:spcPts val="340"/>
              </a:spcBef>
            </a:pPr>
            <a:r>
              <a:rPr lang="ru-RU" sz="1600" spc="-10" dirty="0" err="1">
                <a:solidFill>
                  <a:srgbClr val="FFFFFF"/>
                </a:solidFill>
                <a:latin typeface="Arial"/>
                <a:cs typeface="Arial"/>
              </a:rPr>
              <a:t>Мұғалімнің</a:t>
            </a:r>
            <a:r>
              <a:rPr lang="ru-RU" sz="16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0" dirty="0" err="1">
                <a:solidFill>
                  <a:srgbClr val="FFFFFF"/>
                </a:solidFill>
                <a:latin typeface="Arial"/>
                <a:cs typeface="Arial"/>
              </a:rPr>
              <a:t>техникалық</a:t>
            </a:r>
            <a:r>
              <a:rPr lang="ru-RU" sz="16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0" dirty="0" err="1">
                <a:solidFill>
                  <a:srgbClr val="FFFFFF"/>
                </a:solidFill>
                <a:latin typeface="Arial"/>
                <a:cs typeface="Arial"/>
              </a:rPr>
              <a:t>қамтамасыз</a:t>
            </a:r>
            <a:r>
              <a:rPr lang="ru-RU" sz="16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0" dirty="0" err="1">
                <a:solidFill>
                  <a:srgbClr val="FFFFFF"/>
                </a:solidFill>
                <a:latin typeface="Arial"/>
                <a:cs typeface="Arial"/>
              </a:rPr>
              <a:t>етілу</a:t>
            </a:r>
            <a:r>
              <a:rPr lang="ru-RU" sz="16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0" dirty="0" err="1">
                <a:solidFill>
                  <a:srgbClr val="FFFFFF"/>
                </a:solidFill>
                <a:latin typeface="Arial"/>
                <a:cs typeface="Arial"/>
              </a:rPr>
              <a:t>мониторингі</a:t>
            </a:r>
            <a:endParaRPr sz="1600" dirty="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997103" y="5266102"/>
            <a:ext cx="10908000" cy="289823"/>
          </a:xfrm>
          <a:prstGeom prst="rect">
            <a:avLst/>
          </a:prstGeom>
          <a:solidFill>
            <a:srgbClr val="334F89"/>
          </a:solidFill>
        </p:spPr>
        <p:txBody>
          <a:bodyPr vert="horz" wrap="square" lIns="0" tIns="43180" rIns="0" bIns="0" rtlCol="0">
            <a:spAutoFit/>
          </a:bodyPr>
          <a:lstStyle/>
          <a:p>
            <a:pPr marL="92075">
              <a:lnSpc>
                <a:spcPct val="100000"/>
              </a:lnSpc>
              <a:spcBef>
                <a:spcPts val="340"/>
              </a:spcBef>
            </a:pPr>
            <a:r>
              <a:rPr lang="ru-RU" sz="1600" spc="-15" dirty="0" err="1">
                <a:solidFill>
                  <a:srgbClr val="FFFFFF"/>
                </a:solidFill>
                <a:latin typeface="Arial"/>
                <a:cs typeface="Arial"/>
              </a:rPr>
              <a:t>Қашықтықтан</a:t>
            </a:r>
            <a:r>
              <a:rPr lang="ru-RU" sz="16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5" dirty="0" err="1">
                <a:solidFill>
                  <a:srgbClr val="FFFFFF"/>
                </a:solidFill>
                <a:latin typeface="Arial"/>
                <a:cs typeface="Arial"/>
              </a:rPr>
              <a:t>оқыту</a:t>
            </a:r>
            <a:r>
              <a:rPr lang="ru-RU" sz="16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5" dirty="0" err="1">
                <a:solidFill>
                  <a:srgbClr val="FFFFFF"/>
                </a:solidFill>
                <a:latin typeface="Arial"/>
                <a:cs typeface="Arial"/>
              </a:rPr>
              <a:t>түріндегі</a:t>
            </a:r>
            <a:r>
              <a:rPr lang="ru-RU" sz="16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5" dirty="0" err="1">
                <a:solidFill>
                  <a:srgbClr val="FFFFFF"/>
                </a:solidFill>
                <a:latin typeface="Arial"/>
                <a:cs typeface="Arial"/>
              </a:rPr>
              <a:t>үй</a:t>
            </a:r>
            <a:r>
              <a:rPr lang="ru-RU" sz="16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5" dirty="0" err="1">
                <a:solidFill>
                  <a:srgbClr val="FFFFFF"/>
                </a:solidFill>
                <a:latin typeface="Arial"/>
                <a:cs typeface="Arial"/>
              </a:rPr>
              <a:t>тапсырмаларының</a:t>
            </a:r>
            <a:r>
              <a:rPr lang="ru-RU" sz="16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5" dirty="0" err="1">
                <a:solidFill>
                  <a:srgbClr val="FFFFFF"/>
                </a:solidFill>
                <a:latin typeface="Arial"/>
                <a:cs typeface="Arial"/>
              </a:rPr>
              <a:t>рұқсат</a:t>
            </a:r>
            <a:r>
              <a:rPr lang="ru-RU" sz="16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5" dirty="0" err="1">
                <a:solidFill>
                  <a:srgbClr val="FFFFFF"/>
                </a:solidFill>
                <a:latin typeface="Arial"/>
                <a:cs typeface="Arial"/>
              </a:rPr>
              <a:t>етілген</a:t>
            </a:r>
            <a:r>
              <a:rPr lang="ru-RU" sz="16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5" dirty="0" err="1">
                <a:solidFill>
                  <a:srgbClr val="FFFFFF"/>
                </a:solidFill>
                <a:latin typeface="Arial"/>
                <a:cs typeface="Arial"/>
              </a:rPr>
              <a:t>көлемін</a:t>
            </a:r>
            <a:r>
              <a:rPr lang="ru-RU" sz="16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5" dirty="0" err="1">
                <a:solidFill>
                  <a:srgbClr val="FFFFFF"/>
                </a:solidFill>
                <a:latin typeface="Arial"/>
                <a:cs typeface="Arial"/>
              </a:rPr>
              <a:t>анықтау</a:t>
            </a:r>
            <a:endParaRPr sz="1600" dirty="0">
              <a:latin typeface="Arial"/>
              <a:cs typeface="Arial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1004197" y="5715000"/>
            <a:ext cx="10908000" cy="784830"/>
          </a:xfrm>
          <a:prstGeom prst="rect">
            <a:avLst/>
          </a:prstGeom>
          <a:solidFill>
            <a:srgbClr val="334F89"/>
          </a:solidFill>
        </p:spPr>
        <p:txBody>
          <a:bodyPr vert="horz" wrap="square" lIns="0" tIns="45720" rIns="0" bIns="0" rtlCol="0">
            <a:spAutoFit/>
          </a:bodyPr>
          <a:lstStyle/>
          <a:p>
            <a:pPr marL="92075" marR="816610">
              <a:lnSpc>
                <a:spcPct val="100000"/>
              </a:lnSpc>
              <a:spcBef>
                <a:spcPts val="360"/>
              </a:spcBef>
            </a:pPr>
            <a:r>
              <a:rPr lang="ru-RU" sz="1600" spc="-15" dirty="0">
                <a:solidFill>
                  <a:srgbClr val="FFFFFF"/>
                </a:solidFill>
                <a:latin typeface="Arial"/>
                <a:cs typeface="Arial"/>
              </a:rPr>
              <a:t>Интернет </a:t>
            </a:r>
            <a:r>
              <a:rPr lang="ru-RU" sz="1600" spc="-15" dirty="0" err="1">
                <a:solidFill>
                  <a:srgbClr val="FFFFFF"/>
                </a:solidFill>
                <a:latin typeface="Arial"/>
                <a:cs typeface="Arial"/>
              </a:rPr>
              <a:t>желісіне</a:t>
            </a:r>
            <a:r>
              <a:rPr lang="ru-RU" sz="16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5" dirty="0" err="1">
                <a:solidFill>
                  <a:srgbClr val="FFFFFF"/>
                </a:solidFill>
                <a:latin typeface="Arial"/>
                <a:cs typeface="Arial"/>
              </a:rPr>
              <a:t>және</a:t>
            </a:r>
            <a:r>
              <a:rPr lang="ru-RU" sz="16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5" dirty="0" err="1">
                <a:solidFill>
                  <a:srgbClr val="FFFFFF"/>
                </a:solidFill>
                <a:latin typeface="Arial"/>
                <a:cs typeface="Arial"/>
              </a:rPr>
              <a:t>байланыс</a:t>
            </a:r>
            <a:r>
              <a:rPr lang="ru-RU" sz="16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5" dirty="0" err="1">
                <a:solidFill>
                  <a:srgbClr val="FFFFFF"/>
                </a:solidFill>
                <a:latin typeface="Arial"/>
                <a:cs typeface="Arial"/>
              </a:rPr>
              <a:t>құралдарына</a:t>
            </a:r>
            <a:r>
              <a:rPr lang="ru-RU" sz="16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5" dirty="0" err="1">
                <a:solidFill>
                  <a:srgbClr val="FFFFFF"/>
                </a:solidFill>
                <a:latin typeface="Arial"/>
                <a:cs typeface="Arial"/>
              </a:rPr>
              <a:t>рұқсаты</a:t>
            </a:r>
            <a:r>
              <a:rPr lang="ru-RU" sz="16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5" dirty="0" err="1">
                <a:solidFill>
                  <a:srgbClr val="FFFFFF"/>
                </a:solidFill>
                <a:latin typeface="Arial"/>
                <a:cs typeface="Arial"/>
              </a:rPr>
              <a:t>жоқ</a:t>
            </a:r>
            <a:r>
              <a:rPr lang="ru-RU" sz="16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5" dirty="0" err="1">
                <a:solidFill>
                  <a:srgbClr val="FFFFFF"/>
                </a:solidFill>
                <a:latin typeface="Arial"/>
                <a:cs typeface="Arial"/>
              </a:rPr>
              <a:t>білім</a:t>
            </a:r>
            <a:r>
              <a:rPr lang="ru-RU" sz="16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5" dirty="0" err="1">
                <a:solidFill>
                  <a:srgbClr val="FFFFFF"/>
                </a:solidFill>
                <a:latin typeface="Arial"/>
                <a:cs typeface="Arial"/>
              </a:rPr>
              <a:t>алушылардың</a:t>
            </a:r>
            <a:r>
              <a:rPr lang="ru-RU" sz="16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5" dirty="0" err="1">
                <a:solidFill>
                  <a:srgbClr val="FFFFFF"/>
                </a:solidFill>
                <a:latin typeface="Arial"/>
                <a:cs typeface="Arial"/>
              </a:rPr>
              <a:t>оқу</a:t>
            </a:r>
            <a:r>
              <a:rPr lang="ru-RU" sz="16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5" dirty="0" err="1">
                <a:solidFill>
                  <a:srgbClr val="FFFFFF"/>
                </a:solidFill>
                <a:latin typeface="Arial"/>
                <a:cs typeface="Arial"/>
              </a:rPr>
              <a:t>тапсырмаларын</a:t>
            </a:r>
            <a:r>
              <a:rPr lang="ru-RU" sz="16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5" dirty="0" err="1">
                <a:solidFill>
                  <a:srgbClr val="FFFFFF"/>
                </a:solidFill>
                <a:latin typeface="Arial"/>
                <a:cs typeface="Arial"/>
              </a:rPr>
              <a:t>жеткізуді</a:t>
            </a:r>
            <a:r>
              <a:rPr lang="ru-RU" sz="16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5" dirty="0" err="1">
                <a:solidFill>
                  <a:srgbClr val="FFFFFF"/>
                </a:solidFill>
                <a:latin typeface="Arial"/>
                <a:cs typeface="Arial"/>
              </a:rPr>
              <a:t>және</a:t>
            </a:r>
            <a:r>
              <a:rPr lang="ru-RU" sz="16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5" dirty="0" err="1">
                <a:solidFill>
                  <a:srgbClr val="FFFFFF"/>
                </a:solidFill>
                <a:latin typeface="Arial"/>
                <a:cs typeface="Arial"/>
              </a:rPr>
              <a:t>орындалған</a:t>
            </a:r>
            <a:r>
              <a:rPr lang="ru-RU" sz="16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5" dirty="0" err="1">
                <a:solidFill>
                  <a:srgbClr val="FFFFFF"/>
                </a:solidFill>
                <a:latin typeface="Arial"/>
                <a:cs typeface="Arial"/>
              </a:rPr>
              <a:t>жұмыстарын</a:t>
            </a:r>
            <a:r>
              <a:rPr lang="ru-RU" sz="16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5" dirty="0" err="1">
                <a:solidFill>
                  <a:srgbClr val="FFFFFF"/>
                </a:solidFill>
                <a:latin typeface="Arial"/>
                <a:cs typeface="Arial"/>
              </a:rPr>
              <a:t>тексеру</a:t>
            </a:r>
            <a:r>
              <a:rPr lang="ru-RU" sz="16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5" dirty="0" err="1">
                <a:solidFill>
                  <a:srgbClr val="FFFFFF"/>
                </a:solidFill>
                <a:latin typeface="Arial"/>
                <a:cs typeface="Arial"/>
              </a:rPr>
              <a:t>үшін</a:t>
            </a:r>
            <a:r>
              <a:rPr lang="ru-RU" sz="16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5" dirty="0" err="1">
                <a:solidFill>
                  <a:srgbClr val="FFFFFF"/>
                </a:solidFill>
                <a:latin typeface="Arial"/>
                <a:cs typeface="Arial"/>
              </a:rPr>
              <a:t>жинауды</a:t>
            </a:r>
            <a:r>
              <a:rPr lang="ru-RU" sz="16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5" dirty="0" err="1">
                <a:solidFill>
                  <a:srgbClr val="FFFFFF"/>
                </a:solidFill>
                <a:latin typeface="Arial"/>
                <a:cs typeface="Arial"/>
              </a:rPr>
              <a:t>ұйымдастыру</a:t>
            </a:r>
            <a:r>
              <a:rPr lang="ru-RU" sz="1600" spc="-15" dirty="0">
                <a:solidFill>
                  <a:srgbClr val="FFFFFF"/>
                </a:solidFill>
                <a:latin typeface="Arial"/>
                <a:cs typeface="Arial"/>
              </a:rPr>
              <a:t>. </a:t>
            </a:r>
            <a:r>
              <a:rPr lang="ru-RU" sz="1600" spc="-15" dirty="0" err="1">
                <a:solidFill>
                  <a:srgbClr val="FFFFFF"/>
                </a:solidFill>
                <a:latin typeface="Arial"/>
                <a:cs typeface="Arial"/>
              </a:rPr>
              <a:t>Бұл</a:t>
            </a:r>
            <a:r>
              <a:rPr lang="ru-RU" sz="16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5" dirty="0" err="1">
                <a:solidFill>
                  <a:srgbClr val="FFFFFF"/>
                </a:solidFill>
                <a:latin typeface="Arial"/>
                <a:cs typeface="Arial"/>
              </a:rPr>
              <a:t>ретте</a:t>
            </a:r>
            <a:r>
              <a:rPr lang="ru-RU" sz="16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5" dirty="0" err="1">
                <a:solidFill>
                  <a:srgbClr val="FFFFFF"/>
                </a:solidFill>
                <a:latin typeface="Arial"/>
                <a:cs typeface="Arial"/>
              </a:rPr>
              <a:t>жеке</a:t>
            </a:r>
            <a:r>
              <a:rPr lang="ru-RU" sz="16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5" dirty="0" err="1">
                <a:solidFill>
                  <a:srgbClr val="FFFFFF"/>
                </a:solidFill>
                <a:latin typeface="Arial"/>
                <a:cs typeface="Arial"/>
              </a:rPr>
              <a:t>қорғаныс</a:t>
            </a:r>
            <a:r>
              <a:rPr lang="ru-RU" sz="16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5" dirty="0" err="1">
                <a:solidFill>
                  <a:srgbClr val="FFFFFF"/>
                </a:solidFill>
                <a:latin typeface="Arial"/>
                <a:cs typeface="Arial"/>
              </a:rPr>
              <a:t>құралдарын</a:t>
            </a:r>
            <a:r>
              <a:rPr lang="ru-RU" sz="1600" spc="-15" dirty="0">
                <a:solidFill>
                  <a:srgbClr val="FFFFFF"/>
                </a:solidFill>
                <a:latin typeface="Arial"/>
                <a:cs typeface="Arial"/>
              </a:rPr>
              <a:t> (маска, </a:t>
            </a:r>
            <a:r>
              <a:rPr lang="ru-RU" sz="1600" spc="-15" dirty="0" err="1">
                <a:solidFill>
                  <a:srgbClr val="FFFFFF"/>
                </a:solidFill>
                <a:latin typeface="Arial"/>
                <a:cs typeface="Arial"/>
              </a:rPr>
              <a:t>қолғап</a:t>
            </a:r>
            <a:r>
              <a:rPr lang="ru-RU" sz="1600" spc="-15" dirty="0">
                <a:solidFill>
                  <a:srgbClr val="FFFFFF"/>
                </a:solidFill>
                <a:latin typeface="Arial"/>
                <a:cs typeface="Arial"/>
              </a:rPr>
              <a:t>) </a:t>
            </a:r>
            <a:r>
              <a:rPr lang="ru-RU" sz="1600" spc="-15" dirty="0" err="1">
                <a:solidFill>
                  <a:srgbClr val="FFFFFF"/>
                </a:solidFill>
                <a:latin typeface="Arial"/>
                <a:cs typeface="Arial"/>
              </a:rPr>
              <a:t>пайдалану</a:t>
            </a:r>
            <a:r>
              <a:rPr lang="ru-RU" sz="16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5" dirty="0" err="1">
                <a:solidFill>
                  <a:srgbClr val="FFFFFF"/>
                </a:solidFill>
                <a:latin typeface="Arial"/>
                <a:cs typeface="Arial"/>
              </a:rPr>
              <a:t>жөніндегі</a:t>
            </a:r>
            <a:r>
              <a:rPr lang="ru-RU" sz="16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5" dirty="0" err="1">
                <a:solidFill>
                  <a:srgbClr val="FFFFFF"/>
                </a:solidFill>
                <a:latin typeface="Arial"/>
                <a:cs typeface="Arial"/>
              </a:rPr>
              <a:t>талаптар</a:t>
            </a:r>
            <a:r>
              <a:rPr lang="ru-RU" sz="16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5" dirty="0" err="1">
                <a:solidFill>
                  <a:srgbClr val="FFFFFF"/>
                </a:solidFill>
                <a:latin typeface="Arial"/>
                <a:cs typeface="Arial"/>
              </a:rPr>
              <a:t>қатаң</a:t>
            </a:r>
            <a:r>
              <a:rPr lang="ru-RU" sz="16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5" dirty="0" err="1">
                <a:solidFill>
                  <a:srgbClr val="FFFFFF"/>
                </a:solidFill>
                <a:latin typeface="Arial"/>
                <a:cs typeface="Arial"/>
              </a:rPr>
              <a:t>сақталады</a:t>
            </a:r>
            <a:r>
              <a:rPr lang="ru-RU" sz="1600" spc="-15" dirty="0">
                <a:solidFill>
                  <a:srgbClr val="FFFFFF"/>
                </a:solidFill>
                <a:latin typeface="Arial"/>
                <a:cs typeface="Arial"/>
              </a:rPr>
              <a:t>.</a:t>
            </a:r>
            <a:endParaRPr sz="1600" spc="-15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5012690" y="1143000"/>
            <a:ext cx="275971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kk-KZ" sz="1800" b="1" spc="-20" dirty="0" smtClean="0">
                <a:latin typeface="Arial"/>
                <a:cs typeface="Arial"/>
              </a:rPr>
              <a:t>МЕКТЕП  ДИРЕКТОРЫ</a:t>
            </a:r>
            <a:endParaRPr sz="1800" dirty="0">
              <a:latin typeface="Arial"/>
              <a:cs typeface="Arial"/>
            </a:endParaRPr>
          </a:p>
        </p:txBody>
      </p:sp>
      <p:sp>
        <p:nvSpPr>
          <p:cNvPr id="17" name="object 8">
            <a:extLst>
              <a:ext uri="{FF2B5EF4-FFF2-40B4-BE49-F238E27FC236}">
                <a16:creationId xmlns:a16="http://schemas.microsoft.com/office/drawing/2014/main" xmlns="" id="{49592010-2307-478C-9054-C7BB5A73555F}"/>
              </a:ext>
            </a:extLst>
          </p:cNvPr>
          <p:cNvSpPr txBox="1"/>
          <p:nvPr/>
        </p:nvSpPr>
        <p:spPr>
          <a:xfrm>
            <a:off x="1004197" y="1534231"/>
            <a:ext cx="10908000" cy="535403"/>
          </a:xfrm>
          <a:prstGeom prst="rect">
            <a:avLst/>
          </a:prstGeom>
          <a:solidFill>
            <a:srgbClr val="334F89"/>
          </a:solidFill>
        </p:spPr>
        <p:txBody>
          <a:bodyPr vert="horz" wrap="square" lIns="0" tIns="42545" rIns="0" bIns="0" rtlCol="0">
            <a:spAutoFit/>
          </a:bodyPr>
          <a:lstStyle/>
          <a:p>
            <a:pPr marL="92075">
              <a:lnSpc>
                <a:spcPct val="100000"/>
              </a:lnSpc>
              <a:spcBef>
                <a:spcPts val="335"/>
              </a:spcBef>
            </a:pPr>
            <a:r>
              <a:rPr lang="kk-KZ" sz="1600" spc="-10" dirty="0">
                <a:solidFill>
                  <a:srgbClr val="FFFFFF"/>
                </a:solidFill>
                <a:latin typeface="Arial"/>
                <a:cs typeface="Arial"/>
              </a:rPr>
              <a:t>Қашықтықтан оқыту технологиясын қолдану арқылы оқыту үдерісі жағдайында жұмыс жоспарын, сабақ кестесін бекіту</a:t>
            </a:r>
            <a:endParaRPr sz="160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00811" y="457200"/>
            <a:ext cx="11791315" cy="647700"/>
          </a:xfrm>
          <a:custGeom>
            <a:avLst/>
            <a:gdLst/>
            <a:ahLst/>
            <a:cxnLst/>
            <a:rect l="l" t="t" r="r" b="b"/>
            <a:pathLst>
              <a:path w="11791315" h="647700">
                <a:moveTo>
                  <a:pt x="0" y="647700"/>
                </a:moveTo>
                <a:lnTo>
                  <a:pt x="11791188" y="647700"/>
                </a:lnTo>
                <a:lnTo>
                  <a:pt x="11791188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304800" y="457200"/>
            <a:ext cx="24765" cy="647700"/>
          </a:xfrm>
          <a:custGeom>
            <a:avLst/>
            <a:gdLst/>
            <a:ahLst/>
            <a:cxnLst/>
            <a:rect l="l" t="t" r="r" b="b"/>
            <a:pathLst>
              <a:path w="24764" h="647700">
                <a:moveTo>
                  <a:pt x="0" y="647700"/>
                </a:moveTo>
                <a:lnTo>
                  <a:pt x="24384" y="647700"/>
                </a:lnTo>
                <a:lnTo>
                  <a:pt x="24384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0" y="457200"/>
            <a:ext cx="248920" cy="647700"/>
          </a:xfrm>
          <a:custGeom>
            <a:avLst/>
            <a:gdLst/>
            <a:ahLst/>
            <a:cxnLst/>
            <a:rect l="l" t="t" r="r" b="b"/>
            <a:pathLst>
              <a:path w="248920" h="647700">
                <a:moveTo>
                  <a:pt x="0" y="647700"/>
                </a:moveTo>
                <a:lnTo>
                  <a:pt x="248411" y="647700"/>
                </a:lnTo>
                <a:lnTo>
                  <a:pt x="248411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560932" y="590499"/>
            <a:ext cx="11463953" cy="350737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ru-RU" sz="2200" spc="-5" dirty="0"/>
              <a:t>ҚАШЫҚТЫҚТАН ОҚЫТУДЫ ҰЙЫМДАСТЫРУ КЕЗІНДЕГІ ӘРЕКЕТ АЛГОРИТМДЕРІ</a:t>
            </a:r>
            <a:endParaRPr sz="2200" dirty="0"/>
          </a:p>
        </p:txBody>
      </p:sp>
      <p:sp>
        <p:nvSpPr>
          <p:cNvPr id="6" name="object 6"/>
          <p:cNvSpPr/>
          <p:nvPr/>
        </p:nvSpPr>
        <p:spPr>
          <a:xfrm>
            <a:off x="329184" y="457200"/>
            <a:ext cx="71755" cy="647700"/>
          </a:xfrm>
          <a:custGeom>
            <a:avLst/>
            <a:gdLst/>
            <a:ahLst/>
            <a:cxnLst/>
            <a:rect l="l" t="t" r="r" b="b"/>
            <a:pathLst>
              <a:path w="71754" h="647700">
                <a:moveTo>
                  <a:pt x="0" y="647700"/>
                </a:moveTo>
                <a:lnTo>
                  <a:pt x="71628" y="647700"/>
                </a:lnTo>
                <a:lnTo>
                  <a:pt x="71628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solidFill>
            <a:srgbClr val="61C3E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838200" y="2840227"/>
            <a:ext cx="11196000" cy="781624"/>
          </a:xfrm>
          <a:prstGeom prst="rect">
            <a:avLst/>
          </a:prstGeom>
          <a:solidFill>
            <a:srgbClr val="334F89"/>
          </a:solidFill>
        </p:spPr>
        <p:txBody>
          <a:bodyPr vert="horz" wrap="square" lIns="0" tIns="42545" rIns="0" bIns="0" rtlCol="0">
            <a:spAutoFit/>
          </a:bodyPr>
          <a:lstStyle/>
          <a:p>
            <a:pPr marL="92075">
              <a:lnSpc>
                <a:spcPct val="100000"/>
              </a:lnSpc>
              <a:spcBef>
                <a:spcPts val="335"/>
              </a:spcBef>
            </a:pPr>
            <a:r>
              <a:rPr lang="ru-RU" sz="1600" spc="-10" dirty="0" err="1">
                <a:solidFill>
                  <a:srgbClr val="FFFFFF"/>
                </a:solidFill>
                <a:latin typeface="Arial"/>
                <a:cs typeface="Arial"/>
              </a:rPr>
              <a:t>пән</a:t>
            </a:r>
            <a:r>
              <a:rPr lang="ru-RU" sz="16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0" dirty="0" err="1">
                <a:solidFill>
                  <a:srgbClr val="FFFFFF"/>
                </a:solidFill>
                <a:latin typeface="Arial"/>
                <a:cs typeface="Arial"/>
              </a:rPr>
              <a:t>мұғалімдерімен</a:t>
            </a:r>
            <a:r>
              <a:rPr lang="ru-RU" sz="16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0" dirty="0" err="1">
                <a:solidFill>
                  <a:srgbClr val="FFFFFF"/>
                </a:solidFill>
                <a:latin typeface="Arial"/>
                <a:cs typeface="Arial"/>
              </a:rPr>
              <a:t>бірлесіп</a:t>
            </a:r>
            <a:r>
              <a:rPr lang="ru-RU" sz="16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0" dirty="0" err="1">
                <a:solidFill>
                  <a:srgbClr val="FFFFFF"/>
                </a:solidFill>
                <a:latin typeface="Arial"/>
                <a:cs typeface="Arial"/>
              </a:rPr>
              <a:t>білім</a:t>
            </a:r>
            <a:r>
              <a:rPr lang="ru-RU" sz="16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0" dirty="0" err="1">
                <a:solidFill>
                  <a:srgbClr val="FFFFFF"/>
                </a:solidFill>
                <a:latin typeface="Arial"/>
                <a:cs typeface="Arial"/>
              </a:rPr>
              <a:t>алушылардың</a:t>
            </a:r>
            <a:r>
              <a:rPr lang="ru-RU" sz="16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0" dirty="0" err="1" smtClean="0">
                <a:solidFill>
                  <a:srgbClr val="FFFFFF"/>
                </a:solidFill>
                <a:latin typeface="Arial"/>
                <a:cs typeface="Arial"/>
              </a:rPr>
              <a:t>қашықтықтан</a:t>
            </a:r>
            <a:r>
              <a:rPr lang="ru-RU" sz="1600" spc="-1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0" dirty="0" err="1">
                <a:solidFill>
                  <a:srgbClr val="FFFFFF"/>
                </a:solidFill>
                <a:latin typeface="Arial"/>
                <a:cs typeface="Arial"/>
              </a:rPr>
              <a:t>оқу</a:t>
            </a:r>
            <a:r>
              <a:rPr lang="ru-RU" sz="16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0" dirty="0" err="1">
                <a:solidFill>
                  <a:srgbClr val="FFFFFF"/>
                </a:solidFill>
                <a:latin typeface="Arial"/>
                <a:cs typeface="Arial"/>
              </a:rPr>
              <a:t>қызметін</a:t>
            </a:r>
            <a:r>
              <a:rPr lang="ru-RU" sz="16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0" dirty="0" err="1">
                <a:solidFill>
                  <a:srgbClr val="FFFFFF"/>
                </a:solidFill>
                <a:latin typeface="Arial"/>
                <a:cs typeface="Arial"/>
              </a:rPr>
              <a:t>ұйымдастыруды</a:t>
            </a:r>
            <a:r>
              <a:rPr lang="ru-RU" sz="1600" spc="-10" dirty="0">
                <a:solidFill>
                  <a:srgbClr val="FFFFFF"/>
                </a:solidFill>
                <a:latin typeface="Arial"/>
                <a:cs typeface="Arial"/>
              </a:rPr>
              <a:t>: </a:t>
            </a:r>
            <a:r>
              <a:rPr lang="ru-RU" sz="1600" spc="-10" dirty="0" err="1">
                <a:solidFill>
                  <a:srgbClr val="FFFFFF"/>
                </a:solidFill>
                <a:latin typeface="Arial"/>
                <a:cs typeface="Arial"/>
              </a:rPr>
              <a:t>оқытудың</a:t>
            </a:r>
            <a:r>
              <a:rPr lang="ru-RU" sz="16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0" dirty="0" err="1">
                <a:solidFill>
                  <a:srgbClr val="FFFFFF"/>
                </a:solidFill>
                <a:latin typeface="Arial"/>
                <a:cs typeface="Arial"/>
              </a:rPr>
              <a:t>әдістері</a:t>
            </a:r>
            <a:r>
              <a:rPr lang="ru-RU" sz="1600" spc="-10" dirty="0">
                <a:solidFill>
                  <a:srgbClr val="FFFFFF"/>
                </a:solidFill>
                <a:latin typeface="Arial"/>
                <a:cs typeface="Arial"/>
              </a:rPr>
              <a:t> мен </a:t>
            </a:r>
            <a:r>
              <a:rPr lang="ru-RU" sz="1600" spc="-10" dirty="0" err="1">
                <a:solidFill>
                  <a:srgbClr val="FFFFFF"/>
                </a:solidFill>
                <a:latin typeface="Arial"/>
                <a:cs typeface="Arial"/>
              </a:rPr>
              <a:t>тәсілдерін</a:t>
            </a:r>
            <a:r>
              <a:rPr lang="ru-RU" sz="1600" spc="-10" dirty="0">
                <a:solidFill>
                  <a:srgbClr val="FFFFFF"/>
                </a:solidFill>
                <a:latin typeface="Arial"/>
                <a:cs typeface="Arial"/>
              </a:rPr>
              <a:t>, </a:t>
            </a:r>
            <a:r>
              <a:rPr lang="ru-RU" sz="1600" spc="-10" dirty="0" err="1">
                <a:solidFill>
                  <a:srgbClr val="FFFFFF"/>
                </a:solidFill>
                <a:latin typeface="Arial"/>
                <a:cs typeface="Arial"/>
              </a:rPr>
              <a:t>білім</a:t>
            </a:r>
            <a:r>
              <a:rPr lang="ru-RU" sz="16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0" dirty="0" err="1">
                <a:solidFill>
                  <a:srgbClr val="FFFFFF"/>
                </a:solidFill>
                <a:latin typeface="Arial"/>
                <a:cs typeface="Arial"/>
              </a:rPr>
              <a:t>алушылардың</a:t>
            </a:r>
            <a:r>
              <a:rPr lang="ru-RU" sz="16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0" dirty="0" err="1">
                <a:solidFill>
                  <a:srgbClr val="FFFFFF"/>
                </a:solidFill>
                <a:latin typeface="Arial"/>
                <a:cs typeface="Arial"/>
              </a:rPr>
              <a:t>тапсырмаларды</a:t>
            </a:r>
            <a:r>
              <a:rPr lang="ru-RU" sz="16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0" dirty="0" err="1">
                <a:solidFill>
                  <a:srgbClr val="FFFFFF"/>
                </a:solidFill>
                <a:latin typeface="Arial"/>
                <a:cs typeface="Arial"/>
              </a:rPr>
              <a:t>алу</a:t>
            </a:r>
            <a:r>
              <a:rPr lang="ru-RU" sz="16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0" dirty="0" err="1">
                <a:solidFill>
                  <a:srgbClr val="FFFFFF"/>
                </a:solidFill>
                <a:latin typeface="Arial"/>
                <a:cs typeface="Arial"/>
              </a:rPr>
              <a:t>мерзімдерін</a:t>
            </a:r>
            <a:r>
              <a:rPr lang="ru-RU" sz="16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0" dirty="0" err="1">
                <a:solidFill>
                  <a:srgbClr val="FFFFFF"/>
                </a:solidFill>
                <a:latin typeface="Arial"/>
                <a:cs typeface="Arial"/>
              </a:rPr>
              <a:t>және</a:t>
            </a:r>
            <a:r>
              <a:rPr lang="ru-RU" sz="16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0" dirty="0" err="1">
                <a:solidFill>
                  <a:srgbClr val="FFFFFF"/>
                </a:solidFill>
                <a:latin typeface="Arial"/>
                <a:cs typeface="Arial"/>
              </a:rPr>
              <a:t>олардың</a:t>
            </a:r>
            <a:r>
              <a:rPr lang="ru-RU" sz="16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0" dirty="0" err="1">
                <a:solidFill>
                  <a:srgbClr val="FFFFFF"/>
                </a:solidFill>
                <a:latin typeface="Arial"/>
                <a:cs typeface="Arial"/>
              </a:rPr>
              <a:t>орындалған</a:t>
            </a:r>
            <a:r>
              <a:rPr lang="ru-RU" sz="16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0" dirty="0" err="1">
                <a:solidFill>
                  <a:srgbClr val="FFFFFF"/>
                </a:solidFill>
                <a:latin typeface="Arial"/>
                <a:cs typeface="Arial"/>
              </a:rPr>
              <a:t>жұмыстарды</a:t>
            </a:r>
            <a:r>
              <a:rPr lang="ru-RU" sz="16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0" dirty="0" err="1">
                <a:solidFill>
                  <a:srgbClr val="FFFFFF"/>
                </a:solidFill>
                <a:latin typeface="Arial"/>
                <a:cs typeface="Arial"/>
              </a:rPr>
              <a:t>ұсынуды</a:t>
            </a:r>
            <a:r>
              <a:rPr lang="ru-RU" sz="16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0" dirty="0" err="1">
                <a:solidFill>
                  <a:srgbClr val="FFFFFF"/>
                </a:solidFill>
                <a:latin typeface="Arial"/>
                <a:cs typeface="Arial"/>
              </a:rPr>
              <a:t>анықтайды</a:t>
            </a:r>
            <a:r>
              <a:rPr lang="ru-RU" sz="1600" spc="-10" dirty="0">
                <a:solidFill>
                  <a:srgbClr val="FFFFFF"/>
                </a:solidFill>
                <a:latin typeface="Arial"/>
                <a:cs typeface="Arial"/>
              </a:rPr>
              <a:t>;</a:t>
            </a:r>
            <a:endParaRPr sz="1600" dirty="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838200" y="3737843"/>
            <a:ext cx="11196000" cy="288541"/>
          </a:xfrm>
          <a:prstGeom prst="rect">
            <a:avLst/>
          </a:prstGeom>
          <a:solidFill>
            <a:srgbClr val="334F89"/>
          </a:solidFill>
        </p:spPr>
        <p:txBody>
          <a:bodyPr vert="horz" wrap="square" lIns="0" tIns="41910" rIns="0" bIns="0" rtlCol="0">
            <a:spAutoFit/>
          </a:bodyPr>
          <a:lstStyle/>
          <a:p>
            <a:pPr marL="92075">
              <a:lnSpc>
                <a:spcPct val="100000"/>
              </a:lnSpc>
              <a:spcBef>
                <a:spcPts val="330"/>
              </a:spcBef>
            </a:pPr>
            <a:r>
              <a:rPr lang="ru-RU" sz="1600" spc="-15" dirty="0" err="1">
                <a:solidFill>
                  <a:srgbClr val="FFFFFF"/>
                </a:solidFill>
                <a:latin typeface="Arial"/>
                <a:cs typeface="Arial"/>
              </a:rPr>
              <a:t>қашықтықтан</a:t>
            </a:r>
            <a:r>
              <a:rPr lang="ru-RU" sz="16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5" dirty="0" err="1">
                <a:solidFill>
                  <a:srgbClr val="FFFFFF"/>
                </a:solidFill>
                <a:latin typeface="Arial"/>
                <a:cs typeface="Arial"/>
              </a:rPr>
              <a:t>оқыту</a:t>
            </a:r>
            <a:r>
              <a:rPr lang="ru-RU" sz="16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5" dirty="0" err="1">
                <a:solidFill>
                  <a:srgbClr val="FFFFFF"/>
                </a:solidFill>
                <a:latin typeface="Arial"/>
                <a:cs typeface="Arial"/>
              </a:rPr>
              <a:t>аясында</a:t>
            </a:r>
            <a:r>
              <a:rPr lang="ru-RU" sz="16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5" dirty="0" err="1">
                <a:solidFill>
                  <a:srgbClr val="FFFFFF"/>
                </a:solidFill>
                <a:latin typeface="Arial"/>
                <a:cs typeface="Arial"/>
              </a:rPr>
              <a:t>әдістемелік</a:t>
            </a:r>
            <a:r>
              <a:rPr lang="ru-RU" sz="16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5" dirty="0" err="1">
                <a:solidFill>
                  <a:srgbClr val="FFFFFF"/>
                </a:solidFill>
                <a:latin typeface="Arial"/>
                <a:cs typeface="Arial"/>
              </a:rPr>
              <a:t>көмек</a:t>
            </a:r>
            <a:r>
              <a:rPr lang="ru-RU" sz="16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5" dirty="0" err="1">
                <a:solidFill>
                  <a:srgbClr val="FFFFFF"/>
                </a:solidFill>
                <a:latin typeface="Arial"/>
                <a:cs typeface="Arial"/>
              </a:rPr>
              <a:t>көрсету</a:t>
            </a:r>
            <a:r>
              <a:rPr lang="ru-RU" sz="16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5" dirty="0" err="1">
                <a:solidFill>
                  <a:srgbClr val="FFFFFF"/>
                </a:solidFill>
                <a:latin typeface="Arial"/>
                <a:cs typeface="Arial"/>
              </a:rPr>
              <a:t>үшін</a:t>
            </a:r>
            <a:r>
              <a:rPr lang="ru-RU" sz="16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5" dirty="0" err="1">
                <a:solidFill>
                  <a:srgbClr val="FFFFFF"/>
                </a:solidFill>
                <a:latin typeface="Arial"/>
                <a:cs typeface="Arial"/>
              </a:rPr>
              <a:t>педагогтарға</a:t>
            </a:r>
            <a:r>
              <a:rPr lang="ru-RU" sz="16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5" dirty="0" err="1">
                <a:solidFill>
                  <a:srgbClr val="FFFFFF"/>
                </a:solidFill>
                <a:latin typeface="Arial"/>
                <a:cs typeface="Arial"/>
              </a:rPr>
              <a:t>арналған</a:t>
            </a:r>
            <a:r>
              <a:rPr lang="ru-RU" sz="16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5" dirty="0" err="1">
                <a:solidFill>
                  <a:srgbClr val="FFFFFF"/>
                </a:solidFill>
                <a:latin typeface="Arial"/>
                <a:cs typeface="Arial"/>
              </a:rPr>
              <a:t>видеокоучингтер</a:t>
            </a:r>
            <a:r>
              <a:rPr lang="ru-RU" sz="16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5" dirty="0" err="1">
                <a:solidFill>
                  <a:srgbClr val="FFFFFF"/>
                </a:solidFill>
                <a:latin typeface="Arial"/>
                <a:cs typeface="Arial"/>
              </a:rPr>
              <a:t>ұйымдастырады</a:t>
            </a:r>
            <a:r>
              <a:rPr lang="ru-RU" sz="1600" spc="-15" dirty="0">
                <a:solidFill>
                  <a:srgbClr val="FFFFFF"/>
                </a:solidFill>
                <a:latin typeface="Arial"/>
                <a:cs typeface="Arial"/>
              </a:rPr>
              <a:t>.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838200" y="2185626"/>
            <a:ext cx="11196000" cy="538609"/>
          </a:xfrm>
          <a:prstGeom prst="rect">
            <a:avLst/>
          </a:prstGeom>
          <a:solidFill>
            <a:srgbClr val="334F89"/>
          </a:solidFill>
        </p:spPr>
        <p:txBody>
          <a:bodyPr vert="horz" wrap="square" lIns="0" tIns="45720" rIns="0" bIns="0" rtlCol="0">
            <a:spAutoFit/>
          </a:bodyPr>
          <a:lstStyle/>
          <a:p>
            <a:pPr marL="92075" marR="268605">
              <a:lnSpc>
                <a:spcPct val="100000"/>
              </a:lnSpc>
              <a:spcBef>
                <a:spcPts val="360"/>
              </a:spcBef>
            </a:pPr>
            <a:r>
              <a:rPr lang="ru-RU" sz="1600" spc="-10" dirty="0" err="1">
                <a:solidFill>
                  <a:srgbClr val="FFFFFF"/>
                </a:solidFill>
                <a:latin typeface="Arial"/>
                <a:cs typeface="Arial"/>
              </a:rPr>
              <a:t>электрондық</a:t>
            </a:r>
            <a:r>
              <a:rPr lang="ru-RU" sz="16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0" dirty="0" err="1">
                <a:solidFill>
                  <a:srgbClr val="FFFFFF"/>
                </a:solidFill>
                <a:latin typeface="Arial"/>
                <a:cs typeface="Arial"/>
              </a:rPr>
              <a:t>журналда</a:t>
            </a:r>
            <a:r>
              <a:rPr lang="ru-RU" sz="16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0" dirty="0" err="1">
                <a:solidFill>
                  <a:srgbClr val="FFFFFF"/>
                </a:solidFill>
                <a:latin typeface="Arial"/>
                <a:cs typeface="Arial"/>
              </a:rPr>
              <a:t>сабақ</a:t>
            </a:r>
            <a:r>
              <a:rPr lang="ru-RU" sz="16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0" dirty="0" err="1">
                <a:solidFill>
                  <a:srgbClr val="FFFFFF"/>
                </a:solidFill>
                <a:latin typeface="Arial"/>
                <a:cs typeface="Arial"/>
              </a:rPr>
              <a:t>контентін</a:t>
            </a:r>
            <a:r>
              <a:rPr lang="ru-RU" sz="16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0" dirty="0" err="1">
                <a:solidFill>
                  <a:srgbClr val="FFFFFF"/>
                </a:solidFill>
                <a:latin typeface="Arial"/>
                <a:cs typeface="Arial"/>
              </a:rPr>
              <a:t>әзірлеу</a:t>
            </a:r>
            <a:r>
              <a:rPr lang="ru-RU" sz="16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0" dirty="0" err="1">
                <a:solidFill>
                  <a:srgbClr val="FFFFFF"/>
                </a:solidFill>
                <a:latin typeface="Arial"/>
                <a:cs typeface="Arial"/>
              </a:rPr>
              <a:t>және</a:t>
            </a:r>
            <a:r>
              <a:rPr lang="ru-RU" sz="16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0" dirty="0" err="1">
                <a:solidFill>
                  <a:srgbClr val="FFFFFF"/>
                </a:solidFill>
                <a:latin typeface="Arial"/>
                <a:cs typeface="Arial"/>
              </a:rPr>
              <a:t>орналастыру</a:t>
            </a:r>
            <a:r>
              <a:rPr lang="ru-RU" sz="16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0" dirty="0" err="1">
                <a:solidFill>
                  <a:srgbClr val="FFFFFF"/>
                </a:solidFill>
                <a:latin typeface="Arial"/>
                <a:cs typeface="Arial"/>
              </a:rPr>
              <a:t>бойынша</a:t>
            </a:r>
            <a:r>
              <a:rPr lang="ru-RU" sz="16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0" dirty="0" err="1">
                <a:solidFill>
                  <a:srgbClr val="FFFFFF"/>
                </a:solidFill>
                <a:latin typeface="Arial"/>
                <a:cs typeface="Arial"/>
              </a:rPr>
              <a:t>жұмысты</a:t>
            </a:r>
            <a:r>
              <a:rPr lang="ru-RU" sz="16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0" dirty="0" err="1">
                <a:solidFill>
                  <a:srgbClr val="FFFFFF"/>
                </a:solidFill>
                <a:latin typeface="Arial"/>
                <a:cs typeface="Arial"/>
              </a:rPr>
              <a:t>ұйымдастырады</a:t>
            </a:r>
            <a:r>
              <a:rPr lang="ru-RU" sz="16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en-US" sz="1600" spc="-10" dirty="0">
                <a:solidFill>
                  <a:srgbClr val="FFFFFF"/>
                </a:solidFill>
                <a:latin typeface="Arial"/>
                <a:cs typeface="Arial"/>
              </a:rPr>
              <a:t>Kundelik.kz </a:t>
            </a:r>
            <a:r>
              <a:rPr lang="ru-RU" sz="1600" spc="-10" dirty="0" err="1">
                <a:solidFill>
                  <a:srgbClr val="FFFFFF"/>
                </a:solidFill>
                <a:latin typeface="Arial"/>
                <a:cs typeface="Arial"/>
              </a:rPr>
              <a:t>оның</a:t>
            </a:r>
            <a:r>
              <a:rPr lang="ru-RU" sz="16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0" dirty="0" err="1">
                <a:solidFill>
                  <a:srgbClr val="FFFFFF"/>
                </a:solidFill>
                <a:latin typeface="Arial"/>
                <a:cs typeface="Arial"/>
              </a:rPr>
              <a:t>ішінде</a:t>
            </a:r>
            <a:r>
              <a:rPr lang="ru-RU" sz="16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0" dirty="0" err="1">
                <a:solidFill>
                  <a:srgbClr val="FFFFFF"/>
                </a:solidFill>
                <a:latin typeface="Arial"/>
                <a:cs typeface="Arial"/>
              </a:rPr>
              <a:t>электрондық</a:t>
            </a:r>
            <a:r>
              <a:rPr lang="ru-RU" sz="16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0" dirty="0" err="1">
                <a:solidFill>
                  <a:srgbClr val="FFFFFF"/>
                </a:solidFill>
                <a:latin typeface="Arial"/>
                <a:cs typeface="Arial"/>
              </a:rPr>
              <a:t>оқу-әдістемелік</a:t>
            </a:r>
            <a:r>
              <a:rPr lang="ru-RU" sz="16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0" dirty="0" err="1">
                <a:solidFill>
                  <a:srgbClr val="FFFFFF"/>
                </a:solidFill>
                <a:latin typeface="Arial"/>
                <a:cs typeface="Arial"/>
              </a:rPr>
              <a:t>кешендер</a:t>
            </a:r>
            <a:r>
              <a:rPr lang="ru-RU" sz="1600" spc="-10" dirty="0">
                <a:solidFill>
                  <a:srgbClr val="FFFFFF"/>
                </a:solidFill>
                <a:latin typeface="Arial"/>
                <a:cs typeface="Arial"/>
              </a:rPr>
              <a:t>, </a:t>
            </a:r>
            <a:r>
              <a:rPr lang="ru-RU" sz="1600" spc="-10" dirty="0" err="1">
                <a:solidFill>
                  <a:srgbClr val="FFFFFF"/>
                </a:solidFill>
                <a:latin typeface="Arial"/>
                <a:cs typeface="Arial"/>
              </a:rPr>
              <a:t>электрондық</a:t>
            </a:r>
            <a:r>
              <a:rPr lang="ru-RU" sz="16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0" dirty="0" err="1">
                <a:solidFill>
                  <a:srgbClr val="FFFFFF"/>
                </a:solidFill>
                <a:latin typeface="Arial"/>
                <a:cs typeface="Arial"/>
              </a:rPr>
              <a:t>білім</a:t>
            </a:r>
            <a:r>
              <a:rPr lang="ru-RU" sz="1600" spc="-10" dirty="0">
                <a:solidFill>
                  <a:srgbClr val="FFFFFF"/>
                </a:solidFill>
                <a:latin typeface="Arial"/>
                <a:cs typeface="Arial"/>
              </a:rPr>
              <a:t> беру </a:t>
            </a:r>
            <a:r>
              <a:rPr lang="ru-RU" sz="1600" spc="-10" dirty="0" err="1">
                <a:solidFill>
                  <a:srgbClr val="FFFFFF"/>
                </a:solidFill>
                <a:latin typeface="Arial"/>
                <a:cs typeface="Arial"/>
              </a:rPr>
              <a:t>ресурстары</a:t>
            </a:r>
            <a:r>
              <a:rPr lang="ru-RU" sz="1600" spc="-10" dirty="0">
                <a:solidFill>
                  <a:srgbClr val="FFFFFF"/>
                </a:solidFill>
                <a:latin typeface="Arial"/>
                <a:cs typeface="Arial"/>
              </a:rPr>
              <a:t>;</a:t>
            </a:r>
            <a:endParaRPr sz="1600" dirty="0">
              <a:latin typeface="Arial"/>
              <a:cs typeface="Arial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2996310" y="1157977"/>
            <a:ext cx="6300090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kk-KZ" sz="1800" b="1" spc="-20" dirty="0" smtClean="0">
                <a:latin typeface="Arial"/>
                <a:cs typeface="Arial"/>
              </a:rPr>
              <a:t>ОІ және ҒӘЖ БОЙЫНША ДИРЕКТОР ОРЫНБАСАРЫ</a:t>
            </a:r>
            <a:endParaRPr sz="1800" dirty="0">
              <a:latin typeface="Arial"/>
              <a:cs typeface="Arial"/>
            </a:endParaRPr>
          </a:p>
        </p:txBody>
      </p:sp>
      <p:sp>
        <p:nvSpPr>
          <p:cNvPr id="17" name="object 8">
            <a:extLst>
              <a:ext uri="{FF2B5EF4-FFF2-40B4-BE49-F238E27FC236}">
                <a16:creationId xmlns:a16="http://schemas.microsoft.com/office/drawing/2014/main" xmlns="" id="{49592010-2307-478C-9054-C7BB5A73555F}"/>
              </a:ext>
            </a:extLst>
          </p:cNvPr>
          <p:cNvSpPr txBox="1"/>
          <p:nvPr/>
        </p:nvSpPr>
        <p:spPr>
          <a:xfrm>
            <a:off x="838200" y="1534231"/>
            <a:ext cx="11196000" cy="535403"/>
          </a:xfrm>
          <a:prstGeom prst="rect">
            <a:avLst/>
          </a:prstGeom>
          <a:solidFill>
            <a:srgbClr val="334F89"/>
          </a:solidFill>
        </p:spPr>
        <p:txBody>
          <a:bodyPr vert="horz" wrap="square" lIns="0" tIns="42545" rIns="0" bIns="0" rtlCol="0">
            <a:spAutoFit/>
          </a:bodyPr>
          <a:lstStyle/>
          <a:p>
            <a:pPr marL="92075">
              <a:lnSpc>
                <a:spcPct val="100000"/>
              </a:lnSpc>
              <a:spcBef>
                <a:spcPts val="335"/>
              </a:spcBef>
            </a:pPr>
            <a:r>
              <a:rPr lang="ru-RU" sz="1600" spc="-10" dirty="0">
                <a:solidFill>
                  <a:srgbClr val="FFFFFF"/>
                </a:solidFill>
                <a:latin typeface="Arial"/>
                <a:cs typeface="Arial"/>
              </a:rPr>
              <a:t>ТВ-</a:t>
            </a:r>
            <a:r>
              <a:rPr lang="ru-RU" sz="1600" spc="-10" dirty="0" err="1">
                <a:solidFill>
                  <a:srgbClr val="FFFFFF"/>
                </a:solidFill>
                <a:latin typeface="Arial"/>
                <a:cs typeface="Arial"/>
              </a:rPr>
              <a:t>сабақтар</a:t>
            </a:r>
            <a:r>
              <a:rPr lang="ru-RU" sz="16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0" dirty="0" err="1">
                <a:solidFill>
                  <a:srgbClr val="FFFFFF"/>
                </a:solidFill>
                <a:latin typeface="Arial"/>
                <a:cs typeface="Arial"/>
              </a:rPr>
              <a:t>кестесіне</a:t>
            </a:r>
            <a:r>
              <a:rPr lang="ru-RU" sz="16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0" dirty="0" err="1">
                <a:solidFill>
                  <a:srgbClr val="FFFFFF"/>
                </a:solidFill>
                <a:latin typeface="Arial"/>
                <a:cs typeface="Arial"/>
              </a:rPr>
              <a:t>сәйкес</a:t>
            </a:r>
            <a:r>
              <a:rPr lang="ru-RU" sz="16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0" dirty="0" err="1">
                <a:solidFill>
                  <a:srgbClr val="FFFFFF"/>
                </a:solidFill>
                <a:latin typeface="Arial"/>
                <a:cs typeface="Arial"/>
              </a:rPr>
              <a:t>бірыңғай</a:t>
            </a:r>
            <a:r>
              <a:rPr lang="ru-RU" sz="16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0" dirty="0" err="1">
                <a:solidFill>
                  <a:srgbClr val="FFFFFF"/>
                </a:solidFill>
                <a:latin typeface="Arial"/>
                <a:cs typeface="Arial"/>
              </a:rPr>
              <a:t>мектеп</a:t>
            </a:r>
            <a:r>
              <a:rPr lang="ru-RU" sz="16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0" dirty="0" err="1">
                <a:solidFill>
                  <a:srgbClr val="FFFFFF"/>
                </a:solidFill>
                <a:latin typeface="Arial"/>
                <a:cs typeface="Arial"/>
              </a:rPr>
              <a:t>сабақ</a:t>
            </a:r>
            <a:r>
              <a:rPr lang="ru-RU" sz="16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0" dirty="0" err="1">
                <a:solidFill>
                  <a:srgbClr val="FFFFFF"/>
                </a:solidFill>
                <a:latin typeface="Arial"/>
                <a:cs typeface="Arial"/>
              </a:rPr>
              <a:t>кестесін</a:t>
            </a:r>
            <a:r>
              <a:rPr lang="ru-RU" sz="1600" spc="-10" dirty="0">
                <a:solidFill>
                  <a:srgbClr val="FFFFFF"/>
                </a:solidFill>
                <a:latin typeface="Arial"/>
                <a:cs typeface="Arial"/>
              </a:rPr>
              <a:t>, </a:t>
            </a:r>
            <a:r>
              <a:rPr lang="ru-RU" sz="1600" spc="-10" dirty="0" err="1">
                <a:solidFill>
                  <a:srgbClr val="FFFFFF"/>
                </a:solidFill>
                <a:latin typeface="Arial"/>
                <a:cs typeface="Arial"/>
              </a:rPr>
              <a:t>оқыту</a:t>
            </a:r>
            <a:r>
              <a:rPr lang="ru-RU" sz="16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0" dirty="0" err="1">
                <a:solidFill>
                  <a:srgbClr val="FFFFFF"/>
                </a:solidFill>
                <a:latin typeface="Arial"/>
                <a:cs typeface="Arial"/>
              </a:rPr>
              <a:t>кестесін</a:t>
            </a:r>
            <a:r>
              <a:rPr lang="ru-RU" sz="16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0" dirty="0" err="1">
                <a:solidFill>
                  <a:srgbClr val="FFFFFF"/>
                </a:solidFill>
                <a:latin typeface="Arial"/>
                <a:cs typeface="Arial"/>
              </a:rPr>
              <a:t>жасайды</a:t>
            </a:r>
            <a:r>
              <a:rPr lang="ru-RU" sz="1600" spc="-10" dirty="0">
                <a:solidFill>
                  <a:srgbClr val="FFFFFF"/>
                </a:solidFill>
                <a:latin typeface="Arial"/>
                <a:cs typeface="Arial"/>
              </a:rPr>
              <a:t>, </a:t>
            </a:r>
            <a:r>
              <a:rPr lang="ru-RU" sz="1600" spc="-10" dirty="0" err="1">
                <a:solidFill>
                  <a:srgbClr val="FFFFFF"/>
                </a:solidFill>
                <a:latin typeface="Arial"/>
                <a:cs typeface="Arial"/>
              </a:rPr>
              <a:t>олар</a:t>
            </a:r>
            <a:r>
              <a:rPr lang="ru-RU" sz="1600" spc="-10" dirty="0">
                <a:solidFill>
                  <a:srgbClr val="FFFFFF"/>
                </a:solidFill>
                <a:latin typeface="Arial"/>
                <a:cs typeface="Arial"/>
              </a:rPr>
              <a:t> орта </a:t>
            </a:r>
            <a:r>
              <a:rPr lang="ru-RU" sz="1600" spc="-10" dirty="0" err="1">
                <a:solidFill>
                  <a:srgbClr val="FFFFFF"/>
                </a:solidFill>
                <a:latin typeface="Arial"/>
                <a:cs typeface="Arial"/>
              </a:rPr>
              <a:t>білім</a:t>
            </a:r>
            <a:r>
              <a:rPr lang="ru-RU" sz="1600" spc="-10" dirty="0">
                <a:solidFill>
                  <a:srgbClr val="FFFFFF"/>
                </a:solidFill>
                <a:latin typeface="Arial"/>
                <a:cs typeface="Arial"/>
              </a:rPr>
              <a:t> беру </a:t>
            </a:r>
            <a:r>
              <a:rPr lang="ru-RU" sz="1600" spc="-10" dirty="0" err="1">
                <a:solidFill>
                  <a:srgbClr val="FFFFFF"/>
                </a:solidFill>
                <a:latin typeface="Arial"/>
                <a:cs typeface="Arial"/>
              </a:rPr>
              <a:t>ұйымдарының</a:t>
            </a:r>
            <a:r>
              <a:rPr lang="ru-RU" sz="1600" spc="-10" dirty="0">
                <a:solidFill>
                  <a:srgbClr val="FFFFFF"/>
                </a:solidFill>
                <a:latin typeface="Arial"/>
                <a:cs typeface="Arial"/>
              </a:rPr>
              <a:t> интернет-</a:t>
            </a:r>
            <a:r>
              <a:rPr lang="ru-RU" sz="1600" spc="-10" dirty="0" err="1">
                <a:solidFill>
                  <a:srgbClr val="FFFFFF"/>
                </a:solidFill>
                <a:latin typeface="Arial"/>
                <a:cs typeface="Arial"/>
              </a:rPr>
              <a:t>ресурстарында</a:t>
            </a:r>
            <a:r>
              <a:rPr lang="ru-RU" sz="16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0" dirty="0" err="1" smtClean="0">
                <a:solidFill>
                  <a:srgbClr val="FFFFFF"/>
                </a:solidFill>
                <a:latin typeface="Arial"/>
                <a:cs typeface="Arial"/>
              </a:rPr>
              <a:t>орналастырылады</a:t>
            </a:r>
            <a:r>
              <a:rPr lang="ru-RU" sz="1600" spc="-10" dirty="0" smtClean="0">
                <a:solidFill>
                  <a:srgbClr val="FFFFFF"/>
                </a:solidFill>
                <a:latin typeface="Arial"/>
                <a:cs typeface="Arial"/>
              </a:rPr>
              <a:t>;</a:t>
            </a:r>
            <a:endParaRPr sz="1600" dirty="0">
              <a:latin typeface="Arial"/>
              <a:cs typeface="Arial"/>
            </a:endParaRPr>
          </a:p>
        </p:txBody>
      </p:sp>
      <p:sp>
        <p:nvSpPr>
          <p:cNvPr id="18" name="object 7"/>
          <p:cNvSpPr/>
          <p:nvPr/>
        </p:nvSpPr>
        <p:spPr>
          <a:xfrm>
            <a:off x="156845" y="1524000"/>
            <a:ext cx="612000" cy="5184000"/>
          </a:xfrm>
          <a:custGeom>
            <a:avLst/>
            <a:gdLst/>
            <a:ahLst/>
            <a:cxnLst/>
            <a:rect l="l" t="t" r="r" b="b"/>
            <a:pathLst>
              <a:path w="833755" h="4994275">
                <a:moveTo>
                  <a:pt x="0" y="4994148"/>
                </a:moveTo>
                <a:lnTo>
                  <a:pt x="833628" y="4994148"/>
                </a:lnTo>
                <a:lnTo>
                  <a:pt x="833628" y="0"/>
                </a:lnTo>
                <a:lnTo>
                  <a:pt x="0" y="0"/>
                </a:lnTo>
                <a:lnTo>
                  <a:pt x="0" y="4994148"/>
                </a:lnTo>
                <a:close/>
              </a:path>
            </a:pathLst>
          </a:custGeom>
          <a:solidFill>
            <a:srgbClr val="61C3E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9"/>
          <p:cNvSpPr txBox="1"/>
          <p:nvPr/>
        </p:nvSpPr>
        <p:spPr>
          <a:xfrm>
            <a:off x="838200" y="4142376"/>
            <a:ext cx="11196000" cy="534762"/>
          </a:xfrm>
          <a:prstGeom prst="rect">
            <a:avLst/>
          </a:prstGeom>
          <a:solidFill>
            <a:srgbClr val="334F89"/>
          </a:solidFill>
        </p:spPr>
        <p:txBody>
          <a:bodyPr vert="horz" wrap="square" lIns="0" tIns="41910" rIns="0" bIns="0" rtlCol="0">
            <a:spAutoFit/>
          </a:bodyPr>
          <a:lstStyle/>
          <a:p>
            <a:pPr marL="92075">
              <a:lnSpc>
                <a:spcPct val="100000"/>
              </a:lnSpc>
              <a:spcBef>
                <a:spcPts val="330"/>
              </a:spcBef>
            </a:pPr>
            <a:r>
              <a:rPr lang="ru-RU" sz="1600" spc="-15" dirty="0" err="1">
                <a:solidFill>
                  <a:srgbClr val="FFFFFF"/>
                </a:solidFill>
                <a:latin typeface="Arial"/>
                <a:cs typeface="Arial"/>
              </a:rPr>
              <a:t>оқыту</a:t>
            </a:r>
            <a:r>
              <a:rPr lang="ru-RU" sz="16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5" dirty="0" err="1">
                <a:solidFill>
                  <a:srgbClr val="FFFFFF"/>
                </a:solidFill>
                <a:latin typeface="Arial"/>
                <a:cs typeface="Arial"/>
              </a:rPr>
              <a:t>процесінің</a:t>
            </a:r>
            <a:r>
              <a:rPr lang="ru-RU" sz="16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5" dirty="0" err="1">
                <a:solidFill>
                  <a:srgbClr val="FFFFFF"/>
                </a:solidFill>
                <a:latin typeface="Arial"/>
                <a:cs typeface="Arial"/>
              </a:rPr>
              <a:t>барлық</a:t>
            </a:r>
            <a:r>
              <a:rPr lang="ru-RU" sz="16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5" dirty="0" err="1">
                <a:solidFill>
                  <a:srgbClr val="FFFFFF"/>
                </a:solidFill>
                <a:latin typeface="Arial"/>
                <a:cs typeface="Arial"/>
              </a:rPr>
              <a:t>қатысушыларын</a:t>
            </a:r>
            <a:r>
              <a:rPr lang="ru-RU" sz="1600" spc="-15" dirty="0">
                <a:solidFill>
                  <a:srgbClr val="FFFFFF"/>
                </a:solidFill>
                <a:latin typeface="Arial"/>
                <a:cs typeface="Arial"/>
              </a:rPr>
              <a:t> (</a:t>
            </a:r>
            <a:r>
              <a:rPr lang="ru-RU" sz="1600" spc="-15" dirty="0" err="1">
                <a:solidFill>
                  <a:srgbClr val="FFFFFF"/>
                </a:solidFill>
                <a:latin typeface="Arial"/>
                <a:cs typeface="Arial"/>
              </a:rPr>
              <a:t>педагогтарды</a:t>
            </a:r>
            <a:r>
              <a:rPr lang="ru-RU" sz="1600" spc="-15" dirty="0">
                <a:solidFill>
                  <a:srgbClr val="FFFFFF"/>
                </a:solidFill>
                <a:latin typeface="Arial"/>
                <a:cs typeface="Arial"/>
              </a:rPr>
              <a:t>, </a:t>
            </a:r>
            <a:r>
              <a:rPr lang="ru-RU" sz="1600" spc="-15" dirty="0" err="1">
                <a:solidFill>
                  <a:srgbClr val="FFFFFF"/>
                </a:solidFill>
                <a:latin typeface="Arial"/>
                <a:cs typeface="Arial"/>
              </a:rPr>
              <a:t>білім</a:t>
            </a:r>
            <a:r>
              <a:rPr lang="ru-RU" sz="16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5" dirty="0" err="1">
                <a:solidFill>
                  <a:srgbClr val="FFFFFF"/>
                </a:solidFill>
                <a:latin typeface="Arial"/>
                <a:cs typeface="Arial"/>
              </a:rPr>
              <a:t>алушыларды</a:t>
            </a:r>
            <a:r>
              <a:rPr lang="ru-RU" sz="1600" spc="-15" dirty="0">
                <a:solidFill>
                  <a:srgbClr val="FFFFFF"/>
                </a:solidFill>
                <a:latin typeface="Arial"/>
                <a:cs typeface="Arial"/>
              </a:rPr>
              <a:t>, </a:t>
            </a:r>
            <a:r>
              <a:rPr lang="ru-RU" sz="1600" spc="-15" dirty="0" err="1">
                <a:solidFill>
                  <a:srgbClr val="FFFFFF"/>
                </a:solidFill>
                <a:latin typeface="Arial"/>
                <a:cs typeface="Arial"/>
              </a:rPr>
              <a:t>білім</a:t>
            </a:r>
            <a:r>
              <a:rPr lang="ru-RU" sz="16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5" dirty="0" err="1">
                <a:solidFill>
                  <a:srgbClr val="FFFFFF"/>
                </a:solidFill>
                <a:latin typeface="Arial"/>
                <a:cs typeface="Arial"/>
              </a:rPr>
              <a:t>алушылардың</a:t>
            </a:r>
            <a:r>
              <a:rPr lang="ru-RU" sz="16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5" dirty="0" err="1" smtClean="0">
                <a:solidFill>
                  <a:srgbClr val="FFFFFF"/>
                </a:solidFill>
                <a:latin typeface="Arial"/>
                <a:cs typeface="Arial"/>
              </a:rPr>
              <a:t>ата-аналарын</a:t>
            </a:r>
            <a:r>
              <a:rPr lang="ru-RU" sz="1600" spc="-15" dirty="0" smtClean="0">
                <a:solidFill>
                  <a:srgbClr val="FFFFFF"/>
                </a:solidFill>
                <a:latin typeface="Arial"/>
                <a:cs typeface="Arial"/>
              </a:rPr>
              <a:t>, </a:t>
            </a:r>
            <a:r>
              <a:rPr lang="ru-RU" sz="1600" spc="-15" dirty="0" err="1" smtClean="0">
                <a:solidFill>
                  <a:srgbClr val="FFFFFF"/>
                </a:solidFill>
                <a:latin typeface="Arial"/>
                <a:cs typeface="Arial"/>
              </a:rPr>
              <a:t>өзгелерді</a:t>
            </a:r>
            <a:r>
              <a:rPr lang="ru-RU" sz="1600" spc="-15" dirty="0" smtClean="0">
                <a:solidFill>
                  <a:srgbClr val="FFFFFF"/>
                </a:solidFill>
                <a:latin typeface="Arial"/>
                <a:cs typeface="Arial"/>
              </a:rPr>
              <a:t>) </a:t>
            </a:r>
            <a:r>
              <a:rPr lang="ru-RU" sz="1600" spc="-15" dirty="0" err="1">
                <a:solidFill>
                  <a:srgbClr val="FFFFFF"/>
                </a:solidFill>
                <a:latin typeface="Arial"/>
                <a:cs typeface="Arial"/>
              </a:rPr>
              <a:t>қашықтықтан</a:t>
            </a:r>
            <a:r>
              <a:rPr lang="ru-RU" sz="16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5" dirty="0" err="1">
                <a:solidFill>
                  <a:srgbClr val="FFFFFF"/>
                </a:solidFill>
                <a:latin typeface="Arial"/>
                <a:cs typeface="Arial"/>
              </a:rPr>
              <a:t>жұмысты</a:t>
            </a:r>
            <a:r>
              <a:rPr lang="ru-RU" sz="16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5" dirty="0" err="1">
                <a:solidFill>
                  <a:srgbClr val="FFFFFF"/>
                </a:solidFill>
                <a:latin typeface="Arial"/>
                <a:cs typeface="Arial"/>
              </a:rPr>
              <a:t>ұйымдастыру</a:t>
            </a:r>
            <a:r>
              <a:rPr lang="ru-RU" sz="16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5" dirty="0" err="1">
                <a:solidFill>
                  <a:srgbClr val="FFFFFF"/>
                </a:solidFill>
                <a:latin typeface="Arial"/>
                <a:cs typeface="Arial"/>
              </a:rPr>
              <a:t>және</a:t>
            </a:r>
            <a:r>
              <a:rPr lang="ru-RU" sz="16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5" dirty="0" err="1">
                <a:solidFill>
                  <a:srgbClr val="FFFFFF"/>
                </a:solidFill>
                <a:latin typeface="Arial"/>
                <a:cs typeface="Arial"/>
              </a:rPr>
              <a:t>оқыту</a:t>
            </a:r>
            <a:r>
              <a:rPr lang="ru-RU" sz="16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5" dirty="0" err="1">
                <a:solidFill>
                  <a:srgbClr val="FFFFFF"/>
                </a:solidFill>
                <a:latin typeface="Arial"/>
                <a:cs typeface="Arial"/>
              </a:rPr>
              <a:t>нәтижелері</a:t>
            </a:r>
            <a:r>
              <a:rPr lang="ru-RU" sz="16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5" dirty="0" err="1">
                <a:solidFill>
                  <a:srgbClr val="FFFFFF"/>
                </a:solidFill>
                <a:latin typeface="Arial"/>
                <a:cs typeface="Arial"/>
              </a:rPr>
              <a:t>туралы</a:t>
            </a:r>
            <a:r>
              <a:rPr lang="ru-RU" sz="16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5" dirty="0" err="1">
                <a:solidFill>
                  <a:srgbClr val="FFFFFF"/>
                </a:solidFill>
                <a:latin typeface="Arial"/>
                <a:cs typeface="Arial"/>
              </a:rPr>
              <a:t>хабардар</a:t>
            </a:r>
            <a:r>
              <a:rPr lang="ru-RU" sz="16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5" dirty="0" err="1">
                <a:solidFill>
                  <a:srgbClr val="FFFFFF"/>
                </a:solidFill>
                <a:latin typeface="Arial"/>
                <a:cs typeface="Arial"/>
              </a:rPr>
              <a:t>етуді</a:t>
            </a:r>
            <a:r>
              <a:rPr lang="ru-RU" sz="16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5" dirty="0" err="1">
                <a:solidFill>
                  <a:srgbClr val="FFFFFF"/>
                </a:solidFill>
                <a:latin typeface="Arial"/>
                <a:cs typeface="Arial"/>
              </a:rPr>
              <a:t>жүзеге</a:t>
            </a:r>
            <a:r>
              <a:rPr lang="ru-RU" sz="16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5" dirty="0" err="1">
                <a:solidFill>
                  <a:srgbClr val="FFFFFF"/>
                </a:solidFill>
                <a:latin typeface="Arial"/>
                <a:cs typeface="Arial"/>
              </a:rPr>
              <a:t>асырады</a:t>
            </a:r>
            <a:r>
              <a:rPr lang="ru-RU" sz="1600" spc="-15" dirty="0">
                <a:solidFill>
                  <a:srgbClr val="FFFFFF"/>
                </a:solidFill>
                <a:latin typeface="Arial"/>
                <a:cs typeface="Arial"/>
              </a:rPr>
              <a:t>;</a:t>
            </a:r>
          </a:p>
        </p:txBody>
      </p:sp>
      <p:sp>
        <p:nvSpPr>
          <p:cNvPr id="21" name="object 9"/>
          <p:cNvSpPr txBox="1"/>
          <p:nvPr/>
        </p:nvSpPr>
        <p:spPr>
          <a:xfrm>
            <a:off x="838200" y="4793130"/>
            <a:ext cx="11196000" cy="534762"/>
          </a:xfrm>
          <a:prstGeom prst="rect">
            <a:avLst/>
          </a:prstGeom>
          <a:solidFill>
            <a:srgbClr val="334F89"/>
          </a:solidFill>
        </p:spPr>
        <p:txBody>
          <a:bodyPr vert="horz" wrap="square" lIns="0" tIns="41910" rIns="0" bIns="0" rtlCol="0">
            <a:spAutoFit/>
          </a:bodyPr>
          <a:lstStyle/>
          <a:p>
            <a:pPr marL="92075">
              <a:lnSpc>
                <a:spcPct val="100000"/>
              </a:lnSpc>
              <a:spcBef>
                <a:spcPts val="330"/>
              </a:spcBef>
            </a:pPr>
            <a:r>
              <a:rPr lang="ru-RU" sz="1600" spc="-15" dirty="0" err="1">
                <a:solidFill>
                  <a:srgbClr val="FFFFFF"/>
                </a:solidFill>
                <a:latin typeface="Arial"/>
                <a:cs typeface="Arial"/>
              </a:rPr>
              <a:t>ақпараттық-коммуникациялық</a:t>
            </a:r>
            <a:r>
              <a:rPr lang="ru-RU" sz="16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5" dirty="0" err="1">
                <a:solidFill>
                  <a:srgbClr val="FFFFFF"/>
                </a:solidFill>
                <a:latin typeface="Arial"/>
                <a:cs typeface="Arial"/>
              </a:rPr>
              <a:t>технологияларды</a:t>
            </a:r>
            <a:r>
              <a:rPr lang="ru-RU" sz="16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5" dirty="0" err="1">
                <a:solidFill>
                  <a:srgbClr val="FFFFFF"/>
                </a:solidFill>
                <a:latin typeface="Arial"/>
                <a:cs typeface="Arial"/>
              </a:rPr>
              <a:t>қолдана</a:t>
            </a:r>
            <a:r>
              <a:rPr lang="ru-RU" sz="16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5" dirty="0" err="1">
                <a:solidFill>
                  <a:srgbClr val="FFFFFF"/>
                </a:solidFill>
                <a:latin typeface="Arial"/>
                <a:cs typeface="Arial"/>
              </a:rPr>
              <a:t>отырып</a:t>
            </a:r>
            <a:r>
              <a:rPr lang="ru-RU" sz="16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5" dirty="0" err="1">
                <a:solidFill>
                  <a:srgbClr val="FFFFFF"/>
                </a:solidFill>
                <a:latin typeface="Arial"/>
                <a:cs typeface="Arial"/>
              </a:rPr>
              <a:t>оқыту</a:t>
            </a:r>
            <a:r>
              <a:rPr lang="ru-RU" sz="16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5" dirty="0" err="1">
                <a:solidFill>
                  <a:srgbClr val="FFFFFF"/>
                </a:solidFill>
                <a:latin typeface="Arial"/>
                <a:cs typeface="Arial"/>
              </a:rPr>
              <a:t>процесін</a:t>
            </a:r>
            <a:r>
              <a:rPr lang="ru-RU" sz="16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5" dirty="0" err="1">
                <a:solidFill>
                  <a:srgbClr val="FFFFFF"/>
                </a:solidFill>
                <a:latin typeface="Arial"/>
                <a:cs typeface="Arial"/>
              </a:rPr>
              <a:t>ұйымдастыру</a:t>
            </a:r>
            <a:r>
              <a:rPr lang="ru-RU" sz="16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5" dirty="0" err="1">
                <a:solidFill>
                  <a:srgbClr val="FFFFFF"/>
                </a:solidFill>
                <a:latin typeface="Arial"/>
                <a:cs typeface="Arial"/>
              </a:rPr>
              <a:t>барысында</a:t>
            </a:r>
            <a:r>
              <a:rPr lang="ru-RU" sz="16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5" dirty="0" err="1">
                <a:solidFill>
                  <a:srgbClr val="FFFFFF"/>
                </a:solidFill>
                <a:latin typeface="Arial"/>
                <a:cs typeface="Arial"/>
              </a:rPr>
              <a:t>әдістемелік</a:t>
            </a:r>
            <a:r>
              <a:rPr lang="ru-RU" sz="16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5" dirty="0" err="1">
                <a:solidFill>
                  <a:srgbClr val="FFFFFF"/>
                </a:solidFill>
                <a:latin typeface="Arial"/>
                <a:cs typeface="Arial"/>
              </a:rPr>
              <a:t>сүйемелдеуді</a:t>
            </a:r>
            <a:r>
              <a:rPr lang="ru-RU" sz="16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5" dirty="0" err="1">
                <a:solidFill>
                  <a:srgbClr val="FFFFFF"/>
                </a:solidFill>
                <a:latin typeface="Arial"/>
                <a:cs typeface="Arial"/>
              </a:rPr>
              <a:t>жүзеге</a:t>
            </a:r>
            <a:r>
              <a:rPr lang="ru-RU" sz="16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5" dirty="0" err="1">
                <a:solidFill>
                  <a:srgbClr val="FFFFFF"/>
                </a:solidFill>
                <a:latin typeface="Arial"/>
                <a:cs typeface="Arial"/>
              </a:rPr>
              <a:t>асырады</a:t>
            </a:r>
            <a:r>
              <a:rPr lang="ru-RU" sz="1600" spc="-15" dirty="0">
                <a:solidFill>
                  <a:srgbClr val="FFFFFF"/>
                </a:solidFill>
                <a:latin typeface="Arial"/>
                <a:cs typeface="Arial"/>
              </a:rPr>
              <a:t>;</a:t>
            </a:r>
          </a:p>
        </p:txBody>
      </p:sp>
      <p:sp>
        <p:nvSpPr>
          <p:cNvPr id="23" name="object 9"/>
          <p:cNvSpPr txBox="1"/>
          <p:nvPr/>
        </p:nvSpPr>
        <p:spPr>
          <a:xfrm>
            <a:off x="838200" y="5443884"/>
            <a:ext cx="11196000" cy="534762"/>
          </a:xfrm>
          <a:prstGeom prst="rect">
            <a:avLst/>
          </a:prstGeom>
          <a:solidFill>
            <a:srgbClr val="334F89"/>
          </a:solidFill>
        </p:spPr>
        <p:txBody>
          <a:bodyPr vert="horz" wrap="square" lIns="0" tIns="41910" rIns="0" bIns="0" rtlCol="0">
            <a:spAutoFit/>
          </a:bodyPr>
          <a:lstStyle/>
          <a:p>
            <a:pPr marL="92075">
              <a:lnSpc>
                <a:spcPct val="100000"/>
              </a:lnSpc>
              <a:spcBef>
                <a:spcPts val="330"/>
              </a:spcBef>
            </a:pPr>
            <a:r>
              <a:rPr lang="ru-RU" sz="1600" spc="-15" dirty="0" err="1">
                <a:solidFill>
                  <a:srgbClr val="FFFFFF"/>
                </a:solidFill>
                <a:latin typeface="Arial"/>
                <a:cs typeface="Arial"/>
              </a:rPr>
              <a:t>электрондық</a:t>
            </a:r>
            <a:r>
              <a:rPr lang="ru-RU" sz="16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5" dirty="0" err="1">
                <a:solidFill>
                  <a:srgbClr val="FFFFFF"/>
                </a:solidFill>
                <a:latin typeface="Arial"/>
                <a:cs typeface="Arial"/>
              </a:rPr>
              <a:t>журналдар</a:t>
            </a:r>
            <a:r>
              <a:rPr lang="ru-RU" sz="16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5" dirty="0" err="1">
                <a:solidFill>
                  <a:srgbClr val="FFFFFF"/>
                </a:solidFill>
                <a:latin typeface="Arial"/>
                <a:cs typeface="Arial"/>
              </a:rPr>
              <a:t>жүйесі</a:t>
            </a:r>
            <a:r>
              <a:rPr lang="ru-RU" sz="16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5" dirty="0" err="1">
                <a:solidFill>
                  <a:srgbClr val="FFFFFF"/>
                </a:solidFill>
                <a:latin typeface="Arial"/>
                <a:cs typeface="Arial"/>
              </a:rPr>
              <a:t>арқылы</a:t>
            </a:r>
            <a:r>
              <a:rPr lang="ru-RU" sz="16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5" dirty="0" err="1">
                <a:solidFill>
                  <a:srgbClr val="FFFFFF"/>
                </a:solidFill>
                <a:latin typeface="Arial"/>
                <a:cs typeface="Arial"/>
              </a:rPr>
              <a:t>қашықтықтан</a:t>
            </a:r>
            <a:r>
              <a:rPr lang="ru-RU" sz="16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5" dirty="0" err="1">
                <a:solidFill>
                  <a:srgbClr val="FFFFFF"/>
                </a:solidFill>
                <a:latin typeface="Arial"/>
                <a:cs typeface="Arial"/>
              </a:rPr>
              <a:t>оқу</a:t>
            </a:r>
            <a:r>
              <a:rPr lang="ru-RU" sz="16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5" dirty="0" err="1">
                <a:solidFill>
                  <a:srgbClr val="FFFFFF"/>
                </a:solidFill>
                <a:latin typeface="Arial"/>
                <a:cs typeface="Arial"/>
              </a:rPr>
              <a:t>процесін</a:t>
            </a:r>
            <a:r>
              <a:rPr lang="ru-RU" sz="16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5" dirty="0" err="1">
                <a:solidFill>
                  <a:srgbClr val="FFFFFF"/>
                </a:solidFill>
                <a:latin typeface="Arial"/>
                <a:cs typeface="Arial"/>
              </a:rPr>
              <a:t>ұйымдастыру</a:t>
            </a:r>
            <a:r>
              <a:rPr lang="ru-RU" sz="16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5" dirty="0" err="1">
                <a:solidFill>
                  <a:srgbClr val="FFFFFF"/>
                </a:solidFill>
                <a:latin typeface="Arial"/>
                <a:cs typeface="Arial"/>
              </a:rPr>
              <a:t>және</a:t>
            </a:r>
            <a:r>
              <a:rPr lang="ru-RU" sz="16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5" dirty="0" err="1">
                <a:solidFill>
                  <a:srgbClr val="FFFFFF"/>
                </a:solidFill>
                <a:latin typeface="Arial"/>
                <a:cs typeface="Arial"/>
              </a:rPr>
              <a:t>бақылау</a:t>
            </a:r>
            <a:r>
              <a:rPr lang="ru-RU" sz="1600" spc="-15" dirty="0">
                <a:solidFill>
                  <a:srgbClr val="FFFFFF"/>
                </a:solidFill>
                <a:latin typeface="Arial"/>
                <a:cs typeface="Arial"/>
              </a:rPr>
              <a:t>, </a:t>
            </a:r>
            <a:r>
              <a:rPr lang="ru-RU" sz="1600" spc="-15" dirty="0" err="1">
                <a:solidFill>
                  <a:srgbClr val="FFFFFF"/>
                </a:solidFill>
                <a:latin typeface="Arial"/>
                <a:cs typeface="Arial"/>
              </a:rPr>
              <a:t>жиынтық</a:t>
            </a:r>
            <a:r>
              <a:rPr lang="ru-RU" sz="16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5" dirty="0" err="1">
                <a:solidFill>
                  <a:srgbClr val="FFFFFF"/>
                </a:solidFill>
                <a:latin typeface="Arial"/>
                <a:cs typeface="Arial"/>
              </a:rPr>
              <a:t>бағалау</a:t>
            </a:r>
            <a:r>
              <a:rPr lang="ru-RU" sz="16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5" dirty="0" smtClean="0">
                <a:solidFill>
                  <a:srgbClr val="FFFFFF"/>
                </a:solidFill>
                <a:latin typeface="Arial"/>
                <a:cs typeface="Arial"/>
              </a:rPr>
              <a:t>(БЖБ </a:t>
            </a:r>
            <a:r>
              <a:rPr lang="ru-RU" sz="1600" spc="-15" dirty="0" err="1" smtClean="0">
                <a:solidFill>
                  <a:srgbClr val="FFFFFF"/>
                </a:solidFill>
                <a:latin typeface="Arial"/>
                <a:cs typeface="Arial"/>
              </a:rPr>
              <a:t>болмайды</a:t>
            </a:r>
            <a:r>
              <a:rPr lang="ru-RU" sz="1600" spc="-15" dirty="0" smtClean="0">
                <a:solidFill>
                  <a:srgbClr val="FFFFFF"/>
                </a:solidFill>
                <a:latin typeface="Arial"/>
                <a:cs typeface="Arial"/>
              </a:rPr>
              <a:t>);</a:t>
            </a:r>
            <a:endParaRPr lang="ru-RU" sz="1600" spc="-15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29" name="object 9"/>
          <p:cNvSpPr txBox="1"/>
          <p:nvPr/>
        </p:nvSpPr>
        <p:spPr>
          <a:xfrm>
            <a:off x="838200" y="6094638"/>
            <a:ext cx="11196000" cy="534762"/>
          </a:xfrm>
          <a:prstGeom prst="rect">
            <a:avLst/>
          </a:prstGeom>
          <a:solidFill>
            <a:srgbClr val="334F89"/>
          </a:solidFill>
        </p:spPr>
        <p:txBody>
          <a:bodyPr vert="horz" wrap="square" lIns="0" tIns="41910" rIns="0" bIns="0" rtlCol="0">
            <a:spAutoFit/>
          </a:bodyPr>
          <a:lstStyle/>
          <a:p>
            <a:pPr marL="92075">
              <a:spcBef>
                <a:spcPts val="330"/>
              </a:spcBef>
            </a:pPr>
            <a:r>
              <a:rPr lang="ru-RU" sz="1600" spc="-15" dirty="0" err="1">
                <a:solidFill>
                  <a:srgbClr val="FFFFFF"/>
                </a:solidFill>
                <a:latin typeface="Arial"/>
                <a:cs typeface="Arial"/>
              </a:rPr>
              <a:t>қашықтықтан</a:t>
            </a:r>
            <a:r>
              <a:rPr lang="ru-RU" sz="16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5" dirty="0" err="1">
                <a:solidFill>
                  <a:srgbClr val="FFFFFF"/>
                </a:solidFill>
                <a:latin typeface="Arial"/>
                <a:cs typeface="Arial"/>
              </a:rPr>
              <a:t>оқыту</a:t>
            </a:r>
            <a:r>
              <a:rPr lang="ru-RU" sz="16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5" dirty="0" err="1">
                <a:solidFill>
                  <a:srgbClr val="FFFFFF"/>
                </a:solidFill>
                <a:latin typeface="Arial"/>
                <a:cs typeface="Arial"/>
              </a:rPr>
              <a:t>процесінің</a:t>
            </a:r>
            <a:r>
              <a:rPr lang="ru-RU" sz="16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5" dirty="0" err="1">
                <a:solidFill>
                  <a:srgbClr val="FFFFFF"/>
                </a:solidFill>
                <a:latin typeface="Arial"/>
                <a:cs typeface="Arial"/>
              </a:rPr>
              <a:t>қатысушыларымен</a:t>
            </a:r>
            <a:r>
              <a:rPr lang="ru-RU" sz="16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5" dirty="0" err="1">
                <a:solidFill>
                  <a:srgbClr val="FFFFFF"/>
                </a:solidFill>
                <a:latin typeface="Arial"/>
                <a:cs typeface="Arial"/>
              </a:rPr>
              <a:t>кері</a:t>
            </a:r>
            <a:r>
              <a:rPr lang="ru-RU" sz="16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5" dirty="0" err="1">
                <a:solidFill>
                  <a:srgbClr val="FFFFFF"/>
                </a:solidFill>
                <a:latin typeface="Arial"/>
                <a:cs typeface="Arial"/>
              </a:rPr>
              <a:t>байланысты</a:t>
            </a:r>
            <a:r>
              <a:rPr lang="ru-RU" sz="16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5" dirty="0" err="1">
                <a:solidFill>
                  <a:srgbClr val="FFFFFF"/>
                </a:solidFill>
                <a:latin typeface="Arial"/>
                <a:cs typeface="Arial"/>
              </a:rPr>
              <a:t>жүзеге</a:t>
            </a:r>
            <a:r>
              <a:rPr lang="ru-RU" sz="16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5" dirty="0" err="1">
                <a:solidFill>
                  <a:srgbClr val="FFFFFF"/>
                </a:solidFill>
                <a:latin typeface="Arial"/>
                <a:cs typeface="Arial"/>
              </a:rPr>
              <a:t>асырады</a:t>
            </a:r>
            <a:r>
              <a:rPr lang="ru-RU" sz="1600" spc="-15" dirty="0">
                <a:solidFill>
                  <a:srgbClr val="FFFFFF"/>
                </a:solidFill>
                <a:latin typeface="Arial"/>
                <a:cs typeface="Arial"/>
              </a:rPr>
              <a:t>, </a:t>
            </a:r>
            <a:r>
              <a:rPr lang="ru-RU" sz="1600" spc="-15" dirty="0" err="1">
                <a:solidFill>
                  <a:srgbClr val="FFFFFF"/>
                </a:solidFill>
                <a:latin typeface="Arial"/>
                <a:cs typeface="Arial"/>
              </a:rPr>
              <a:t>педагогтердің</a:t>
            </a:r>
            <a:r>
              <a:rPr lang="ru-RU" sz="16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5" dirty="0" err="1">
                <a:solidFill>
                  <a:srgbClr val="FFFFFF"/>
                </a:solidFill>
                <a:latin typeface="Arial"/>
                <a:cs typeface="Arial"/>
              </a:rPr>
              <a:t>оқу</a:t>
            </a:r>
            <a:r>
              <a:rPr lang="ru-RU" sz="16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5" dirty="0" err="1">
                <a:solidFill>
                  <a:srgbClr val="FFFFFF"/>
                </a:solidFill>
                <a:latin typeface="Arial"/>
                <a:cs typeface="Arial"/>
              </a:rPr>
              <a:t>жүктемесін</a:t>
            </a:r>
            <a:r>
              <a:rPr lang="ru-RU" sz="16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5" dirty="0" err="1">
                <a:solidFill>
                  <a:srgbClr val="FFFFFF"/>
                </a:solidFill>
                <a:latin typeface="Arial"/>
                <a:cs typeface="Arial"/>
              </a:rPr>
              <a:t>орындауы</a:t>
            </a:r>
            <a:r>
              <a:rPr lang="ru-RU" sz="16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5" dirty="0" err="1">
                <a:solidFill>
                  <a:srgbClr val="FFFFFF"/>
                </a:solidFill>
                <a:latin typeface="Arial"/>
                <a:cs typeface="Arial"/>
              </a:rPr>
              <a:t>бойынша</a:t>
            </a:r>
            <a:r>
              <a:rPr lang="ru-RU" sz="16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5" dirty="0" err="1">
                <a:solidFill>
                  <a:srgbClr val="FFFFFF"/>
                </a:solidFill>
                <a:latin typeface="Arial"/>
                <a:cs typeface="Arial"/>
              </a:rPr>
              <a:t>жұмысты</a:t>
            </a:r>
            <a:r>
              <a:rPr lang="ru-RU" sz="16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5" dirty="0" err="1">
                <a:solidFill>
                  <a:srgbClr val="FFFFFF"/>
                </a:solidFill>
                <a:latin typeface="Arial"/>
                <a:cs typeface="Arial"/>
              </a:rPr>
              <a:t>үйлестіреді</a:t>
            </a:r>
            <a:r>
              <a:rPr lang="ru-RU" sz="1600" spc="-15" dirty="0">
                <a:solidFill>
                  <a:srgbClr val="FFFFFF"/>
                </a:solidFill>
                <a:latin typeface="Arial"/>
                <a:cs typeface="Arial"/>
              </a:rPr>
              <a:t>, орта </a:t>
            </a:r>
            <a:r>
              <a:rPr lang="ru-RU" sz="1600" spc="-15" dirty="0" err="1">
                <a:solidFill>
                  <a:srgbClr val="FFFFFF"/>
                </a:solidFill>
                <a:latin typeface="Arial"/>
                <a:cs typeface="Arial"/>
              </a:rPr>
              <a:t>білім</a:t>
            </a:r>
            <a:r>
              <a:rPr lang="ru-RU" sz="1600" spc="-15" dirty="0">
                <a:solidFill>
                  <a:srgbClr val="FFFFFF"/>
                </a:solidFill>
                <a:latin typeface="Arial"/>
                <a:cs typeface="Arial"/>
              </a:rPr>
              <a:t> беру </a:t>
            </a:r>
            <a:r>
              <a:rPr lang="ru-RU" sz="1600" spc="-15" dirty="0" err="1">
                <a:solidFill>
                  <a:srgbClr val="FFFFFF"/>
                </a:solidFill>
                <a:latin typeface="Arial"/>
                <a:cs typeface="Arial"/>
              </a:rPr>
              <a:t>ұйымдарында</a:t>
            </a:r>
            <a:r>
              <a:rPr lang="ru-RU" sz="16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5" dirty="0" err="1">
                <a:solidFill>
                  <a:srgbClr val="FFFFFF"/>
                </a:solidFill>
                <a:latin typeface="Arial"/>
                <a:cs typeface="Arial"/>
              </a:rPr>
              <a:t>қашықтықтан</a:t>
            </a:r>
            <a:r>
              <a:rPr lang="ru-RU" sz="16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5" dirty="0" err="1">
                <a:solidFill>
                  <a:srgbClr val="FFFFFF"/>
                </a:solidFill>
                <a:latin typeface="Arial"/>
                <a:cs typeface="Arial"/>
              </a:rPr>
              <a:t>оқытуды</a:t>
            </a:r>
            <a:r>
              <a:rPr lang="ru-RU" sz="16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5" dirty="0" err="1">
                <a:solidFill>
                  <a:srgbClr val="FFFFFF"/>
                </a:solidFill>
                <a:latin typeface="Arial"/>
                <a:cs typeface="Arial"/>
              </a:rPr>
              <a:t>өткізуді</a:t>
            </a:r>
            <a:r>
              <a:rPr lang="ru-RU" sz="16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5" dirty="0" err="1">
                <a:solidFill>
                  <a:srgbClr val="FFFFFF"/>
                </a:solidFill>
                <a:latin typeface="Arial"/>
                <a:cs typeface="Arial"/>
              </a:rPr>
              <a:t>талдайды</a:t>
            </a:r>
            <a:endParaRPr lang="ru-RU" sz="1600" spc="-15" dirty="0">
              <a:solidFill>
                <a:srgbClr val="FFFFFF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74062977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00811" y="457200"/>
            <a:ext cx="11791315" cy="647700"/>
          </a:xfrm>
          <a:custGeom>
            <a:avLst/>
            <a:gdLst/>
            <a:ahLst/>
            <a:cxnLst/>
            <a:rect l="l" t="t" r="r" b="b"/>
            <a:pathLst>
              <a:path w="11791315" h="647700">
                <a:moveTo>
                  <a:pt x="0" y="647700"/>
                </a:moveTo>
                <a:lnTo>
                  <a:pt x="11791188" y="647700"/>
                </a:lnTo>
                <a:lnTo>
                  <a:pt x="11791188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304800" y="457200"/>
            <a:ext cx="24765" cy="647700"/>
          </a:xfrm>
          <a:custGeom>
            <a:avLst/>
            <a:gdLst/>
            <a:ahLst/>
            <a:cxnLst/>
            <a:rect l="l" t="t" r="r" b="b"/>
            <a:pathLst>
              <a:path w="24764" h="647700">
                <a:moveTo>
                  <a:pt x="0" y="647700"/>
                </a:moveTo>
                <a:lnTo>
                  <a:pt x="24384" y="647700"/>
                </a:lnTo>
                <a:lnTo>
                  <a:pt x="24384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0" y="457200"/>
            <a:ext cx="248920" cy="647700"/>
          </a:xfrm>
          <a:custGeom>
            <a:avLst/>
            <a:gdLst/>
            <a:ahLst/>
            <a:cxnLst/>
            <a:rect l="l" t="t" r="r" b="b"/>
            <a:pathLst>
              <a:path w="248920" h="647700">
                <a:moveTo>
                  <a:pt x="0" y="647700"/>
                </a:moveTo>
                <a:lnTo>
                  <a:pt x="248411" y="647700"/>
                </a:lnTo>
                <a:lnTo>
                  <a:pt x="248411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560932" y="590499"/>
            <a:ext cx="11463953" cy="350737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ru-RU" sz="2200" spc="-5" dirty="0"/>
              <a:t>ҚАШЫҚТЫҚТАН ОҚЫТУДЫ ҰЙЫМДАСТЫРУ КЕЗІНДЕГІ ӘРЕКЕТ АЛГОРИТМДЕРІ</a:t>
            </a:r>
            <a:endParaRPr sz="2200" dirty="0"/>
          </a:p>
        </p:txBody>
      </p:sp>
      <p:sp>
        <p:nvSpPr>
          <p:cNvPr id="6" name="object 6"/>
          <p:cNvSpPr/>
          <p:nvPr/>
        </p:nvSpPr>
        <p:spPr>
          <a:xfrm>
            <a:off x="329184" y="457200"/>
            <a:ext cx="71755" cy="647700"/>
          </a:xfrm>
          <a:custGeom>
            <a:avLst/>
            <a:gdLst/>
            <a:ahLst/>
            <a:cxnLst/>
            <a:rect l="l" t="t" r="r" b="b"/>
            <a:pathLst>
              <a:path w="71754" h="647700">
                <a:moveTo>
                  <a:pt x="0" y="647700"/>
                </a:moveTo>
                <a:lnTo>
                  <a:pt x="71628" y="647700"/>
                </a:lnTo>
                <a:lnTo>
                  <a:pt x="71628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solidFill>
            <a:srgbClr val="61C3E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990600" y="2911218"/>
            <a:ext cx="11016000" cy="289182"/>
          </a:xfrm>
          <a:prstGeom prst="rect">
            <a:avLst/>
          </a:prstGeom>
          <a:solidFill>
            <a:srgbClr val="334F89"/>
          </a:solidFill>
        </p:spPr>
        <p:txBody>
          <a:bodyPr vert="horz" wrap="square" lIns="0" tIns="42545" rIns="0" bIns="0" rtlCol="0">
            <a:spAutoFit/>
          </a:bodyPr>
          <a:lstStyle/>
          <a:p>
            <a:pPr marL="92075">
              <a:lnSpc>
                <a:spcPct val="100000"/>
              </a:lnSpc>
              <a:spcBef>
                <a:spcPts val="335"/>
              </a:spcBef>
            </a:pPr>
            <a:r>
              <a:rPr lang="ru-RU" sz="1600" spc="-10" dirty="0" err="1">
                <a:solidFill>
                  <a:srgbClr val="FFFFFF"/>
                </a:solidFill>
                <a:latin typeface="Arial"/>
                <a:cs typeface="Arial"/>
              </a:rPr>
              <a:t>әлеуметтік</a:t>
            </a:r>
            <a:r>
              <a:rPr lang="ru-RU" sz="16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0" dirty="0" err="1">
                <a:solidFill>
                  <a:srgbClr val="FFFFFF"/>
                </a:solidFill>
                <a:latin typeface="Arial"/>
                <a:cs typeface="Arial"/>
              </a:rPr>
              <a:t>желілерде</a:t>
            </a:r>
            <a:r>
              <a:rPr lang="ru-RU" sz="16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0" dirty="0" err="1">
                <a:solidFill>
                  <a:srgbClr val="FFFFFF"/>
                </a:solidFill>
                <a:latin typeface="Arial"/>
                <a:cs typeface="Arial"/>
              </a:rPr>
              <a:t>өткізілген</a:t>
            </a:r>
            <a:r>
              <a:rPr lang="ru-RU" sz="16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0" dirty="0" err="1">
                <a:solidFill>
                  <a:srgbClr val="FFFFFF"/>
                </a:solidFill>
                <a:latin typeface="Arial"/>
                <a:cs typeface="Arial"/>
              </a:rPr>
              <a:t>іс-шаралар</a:t>
            </a:r>
            <a:r>
              <a:rPr lang="ru-RU" sz="16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0" dirty="0" err="1">
                <a:solidFill>
                  <a:srgbClr val="FFFFFF"/>
                </a:solidFill>
                <a:latin typeface="Arial"/>
                <a:cs typeface="Arial"/>
              </a:rPr>
              <a:t>туралы</a:t>
            </a:r>
            <a:r>
              <a:rPr lang="ru-RU" sz="16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0" dirty="0" err="1">
                <a:solidFill>
                  <a:srgbClr val="FFFFFF"/>
                </a:solidFill>
                <a:latin typeface="Arial"/>
                <a:cs typeface="Arial"/>
              </a:rPr>
              <a:t>ақпаратты</a:t>
            </a:r>
            <a:r>
              <a:rPr lang="ru-RU" sz="16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0" dirty="0" err="1">
                <a:solidFill>
                  <a:srgbClr val="FFFFFF"/>
                </a:solidFill>
                <a:latin typeface="Arial"/>
                <a:cs typeface="Arial"/>
              </a:rPr>
              <a:t>мектеп</a:t>
            </a:r>
            <a:r>
              <a:rPr lang="ru-RU" sz="16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0" dirty="0" err="1">
                <a:solidFill>
                  <a:srgbClr val="FFFFFF"/>
                </a:solidFill>
                <a:latin typeface="Arial"/>
                <a:cs typeface="Arial"/>
              </a:rPr>
              <a:t>сайтында</a:t>
            </a:r>
            <a:r>
              <a:rPr lang="ru-RU" sz="16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0" dirty="0" err="1">
                <a:solidFill>
                  <a:srgbClr val="FFFFFF"/>
                </a:solidFill>
                <a:latin typeface="Arial"/>
                <a:cs typeface="Arial"/>
              </a:rPr>
              <a:t>орналастырады</a:t>
            </a:r>
            <a:r>
              <a:rPr lang="ru-RU" sz="1600" spc="-10" dirty="0">
                <a:solidFill>
                  <a:srgbClr val="FFFFFF"/>
                </a:solidFill>
                <a:latin typeface="Arial"/>
                <a:cs typeface="Arial"/>
              </a:rPr>
              <a:t>;</a:t>
            </a:r>
            <a:endParaRPr sz="1600" dirty="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008886" y="3369059"/>
            <a:ext cx="11016000" cy="288541"/>
          </a:xfrm>
          <a:prstGeom prst="rect">
            <a:avLst/>
          </a:prstGeom>
          <a:solidFill>
            <a:srgbClr val="334F89"/>
          </a:solidFill>
        </p:spPr>
        <p:txBody>
          <a:bodyPr vert="horz" wrap="square" lIns="0" tIns="41910" rIns="0" bIns="0" rtlCol="0">
            <a:spAutoFit/>
          </a:bodyPr>
          <a:lstStyle/>
          <a:p>
            <a:pPr marL="92075">
              <a:lnSpc>
                <a:spcPct val="100000"/>
              </a:lnSpc>
              <a:spcBef>
                <a:spcPts val="330"/>
              </a:spcBef>
            </a:pPr>
            <a:r>
              <a:rPr lang="ru-RU" sz="1600" spc="-15" dirty="0" err="1">
                <a:solidFill>
                  <a:srgbClr val="FFFFFF"/>
                </a:solidFill>
                <a:latin typeface="Arial"/>
                <a:cs typeface="Arial"/>
              </a:rPr>
              <a:t>сынып</a:t>
            </a:r>
            <a:r>
              <a:rPr lang="ru-RU" sz="16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5" dirty="0" err="1">
                <a:solidFill>
                  <a:srgbClr val="FFFFFF"/>
                </a:solidFill>
                <a:latin typeface="Arial"/>
                <a:cs typeface="Arial"/>
              </a:rPr>
              <a:t>жетекшілерінің</a:t>
            </a:r>
            <a:r>
              <a:rPr lang="ru-RU" sz="16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5" dirty="0" err="1">
                <a:solidFill>
                  <a:srgbClr val="FFFFFF"/>
                </a:solidFill>
                <a:latin typeface="Arial"/>
                <a:cs typeface="Arial"/>
              </a:rPr>
              <a:t>жұмысын</a:t>
            </a:r>
            <a:r>
              <a:rPr lang="ru-RU" sz="16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5" dirty="0" err="1">
                <a:solidFill>
                  <a:srgbClr val="FFFFFF"/>
                </a:solidFill>
                <a:latin typeface="Arial"/>
                <a:cs typeface="Arial"/>
              </a:rPr>
              <a:t>үйлестіреді</a:t>
            </a:r>
            <a:endParaRPr lang="ru-RU" sz="1600" spc="-15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004197" y="2374612"/>
            <a:ext cx="11016000" cy="292388"/>
          </a:xfrm>
          <a:prstGeom prst="rect">
            <a:avLst/>
          </a:prstGeom>
          <a:solidFill>
            <a:srgbClr val="334F89"/>
          </a:solidFill>
        </p:spPr>
        <p:txBody>
          <a:bodyPr vert="horz" wrap="square" lIns="0" tIns="45720" rIns="0" bIns="0" rtlCol="0">
            <a:spAutoFit/>
          </a:bodyPr>
          <a:lstStyle/>
          <a:p>
            <a:pPr marL="92075" marR="268605">
              <a:lnSpc>
                <a:spcPct val="100000"/>
              </a:lnSpc>
              <a:spcBef>
                <a:spcPts val="360"/>
              </a:spcBef>
            </a:pPr>
            <a:r>
              <a:rPr lang="ru-RU" sz="1600" spc="-10" dirty="0">
                <a:solidFill>
                  <a:srgbClr val="FFFFFF"/>
                </a:solidFill>
                <a:latin typeface="Arial"/>
                <a:cs typeface="Arial"/>
              </a:rPr>
              <a:t>онлайн </a:t>
            </a:r>
            <a:r>
              <a:rPr lang="ru-RU" sz="1600" spc="-10" dirty="0" err="1">
                <a:solidFill>
                  <a:srgbClr val="FFFFFF"/>
                </a:solidFill>
                <a:latin typeface="Arial"/>
                <a:cs typeface="Arial"/>
              </a:rPr>
              <a:t>режимінде</a:t>
            </a:r>
            <a:r>
              <a:rPr lang="ru-RU" sz="16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0" dirty="0" err="1">
                <a:solidFill>
                  <a:srgbClr val="FFFFFF"/>
                </a:solidFill>
                <a:latin typeface="Arial"/>
                <a:cs typeface="Arial"/>
              </a:rPr>
              <a:t>іс-шаралар</a:t>
            </a:r>
            <a:r>
              <a:rPr lang="ru-RU" sz="16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0" dirty="0" err="1">
                <a:solidFill>
                  <a:srgbClr val="FFFFFF"/>
                </a:solidFill>
                <a:latin typeface="Arial"/>
                <a:cs typeface="Arial"/>
              </a:rPr>
              <a:t>өткізеді</a:t>
            </a:r>
            <a:r>
              <a:rPr lang="ru-RU" sz="1600" spc="-10" dirty="0">
                <a:solidFill>
                  <a:srgbClr val="FFFFFF"/>
                </a:solidFill>
                <a:latin typeface="Arial"/>
                <a:cs typeface="Arial"/>
              </a:rPr>
              <a:t> (</a:t>
            </a:r>
            <a:r>
              <a:rPr lang="ru-RU" sz="1600" spc="-10" dirty="0" err="1">
                <a:solidFill>
                  <a:srgbClr val="FFFFFF"/>
                </a:solidFill>
                <a:latin typeface="Arial"/>
                <a:cs typeface="Arial"/>
              </a:rPr>
              <a:t>әлеуметтік</a:t>
            </a:r>
            <a:r>
              <a:rPr lang="ru-RU" sz="16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0" dirty="0" err="1">
                <a:solidFill>
                  <a:srgbClr val="FFFFFF"/>
                </a:solidFill>
                <a:latin typeface="Arial"/>
                <a:cs typeface="Arial"/>
              </a:rPr>
              <a:t>желілер</a:t>
            </a:r>
            <a:r>
              <a:rPr lang="ru-RU" sz="1600" spc="-10" dirty="0">
                <a:solidFill>
                  <a:srgbClr val="FFFFFF"/>
                </a:solidFill>
                <a:latin typeface="Arial"/>
                <a:cs typeface="Arial"/>
              </a:rPr>
              <a:t>, </a:t>
            </a:r>
            <a:r>
              <a:rPr lang="ru-RU" sz="1600" spc="-10" dirty="0" err="1">
                <a:solidFill>
                  <a:srgbClr val="FFFFFF"/>
                </a:solidFill>
                <a:latin typeface="Arial"/>
                <a:cs typeface="Arial"/>
              </a:rPr>
              <a:t>мектеп</a:t>
            </a:r>
            <a:r>
              <a:rPr lang="ru-RU" sz="1600" spc="-10" dirty="0">
                <a:solidFill>
                  <a:srgbClr val="FFFFFF"/>
                </a:solidFill>
                <a:latin typeface="Arial"/>
                <a:cs typeface="Arial"/>
              </a:rPr>
              <a:t> сайты </a:t>
            </a:r>
            <a:r>
              <a:rPr lang="ru-RU" sz="1600" spc="-10" dirty="0" err="1">
                <a:solidFill>
                  <a:srgbClr val="FFFFFF"/>
                </a:solidFill>
                <a:latin typeface="Arial"/>
                <a:cs typeface="Arial"/>
              </a:rPr>
              <a:t>және</a:t>
            </a:r>
            <a:r>
              <a:rPr lang="ru-RU" sz="1600" spc="-10" dirty="0">
                <a:solidFill>
                  <a:srgbClr val="FFFFFF"/>
                </a:solidFill>
                <a:latin typeface="Arial"/>
                <a:cs typeface="Arial"/>
              </a:rPr>
              <a:t> т. б. </a:t>
            </a:r>
            <a:r>
              <a:rPr lang="ru-RU" sz="1600" spc="-10" dirty="0" err="1">
                <a:solidFill>
                  <a:srgbClr val="FFFFFF"/>
                </a:solidFill>
                <a:latin typeface="Arial"/>
                <a:cs typeface="Arial"/>
              </a:rPr>
              <a:t>арқылы</a:t>
            </a:r>
            <a:r>
              <a:rPr lang="ru-RU" sz="1600" spc="-10" dirty="0" smtClean="0">
                <a:solidFill>
                  <a:srgbClr val="FFFFFF"/>
                </a:solidFill>
                <a:latin typeface="Arial"/>
                <a:cs typeface="Arial"/>
              </a:rPr>
              <a:t>);</a:t>
            </a:r>
            <a:endParaRPr sz="1600" dirty="0">
              <a:latin typeface="Arial"/>
              <a:cs typeface="Arial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3529710" y="1295400"/>
            <a:ext cx="6300090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kk-KZ" sz="1800" b="1" spc="-20" dirty="0" smtClean="0">
                <a:latin typeface="Arial"/>
                <a:cs typeface="Arial"/>
              </a:rPr>
              <a:t>ТЖ БОЙЫНША ДИРЕКТОР ОРЫНБАСАРЫ</a:t>
            </a:r>
            <a:endParaRPr sz="1800" dirty="0">
              <a:latin typeface="Arial"/>
              <a:cs typeface="Arial"/>
            </a:endParaRPr>
          </a:p>
        </p:txBody>
      </p:sp>
      <p:sp>
        <p:nvSpPr>
          <p:cNvPr id="17" name="object 8">
            <a:extLst>
              <a:ext uri="{FF2B5EF4-FFF2-40B4-BE49-F238E27FC236}">
                <a16:creationId xmlns:a16="http://schemas.microsoft.com/office/drawing/2014/main" xmlns="" id="{49592010-2307-478C-9054-C7BB5A73555F}"/>
              </a:ext>
            </a:extLst>
          </p:cNvPr>
          <p:cNvSpPr txBox="1"/>
          <p:nvPr/>
        </p:nvSpPr>
        <p:spPr>
          <a:xfrm>
            <a:off x="1004197" y="1686631"/>
            <a:ext cx="11016000" cy="535403"/>
          </a:xfrm>
          <a:prstGeom prst="rect">
            <a:avLst/>
          </a:prstGeom>
          <a:solidFill>
            <a:srgbClr val="334F89"/>
          </a:solidFill>
        </p:spPr>
        <p:txBody>
          <a:bodyPr vert="horz" wrap="square" lIns="0" tIns="42545" rIns="0" bIns="0" rtlCol="0">
            <a:spAutoFit/>
          </a:bodyPr>
          <a:lstStyle/>
          <a:p>
            <a:pPr marL="92075">
              <a:lnSpc>
                <a:spcPct val="100000"/>
              </a:lnSpc>
              <a:spcBef>
                <a:spcPts val="335"/>
              </a:spcBef>
            </a:pPr>
            <a:r>
              <a:rPr lang="ru-RU" sz="1600" spc="-10" dirty="0" err="1">
                <a:solidFill>
                  <a:srgbClr val="FFFFFF"/>
                </a:solidFill>
                <a:latin typeface="Arial"/>
                <a:cs typeface="Arial"/>
              </a:rPr>
              <a:t>ақпараттық-коммуникациялық</a:t>
            </a:r>
            <a:r>
              <a:rPr lang="ru-RU" sz="16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0" dirty="0" err="1">
                <a:solidFill>
                  <a:srgbClr val="FFFFFF"/>
                </a:solidFill>
                <a:latin typeface="Arial"/>
                <a:cs typeface="Arial"/>
              </a:rPr>
              <a:t>технологияларды</a:t>
            </a:r>
            <a:r>
              <a:rPr lang="ru-RU" sz="16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0" dirty="0" err="1">
                <a:solidFill>
                  <a:srgbClr val="FFFFFF"/>
                </a:solidFill>
                <a:latin typeface="Arial"/>
                <a:cs typeface="Arial"/>
              </a:rPr>
              <a:t>пайдалана</a:t>
            </a:r>
            <a:r>
              <a:rPr lang="ru-RU" sz="16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0" dirty="0" err="1">
                <a:solidFill>
                  <a:srgbClr val="FFFFFF"/>
                </a:solidFill>
                <a:latin typeface="Arial"/>
                <a:cs typeface="Arial"/>
              </a:rPr>
              <a:t>отырып</a:t>
            </a:r>
            <a:r>
              <a:rPr lang="ru-RU" sz="1600" spc="-10" dirty="0">
                <a:solidFill>
                  <a:srgbClr val="FFFFFF"/>
                </a:solidFill>
                <a:latin typeface="Arial"/>
                <a:cs typeface="Arial"/>
              </a:rPr>
              <a:t>, </a:t>
            </a:r>
            <a:r>
              <a:rPr lang="ru-RU" sz="1600" spc="-10" dirty="0" err="1">
                <a:solidFill>
                  <a:srgbClr val="FFFFFF"/>
                </a:solidFill>
                <a:latin typeface="Arial"/>
                <a:cs typeface="Arial"/>
              </a:rPr>
              <a:t>тәрбиелік</a:t>
            </a:r>
            <a:r>
              <a:rPr lang="ru-RU" sz="16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0" dirty="0" err="1">
                <a:solidFill>
                  <a:srgbClr val="FFFFFF"/>
                </a:solidFill>
                <a:latin typeface="Arial"/>
                <a:cs typeface="Arial"/>
              </a:rPr>
              <a:t>іс-шаралар</a:t>
            </a:r>
            <a:r>
              <a:rPr lang="ru-RU" sz="16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0" dirty="0" err="1">
                <a:solidFill>
                  <a:srgbClr val="FFFFFF"/>
                </a:solidFill>
                <a:latin typeface="Arial"/>
                <a:cs typeface="Arial"/>
              </a:rPr>
              <a:t>үшін</a:t>
            </a:r>
            <a:r>
              <a:rPr lang="ru-RU" sz="16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0" dirty="0" err="1">
                <a:solidFill>
                  <a:srgbClr val="FFFFFF"/>
                </a:solidFill>
                <a:latin typeface="Arial"/>
                <a:cs typeface="Arial"/>
              </a:rPr>
              <a:t>бейнеконтент</a:t>
            </a:r>
            <a:r>
              <a:rPr lang="ru-RU" sz="16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0" dirty="0" err="1">
                <a:solidFill>
                  <a:srgbClr val="FFFFFF"/>
                </a:solidFill>
                <a:latin typeface="Arial"/>
                <a:cs typeface="Arial"/>
              </a:rPr>
              <a:t>әзірлейді</a:t>
            </a:r>
            <a:r>
              <a:rPr lang="ru-RU" sz="1600" spc="-10" dirty="0">
                <a:solidFill>
                  <a:srgbClr val="FFFFFF"/>
                </a:solidFill>
                <a:latin typeface="Arial"/>
                <a:cs typeface="Arial"/>
              </a:rPr>
              <a:t>;</a:t>
            </a:r>
            <a:endParaRPr sz="1600" dirty="0">
              <a:latin typeface="Arial"/>
              <a:cs typeface="Arial"/>
            </a:endParaRPr>
          </a:p>
        </p:txBody>
      </p:sp>
      <p:sp>
        <p:nvSpPr>
          <p:cNvPr id="18" name="object 7"/>
          <p:cNvSpPr/>
          <p:nvPr/>
        </p:nvSpPr>
        <p:spPr>
          <a:xfrm>
            <a:off x="156845" y="1524000"/>
            <a:ext cx="833755" cy="5184000"/>
          </a:xfrm>
          <a:custGeom>
            <a:avLst/>
            <a:gdLst/>
            <a:ahLst/>
            <a:cxnLst/>
            <a:rect l="l" t="t" r="r" b="b"/>
            <a:pathLst>
              <a:path w="833755" h="4994275">
                <a:moveTo>
                  <a:pt x="0" y="4994148"/>
                </a:moveTo>
                <a:lnTo>
                  <a:pt x="833628" y="4994148"/>
                </a:lnTo>
                <a:lnTo>
                  <a:pt x="833628" y="0"/>
                </a:lnTo>
                <a:lnTo>
                  <a:pt x="0" y="0"/>
                </a:lnTo>
                <a:lnTo>
                  <a:pt x="0" y="4994148"/>
                </a:lnTo>
                <a:close/>
              </a:path>
            </a:pathLst>
          </a:custGeom>
          <a:solidFill>
            <a:srgbClr val="61C3E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9"/>
          <p:cNvSpPr txBox="1"/>
          <p:nvPr/>
        </p:nvSpPr>
        <p:spPr>
          <a:xfrm>
            <a:off x="990599" y="4479461"/>
            <a:ext cx="11016000" cy="534762"/>
          </a:xfrm>
          <a:prstGeom prst="rect">
            <a:avLst/>
          </a:prstGeom>
          <a:solidFill>
            <a:srgbClr val="334F89"/>
          </a:solidFill>
        </p:spPr>
        <p:txBody>
          <a:bodyPr vert="horz" wrap="square" lIns="0" tIns="41910" rIns="0" bIns="0" rtlCol="0">
            <a:spAutoFit/>
          </a:bodyPr>
          <a:lstStyle/>
          <a:p>
            <a:pPr marL="92075">
              <a:lnSpc>
                <a:spcPct val="100000"/>
              </a:lnSpc>
              <a:spcBef>
                <a:spcPts val="330"/>
              </a:spcBef>
            </a:pPr>
            <a:r>
              <a:rPr lang="ru-RU" sz="1600" spc="-15" dirty="0" err="1">
                <a:solidFill>
                  <a:srgbClr val="FFFFFF"/>
                </a:solidFill>
                <a:latin typeface="Arial"/>
                <a:cs typeface="Arial"/>
              </a:rPr>
              <a:t>қашықтықтан</a:t>
            </a:r>
            <a:r>
              <a:rPr lang="ru-RU" sz="16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5" dirty="0" err="1">
                <a:solidFill>
                  <a:srgbClr val="FFFFFF"/>
                </a:solidFill>
                <a:latin typeface="Arial"/>
                <a:cs typeface="Arial"/>
              </a:rPr>
              <a:t>оқыту</a:t>
            </a:r>
            <a:r>
              <a:rPr lang="ru-RU" sz="16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5" dirty="0" err="1">
                <a:solidFill>
                  <a:srgbClr val="FFFFFF"/>
                </a:solidFill>
                <a:latin typeface="Arial"/>
                <a:cs typeface="Arial"/>
              </a:rPr>
              <a:t>жағдайында</a:t>
            </a:r>
            <a:r>
              <a:rPr lang="ru-RU" sz="16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5" dirty="0" err="1">
                <a:solidFill>
                  <a:srgbClr val="FFFFFF"/>
                </a:solidFill>
                <a:latin typeface="Arial"/>
                <a:cs typeface="Arial"/>
              </a:rPr>
              <a:t>білім</a:t>
            </a:r>
            <a:r>
              <a:rPr lang="ru-RU" sz="16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5" dirty="0" err="1">
                <a:solidFill>
                  <a:srgbClr val="FFFFFF"/>
                </a:solidFill>
                <a:latin typeface="Arial"/>
                <a:cs typeface="Arial"/>
              </a:rPr>
              <a:t>алушылар</a:t>
            </a:r>
            <a:r>
              <a:rPr lang="ru-RU" sz="1600" spc="-15" dirty="0">
                <a:solidFill>
                  <a:srgbClr val="FFFFFF"/>
                </a:solidFill>
                <a:latin typeface="Arial"/>
                <a:cs typeface="Arial"/>
              </a:rPr>
              <a:t> мен </a:t>
            </a:r>
            <a:r>
              <a:rPr lang="ru-RU" sz="1600" spc="-15" dirty="0" err="1">
                <a:solidFill>
                  <a:srgbClr val="FFFFFF"/>
                </a:solidFill>
                <a:latin typeface="Arial"/>
                <a:cs typeface="Arial"/>
              </a:rPr>
              <a:t>олардың</a:t>
            </a:r>
            <a:r>
              <a:rPr lang="ru-RU" sz="16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5" dirty="0" err="1">
                <a:solidFill>
                  <a:srgbClr val="FFFFFF"/>
                </a:solidFill>
                <a:latin typeface="Arial"/>
                <a:cs typeface="Arial"/>
              </a:rPr>
              <a:t>ата-аналарына</a:t>
            </a:r>
            <a:r>
              <a:rPr lang="ru-RU" sz="1600" spc="-15" dirty="0">
                <a:solidFill>
                  <a:srgbClr val="FFFFFF"/>
                </a:solidFill>
                <a:latin typeface="Arial"/>
                <a:cs typeface="Arial"/>
              </a:rPr>
              <a:t> (</a:t>
            </a:r>
            <a:r>
              <a:rPr lang="ru-RU" sz="1600" spc="-15" dirty="0" err="1">
                <a:solidFill>
                  <a:srgbClr val="FFFFFF"/>
                </a:solidFill>
                <a:latin typeface="Arial"/>
                <a:cs typeface="Arial"/>
              </a:rPr>
              <a:t>заңды</a:t>
            </a:r>
            <a:r>
              <a:rPr lang="ru-RU" sz="16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5" dirty="0" err="1">
                <a:solidFill>
                  <a:srgbClr val="FFFFFF"/>
                </a:solidFill>
                <a:latin typeface="Arial"/>
                <a:cs typeface="Arial"/>
              </a:rPr>
              <a:t>өкілдерге</a:t>
            </a:r>
            <a:r>
              <a:rPr lang="ru-RU" sz="1600" spc="-15" dirty="0">
                <a:solidFill>
                  <a:srgbClr val="FFFFFF"/>
                </a:solidFill>
                <a:latin typeface="Arial"/>
                <a:cs typeface="Arial"/>
              </a:rPr>
              <a:t>) </a:t>
            </a:r>
            <a:r>
              <a:rPr lang="ru-RU" sz="1600" spc="-15" dirty="0" err="1">
                <a:solidFill>
                  <a:srgbClr val="FFFFFF"/>
                </a:solidFill>
                <a:latin typeface="Arial"/>
                <a:cs typeface="Arial"/>
              </a:rPr>
              <a:t>психологиялық</a:t>
            </a:r>
            <a:r>
              <a:rPr lang="ru-RU" sz="16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5" dirty="0" err="1">
                <a:solidFill>
                  <a:srgbClr val="FFFFFF"/>
                </a:solidFill>
                <a:latin typeface="Arial"/>
                <a:cs typeface="Arial"/>
              </a:rPr>
              <a:t>қолдау</a:t>
            </a:r>
            <a:r>
              <a:rPr lang="ru-RU" sz="16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5" dirty="0" err="1">
                <a:solidFill>
                  <a:srgbClr val="FFFFFF"/>
                </a:solidFill>
                <a:latin typeface="Arial"/>
                <a:cs typeface="Arial"/>
              </a:rPr>
              <a:t>көрсету</a:t>
            </a:r>
            <a:r>
              <a:rPr lang="ru-RU" sz="16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5" dirty="0" err="1">
                <a:solidFill>
                  <a:srgbClr val="FFFFFF"/>
                </a:solidFill>
                <a:latin typeface="Arial"/>
                <a:cs typeface="Arial"/>
              </a:rPr>
              <a:t>бойынша</a:t>
            </a:r>
            <a:r>
              <a:rPr lang="ru-RU" sz="16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5" dirty="0" err="1">
                <a:solidFill>
                  <a:srgbClr val="FFFFFF"/>
                </a:solidFill>
                <a:latin typeface="Arial"/>
                <a:cs typeface="Arial"/>
              </a:rPr>
              <a:t>ұсынымдар</a:t>
            </a:r>
            <a:r>
              <a:rPr lang="ru-RU" sz="16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5" dirty="0" err="1">
                <a:solidFill>
                  <a:srgbClr val="FFFFFF"/>
                </a:solidFill>
                <a:latin typeface="Arial"/>
                <a:cs typeface="Arial"/>
              </a:rPr>
              <a:t>әзірлейді</a:t>
            </a:r>
            <a:r>
              <a:rPr lang="ru-RU" sz="1600" spc="-15" dirty="0">
                <a:solidFill>
                  <a:srgbClr val="FFFFFF"/>
                </a:solidFill>
                <a:latin typeface="Arial"/>
                <a:cs typeface="Arial"/>
              </a:rPr>
              <a:t>;</a:t>
            </a:r>
          </a:p>
        </p:txBody>
      </p:sp>
      <p:sp>
        <p:nvSpPr>
          <p:cNvPr id="21" name="object 9"/>
          <p:cNvSpPr txBox="1"/>
          <p:nvPr/>
        </p:nvSpPr>
        <p:spPr>
          <a:xfrm>
            <a:off x="990599" y="5182882"/>
            <a:ext cx="11016000" cy="288541"/>
          </a:xfrm>
          <a:prstGeom prst="rect">
            <a:avLst/>
          </a:prstGeom>
          <a:solidFill>
            <a:srgbClr val="334F89"/>
          </a:solidFill>
        </p:spPr>
        <p:txBody>
          <a:bodyPr vert="horz" wrap="square" lIns="0" tIns="41910" rIns="0" bIns="0" rtlCol="0">
            <a:spAutoFit/>
          </a:bodyPr>
          <a:lstStyle/>
          <a:p>
            <a:pPr marL="92075">
              <a:lnSpc>
                <a:spcPct val="100000"/>
              </a:lnSpc>
              <a:spcBef>
                <a:spcPts val="330"/>
              </a:spcBef>
            </a:pPr>
            <a:r>
              <a:rPr lang="ru-RU" sz="1600" spc="-15" dirty="0" err="1">
                <a:solidFill>
                  <a:srgbClr val="FFFFFF"/>
                </a:solidFill>
                <a:latin typeface="Arial"/>
                <a:cs typeface="Arial"/>
              </a:rPr>
              <a:t>ата-аналармен</a:t>
            </a:r>
            <a:r>
              <a:rPr lang="ru-RU" sz="1600" spc="-15" dirty="0">
                <a:solidFill>
                  <a:srgbClr val="FFFFFF"/>
                </a:solidFill>
                <a:latin typeface="Arial"/>
                <a:cs typeface="Arial"/>
              </a:rPr>
              <a:t> (</a:t>
            </a:r>
            <a:r>
              <a:rPr lang="ru-RU" sz="1600" spc="-15" dirty="0" err="1">
                <a:solidFill>
                  <a:srgbClr val="FFFFFF"/>
                </a:solidFill>
                <a:latin typeface="Arial"/>
                <a:cs typeface="Arial"/>
              </a:rPr>
              <a:t>заңды</a:t>
            </a:r>
            <a:r>
              <a:rPr lang="ru-RU" sz="16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5" dirty="0" err="1">
                <a:solidFill>
                  <a:srgbClr val="FFFFFF"/>
                </a:solidFill>
                <a:latin typeface="Arial"/>
                <a:cs typeface="Arial"/>
              </a:rPr>
              <a:t>өкілдермен</a:t>
            </a:r>
            <a:r>
              <a:rPr lang="ru-RU" sz="1600" spc="-15" dirty="0">
                <a:solidFill>
                  <a:srgbClr val="FFFFFF"/>
                </a:solidFill>
                <a:latin typeface="Arial"/>
                <a:cs typeface="Arial"/>
              </a:rPr>
              <a:t>) </a:t>
            </a:r>
            <a:r>
              <a:rPr lang="ru-RU" sz="1600" spc="-15" dirty="0" err="1">
                <a:solidFill>
                  <a:srgbClr val="FFFFFF"/>
                </a:solidFill>
                <a:latin typeface="Arial"/>
                <a:cs typeface="Arial"/>
              </a:rPr>
              <a:t>білім</a:t>
            </a:r>
            <a:r>
              <a:rPr lang="ru-RU" sz="16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5" dirty="0" err="1">
                <a:solidFill>
                  <a:srgbClr val="FFFFFF"/>
                </a:solidFill>
                <a:latin typeface="Arial"/>
                <a:cs typeface="Arial"/>
              </a:rPr>
              <a:t>алушылармен</a:t>
            </a:r>
            <a:r>
              <a:rPr lang="ru-RU" sz="1600" spc="-15" dirty="0">
                <a:solidFill>
                  <a:srgbClr val="FFFFFF"/>
                </a:solidFill>
                <a:latin typeface="Arial"/>
                <a:cs typeface="Arial"/>
              </a:rPr>
              <a:t> онлайн-</a:t>
            </a:r>
            <a:r>
              <a:rPr lang="ru-RU" sz="1600" spc="-15" dirty="0" err="1">
                <a:solidFill>
                  <a:srgbClr val="FFFFFF"/>
                </a:solidFill>
                <a:latin typeface="Arial"/>
                <a:cs typeface="Arial"/>
              </a:rPr>
              <a:t>кеңес</a:t>
            </a:r>
            <a:r>
              <a:rPr lang="ru-RU" sz="16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5" dirty="0" err="1">
                <a:solidFill>
                  <a:srgbClr val="FFFFFF"/>
                </a:solidFill>
                <a:latin typeface="Arial"/>
                <a:cs typeface="Arial"/>
              </a:rPr>
              <a:t>өткізеді</a:t>
            </a:r>
            <a:r>
              <a:rPr lang="ru-RU" sz="1600" spc="-15" dirty="0">
                <a:solidFill>
                  <a:srgbClr val="FFFFFF"/>
                </a:solidFill>
                <a:latin typeface="Arial"/>
                <a:cs typeface="Arial"/>
              </a:rPr>
              <a:t>);</a:t>
            </a:r>
          </a:p>
        </p:txBody>
      </p:sp>
      <p:sp>
        <p:nvSpPr>
          <p:cNvPr id="23" name="object 9"/>
          <p:cNvSpPr txBox="1"/>
          <p:nvPr/>
        </p:nvSpPr>
        <p:spPr>
          <a:xfrm>
            <a:off x="990599" y="5640082"/>
            <a:ext cx="11016000" cy="288541"/>
          </a:xfrm>
          <a:prstGeom prst="rect">
            <a:avLst/>
          </a:prstGeom>
          <a:solidFill>
            <a:srgbClr val="334F89"/>
          </a:solidFill>
        </p:spPr>
        <p:txBody>
          <a:bodyPr vert="horz" wrap="square" lIns="0" tIns="41910" rIns="0" bIns="0" rtlCol="0">
            <a:spAutoFit/>
          </a:bodyPr>
          <a:lstStyle/>
          <a:p>
            <a:pPr marL="92075">
              <a:lnSpc>
                <a:spcPct val="100000"/>
              </a:lnSpc>
              <a:spcBef>
                <a:spcPts val="330"/>
              </a:spcBef>
            </a:pPr>
            <a:r>
              <a:rPr lang="ru-RU" sz="1600" spc="-15" dirty="0">
                <a:solidFill>
                  <a:srgbClr val="FFFFFF"/>
                </a:solidFill>
                <a:latin typeface="Arial"/>
                <a:cs typeface="Arial"/>
              </a:rPr>
              <a:t>онлайн </a:t>
            </a:r>
            <a:r>
              <a:rPr lang="ru-RU" sz="1600" spc="-15" dirty="0" err="1">
                <a:solidFill>
                  <a:srgbClr val="FFFFFF"/>
                </a:solidFill>
                <a:latin typeface="Arial"/>
                <a:cs typeface="Arial"/>
              </a:rPr>
              <a:t>ойындар</a:t>
            </a:r>
            <a:r>
              <a:rPr lang="ru-RU" sz="16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5" dirty="0" err="1">
                <a:solidFill>
                  <a:srgbClr val="FFFFFF"/>
                </a:solidFill>
                <a:latin typeface="Arial"/>
                <a:cs typeface="Arial"/>
              </a:rPr>
              <a:t>өткізеді</a:t>
            </a:r>
            <a:r>
              <a:rPr lang="ru-RU" sz="1600" spc="-15" dirty="0">
                <a:solidFill>
                  <a:srgbClr val="FFFFFF"/>
                </a:solidFill>
                <a:latin typeface="Arial"/>
                <a:cs typeface="Arial"/>
              </a:rPr>
              <a:t>.</a:t>
            </a:r>
          </a:p>
        </p:txBody>
      </p:sp>
      <p:sp>
        <p:nvSpPr>
          <p:cNvPr id="22" name="object 16"/>
          <p:cNvSpPr txBox="1"/>
          <p:nvPr/>
        </p:nvSpPr>
        <p:spPr>
          <a:xfrm>
            <a:off x="4367910" y="3962400"/>
            <a:ext cx="6300090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kk-KZ" sz="1800" b="1" spc="-20" dirty="0" smtClean="0">
                <a:latin typeface="Arial"/>
                <a:cs typeface="Arial"/>
              </a:rPr>
              <a:t>ПЕДАГОГ-ПСИХОЛОГ</a:t>
            </a:r>
            <a:endParaRPr sz="18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89784428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00811" y="457200"/>
            <a:ext cx="11791315" cy="647700"/>
          </a:xfrm>
          <a:custGeom>
            <a:avLst/>
            <a:gdLst/>
            <a:ahLst/>
            <a:cxnLst/>
            <a:rect l="l" t="t" r="r" b="b"/>
            <a:pathLst>
              <a:path w="11791315" h="647700">
                <a:moveTo>
                  <a:pt x="0" y="647700"/>
                </a:moveTo>
                <a:lnTo>
                  <a:pt x="11791188" y="647700"/>
                </a:lnTo>
                <a:lnTo>
                  <a:pt x="11791188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304800" y="457200"/>
            <a:ext cx="24765" cy="647700"/>
          </a:xfrm>
          <a:custGeom>
            <a:avLst/>
            <a:gdLst/>
            <a:ahLst/>
            <a:cxnLst/>
            <a:rect l="l" t="t" r="r" b="b"/>
            <a:pathLst>
              <a:path w="24764" h="647700">
                <a:moveTo>
                  <a:pt x="0" y="647700"/>
                </a:moveTo>
                <a:lnTo>
                  <a:pt x="24384" y="647700"/>
                </a:lnTo>
                <a:lnTo>
                  <a:pt x="24384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0" y="457200"/>
            <a:ext cx="248920" cy="647700"/>
          </a:xfrm>
          <a:custGeom>
            <a:avLst/>
            <a:gdLst/>
            <a:ahLst/>
            <a:cxnLst/>
            <a:rect l="l" t="t" r="r" b="b"/>
            <a:pathLst>
              <a:path w="248920" h="647700">
                <a:moveTo>
                  <a:pt x="0" y="647700"/>
                </a:moveTo>
                <a:lnTo>
                  <a:pt x="248411" y="647700"/>
                </a:lnTo>
                <a:lnTo>
                  <a:pt x="248411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560932" y="590499"/>
            <a:ext cx="11554867" cy="350737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ru-RU" sz="2200" spc="-5" dirty="0"/>
              <a:t>ҚАШЫҚТЫҚТАН ОҚЫТУДЫ ҰЙЫМДАСТЫРУ КЕЗІНДЕГІ ӘРЕКЕТ АЛГОРИТМДЕРІ</a:t>
            </a:r>
            <a:endParaRPr sz="2200" dirty="0"/>
          </a:p>
        </p:txBody>
      </p:sp>
      <p:sp>
        <p:nvSpPr>
          <p:cNvPr id="6" name="object 6"/>
          <p:cNvSpPr/>
          <p:nvPr/>
        </p:nvSpPr>
        <p:spPr>
          <a:xfrm>
            <a:off x="329184" y="457200"/>
            <a:ext cx="71755" cy="647700"/>
          </a:xfrm>
          <a:custGeom>
            <a:avLst/>
            <a:gdLst/>
            <a:ahLst/>
            <a:cxnLst/>
            <a:rect l="l" t="t" r="r" b="b"/>
            <a:pathLst>
              <a:path w="71754" h="647700">
                <a:moveTo>
                  <a:pt x="0" y="647700"/>
                </a:moveTo>
                <a:lnTo>
                  <a:pt x="71628" y="647700"/>
                </a:lnTo>
                <a:lnTo>
                  <a:pt x="71628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solidFill>
            <a:srgbClr val="61C3E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562355" y="1524000"/>
            <a:ext cx="833755" cy="5148000"/>
          </a:xfrm>
          <a:custGeom>
            <a:avLst/>
            <a:gdLst/>
            <a:ahLst/>
            <a:cxnLst/>
            <a:rect l="l" t="t" r="r" b="b"/>
            <a:pathLst>
              <a:path w="833755" h="4994275">
                <a:moveTo>
                  <a:pt x="0" y="4994148"/>
                </a:moveTo>
                <a:lnTo>
                  <a:pt x="833628" y="4994148"/>
                </a:lnTo>
                <a:lnTo>
                  <a:pt x="833628" y="0"/>
                </a:lnTo>
                <a:lnTo>
                  <a:pt x="0" y="0"/>
                </a:lnTo>
                <a:lnTo>
                  <a:pt x="0" y="4994148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1118235" y="1524000"/>
            <a:ext cx="10692765" cy="446276"/>
          </a:xfrm>
          <a:prstGeom prst="rect">
            <a:avLst/>
          </a:prstGeom>
          <a:solidFill>
            <a:srgbClr val="00AFEF"/>
          </a:solidFill>
        </p:spPr>
        <p:txBody>
          <a:bodyPr vert="horz" wrap="square" lIns="0" tIns="198120" rIns="0" bIns="0" rtlCol="0" anchor="t">
            <a:spAutoFit/>
          </a:bodyPr>
          <a:lstStyle/>
          <a:p>
            <a:pPr>
              <a:lnSpc>
                <a:spcPct val="100000"/>
              </a:lnSpc>
            </a:pPr>
            <a:endParaRPr sz="1600" dirty="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118235" y="5752553"/>
            <a:ext cx="10692765" cy="323165"/>
          </a:xfrm>
          <a:prstGeom prst="rect">
            <a:avLst/>
          </a:prstGeom>
          <a:solidFill>
            <a:srgbClr val="00AFEF"/>
          </a:solidFill>
        </p:spPr>
        <p:txBody>
          <a:bodyPr vert="horz" wrap="square" lIns="0" tIns="76200" rIns="0" bIns="0" rtlCol="0">
            <a:spAutoFit/>
          </a:bodyPr>
          <a:lstStyle/>
          <a:p>
            <a:pPr marL="92075" marR="111125">
              <a:spcBef>
                <a:spcPts val="600"/>
              </a:spcBef>
            </a:pPr>
            <a:r>
              <a:rPr lang="kk-KZ" sz="1600" spc="-20" dirty="0">
                <a:solidFill>
                  <a:srgbClr val="FFFFFF"/>
                </a:solidFill>
                <a:latin typeface="Arial"/>
                <a:cs typeface="Arial"/>
              </a:rPr>
              <a:t>Мектеп әкімшілігін жүргізіліп жатқан жұмыс туралы хабардар ету;</a:t>
            </a:r>
            <a:endParaRPr sz="1600" dirty="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118235" y="2030771"/>
            <a:ext cx="10692765" cy="572593"/>
          </a:xfrm>
          <a:prstGeom prst="rect">
            <a:avLst/>
          </a:prstGeom>
          <a:solidFill>
            <a:srgbClr val="00AFEF"/>
          </a:solidFill>
        </p:spPr>
        <p:txBody>
          <a:bodyPr vert="horz" wrap="square" lIns="0" tIns="79375" rIns="0" bIns="0" rtlCol="0">
            <a:spAutoFit/>
          </a:bodyPr>
          <a:lstStyle/>
          <a:p>
            <a:pPr marL="92075" marR="240665">
              <a:lnSpc>
                <a:spcPct val="100000"/>
              </a:lnSpc>
              <a:spcBef>
                <a:spcPts val="625"/>
              </a:spcBef>
            </a:pPr>
            <a:r>
              <a:rPr lang="ru-RU" sz="1600" spc="-10" dirty="0" err="1">
                <a:solidFill>
                  <a:srgbClr val="FFFFFF"/>
                </a:solidFill>
                <a:latin typeface="Arial"/>
                <a:cs typeface="Arial"/>
              </a:rPr>
              <a:t>Қашықтықтан</a:t>
            </a:r>
            <a:r>
              <a:rPr lang="ru-RU" sz="16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0" dirty="0" err="1">
                <a:solidFill>
                  <a:srgbClr val="FFFFFF"/>
                </a:solidFill>
                <a:latin typeface="Arial"/>
                <a:cs typeface="Arial"/>
              </a:rPr>
              <a:t>оқыту</a:t>
            </a:r>
            <a:r>
              <a:rPr lang="ru-RU" sz="16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0" dirty="0" err="1">
                <a:solidFill>
                  <a:srgbClr val="FFFFFF"/>
                </a:solidFill>
                <a:latin typeface="Arial"/>
                <a:cs typeface="Arial"/>
              </a:rPr>
              <a:t>форматында</a:t>
            </a:r>
            <a:r>
              <a:rPr lang="ru-RU" sz="16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0" dirty="0" err="1">
                <a:solidFill>
                  <a:srgbClr val="FFFFFF"/>
                </a:solidFill>
                <a:latin typeface="Arial"/>
                <a:cs typeface="Arial"/>
              </a:rPr>
              <a:t>оқуға</a:t>
            </a:r>
            <a:r>
              <a:rPr lang="ru-RU" sz="16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0" dirty="0" err="1">
                <a:solidFill>
                  <a:srgbClr val="FFFFFF"/>
                </a:solidFill>
                <a:latin typeface="Arial"/>
                <a:cs typeface="Arial"/>
              </a:rPr>
              <a:t>дайындық</a:t>
            </a:r>
            <a:r>
              <a:rPr lang="ru-RU" sz="16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0" dirty="0" err="1">
                <a:solidFill>
                  <a:srgbClr val="FFFFFF"/>
                </a:solidFill>
                <a:latin typeface="Arial"/>
                <a:cs typeface="Arial"/>
              </a:rPr>
              <a:t>мониторингі</a:t>
            </a:r>
            <a:r>
              <a:rPr lang="ru-RU" sz="1600" spc="-10" dirty="0">
                <a:solidFill>
                  <a:srgbClr val="FFFFFF"/>
                </a:solidFill>
                <a:latin typeface="Arial"/>
                <a:cs typeface="Arial"/>
              </a:rPr>
              <a:t>: </a:t>
            </a:r>
            <a:r>
              <a:rPr lang="ru-RU" sz="1600" spc="-10" dirty="0" err="1">
                <a:solidFill>
                  <a:srgbClr val="FFFFFF"/>
                </a:solidFill>
                <a:latin typeface="Arial"/>
                <a:cs typeface="Arial"/>
              </a:rPr>
              <a:t>интернетке</a:t>
            </a:r>
            <a:r>
              <a:rPr lang="ru-RU" sz="16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0" dirty="0" err="1">
                <a:solidFill>
                  <a:srgbClr val="FFFFFF"/>
                </a:solidFill>
                <a:latin typeface="Arial"/>
                <a:cs typeface="Arial"/>
              </a:rPr>
              <a:t>шығатын</a:t>
            </a:r>
            <a:r>
              <a:rPr lang="ru-RU" sz="1600" spc="-10" dirty="0">
                <a:solidFill>
                  <a:srgbClr val="FFFFFF"/>
                </a:solidFill>
                <a:latin typeface="Arial"/>
                <a:cs typeface="Arial"/>
              </a:rPr>
              <a:t> компьютер-ноутбук-планшет-</a:t>
            </a:r>
            <a:r>
              <a:rPr lang="ru-RU" sz="1600" spc="-10" dirty="0" err="1">
                <a:solidFill>
                  <a:srgbClr val="FFFFFF"/>
                </a:solidFill>
                <a:latin typeface="Arial"/>
                <a:cs typeface="Arial"/>
              </a:rPr>
              <a:t>телефонның</a:t>
            </a:r>
            <a:r>
              <a:rPr lang="ru-RU" sz="16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0" dirty="0" err="1">
                <a:solidFill>
                  <a:srgbClr val="FFFFFF"/>
                </a:solidFill>
                <a:latin typeface="Arial"/>
                <a:cs typeface="Arial"/>
              </a:rPr>
              <a:t>болуы</a:t>
            </a:r>
            <a:r>
              <a:rPr lang="ru-RU" sz="1600" spc="-10" dirty="0">
                <a:solidFill>
                  <a:srgbClr val="FFFFFF"/>
                </a:solidFill>
                <a:latin typeface="Arial"/>
                <a:cs typeface="Arial"/>
              </a:rPr>
              <a:t>;</a:t>
            </a:r>
            <a:endParaRPr sz="1600" dirty="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118235" y="3539963"/>
            <a:ext cx="10692765" cy="815608"/>
          </a:xfrm>
          <a:prstGeom prst="rect">
            <a:avLst/>
          </a:prstGeom>
          <a:solidFill>
            <a:srgbClr val="00AFEF"/>
          </a:solidFill>
        </p:spPr>
        <p:txBody>
          <a:bodyPr vert="horz" wrap="square" lIns="0" tIns="76200" rIns="0" bIns="0" rtlCol="0" anchor="ctr">
            <a:spAutoFit/>
          </a:bodyPr>
          <a:lstStyle/>
          <a:p>
            <a:pPr marR="770890">
              <a:lnSpc>
                <a:spcPct val="100000"/>
              </a:lnSpc>
            </a:pPr>
            <a:r>
              <a:rPr lang="kk-KZ" sz="1600" spc="-15" dirty="0">
                <a:solidFill>
                  <a:srgbClr val="FFFFFF"/>
                </a:solidFill>
                <a:latin typeface="Arial"/>
                <a:cs typeface="Arial"/>
              </a:rPr>
              <a:t>Электрондық журналдар мен күнделіктер жүйесінде білім алушылар мен олардың </a:t>
            </a:r>
            <a:r>
              <a:rPr lang="kk-KZ" sz="1600" spc="-15" dirty="0" smtClean="0">
                <a:solidFill>
                  <a:srgbClr val="FFFFFF"/>
                </a:solidFill>
                <a:latin typeface="Arial"/>
                <a:cs typeface="Arial"/>
              </a:rPr>
              <a:t>ата-аналарының чаттарын</a:t>
            </a:r>
            <a:r>
              <a:rPr lang="kk-KZ" sz="1600" spc="-15" dirty="0">
                <a:solidFill>
                  <a:srgbClr val="FFFFFF"/>
                </a:solidFill>
                <a:latin typeface="Arial"/>
                <a:cs typeface="Arial"/>
              </a:rPr>
              <a:t>, форумдарын пайдалану </a:t>
            </a:r>
            <a:r>
              <a:rPr lang="en-US" sz="1600" spc="-15" dirty="0">
                <a:solidFill>
                  <a:srgbClr val="FFFFFF"/>
                </a:solidFill>
                <a:latin typeface="Arial"/>
                <a:cs typeface="Arial"/>
              </a:rPr>
              <a:t>kundelik.kz, bilimal.kz, mektep.edu.kz </a:t>
            </a:r>
            <a:r>
              <a:rPr lang="kk-KZ" sz="1600" spc="-15" dirty="0">
                <a:solidFill>
                  <a:srgbClr val="FFFFFF"/>
                </a:solidFill>
                <a:latin typeface="Arial"/>
                <a:cs typeface="Arial"/>
              </a:rPr>
              <a:t>сондай-ақ, </a:t>
            </a:r>
            <a:r>
              <a:rPr lang="en-US" sz="1600" spc="-15" dirty="0" err="1">
                <a:solidFill>
                  <a:srgbClr val="FFFFFF"/>
                </a:solidFill>
                <a:latin typeface="Arial"/>
                <a:cs typeface="Arial"/>
              </a:rPr>
              <a:t>Whatsapp</a:t>
            </a:r>
            <a:r>
              <a:rPr lang="en-US" sz="1600" spc="-15" dirty="0">
                <a:solidFill>
                  <a:srgbClr val="FFFFFF"/>
                </a:solidFill>
                <a:latin typeface="Arial"/>
                <a:cs typeface="Arial"/>
              </a:rPr>
              <a:t>, Telegram </a:t>
            </a:r>
            <a:r>
              <a:rPr lang="kk-KZ" sz="1600" spc="-15" dirty="0">
                <a:solidFill>
                  <a:srgbClr val="FFFFFF"/>
                </a:solidFill>
                <a:latin typeface="Arial"/>
                <a:cs typeface="Arial"/>
              </a:rPr>
              <a:t>және т. б.;</a:t>
            </a:r>
            <a:endParaRPr sz="1600" spc="-10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118235" y="4416067"/>
            <a:ext cx="10692765" cy="1275990"/>
          </a:xfrm>
          <a:prstGeom prst="rect">
            <a:avLst/>
          </a:prstGeom>
          <a:solidFill>
            <a:srgbClr val="00AFEF"/>
          </a:solidFill>
        </p:spPr>
        <p:txBody>
          <a:bodyPr vert="horz" wrap="square" lIns="0" tIns="44450" rIns="0" bIns="0" rtlCol="0">
            <a:spAutoFit/>
          </a:bodyPr>
          <a:lstStyle/>
          <a:p>
            <a:pPr marL="92075">
              <a:lnSpc>
                <a:spcPct val="100000"/>
              </a:lnSpc>
              <a:spcBef>
                <a:spcPts val="350"/>
              </a:spcBef>
            </a:pPr>
            <a:r>
              <a:rPr lang="ru-RU" sz="1600" spc="-10" dirty="0" err="1">
                <a:solidFill>
                  <a:srgbClr val="FFFFFF"/>
                </a:solidFill>
                <a:latin typeface="Arial"/>
                <a:cs typeface="Arial"/>
              </a:rPr>
              <a:t>Ата-аналарды</a:t>
            </a:r>
            <a:r>
              <a:rPr lang="ru-RU" sz="1600" spc="-10" dirty="0">
                <a:solidFill>
                  <a:srgbClr val="FFFFFF"/>
                </a:solidFill>
                <a:latin typeface="Arial"/>
                <a:cs typeface="Arial"/>
              </a:rPr>
              <a:t> (</a:t>
            </a:r>
            <a:r>
              <a:rPr lang="ru-RU" sz="1600" spc="-10" dirty="0" err="1">
                <a:solidFill>
                  <a:srgbClr val="FFFFFF"/>
                </a:solidFill>
                <a:latin typeface="Arial"/>
                <a:cs typeface="Arial"/>
              </a:rPr>
              <a:t>заңды</a:t>
            </a:r>
            <a:r>
              <a:rPr lang="ru-RU" sz="16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0" dirty="0" err="1">
                <a:solidFill>
                  <a:srgbClr val="FFFFFF"/>
                </a:solidFill>
                <a:latin typeface="Arial"/>
                <a:cs typeface="Arial"/>
              </a:rPr>
              <a:t>өкілдерді</a:t>
            </a:r>
            <a:r>
              <a:rPr lang="ru-RU" sz="1600" spc="-10" dirty="0">
                <a:solidFill>
                  <a:srgbClr val="FFFFFF"/>
                </a:solidFill>
                <a:latin typeface="Arial"/>
                <a:cs typeface="Arial"/>
              </a:rPr>
              <a:t>) </a:t>
            </a:r>
            <a:r>
              <a:rPr lang="ru-RU" sz="1600" spc="-10" dirty="0" err="1">
                <a:solidFill>
                  <a:srgbClr val="FFFFFF"/>
                </a:solidFill>
                <a:latin typeface="Arial"/>
                <a:cs typeface="Arial"/>
              </a:rPr>
              <a:t>қашықтықтан</a:t>
            </a:r>
            <a:r>
              <a:rPr lang="ru-RU" sz="16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0" dirty="0" err="1">
                <a:solidFill>
                  <a:srgbClr val="FFFFFF"/>
                </a:solidFill>
                <a:latin typeface="Arial"/>
                <a:cs typeface="Arial"/>
              </a:rPr>
              <a:t>оқыту</a:t>
            </a:r>
            <a:r>
              <a:rPr lang="ru-RU" sz="16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0" dirty="0" err="1">
                <a:solidFill>
                  <a:srgbClr val="FFFFFF"/>
                </a:solidFill>
                <a:latin typeface="Arial"/>
                <a:cs typeface="Arial"/>
              </a:rPr>
              <a:t>технологияларын</a:t>
            </a:r>
            <a:r>
              <a:rPr lang="ru-RU" sz="16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0" dirty="0" err="1">
                <a:solidFill>
                  <a:srgbClr val="FFFFFF"/>
                </a:solidFill>
                <a:latin typeface="Arial"/>
                <a:cs typeface="Arial"/>
              </a:rPr>
              <a:t>пайдалана</a:t>
            </a:r>
            <a:r>
              <a:rPr lang="ru-RU" sz="16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0" dirty="0" err="1">
                <a:solidFill>
                  <a:srgbClr val="FFFFFF"/>
                </a:solidFill>
                <a:latin typeface="Arial"/>
                <a:cs typeface="Arial"/>
              </a:rPr>
              <a:t>отырып</a:t>
            </a:r>
            <a:r>
              <a:rPr lang="ru-RU" sz="16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0" dirty="0" err="1">
                <a:solidFill>
                  <a:srgbClr val="FFFFFF"/>
                </a:solidFill>
                <a:latin typeface="Arial"/>
                <a:cs typeface="Arial"/>
              </a:rPr>
              <a:t>оқыту</a:t>
            </a:r>
            <a:r>
              <a:rPr lang="ru-RU" sz="16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0" dirty="0" err="1">
                <a:solidFill>
                  <a:srgbClr val="FFFFFF"/>
                </a:solidFill>
                <a:latin typeface="Arial"/>
                <a:cs typeface="Arial"/>
              </a:rPr>
              <a:t>процесі</a:t>
            </a:r>
            <a:r>
              <a:rPr lang="ru-RU" sz="16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0" dirty="0" err="1">
                <a:solidFill>
                  <a:srgbClr val="FFFFFF"/>
                </a:solidFill>
                <a:latin typeface="Arial"/>
                <a:cs typeface="Arial"/>
              </a:rPr>
              <a:t>туралы</a:t>
            </a:r>
            <a:r>
              <a:rPr lang="ru-RU" sz="1600" spc="-10" dirty="0">
                <a:solidFill>
                  <a:srgbClr val="FFFFFF"/>
                </a:solidFill>
                <a:latin typeface="Arial"/>
                <a:cs typeface="Arial"/>
              </a:rPr>
              <a:t>, </a:t>
            </a:r>
            <a:r>
              <a:rPr lang="ru-RU" sz="1600" spc="-10" dirty="0" err="1">
                <a:solidFill>
                  <a:srgbClr val="FFFFFF"/>
                </a:solidFill>
                <a:latin typeface="Arial"/>
                <a:cs typeface="Arial"/>
              </a:rPr>
              <a:t>кестедегі</a:t>
            </a:r>
            <a:r>
              <a:rPr lang="ru-RU" sz="16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0" dirty="0" err="1">
                <a:solidFill>
                  <a:srgbClr val="FFFFFF"/>
                </a:solidFill>
                <a:latin typeface="Arial"/>
                <a:cs typeface="Arial"/>
              </a:rPr>
              <a:t>өзгерістер</a:t>
            </a:r>
            <a:r>
              <a:rPr lang="ru-RU" sz="16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0" dirty="0" err="1">
                <a:solidFill>
                  <a:srgbClr val="FFFFFF"/>
                </a:solidFill>
                <a:latin typeface="Arial"/>
                <a:cs typeface="Arial"/>
              </a:rPr>
              <a:t>туралы</a:t>
            </a:r>
            <a:r>
              <a:rPr lang="ru-RU" sz="1600" spc="-10" dirty="0">
                <a:solidFill>
                  <a:srgbClr val="FFFFFF"/>
                </a:solidFill>
                <a:latin typeface="Arial"/>
                <a:cs typeface="Arial"/>
              </a:rPr>
              <a:t>, </a:t>
            </a:r>
            <a:r>
              <a:rPr lang="ru-RU" sz="1600" spc="-10" dirty="0" err="1">
                <a:solidFill>
                  <a:srgbClr val="FFFFFF"/>
                </a:solidFill>
                <a:latin typeface="Arial"/>
                <a:cs typeface="Arial"/>
              </a:rPr>
              <a:t>білім</a:t>
            </a:r>
            <a:r>
              <a:rPr lang="ru-RU" sz="16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0" dirty="0" err="1">
                <a:solidFill>
                  <a:srgbClr val="FFFFFF"/>
                </a:solidFill>
                <a:latin typeface="Arial"/>
                <a:cs typeface="Arial"/>
              </a:rPr>
              <a:t>алушыларға</a:t>
            </a:r>
            <a:r>
              <a:rPr lang="ru-RU" sz="16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0" dirty="0" err="1">
                <a:solidFill>
                  <a:srgbClr val="FFFFFF"/>
                </a:solidFill>
                <a:latin typeface="Arial"/>
                <a:cs typeface="Arial"/>
              </a:rPr>
              <a:t>кері</a:t>
            </a:r>
            <a:r>
              <a:rPr lang="ru-RU" sz="16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0" dirty="0" err="1">
                <a:solidFill>
                  <a:srgbClr val="FFFFFF"/>
                </a:solidFill>
                <a:latin typeface="Arial"/>
                <a:cs typeface="Arial"/>
              </a:rPr>
              <a:t>байланыс</a:t>
            </a:r>
            <a:r>
              <a:rPr lang="ru-RU" sz="1600" spc="-10" dirty="0">
                <a:solidFill>
                  <a:srgbClr val="FFFFFF"/>
                </a:solidFill>
                <a:latin typeface="Arial"/>
                <a:cs typeface="Arial"/>
              </a:rPr>
              <a:t> беру </a:t>
            </a:r>
            <a:r>
              <a:rPr lang="ru-RU" sz="1600" spc="-10" dirty="0" err="1">
                <a:solidFill>
                  <a:srgbClr val="FFFFFF"/>
                </a:solidFill>
                <a:latin typeface="Arial"/>
                <a:cs typeface="Arial"/>
              </a:rPr>
              <a:t>туралы</a:t>
            </a:r>
            <a:r>
              <a:rPr lang="ru-RU" sz="1600" spc="-10" dirty="0">
                <a:solidFill>
                  <a:srgbClr val="FFFFFF"/>
                </a:solidFill>
                <a:latin typeface="Arial"/>
                <a:cs typeface="Arial"/>
              </a:rPr>
              <a:t>, </a:t>
            </a:r>
            <a:r>
              <a:rPr lang="ru-RU" sz="1600" spc="-10" dirty="0" err="1">
                <a:solidFill>
                  <a:srgbClr val="FFFFFF"/>
                </a:solidFill>
                <a:latin typeface="Arial"/>
                <a:cs typeface="Arial"/>
              </a:rPr>
              <a:t>оқу</a:t>
            </a:r>
            <a:r>
              <a:rPr lang="ru-RU" sz="16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0" dirty="0" err="1">
                <a:solidFill>
                  <a:srgbClr val="FFFFFF"/>
                </a:solidFill>
                <a:latin typeface="Arial"/>
                <a:cs typeface="Arial"/>
              </a:rPr>
              <a:t>барысы</a:t>
            </a:r>
            <a:r>
              <a:rPr lang="ru-RU" sz="1600" spc="-10" dirty="0">
                <a:solidFill>
                  <a:srgbClr val="FFFFFF"/>
                </a:solidFill>
                <a:latin typeface="Arial"/>
                <a:cs typeface="Arial"/>
              </a:rPr>
              <a:t> мен </a:t>
            </a:r>
            <a:r>
              <a:rPr lang="ru-RU" sz="1600" spc="-10" dirty="0" err="1">
                <a:solidFill>
                  <a:srgbClr val="FFFFFF"/>
                </a:solidFill>
                <a:latin typeface="Arial"/>
                <a:cs typeface="Arial"/>
              </a:rPr>
              <a:t>оқу</a:t>
            </a:r>
            <a:r>
              <a:rPr lang="ru-RU" sz="16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0" dirty="0" err="1">
                <a:solidFill>
                  <a:srgbClr val="FFFFFF"/>
                </a:solidFill>
                <a:latin typeface="Arial"/>
                <a:cs typeface="Arial"/>
              </a:rPr>
              <a:t>нәтижелері</a:t>
            </a:r>
            <a:r>
              <a:rPr lang="ru-RU" sz="16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0" dirty="0" err="1">
                <a:solidFill>
                  <a:srgbClr val="FFFFFF"/>
                </a:solidFill>
                <a:latin typeface="Arial"/>
                <a:cs typeface="Arial"/>
              </a:rPr>
              <a:t>туралы</a:t>
            </a:r>
            <a:r>
              <a:rPr lang="ru-RU" sz="1600" spc="-10" dirty="0">
                <a:solidFill>
                  <a:srgbClr val="FFFFFF"/>
                </a:solidFill>
                <a:latin typeface="Arial"/>
                <a:cs typeface="Arial"/>
              </a:rPr>
              <a:t>, </a:t>
            </a:r>
            <a:r>
              <a:rPr lang="ru-RU" sz="1600" spc="-10" dirty="0" err="1">
                <a:solidFill>
                  <a:srgbClr val="FFFFFF"/>
                </a:solidFill>
                <a:latin typeface="Arial"/>
                <a:cs typeface="Arial"/>
              </a:rPr>
              <a:t>білім</a:t>
            </a:r>
            <a:r>
              <a:rPr lang="ru-RU" sz="16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0" dirty="0" err="1">
                <a:solidFill>
                  <a:srgbClr val="FFFFFF"/>
                </a:solidFill>
                <a:latin typeface="Arial"/>
                <a:cs typeface="Arial"/>
              </a:rPr>
              <a:t>алушылардың</a:t>
            </a:r>
            <a:r>
              <a:rPr lang="ru-RU" sz="16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0" dirty="0" err="1">
                <a:solidFill>
                  <a:srgbClr val="FFFFFF"/>
                </a:solidFill>
                <a:latin typeface="Arial"/>
                <a:cs typeface="Arial"/>
              </a:rPr>
              <a:t>өз</a:t>
            </a:r>
            <a:r>
              <a:rPr lang="ru-RU" sz="16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0" dirty="0" err="1">
                <a:solidFill>
                  <a:srgbClr val="FFFFFF"/>
                </a:solidFill>
                <a:latin typeface="Arial"/>
                <a:cs typeface="Arial"/>
              </a:rPr>
              <a:t>бетінше</a:t>
            </a:r>
            <a:r>
              <a:rPr lang="ru-RU" sz="16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0" dirty="0" err="1">
                <a:solidFill>
                  <a:srgbClr val="FFFFFF"/>
                </a:solidFill>
                <a:latin typeface="Arial"/>
                <a:cs typeface="Arial"/>
              </a:rPr>
              <a:t>жұмыс</a:t>
            </a:r>
            <a:r>
              <a:rPr lang="ru-RU" sz="16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0" dirty="0" err="1">
                <a:solidFill>
                  <a:srgbClr val="FFFFFF"/>
                </a:solidFill>
                <a:latin typeface="Arial"/>
                <a:cs typeface="Arial"/>
              </a:rPr>
              <a:t>істеуіне</a:t>
            </a:r>
            <a:r>
              <a:rPr lang="ru-RU" sz="16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0" dirty="0" err="1">
                <a:solidFill>
                  <a:srgbClr val="FFFFFF"/>
                </a:solidFill>
                <a:latin typeface="Arial"/>
                <a:cs typeface="Arial"/>
              </a:rPr>
              <a:t>жағдай</a:t>
            </a:r>
            <a:r>
              <a:rPr lang="ru-RU" sz="16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0" dirty="0" err="1">
                <a:solidFill>
                  <a:srgbClr val="FFFFFF"/>
                </a:solidFill>
                <a:latin typeface="Arial"/>
                <a:cs typeface="Arial"/>
              </a:rPr>
              <a:t>жасау</a:t>
            </a:r>
            <a:r>
              <a:rPr lang="ru-RU" sz="16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0" dirty="0" err="1">
                <a:solidFill>
                  <a:srgbClr val="FFFFFF"/>
                </a:solidFill>
                <a:latin typeface="Arial"/>
                <a:cs typeface="Arial"/>
              </a:rPr>
              <a:t>қажеттілігі</a:t>
            </a:r>
            <a:r>
              <a:rPr lang="ru-RU" sz="16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0" dirty="0" err="1">
                <a:solidFill>
                  <a:srgbClr val="FFFFFF"/>
                </a:solidFill>
                <a:latin typeface="Arial"/>
                <a:cs typeface="Arial"/>
              </a:rPr>
              <a:t>туралы</a:t>
            </a:r>
            <a:r>
              <a:rPr lang="ru-RU" sz="1600" spc="-10" dirty="0">
                <a:solidFill>
                  <a:srgbClr val="FFFFFF"/>
                </a:solidFill>
                <a:latin typeface="Arial"/>
                <a:cs typeface="Arial"/>
              </a:rPr>
              <a:t>; </a:t>
            </a:r>
            <a:r>
              <a:rPr lang="ru-RU" sz="1600" spc="-10" dirty="0" err="1">
                <a:solidFill>
                  <a:srgbClr val="FFFFFF"/>
                </a:solidFill>
                <a:latin typeface="Arial"/>
                <a:cs typeface="Arial"/>
              </a:rPr>
              <a:t>цифрлық</a:t>
            </a:r>
            <a:r>
              <a:rPr lang="ru-RU" sz="16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0" dirty="0" err="1">
                <a:solidFill>
                  <a:srgbClr val="FFFFFF"/>
                </a:solidFill>
                <a:latin typeface="Arial"/>
                <a:cs typeface="Arial"/>
              </a:rPr>
              <a:t>ағартушылық</a:t>
            </a:r>
            <a:r>
              <a:rPr lang="ru-RU" sz="16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0" dirty="0" err="1">
                <a:solidFill>
                  <a:srgbClr val="FFFFFF"/>
                </a:solidFill>
                <a:latin typeface="Arial"/>
                <a:cs typeface="Arial"/>
              </a:rPr>
              <a:t>ресурстарды</a:t>
            </a:r>
            <a:r>
              <a:rPr lang="ru-RU" sz="16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0" dirty="0" err="1">
                <a:solidFill>
                  <a:srgbClr val="FFFFFF"/>
                </a:solidFill>
                <a:latin typeface="Arial"/>
                <a:cs typeface="Arial"/>
              </a:rPr>
              <a:t>пайдалана</a:t>
            </a:r>
            <a:r>
              <a:rPr lang="ru-RU" sz="16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0" dirty="0" err="1">
                <a:solidFill>
                  <a:srgbClr val="FFFFFF"/>
                </a:solidFill>
                <a:latin typeface="Arial"/>
                <a:cs typeface="Arial"/>
              </a:rPr>
              <a:t>отырып</a:t>
            </a:r>
            <a:r>
              <a:rPr lang="ru-RU" sz="16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0" dirty="0" err="1">
                <a:solidFill>
                  <a:srgbClr val="FFFFFF"/>
                </a:solidFill>
                <a:latin typeface="Arial"/>
                <a:cs typeface="Arial"/>
              </a:rPr>
              <a:t>балалардың</a:t>
            </a:r>
            <a:r>
              <a:rPr lang="ru-RU" sz="16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0" dirty="0" err="1">
                <a:solidFill>
                  <a:srgbClr val="FFFFFF"/>
                </a:solidFill>
                <a:latin typeface="Arial"/>
                <a:cs typeface="Arial"/>
              </a:rPr>
              <a:t>нәтижелі</a:t>
            </a:r>
            <a:r>
              <a:rPr lang="ru-RU" sz="1600" spc="-10" dirty="0">
                <a:solidFill>
                  <a:srgbClr val="FFFFFF"/>
                </a:solidFill>
                <a:latin typeface="Arial"/>
                <a:cs typeface="Arial"/>
              </a:rPr>
              <a:t> бос </a:t>
            </a:r>
            <a:r>
              <a:rPr lang="ru-RU" sz="1600" spc="-10" dirty="0" err="1">
                <a:solidFill>
                  <a:srgbClr val="FFFFFF"/>
                </a:solidFill>
                <a:latin typeface="Arial"/>
                <a:cs typeface="Arial"/>
              </a:rPr>
              <a:t>уақытын</a:t>
            </a:r>
            <a:r>
              <a:rPr lang="ru-RU" sz="16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0" dirty="0" err="1">
                <a:solidFill>
                  <a:srgbClr val="FFFFFF"/>
                </a:solidFill>
                <a:latin typeface="Arial"/>
                <a:cs typeface="Arial"/>
              </a:rPr>
              <a:t>ұйымдастыру</a:t>
            </a:r>
            <a:r>
              <a:rPr lang="ru-RU" sz="16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0" dirty="0" err="1">
                <a:solidFill>
                  <a:srgbClr val="FFFFFF"/>
                </a:solidFill>
                <a:latin typeface="Arial"/>
                <a:cs typeface="Arial"/>
              </a:rPr>
              <a:t>мүмкіндігі</a:t>
            </a:r>
            <a:r>
              <a:rPr lang="ru-RU" sz="16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0" dirty="0" err="1">
                <a:solidFill>
                  <a:srgbClr val="FFFFFF"/>
                </a:solidFill>
                <a:latin typeface="Arial"/>
                <a:cs typeface="Arial"/>
              </a:rPr>
              <a:t>туралы</a:t>
            </a:r>
            <a:r>
              <a:rPr lang="ru-RU" sz="16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0" dirty="0" err="1">
                <a:solidFill>
                  <a:srgbClr val="FFFFFF"/>
                </a:solidFill>
                <a:latin typeface="Arial"/>
                <a:cs typeface="Arial"/>
              </a:rPr>
              <a:t>хабардар</a:t>
            </a:r>
            <a:r>
              <a:rPr lang="ru-RU" sz="16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0" dirty="0" err="1">
                <a:solidFill>
                  <a:srgbClr val="FFFFFF"/>
                </a:solidFill>
                <a:latin typeface="Arial"/>
                <a:cs typeface="Arial"/>
              </a:rPr>
              <a:t>ету</a:t>
            </a:r>
            <a:endParaRPr sz="1600" dirty="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4681221" y="1143000"/>
            <a:ext cx="3319779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kk-KZ" sz="1800" b="1" spc="-15" dirty="0" smtClean="0">
                <a:latin typeface="Arial"/>
                <a:cs typeface="Arial"/>
              </a:rPr>
              <a:t>СЫНЫП ЖЕТЕКШІ</a:t>
            </a:r>
            <a:endParaRPr sz="1800" dirty="0">
              <a:latin typeface="Arial"/>
              <a:cs typeface="Arial"/>
            </a:endParaRPr>
          </a:p>
        </p:txBody>
      </p:sp>
      <p:sp>
        <p:nvSpPr>
          <p:cNvPr id="16" name="object 11">
            <a:extLst>
              <a:ext uri="{FF2B5EF4-FFF2-40B4-BE49-F238E27FC236}">
                <a16:creationId xmlns:a16="http://schemas.microsoft.com/office/drawing/2014/main" xmlns="" id="{C6A3238F-20AB-4DFD-B087-28BA1E277DE4}"/>
              </a:ext>
            </a:extLst>
          </p:cNvPr>
          <p:cNvSpPr txBox="1"/>
          <p:nvPr/>
        </p:nvSpPr>
        <p:spPr>
          <a:xfrm>
            <a:off x="1118235" y="2663859"/>
            <a:ext cx="10692765" cy="815608"/>
          </a:xfrm>
          <a:prstGeom prst="rect">
            <a:avLst/>
          </a:prstGeom>
          <a:solidFill>
            <a:srgbClr val="00AFEF"/>
          </a:solidFill>
        </p:spPr>
        <p:txBody>
          <a:bodyPr vert="horz" wrap="square" lIns="0" tIns="76200" rIns="0" bIns="0" rtlCol="0">
            <a:spAutoFit/>
          </a:bodyPr>
          <a:lstStyle/>
          <a:p>
            <a:pPr marL="92075" marR="770890">
              <a:lnSpc>
                <a:spcPct val="100000"/>
              </a:lnSpc>
              <a:spcBef>
                <a:spcPts val="600"/>
              </a:spcBef>
            </a:pPr>
            <a:r>
              <a:rPr lang="ru-RU" sz="1600" spc="-15" dirty="0" err="1">
                <a:solidFill>
                  <a:srgbClr val="FFFFFF"/>
                </a:solidFill>
                <a:latin typeface="Arial"/>
                <a:cs typeface="Arial"/>
              </a:rPr>
              <a:t>Барлық</a:t>
            </a:r>
            <a:r>
              <a:rPr lang="ru-RU" sz="16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5" dirty="0" err="1">
                <a:solidFill>
                  <a:srgbClr val="FFFFFF"/>
                </a:solidFill>
                <a:latin typeface="Arial"/>
                <a:cs typeface="Arial"/>
              </a:rPr>
              <a:t>сынып</a:t>
            </a:r>
            <a:r>
              <a:rPr lang="ru-RU" sz="16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5" dirty="0" err="1">
                <a:solidFill>
                  <a:srgbClr val="FFFFFF"/>
                </a:solidFill>
                <a:latin typeface="Arial"/>
                <a:cs typeface="Arial"/>
              </a:rPr>
              <a:t>оқушыларының</a:t>
            </a:r>
            <a:r>
              <a:rPr lang="ru-RU" sz="16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5" dirty="0" err="1">
                <a:solidFill>
                  <a:srgbClr val="FFFFFF"/>
                </a:solidFill>
                <a:latin typeface="Arial"/>
                <a:cs typeface="Arial"/>
              </a:rPr>
              <a:t>пән</a:t>
            </a:r>
            <a:r>
              <a:rPr lang="ru-RU" sz="16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5" dirty="0" err="1">
                <a:solidFill>
                  <a:srgbClr val="FFFFFF"/>
                </a:solidFill>
                <a:latin typeface="Arial"/>
                <a:cs typeface="Arial"/>
              </a:rPr>
              <a:t>мұғалімдерімен</a:t>
            </a:r>
            <a:r>
              <a:rPr lang="ru-RU" sz="16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5" dirty="0" err="1">
                <a:solidFill>
                  <a:srgbClr val="FFFFFF"/>
                </a:solidFill>
                <a:latin typeface="Arial"/>
                <a:cs typeface="Arial"/>
              </a:rPr>
              <a:t>өзара</a:t>
            </a:r>
            <a:r>
              <a:rPr lang="ru-RU" sz="16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5" dirty="0" err="1">
                <a:solidFill>
                  <a:srgbClr val="FFFFFF"/>
                </a:solidFill>
                <a:latin typeface="Arial"/>
                <a:cs typeface="Arial"/>
              </a:rPr>
              <a:t>әрекеттесуін</a:t>
            </a:r>
            <a:r>
              <a:rPr lang="ru-RU" sz="16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5" dirty="0" err="1">
                <a:solidFill>
                  <a:srgbClr val="FFFFFF"/>
                </a:solidFill>
                <a:latin typeface="Arial"/>
                <a:cs typeface="Arial"/>
              </a:rPr>
              <a:t>бақылау</a:t>
            </a:r>
            <a:r>
              <a:rPr lang="ru-RU" sz="1600" spc="-15" dirty="0">
                <a:solidFill>
                  <a:srgbClr val="FFFFFF"/>
                </a:solidFill>
                <a:latin typeface="Arial"/>
                <a:cs typeface="Arial"/>
              </a:rPr>
              <a:t>, </a:t>
            </a:r>
            <a:r>
              <a:rPr lang="ru-RU" sz="1600" spc="-15" dirty="0" err="1">
                <a:solidFill>
                  <a:srgbClr val="FFFFFF"/>
                </a:solidFill>
                <a:latin typeface="Arial"/>
                <a:cs typeface="Arial"/>
              </a:rPr>
              <a:t>ағымдағы</a:t>
            </a:r>
            <a:r>
              <a:rPr lang="ru-RU" sz="16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5" dirty="0" err="1">
                <a:solidFill>
                  <a:srgbClr val="FFFFFF"/>
                </a:solidFill>
                <a:latin typeface="Arial"/>
                <a:cs typeface="Arial"/>
              </a:rPr>
              <a:t>жағдай</a:t>
            </a:r>
            <a:r>
              <a:rPr lang="ru-RU" sz="16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5" dirty="0" err="1">
                <a:solidFill>
                  <a:srgbClr val="FFFFFF"/>
                </a:solidFill>
                <a:latin typeface="Arial"/>
                <a:cs typeface="Arial"/>
              </a:rPr>
              <a:t>туралы</a:t>
            </a:r>
            <a:r>
              <a:rPr lang="ru-RU" sz="16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5" dirty="0" err="1">
                <a:solidFill>
                  <a:srgbClr val="FFFFFF"/>
                </a:solidFill>
                <a:latin typeface="Arial"/>
                <a:cs typeface="Arial"/>
              </a:rPr>
              <a:t>ақпаратты</a:t>
            </a:r>
            <a:r>
              <a:rPr lang="ru-RU" sz="16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5" dirty="0" err="1">
                <a:solidFill>
                  <a:srgbClr val="FFFFFF"/>
                </a:solidFill>
                <a:latin typeface="Arial"/>
                <a:cs typeface="Arial"/>
              </a:rPr>
              <a:t>меңгеру</a:t>
            </a:r>
            <a:r>
              <a:rPr lang="ru-RU" sz="1600" spc="-15" dirty="0">
                <a:solidFill>
                  <a:srgbClr val="FFFFFF"/>
                </a:solidFill>
                <a:latin typeface="Arial"/>
                <a:cs typeface="Arial"/>
              </a:rPr>
              <a:t>, </a:t>
            </a:r>
            <a:r>
              <a:rPr lang="ru-RU" sz="1600" spc="-15" dirty="0" err="1">
                <a:solidFill>
                  <a:srgbClr val="FFFFFF"/>
                </a:solidFill>
                <a:latin typeface="Arial"/>
                <a:cs typeface="Arial"/>
              </a:rPr>
              <a:t>пән</a:t>
            </a:r>
            <a:r>
              <a:rPr lang="ru-RU" sz="16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5" dirty="0" err="1">
                <a:solidFill>
                  <a:srgbClr val="FFFFFF"/>
                </a:solidFill>
                <a:latin typeface="Arial"/>
                <a:cs typeface="Arial"/>
              </a:rPr>
              <a:t>мұғалімдеріне</a:t>
            </a:r>
            <a:r>
              <a:rPr lang="ru-RU" sz="1600" spc="-15" dirty="0">
                <a:solidFill>
                  <a:srgbClr val="FFFFFF"/>
                </a:solidFill>
                <a:latin typeface="Arial"/>
                <a:cs typeface="Arial"/>
              </a:rPr>
              <a:t>, педагог-</a:t>
            </a:r>
            <a:r>
              <a:rPr lang="ru-RU" sz="1600" spc="-15" dirty="0" err="1">
                <a:solidFill>
                  <a:srgbClr val="FFFFFF"/>
                </a:solidFill>
                <a:latin typeface="Arial"/>
                <a:cs typeface="Arial"/>
              </a:rPr>
              <a:t>психологқа</a:t>
            </a:r>
            <a:r>
              <a:rPr lang="ru-RU" sz="16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5" dirty="0" err="1">
                <a:solidFill>
                  <a:srgbClr val="FFFFFF"/>
                </a:solidFill>
                <a:latin typeface="Arial"/>
                <a:cs typeface="Arial"/>
              </a:rPr>
              <a:t>білім</a:t>
            </a:r>
            <a:r>
              <a:rPr lang="ru-RU" sz="16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5" dirty="0" err="1">
                <a:solidFill>
                  <a:srgbClr val="FFFFFF"/>
                </a:solidFill>
                <a:latin typeface="Arial"/>
                <a:cs typeface="Arial"/>
              </a:rPr>
              <a:t>алушылардың</a:t>
            </a:r>
            <a:r>
              <a:rPr lang="ru-RU" sz="16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5" dirty="0" err="1">
                <a:solidFill>
                  <a:srgbClr val="FFFFFF"/>
                </a:solidFill>
                <a:latin typeface="Arial"/>
                <a:cs typeface="Arial"/>
              </a:rPr>
              <a:t>байланыс</a:t>
            </a:r>
            <a:r>
              <a:rPr lang="ru-RU" sz="16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5" dirty="0" err="1">
                <a:solidFill>
                  <a:srgbClr val="FFFFFF"/>
                </a:solidFill>
                <a:latin typeface="Arial"/>
                <a:cs typeface="Arial"/>
              </a:rPr>
              <a:t>мәліметтері</a:t>
            </a:r>
            <a:r>
              <a:rPr lang="ru-RU" sz="1600" spc="-15" dirty="0">
                <a:solidFill>
                  <a:srgbClr val="FFFFFF"/>
                </a:solidFill>
                <a:latin typeface="Arial"/>
                <a:cs typeface="Arial"/>
              </a:rPr>
              <a:t> бар </a:t>
            </a:r>
            <a:r>
              <a:rPr lang="ru-RU" sz="1600" spc="-15" dirty="0" err="1">
                <a:solidFill>
                  <a:srgbClr val="FFFFFF"/>
                </a:solidFill>
                <a:latin typeface="Arial"/>
                <a:cs typeface="Arial"/>
              </a:rPr>
              <a:t>өз</a:t>
            </a:r>
            <a:r>
              <a:rPr lang="ru-RU" sz="16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5" dirty="0" err="1">
                <a:solidFill>
                  <a:srgbClr val="FFFFFF"/>
                </a:solidFill>
                <a:latin typeface="Arial"/>
                <a:cs typeface="Arial"/>
              </a:rPr>
              <a:t>сыныбының</a:t>
            </a:r>
            <a:r>
              <a:rPr lang="ru-RU" sz="16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5" dirty="0" err="1">
                <a:solidFill>
                  <a:srgbClr val="FFFFFF"/>
                </a:solidFill>
                <a:latin typeface="Arial"/>
                <a:cs typeface="Arial"/>
              </a:rPr>
              <a:t>тізімін</a:t>
            </a:r>
            <a:r>
              <a:rPr lang="ru-RU" sz="16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5" dirty="0" err="1">
                <a:solidFill>
                  <a:srgbClr val="FFFFFF"/>
                </a:solidFill>
                <a:latin typeface="Arial"/>
                <a:cs typeface="Arial"/>
              </a:rPr>
              <a:t>ұсыну</a:t>
            </a:r>
            <a:r>
              <a:rPr lang="ru-RU" sz="1600" spc="-15" dirty="0">
                <a:solidFill>
                  <a:srgbClr val="FFFFFF"/>
                </a:solidFill>
                <a:latin typeface="Arial"/>
                <a:cs typeface="Arial"/>
              </a:rPr>
              <a:t> (</a:t>
            </a:r>
            <a:r>
              <a:rPr lang="ru-RU" sz="1600" spc="-15" dirty="0" err="1">
                <a:solidFill>
                  <a:srgbClr val="FFFFFF"/>
                </a:solidFill>
                <a:latin typeface="Arial"/>
                <a:cs typeface="Arial"/>
              </a:rPr>
              <a:t>үй</a:t>
            </a:r>
            <a:r>
              <a:rPr lang="ru-RU" sz="1600" spc="-15" dirty="0">
                <a:solidFill>
                  <a:srgbClr val="FFFFFF"/>
                </a:solidFill>
                <a:latin typeface="Arial"/>
                <a:cs typeface="Arial"/>
              </a:rPr>
              <a:t>, </a:t>
            </a:r>
            <a:r>
              <a:rPr lang="ru-RU" sz="1600" spc="-15" dirty="0" err="1">
                <a:solidFill>
                  <a:srgbClr val="FFFFFF"/>
                </a:solidFill>
                <a:latin typeface="Arial"/>
                <a:cs typeface="Arial"/>
              </a:rPr>
              <a:t>ұялы</a:t>
            </a:r>
            <a:r>
              <a:rPr lang="ru-RU" sz="1600" spc="-15" dirty="0">
                <a:solidFill>
                  <a:srgbClr val="FFFFFF"/>
                </a:solidFill>
                <a:latin typeface="Arial"/>
                <a:cs typeface="Arial"/>
              </a:rPr>
              <a:t> телефон </a:t>
            </a:r>
            <a:r>
              <a:rPr lang="ru-RU" sz="1600" spc="-15" dirty="0" err="1">
                <a:solidFill>
                  <a:srgbClr val="FFFFFF"/>
                </a:solidFill>
                <a:latin typeface="Arial"/>
                <a:cs typeface="Arial"/>
              </a:rPr>
              <a:t>нөмірі</a:t>
            </a:r>
            <a:r>
              <a:rPr lang="ru-RU" sz="1600" spc="-15" dirty="0">
                <a:solidFill>
                  <a:srgbClr val="FFFFFF"/>
                </a:solidFill>
                <a:latin typeface="Arial"/>
                <a:cs typeface="Arial"/>
              </a:rPr>
              <a:t>, </a:t>
            </a:r>
            <a:r>
              <a:rPr lang="ru-RU" sz="1600" spc="-15" dirty="0" err="1">
                <a:solidFill>
                  <a:srgbClr val="FFFFFF"/>
                </a:solidFill>
                <a:latin typeface="Arial"/>
                <a:cs typeface="Arial"/>
              </a:rPr>
              <a:t>электрондық</a:t>
            </a:r>
            <a:r>
              <a:rPr lang="ru-RU" sz="16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5" dirty="0" err="1">
                <a:solidFill>
                  <a:srgbClr val="FFFFFF"/>
                </a:solidFill>
                <a:latin typeface="Arial"/>
                <a:cs typeface="Arial"/>
              </a:rPr>
              <a:t>пошта</a:t>
            </a:r>
            <a:r>
              <a:rPr lang="ru-RU" sz="1600" spc="-15" dirty="0">
                <a:solidFill>
                  <a:srgbClr val="FFFFFF"/>
                </a:solidFill>
                <a:latin typeface="Arial"/>
                <a:cs typeface="Arial"/>
              </a:rPr>
              <a:t>));</a:t>
            </a:r>
            <a:endParaRPr sz="1600" spc="-10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7" name="object 9">
            <a:extLst>
              <a:ext uri="{FF2B5EF4-FFF2-40B4-BE49-F238E27FC236}">
                <a16:creationId xmlns:a16="http://schemas.microsoft.com/office/drawing/2014/main" xmlns="" id="{36F7A95D-0362-416D-BFEB-B3D43ABFC9D4}"/>
              </a:ext>
            </a:extLst>
          </p:cNvPr>
          <p:cNvSpPr txBox="1"/>
          <p:nvPr/>
        </p:nvSpPr>
        <p:spPr>
          <a:xfrm>
            <a:off x="1118235" y="6136213"/>
            <a:ext cx="10692765" cy="569387"/>
          </a:xfrm>
          <a:prstGeom prst="rect">
            <a:avLst/>
          </a:prstGeom>
          <a:solidFill>
            <a:srgbClr val="00AFEF"/>
          </a:solidFill>
        </p:spPr>
        <p:txBody>
          <a:bodyPr vert="horz" wrap="square" lIns="0" tIns="76200" rIns="0" bIns="0" rtlCol="0">
            <a:spAutoFit/>
          </a:bodyPr>
          <a:lstStyle/>
          <a:p>
            <a:pPr marL="92075" marR="111125">
              <a:lnSpc>
                <a:spcPct val="100000"/>
              </a:lnSpc>
              <a:spcBef>
                <a:spcPts val="600"/>
              </a:spcBef>
            </a:pPr>
            <a:r>
              <a:rPr lang="kk-KZ" sz="1600" spc="-20" dirty="0">
                <a:solidFill>
                  <a:srgbClr val="FFFFFF"/>
                </a:solidFill>
                <a:latin typeface="Arial"/>
                <a:cs typeface="Arial"/>
              </a:rPr>
              <a:t>Сынып оқушылары мен ата-аналарымен күнделікті байланыс. Оқушылардың мотивациясы, оқу дербестігін қолдау және қалыптастыру үшін осы қарым-қатынас тақырыбын ойластыру</a:t>
            </a:r>
            <a:endParaRPr sz="1600" dirty="0">
              <a:latin typeface="Arial"/>
              <a:cs typeface="Arial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1118234" y="1524000"/>
            <a:ext cx="10692765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0000"/>
              </a:lnSpc>
            </a:pPr>
            <a:r>
              <a:rPr lang="ru-RU" sz="1600" spc="-10" dirty="0" err="1">
                <a:solidFill>
                  <a:srgbClr val="FFFFFF"/>
                </a:solidFill>
                <a:latin typeface="Arial"/>
                <a:cs typeface="Arial"/>
              </a:rPr>
              <a:t>Қашықтықтан</a:t>
            </a:r>
            <a:r>
              <a:rPr lang="ru-RU" sz="16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0" dirty="0" err="1">
                <a:solidFill>
                  <a:srgbClr val="FFFFFF"/>
                </a:solidFill>
                <a:latin typeface="Arial"/>
                <a:cs typeface="Arial"/>
              </a:rPr>
              <a:t>білім</a:t>
            </a:r>
            <a:r>
              <a:rPr lang="ru-RU" sz="16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0" dirty="0" err="1">
                <a:solidFill>
                  <a:srgbClr val="FFFFFF"/>
                </a:solidFill>
                <a:latin typeface="Arial"/>
                <a:cs typeface="Arial"/>
              </a:rPr>
              <a:t>алушылардың</a:t>
            </a:r>
            <a:r>
              <a:rPr lang="ru-RU" sz="16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0" dirty="0" err="1">
                <a:solidFill>
                  <a:srgbClr val="FFFFFF"/>
                </a:solidFill>
                <a:latin typeface="Arial"/>
                <a:cs typeface="Arial"/>
              </a:rPr>
              <a:t>күнделікті</a:t>
            </a:r>
            <a:r>
              <a:rPr lang="ru-RU" sz="16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0" dirty="0" err="1">
                <a:solidFill>
                  <a:srgbClr val="FFFFFF"/>
                </a:solidFill>
                <a:latin typeface="Arial"/>
                <a:cs typeface="Arial"/>
              </a:rPr>
              <a:t>мониторингі</a:t>
            </a:r>
            <a:r>
              <a:rPr lang="ru-RU" sz="16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0" dirty="0" err="1">
                <a:solidFill>
                  <a:srgbClr val="FFFFFF"/>
                </a:solidFill>
                <a:latin typeface="Arial"/>
                <a:cs typeface="Arial"/>
              </a:rPr>
              <a:t>және</a:t>
            </a:r>
            <a:r>
              <a:rPr lang="ru-RU" sz="16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0" dirty="0" err="1">
                <a:solidFill>
                  <a:srgbClr val="FFFFFF"/>
                </a:solidFill>
                <a:latin typeface="Arial"/>
                <a:cs typeface="Arial"/>
              </a:rPr>
              <a:t>сырқаттанғандарды</a:t>
            </a:r>
            <a:r>
              <a:rPr lang="ru-RU" sz="16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0" dirty="0" err="1">
                <a:solidFill>
                  <a:srgbClr val="FFFFFF"/>
                </a:solidFill>
                <a:latin typeface="Arial"/>
                <a:cs typeface="Arial"/>
              </a:rPr>
              <a:t>есепке</a:t>
            </a:r>
            <a:r>
              <a:rPr lang="ru-RU" sz="16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0" dirty="0" err="1">
                <a:solidFill>
                  <a:srgbClr val="FFFFFF"/>
                </a:solidFill>
                <a:latin typeface="Arial"/>
                <a:cs typeface="Arial"/>
              </a:rPr>
              <a:t>алу</a:t>
            </a:r>
            <a:endParaRPr lang="ru-RU" sz="160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00811" y="457200"/>
            <a:ext cx="11791315" cy="647700"/>
          </a:xfrm>
          <a:custGeom>
            <a:avLst/>
            <a:gdLst/>
            <a:ahLst/>
            <a:cxnLst/>
            <a:rect l="l" t="t" r="r" b="b"/>
            <a:pathLst>
              <a:path w="11791315" h="647700">
                <a:moveTo>
                  <a:pt x="0" y="647700"/>
                </a:moveTo>
                <a:lnTo>
                  <a:pt x="11791188" y="647700"/>
                </a:lnTo>
                <a:lnTo>
                  <a:pt x="11791188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304800" y="457200"/>
            <a:ext cx="24765" cy="647700"/>
          </a:xfrm>
          <a:custGeom>
            <a:avLst/>
            <a:gdLst/>
            <a:ahLst/>
            <a:cxnLst/>
            <a:rect l="l" t="t" r="r" b="b"/>
            <a:pathLst>
              <a:path w="24764" h="647700">
                <a:moveTo>
                  <a:pt x="0" y="647700"/>
                </a:moveTo>
                <a:lnTo>
                  <a:pt x="24384" y="647700"/>
                </a:lnTo>
                <a:lnTo>
                  <a:pt x="24384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0" y="457200"/>
            <a:ext cx="248920" cy="647700"/>
          </a:xfrm>
          <a:custGeom>
            <a:avLst/>
            <a:gdLst/>
            <a:ahLst/>
            <a:cxnLst/>
            <a:rect l="l" t="t" r="r" b="b"/>
            <a:pathLst>
              <a:path w="248920" h="647700">
                <a:moveTo>
                  <a:pt x="0" y="647700"/>
                </a:moveTo>
                <a:lnTo>
                  <a:pt x="248411" y="647700"/>
                </a:lnTo>
                <a:lnTo>
                  <a:pt x="248411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560932" y="590499"/>
            <a:ext cx="11402467" cy="350737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ru-RU" sz="2200" spc="-5" dirty="0"/>
              <a:t>ҚАШЫҚТЫҚТАН ОҚЫТУДЫ ҰЙЫМДАСТЫРУ КЕЗІНДЕГІ ӘРЕКЕТ АЛГОРИТМДЕРІ</a:t>
            </a:r>
            <a:endParaRPr sz="2200" dirty="0"/>
          </a:p>
        </p:txBody>
      </p:sp>
      <p:sp>
        <p:nvSpPr>
          <p:cNvPr id="6" name="object 6"/>
          <p:cNvSpPr/>
          <p:nvPr/>
        </p:nvSpPr>
        <p:spPr>
          <a:xfrm>
            <a:off x="329184" y="457200"/>
            <a:ext cx="71755" cy="647700"/>
          </a:xfrm>
          <a:custGeom>
            <a:avLst/>
            <a:gdLst/>
            <a:ahLst/>
            <a:cxnLst/>
            <a:rect l="l" t="t" r="r" b="b"/>
            <a:pathLst>
              <a:path w="71754" h="647700">
                <a:moveTo>
                  <a:pt x="0" y="647700"/>
                </a:moveTo>
                <a:lnTo>
                  <a:pt x="71628" y="647700"/>
                </a:lnTo>
                <a:lnTo>
                  <a:pt x="71628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solidFill>
            <a:srgbClr val="61C3E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562355" y="1549908"/>
            <a:ext cx="833755" cy="4994275"/>
          </a:xfrm>
          <a:custGeom>
            <a:avLst/>
            <a:gdLst/>
            <a:ahLst/>
            <a:cxnLst/>
            <a:rect l="l" t="t" r="r" b="b"/>
            <a:pathLst>
              <a:path w="833755" h="4994275">
                <a:moveTo>
                  <a:pt x="0" y="4994148"/>
                </a:moveTo>
                <a:lnTo>
                  <a:pt x="833628" y="4994148"/>
                </a:lnTo>
                <a:lnTo>
                  <a:pt x="833628" y="0"/>
                </a:lnTo>
                <a:lnTo>
                  <a:pt x="0" y="0"/>
                </a:lnTo>
                <a:lnTo>
                  <a:pt x="0" y="4994148"/>
                </a:lnTo>
                <a:close/>
              </a:path>
            </a:pathLst>
          </a:custGeom>
          <a:solidFill>
            <a:srgbClr val="61C3E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978408" y="1828800"/>
            <a:ext cx="10692765" cy="832485"/>
          </a:xfrm>
          <a:custGeom>
            <a:avLst/>
            <a:gdLst/>
            <a:ahLst/>
            <a:cxnLst/>
            <a:rect l="l" t="t" r="r" b="b"/>
            <a:pathLst>
              <a:path w="10692765" h="832485">
                <a:moveTo>
                  <a:pt x="0" y="832103"/>
                </a:moveTo>
                <a:lnTo>
                  <a:pt x="10692384" y="832103"/>
                </a:lnTo>
                <a:lnTo>
                  <a:pt x="10692384" y="0"/>
                </a:lnTo>
                <a:lnTo>
                  <a:pt x="0" y="0"/>
                </a:lnTo>
                <a:lnTo>
                  <a:pt x="0" y="832103"/>
                </a:lnTo>
                <a:close/>
              </a:path>
            </a:pathLst>
          </a:custGeom>
          <a:solidFill>
            <a:srgbClr val="2D75B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978408" y="2862452"/>
            <a:ext cx="10692765" cy="684530"/>
          </a:xfrm>
          <a:custGeom>
            <a:avLst/>
            <a:gdLst/>
            <a:ahLst/>
            <a:cxnLst/>
            <a:rect l="l" t="t" r="r" b="b"/>
            <a:pathLst>
              <a:path w="10692765" h="684529">
                <a:moveTo>
                  <a:pt x="0" y="684276"/>
                </a:moveTo>
                <a:lnTo>
                  <a:pt x="10692384" y="684276"/>
                </a:lnTo>
                <a:lnTo>
                  <a:pt x="10692384" y="0"/>
                </a:lnTo>
                <a:lnTo>
                  <a:pt x="0" y="0"/>
                </a:lnTo>
                <a:lnTo>
                  <a:pt x="0" y="684276"/>
                </a:lnTo>
                <a:close/>
              </a:path>
            </a:pathLst>
          </a:custGeom>
          <a:solidFill>
            <a:srgbClr val="2D75B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978408" y="5558155"/>
            <a:ext cx="10692765" cy="684530"/>
          </a:xfrm>
          <a:custGeom>
            <a:avLst/>
            <a:gdLst/>
            <a:ahLst/>
            <a:cxnLst/>
            <a:rect l="l" t="t" r="r" b="b"/>
            <a:pathLst>
              <a:path w="10692765" h="684529">
                <a:moveTo>
                  <a:pt x="0" y="684275"/>
                </a:moveTo>
                <a:lnTo>
                  <a:pt x="10692384" y="684275"/>
                </a:lnTo>
                <a:lnTo>
                  <a:pt x="10692384" y="0"/>
                </a:lnTo>
                <a:lnTo>
                  <a:pt x="0" y="0"/>
                </a:lnTo>
                <a:lnTo>
                  <a:pt x="0" y="684275"/>
                </a:lnTo>
                <a:close/>
              </a:path>
            </a:pathLst>
          </a:custGeom>
          <a:solidFill>
            <a:srgbClr val="2D75B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970788" y="3732656"/>
            <a:ext cx="10692765" cy="684530"/>
          </a:xfrm>
          <a:custGeom>
            <a:avLst/>
            <a:gdLst/>
            <a:ahLst/>
            <a:cxnLst/>
            <a:rect l="l" t="t" r="r" b="b"/>
            <a:pathLst>
              <a:path w="10692765" h="684529">
                <a:moveTo>
                  <a:pt x="0" y="684276"/>
                </a:moveTo>
                <a:lnTo>
                  <a:pt x="10692383" y="684276"/>
                </a:lnTo>
                <a:lnTo>
                  <a:pt x="10692383" y="0"/>
                </a:lnTo>
                <a:lnTo>
                  <a:pt x="0" y="0"/>
                </a:lnTo>
                <a:lnTo>
                  <a:pt x="0" y="684276"/>
                </a:lnTo>
                <a:close/>
              </a:path>
            </a:pathLst>
          </a:custGeom>
          <a:solidFill>
            <a:srgbClr val="2D75B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970788" y="4618100"/>
            <a:ext cx="10692765" cy="684530"/>
          </a:xfrm>
          <a:custGeom>
            <a:avLst/>
            <a:gdLst/>
            <a:ahLst/>
            <a:cxnLst/>
            <a:rect l="l" t="t" r="r" b="b"/>
            <a:pathLst>
              <a:path w="10692765" h="684529">
                <a:moveTo>
                  <a:pt x="0" y="684276"/>
                </a:moveTo>
                <a:lnTo>
                  <a:pt x="10692383" y="684276"/>
                </a:lnTo>
                <a:lnTo>
                  <a:pt x="10692383" y="0"/>
                </a:lnTo>
                <a:lnTo>
                  <a:pt x="0" y="0"/>
                </a:lnTo>
                <a:lnTo>
                  <a:pt x="0" y="684276"/>
                </a:lnTo>
                <a:close/>
              </a:path>
            </a:pathLst>
          </a:custGeom>
          <a:solidFill>
            <a:srgbClr val="2D75B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>
            <a:spLocks noGrp="1"/>
          </p:cNvSpPr>
          <p:nvPr>
            <p:ph type="body" idx="1"/>
          </p:nvPr>
        </p:nvSpPr>
        <p:spPr>
          <a:xfrm>
            <a:off x="639876" y="1858254"/>
            <a:ext cx="10912246" cy="4339008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429895">
              <a:lnSpc>
                <a:spcPct val="100000"/>
              </a:lnSpc>
              <a:spcBef>
                <a:spcPts val="95"/>
              </a:spcBef>
            </a:pPr>
            <a:r>
              <a:rPr lang="ru-RU" spc="-15" dirty="0" err="1"/>
              <a:t>Өз</a:t>
            </a:r>
            <a:r>
              <a:rPr lang="ru-RU" spc="-15" dirty="0"/>
              <a:t> </a:t>
            </a:r>
            <a:r>
              <a:rPr lang="ru-RU" spc="-15" dirty="0" err="1"/>
              <a:t>пәні</a:t>
            </a:r>
            <a:r>
              <a:rPr lang="ru-RU" spc="-15" dirty="0"/>
              <a:t> </a:t>
            </a:r>
            <a:r>
              <a:rPr lang="ru-RU" spc="-15" dirty="0" err="1"/>
              <a:t>бойынша</a:t>
            </a:r>
            <a:r>
              <a:rPr lang="ru-RU" spc="-15" dirty="0"/>
              <a:t> </a:t>
            </a:r>
            <a:r>
              <a:rPr lang="ru-RU" spc="-15" dirty="0" err="1"/>
              <a:t>қашықтықтан</a:t>
            </a:r>
            <a:r>
              <a:rPr lang="ru-RU" spc="-15" dirty="0"/>
              <a:t> </a:t>
            </a:r>
            <a:r>
              <a:rPr lang="ru-RU" spc="-15" dirty="0" err="1"/>
              <a:t>оқыту</a:t>
            </a:r>
            <a:r>
              <a:rPr lang="ru-RU" spc="-15" dirty="0"/>
              <a:t> </a:t>
            </a:r>
            <a:r>
              <a:rPr lang="ru-RU" spc="-15" dirty="0" err="1"/>
              <a:t>нысаны</a:t>
            </a:r>
            <a:r>
              <a:rPr lang="ru-RU" spc="-15" dirty="0"/>
              <a:t> </a:t>
            </a:r>
            <a:r>
              <a:rPr lang="ru-RU" spc="-15" dirty="0" err="1"/>
              <a:t>үшін</a:t>
            </a:r>
            <a:r>
              <a:rPr lang="ru-RU" spc="-15" dirty="0"/>
              <a:t> </a:t>
            </a:r>
            <a:r>
              <a:rPr lang="ru-RU" spc="-15" dirty="0" err="1"/>
              <a:t>қолайлы</a:t>
            </a:r>
            <a:r>
              <a:rPr lang="ru-RU" spc="-15" dirty="0"/>
              <a:t> </a:t>
            </a:r>
            <a:r>
              <a:rPr lang="ru-RU" spc="-15" dirty="0" err="1"/>
              <a:t>ресурстар</a:t>
            </a:r>
            <a:r>
              <a:rPr lang="ru-RU" spc="-15" dirty="0"/>
              <a:t> мен </a:t>
            </a:r>
            <a:r>
              <a:rPr lang="ru-RU" spc="-15" dirty="0" err="1"/>
              <a:t>қосымшаларды</a:t>
            </a:r>
            <a:r>
              <a:rPr lang="ru-RU" spc="-15" dirty="0"/>
              <a:t> </a:t>
            </a:r>
            <a:r>
              <a:rPr lang="ru-RU" spc="-15" dirty="0" err="1"/>
              <a:t>анықтау</a:t>
            </a:r>
            <a:r>
              <a:rPr lang="ru-RU" spc="-15" dirty="0"/>
              <a:t>.</a:t>
            </a:r>
          </a:p>
          <a:p>
            <a:pPr marL="429895">
              <a:lnSpc>
                <a:spcPct val="100000"/>
              </a:lnSpc>
              <a:spcBef>
                <a:spcPts val="95"/>
              </a:spcBef>
            </a:pPr>
            <a:r>
              <a:rPr lang="ru-RU" spc="-15" dirty="0"/>
              <a:t>Осы </a:t>
            </a:r>
            <a:r>
              <a:rPr lang="ru-RU" spc="-15" dirty="0" err="1"/>
              <a:t>параллельде</a:t>
            </a:r>
            <a:r>
              <a:rPr lang="ru-RU" spc="-15" dirty="0"/>
              <a:t> </a:t>
            </a:r>
            <a:r>
              <a:rPr lang="ru-RU" spc="-15" dirty="0" err="1"/>
              <a:t>жұмыс</a:t>
            </a:r>
            <a:r>
              <a:rPr lang="ru-RU" spc="-15" dirty="0"/>
              <a:t> </a:t>
            </a:r>
            <a:r>
              <a:rPr lang="ru-RU" spc="-15" dirty="0" err="1"/>
              <a:t>істейтін</a:t>
            </a:r>
            <a:r>
              <a:rPr lang="ru-RU" spc="-15" dirty="0"/>
              <a:t> </a:t>
            </a:r>
            <a:r>
              <a:rPr lang="ru-RU" spc="-15" dirty="0" err="1"/>
              <a:t>басқа</a:t>
            </a:r>
            <a:r>
              <a:rPr lang="ru-RU" spc="-15" dirty="0"/>
              <a:t> </a:t>
            </a:r>
            <a:r>
              <a:rPr lang="ru-RU" spc="-15" dirty="0" err="1"/>
              <a:t>мұғалімдермен</a:t>
            </a:r>
            <a:r>
              <a:rPr lang="ru-RU" spc="-15" dirty="0"/>
              <a:t> </a:t>
            </a:r>
            <a:r>
              <a:rPr lang="ru-RU" spc="-15" dirty="0" err="1"/>
              <a:t>бірлесіп</a:t>
            </a:r>
            <a:r>
              <a:rPr lang="ru-RU" spc="-15" dirty="0"/>
              <a:t> </a:t>
            </a:r>
            <a:r>
              <a:rPr lang="ru-RU" spc="-15" dirty="0" err="1"/>
              <a:t>пайдаланылатын</a:t>
            </a:r>
            <a:r>
              <a:rPr lang="ru-RU" spc="-15" dirty="0"/>
              <a:t> </a:t>
            </a:r>
            <a:r>
              <a:rPr lang="ru-RU" spc="-15" dirty="0" err="1"/>
              <a:t>сандық</a:t>
            </a:r>
            <a:r>
              <a:rPr lang="ru-RU" spc="-15" dirty="0"/>
              <a:t> </a:t>
            </a:r>
            <a:r>
              <a:rPr lang="ru-RU" spc="-15" dirty="0" err="1"/>
              <a:t>ресурстар</a:t>
            </a:r>
            <a:r>
              <a:rPr lang="ru-RU" spc="-15" dirty="0"/>
              <a:t> мен </a:t>
            </a:r>
            <a:r>
              <a:rPr lang="ru-RU" spc="-15" dirty="0" err="1"/>
              <a:t>құралдардың</a:t>
            </a:r>
            <a:r>
              <a:rPr lang="ru-RU" spc="-15" dirty="0"/>
              <a:t> </a:t>
            </a:r>
            <a:r>
              <a:rPr lang="ru-RU" spc="-15" dirty="0" err="1"/>
              <a:t>біркелкілігі</a:t>
            </a:r>
            <a:r>
              <a:rPr lang="ru-RU" spc="-15" dirty="0"/>
              <a:t> </a:t>
            </a:r>
            <a:r>
              <a:rPr lang="ru-RU" spc="-15" dirty="0" err="1"/>
              <a:t>туралы</a:t>
            </a:r>
            <a:r>
              <a:rPr lang="ru-RU" spc="-15" dirty="0"/>
              <a:t> </a:t>
            </a:r>
            <a:r>
              <a:rPr lang="ru-RU" spc="-15" dirty="0" err="1"/>
              <a:t>анықтау</a:t>
            </a:r>
            <a:r>
              <a:rPr lang="ru-RU" spc="-15" dirty="0"/>
              <a:t>.</a:t>
            </a:r>
          </a:p>
          <a:p>
            <a:pPr marL="429895">
              <a:lnSpc>
                <a:spcPct val="100000"/>
              </a:lnSpc>
              <a:spcBef>
                <a:spcPts val="95"/>
              </a:spcBef>
            </a:pPr>
            <a:endParaRPr lang="ru-RU" spc="-15" dirty="0"/>
          </a:p>
          <a:p>
            <a:pPr marL="429895">
              <a:lnSpc>
                <a:spcPct val="100000"/>
              </a:lnSpc>
              <a:spcBef>
                <a:spcPts val="95"/>
              </a:spcBef>
            </a:pPr>
            <a:r>
              <a:rPr lang="ru-RU" spc="-15" dirty="0" err="1"/>
              <a:t>Мектеп</a:t>
            </a:r>
            <a:r>
              <a:rPr lang="ru-RU" spc="-15" dirty="0"/>
              <a:t> </a:t>
            </a:r>
            <a:r>
              <a:rPr lang="ru-RU" spc="-15" dirty="0" err="1"/>
              <a:t>әкімшілігімен</a:t>
            </a:r>
            <a:r>
              <a:rPr lang="ru-RU" spc="-15" dirty="0"/>
              <a:t> </a:t>
            </a:r>
            <a:r>
              <a:rPr lang="ru-RU" spc="-15" dirty="0" err="1"/>
              <a:t>бекітілген</a:t>
            </a:r>
            <a:r>
              <a:rPr lang="ru-RU" spc="-15" dirty="0"/>
              <a:t> </a:t>
            </a:r>
            <a:r>
              <a:rPr lang="ru-RU" spc="-15" dirty="0" err="1"/>
              <a:t>және</a:t>
            </a:r>
            <a:r>
              <a:rPr lang="ru-RU" spc="-15" dirty="0"/>
              <a:t> </a:t>
            </a:r>
            <a:r>
              <a:rPr lang="ru-RU" spc="-15" dirty="0" err="1"/>
              <a:t>келісілген</a:t>
            </a:r>
            <a:r>
              <a:rPr lang="ru-RU" spc="-15" dirty="0"/>
              <a:t> </a:t>
            </a:r>
            <a:r>
              <a:rPr lang="ru-RU" spc="-15" dirty="0" err="1"/>
              <a:t>әр</a:t>
            </a:r>
            <a:r>
              <a:rPr lang="ru-RU" spc="-15" dirty="0"/>
              <a:t> </a:t>
            </a:r>
            <a:r>
              <a:rPr lang="ru-RU" spc="-15" dirty="0" err="1"/>
              <a:t>параллельдегі</a:t>
            </a:r>
            <a:r>
              <a:rPr lang="ru-RU" spc="-15" dirty="0"/>
              <a:t> </a:t>
            </a:r>
            <a:r>
              <a:rPr lang="ru-RU" spc="-15" dirty="0" err="1"/>
              <a:t>білім</a:t>
            </a:r>
            <a:r>
              <a:rPr lang="ru-RU" spc="-15" dirty="0"/>
              <a:t> </a:t>
            </a:r>
            <a:r>
              <a:rPr lang="ru-RU" spc="-15" dirty="0" err="1"/>
              <a:t>алушылар</a:t>
            </a:r>
            <a:r>
              <a:rPr lang="ru-RU" spc="-15" dirty="0"/>
              <a:t> </a:t>
            </a:r>
            <a:r>
              <a:rPr lang="ru-RU" spc="-15" dirty="0" err="1"/>
              <a:t>үшін</a:t>
            </a:r>
            <a:r>
              <a:rPr lang="ru-RU" spc="-15" dirty="0"/>
              <a:t> </a:t>
            </a:r>
            <a:r>
              <a:rPr lang="ru-RU" spc="-15" dirty="0" err="1"/>
              <a:t>сандық</a:t>
            </a:r>
            <a:r>
              <a:rPr lang="ru-RU" spc="-15" dirty="0"/>
              <a:t> </a:t>
            </a:r>
            <a:r>
              <a:rPr lang="ru-RU" spc="-15" dirty="0" err="1"/>
              <a:t>ресурстар</a:t>
            </a:r>
            <a:r>
              <a:rPr lang="ru-RU" spc="-15" dirty="0"/>
              <a:t> мен </a:t>
            </a:r>
            <a:r>
              <a:rPr lang="ru-RU" spc="-15" dirty="0" err="1"/>
              <a:t>құралдардың</a:t>
            </a:r>
            <a:r>
              <a:rPr lang="ru-RU" spc="-15" dirty="0"/>
              <a:t> </a:t>
            </a:r>
            <a:r>
              <a:rPr lang="ru-RU" spc="-15" dirty="0" err="1"/>
              <a:t>тізімін</a:t>
            </a:r>
            <a:r>
              <a:rPr lang="ru-RU" spc="-15" dirty="0"/>
              <a:t> </a:t>
            </a:r>
            <a:r>
              <a:rPr lang="ru-RU" spc="-15" dirty="0" err="1"/>
              <a:t>және</a:t>
            </a:r>
            <a:r>
              <a:rPr lang="ru-RU" spc="-15" dirty="0"/>
              <a:t> </a:t>
            </a:r>
            <a:r>
              <a:rPr lang="ru-RU" spc="-15" dirty="0" err="1"/>
              <a:t>қысқаша</a:t>
            </a:r>
            <a:r>
              <a:rPr lang="ru-RU" spc="-15" dirty="0"/>
              <a:t> </a:t>
            </a:r>
            <a:r>
              <a:rPr lang="ru-RU" spc="-15" dirty="0" err="1"/>
              <a:t>сипаттамасын</a:t>
            </a:r>
            <a:r>
              <a:rPr lang="ru-RU" spc="-15" dirty="0"/>
              <a:t> </a:t>
            </a:r>
            <a:r>
              <a:rPr lang="ru-RU" spc="-15" dirty="0" err="1"/>
              <a:t>қалыптастыру</a:t>
            </a:r>
            <a:r>
              <a:rPr lang="ru-RU" spc="-15" dirty="0"/>
              <a:t>.</a:t>
            </a:r>
          </a:p>
          <a:p>
            <a:pPr marL="429895">
              <a:lnSpc>
                <a:spcPct val="100000"/>
              </a:lnSpc>
              <a:spcBef>
                <a:spcPts val="95"/>
              </a:spcBef>
            </a:pPr>
            <a:endParaRPr lang="ru-RU" spc="-15" dirty="0"/>
          </a:p>
          <a:p>
            <a:pPr marL="429895">
              <a:lnSpc>
                <a:spcPct val="100000"/>
              </a:lnSpc>
              <a:spcBef>
                <a:spcPts val="95"/>
              </a:spcBef>
            </a:pPr>
            <a:endParaRPr lang="ru-RU" sz="1000" spc="-15" dirty="0" smtClean="0"/>
          </a:p>
          <a:p>
            <a:pPr marL="429895">
              <a:lnSpc>
                <a:spcPct val="100000"/>
              </a:lnSpc>
              <a:spcBef>
                <a:spcPts val="95"/>
              </a:spcBef>
            </a:pPr>
            <a:r>
              <a:rPr lang="ru-RU" spc="-15" dirty="0" err="1" smtClean="0"/>
              <a:t>Қашықтықтан</a:t>
            </a:r>
            <a:r>
              <a:rPr lang="ru-RU" spc="-15" dirty="0" smtClean="0"/>
              <a:t> </a:t>
            </a:r>
            <a:r>
              <a:rPr lang="ru-RU" spc="-15" dirty="0" err="1"/>
              <a:t>оқыту</a:t>
            </a:r>
            <a:r>
              <a:rPr lang="ru-RU" spc="-15" dirty="0"/>
              <a:t> </a:t>
            </a:r>
            <a:r>
              <a:rPr lang="ru-RU" spc="-15" dirty="0" err="1"/>
              <a:t>түрінде</a:t>
            </a:r>
            <a:r>
              <a:rPr lang="ru-RU" spc="-15" dirty="0"/>
              <a:t> </a:t>
            </a:r>
            <a:r>
              <a:rPr lang="ru-RU" spc="-15" dirty="0" err="1"/>
              <a:t>үй</a:t>
            </a:r>
            <a:r>
              <a:rPr lang="ru-RU" spc="-15" dirty="0"/>
              <a:t> </a:t>
            </a:r>
            <a:r>
              <a:rPr lang="ru-RU" spc="-15" dirty="0" err="1"/>
              <a:t>тапсырмаларының</a:t>
            </a:r>
            <a:r>
              <a:rPr lang="ru-RU" spc="-15" dirty="0"/>
              <a:t> </a:t>
            </a:r>
            <a:r>
              <a:rPr lang="ru-RU" spc="-15" dirty="0" err="1"/>
              <a:t>рұқсат</a:t>
            </a:r>
            <a:r>
              <a:rPr lang="ru-RU" spc="-15" dirty="0"/>
              <a:t> </a:t>
            </a:r>
            <a:r>
              <a:rPr lang="ru-RU" spc="-15" dirty="0" err="1"/>
              <a:t>етілген</a:t>
            </a:r>
            <a:r>
              <a:rPr lang="ru-RU" spc="-15" dirty="0"/>
              <a:t> </a:t>
            </a:r>
            <a:r>
              <a:rPr lang="ru-RU" spc="-15" dirty="0" err="1"/>
              <a:t>көлемін</a:t>
            </a:r>
            <a:r>
              <a:rPr lang="ru-RU" spc="-15" dirty="0"/>
              <a:t> </a:t>
            </a:r>
            <a:r>
              <a:rPr lang="ru-RU" spc="-15" dirty="0" err="1"/>
              <a:t>ұйымдастыру</a:t>
            </a:r>
            <a:r>
              <a:rPr lang="ru-RU" spc="-15" dirty="0"/>
              <a:t>, </a:t>
            </a:r>
            <a:r>
              <a:rPr lang="ru-RU" spc="-15" dirty="0" err="1"/>
              <a:t>шығармашылық</a:t>
            </a:r>
            <a:r>
              <a:rPr lang="ru-RU" spc="-15" dirty="0"/>
              <a:t> </a:t>
            </a:r>
            <a:r>
              <a:rPr lang="ru-RU" spc="-15" dirty="0" err="1"/>
              <a:t>және</a:t>
            </a:r>
            <a:r>
              <a:rPr lang="ru-RU" spc="-15" dirty="0"/>
              <a:t> </a:t>
            </a:r>
            <a:r>
              <a:rPr lang="ru-RU" spc="-15" dirty="0" err="1"/>
              <a:t>жобалық</a:t>
            </a:r>
            <a:r>
              <a:rPr lang="ru-RU" spc="-15" dirty="0"/>
              <a:t> </a:t>
            </a:r>
            <a:r>
              <a:rPr lang="ru-RU" spc="-15" dirty="0" err="1"/>
              <a:t>жұмыстар</a:t>
            </a:r>
            <a:r>
              <a:rPr lang="ru-RU" spc="-15" dirty="0"/>
              <a:t> </a:t>
            </a:r>
            <a:r>
              <a:rPr lang="ru-RU" spc="-15" dirty="0" err="1"/>
              <a:t>түрінде</a:t>
            </a:r>
            <a:r>
              <a:rPr lang="ru-RU" spc="-15" dirty="0"/>
              <a:t> </a:t>
            </a:r>
            <a:r>
              <a:rPr lang="ru-RU" spc="-15" dirty="0" err="1"/>
              <a:t>үй</a:t>
            </a:r>
            <a:r>
              <a:rPr lang="ru-RU" spc="-15" dirty="0"/>
              <a:t> </a:t>
            </a:r>
            <a:r>
              <a:rPr lang="ru-RU" spc="-15" dirty="0" err="1"/>
              <a:t>тапсырмаларының</a:t>
            </a:r>
            <a:r>
              <a:rPr lang="ru-RU" spc="-15" dirty="0"/>
              <a:t> </a:t>
            </a:r>
            <a:r>
              <a:rPr lang="ru-RU" spc="-15" dirty="0" err="1"/>
              <a:t>форматтарын</a:t>
            </a:r>
            <a:r>
              <a:rPr lang="ru-RU" spc="-15" dirty="0"/>
              <a:t> </a:t>
            </a:r>
            <a:r>
              <a:rPr lang="ru-RU" spc="-15" dirty="0" err="1"/>
              <a:t>әзірлеу</a:t>
            </a:r>
            <a:r>
              <a:rPr lang="ru-RU" spc="-15" dirty="0"/>
              <a:t>.</a:t>
            </a:r>
          </a:p>
          <a:p>
            <a:pPr marL="429895">
              <a:lnSpc>
                <a:spcPct val="100000"/>
              </a:lnSpc>
              <a:spcBef>
                <a:spcPts val="95"/>
              </a:spcBef>
            </a:pPr>
            <a:endParaRPr lang="ru-RU" spc="-15" dirty="0"/>
          </a:p>
          <a:p>
            <a:pPr marL="429895">
              <a:lnSpc>
                <a:spcPct val="100000"/>
              </a:lnSpc>
              <a:spcBef>
                <a:spcPts val="95"/>
              </a:spcBef>
            </a:pPr>
            <a:r>
              <a:rPr lang="ru-RU" spc="-15" dirty="0" err="1"/>
              <a:t>Балаларды</a:t>
            </a:r>
            <a:r>
              <a:rPr lang="ru-RU" spc="-15" dirty="0"/>
              <a:t> </a:t>
            </a:r>
            <a:r>
              <a:rPr lang="ru-RU" spc="-15" dirty="0" err="1"/>
              <a:t>қашықтықтан</a:t>
            </a:r>
            <a:r>
              <a:rPr lang="ru-RU" spc="-15" dirty="0"/>
              <a:t> </a:t>
            </a:r>
            <a:r>
              <a:rPr lang="ru-RU" spc="-15" dirty="0" err="1"/>
              <a:t>оқыту</a:t>
            </a:r>
            <a:r>
              <a:rPr lang="ru-RU" spc="-15" dirty="0"/>
              <a:t> </a:t>
            </a:r>
            <a:r>
              <a:rPr lang="ru-RU" spc="-15" dirty="0" err="1"/>
              <a:t>туралы</a:t>
            </a:r>
            <a:r>
              <a:rPr lang="ru-RU" spc="-15" dirty="0"/>
              <a:t> </a:t>
            </a:r>
            <a:r>
              <a:rPr lang="ru-RU" spc="-15" dirty="0" err="1"/>
              <a:t>ата-аналарды</a:t>
            </a:r>
            <a:r>
              <a:rPr lang="ru-RU" spc="-15" dirty="0"/>
              <a:t> </a:t>
            </a:r>
            <a:r>
              <a:rPr lang="ru-RU" spc="-15" dirty="0" err="1"/>
              <a:t>ақпараттандырудың</a:t>
            </a:r>
            <a:r>
              <a:rPr lang="ru-RU" spc="-15" dirty="0"/>
              <a:t> форматы мен </a:t>
            </a:r>
            <a:r>
              <a:rPr lang="ru-RU" spc="-15" dirty="0" err="1"/>
              <a:t>тұрақтылығын</a:t>
            </a:r>
            <a:r>
              <a:rPr lang="ru-RU" spc="-15" dirty="0"/>
              <a:t> </a:t>
            </a:r>
            <a:r>
              <a:rPr lang="ru-RU" spc="-15" dirty="0" err="1"/>
              <a:t>анықтау</a:t>
            </a:r>
            <a:r>
              <a:rPr lang="ru-RU" spc="-15" dirty="0"/>
              <a:t>.</a:t>
            </a:r>
          </a:p>
          <a:p>
            <a:pPr marL="429895">
              <a:lnSpc>
                <a:spcPct val="100000"/>
              </a:lnSpc>
              <a:spcBef>
                <a:spcPts val="95"/>
              </a:spcBef>
            </a:pPr>
            <a:r>
              <a:rPr lang="ru-RU" spc="-15" dirty="0" err="1"/>
              <a:t>Ақпараттандыру</a:t>
            </a:r>
            <a:r>
              <a:rPr lang="ru-RU" spc="-15" dirty="0"/>
              <a:t> </a:t>
            </a:r>
            <a:r>
              <a:rPr lang="ru-RU" spc="-15" dirty="0" err="1"/>
              <a:t>жадынамасын</a:t>
            </a:r>
            <a:r>
              <a:rPr lang="ru-RU" spc="-15" dirty="0"/>
              <a:t> </a:t>
            </a:r>
            <a:r>
              <a:rPr lang="ru-RU" spc="-15" dirty="0" err="1"/>
              <a:t>жасау</a:t>
            </a:r>
            <a:r>
              <a:rPr lang="ru-RU" spc="-15" dirty="0"/>
              <a:t>, </a:t>
            </a:r>
            <a:r>
              <a:rPr lang="ru-RU" spc="-15" dirty="0" err="1"/>
              <a:t>ата-аналардың</a:t>
            </a:r>
            <a:r>
              <a:rPr lang="ru-RU" spc="-15" dirty="0"/>
              <a:t> </a:t>
            </a:r>
            <a:r>
              <a:rPr lang="ru-RU" spc="-15" dirty="0" err="1"/>
              <a:t>назарына</a:t>
            </a:r>
            <a:r>
              <a:rPr lang="ru-RU" spc="-15" dirty="0"/>
              <a:t> </a:t>
            </a:r>
            <a:r>
              <a:rPr lang="ru-RU" spc="-15" dirty="0" err="1"/>
              <a:t>жеткізу</a:t>
            </a:r>
            <a:endParaRPr lang="ru-RU" spc="-15" dirty="0"/>
          </a:p>
          <a:p>
            <a:pPr marL="429895">
              <a:lnSpc>
                <a:spcPct val="100000"/>
              </a:lnSpc>
              <a:spcBef>
                <a:spcPts val="95"/>
              </a:spcBef>
            </a:pPr>
            <a:endParaRPr lang="ru-RU" spc="-15" dirty="0"/>
          </a:p>
          <a:p>
            <a:pPr marL="429895">
              <a:lnSpc>
                <a:spcPct val="100000"/>
              </a:lnSpc>
              <a:spcBef>
                <a:spcPts val="95"/>
              </a:spcBef>
            </a:pPr>
            <a:r>
              <a:rPr lang="ru-RU" spc="-15" dirty="0" err="1"/>
              <a:t>Сабақты</a:t>
            </a:r>
            <a:r>
              <a:rPr lang="ru-RU" spc="-15" dirty="0"/>
              <a:t> </a:t>
            </a:r>
            <a:r>
              <a:rPr lang="ru-RU" spc="-15" dirty="0" err="1"/>
              <a:t>сандық</a:t>
            </a:r>
            <a:r>
              <a:rPr lang="ru-RU" spc="-15" dirty="0"/>
              <a:t> </a:t>
            </a:r>
            <a:r>
              <a:rPr lang="ru-RU" spc="-15" dirty="0" err="1"/>
              <a:t>тасымалдағышқа</a:t>
            </a:r>
            <a:r>
              <a:rPr lang="ru-RU" spc="-15" dirty="0"/>
              <a:t> </a:t>
            </a:r>
            <a:r>
              <a:rPr lang="ru-RU" spc="-15" dirty="0" err="1"/>
              <a:t>жазу</a:t>
            </a:r>
            <a:r>
              <a:rPr lang="ru-RU" spc="-15" dirty="0"/>
              <a:t> </a:t>
            </a:r>
            <a:r>
              <a:rPr lang="ru-RU" spc="-15" dirty="0" err="1"/>
              <a:t>мүмкіндігін</a:t>
            </a:r>
            <a:r>
              <a:rPr lang="ru-RU" spc="-15" dirty="0"/>
              <a:t> </a:t>
            </a:r>
            <a:r>
              <a:rPr lang="ru-RU" spc="-15" dirty="0" err="1"/>
              <a:t>қарастыру</a:t>
            </a:r>
            <a:r>
              <a:rPr lang="ru-RU" spc="-15" dirty="0"/>
              <a:t>. </a:t>
            </a:r>
            <a:r>
              <a:rPr lang="ru-RU" spc="-15" dirty="0" err="1"/>
              <a:t>Білім</a:t>
            </a:r>
            <a:r>
              <a:rPr lang="ru-RU" spc="-15" dirty="0"/>
              <a:t> беру </a:t>
            </a:r>
            <a:r>
              <a:rPr lang="ru-RU" spc="-15" dirty="0" err="1"/>
              <a:t>процесінде</a:t>
            </a:r>
            <a:r>
              <a:rPr lang="ru-RU" spc="-15" dirty="0"/>
              <a:t> оны </a:t>
            </a:r>
            <a:r>
              <a:rPr lang="ru-RU" spc="-15" dirty="0" err="1"/>
              <a:t>одан</a:t>
            </a:r>
            <a:r>
              <a:rPr lang="ru-RU" spc="-15" dirty="0"/>
              <a:t> </a:t>
            </a:r>
            <a:r>
              <a:rPr lang="ru-RU" spc="-15" dirty="0" err="1"/>
              <a:t>әрі</a:t>
            </a:r>
            <a:r>
              <a:rPr lang="ru-RU" spc="-15" dirty="0"/>
              <a:t> </a:t>
            </a:r>
            <a:r>
              <a:rPr lang="ru-RU" spc="-15" dirty="0" err="1"/>
              <a:t>пайдалану</a:t>
            </a:r>
            <a:r>
              <a:rPr lang="ru-RU" spc="-15" dirty="0"/>
              <a:t> </a:t>
            </a:r>
            <a:r>
              <a:rPr lang="ru-RU" spc="-15" dirty="0" err="1"/>
              <a:t>үшін</a:t>
            </a:r>
            <a:r>
              <a:rPr lang="ru-RU" spc="-15" dirty="0"/>
              <a:t> </a:t>
            </a:r>
            <a:r>
              <a:rPr lang="ru-RU" spc="-15" dirty="0" err="1"/>
              <a:t>бейне</a:t>
            </a:r>
            <a:r>
              <a:rPr lang="ru-RU" spc="-15" dirty="0"/>
              <a:t> </a:t>
            </a:r>
            <a:r>
              <a:rPr lang="ru-RU" spc="-15" dirty="0" err="1"/>
              <a:t>сабақтар</a:t>
            </a:r>
            <a:r>
              <a:rPr lang="ru-RU" spc="-15" dirty="0"/>
              <a:t> </a:t>
            </a:r>
            <a:r>
              <a:rPr lang="ru-RU" spc="-15" dirty="0" err="1"/>
              <a:t>банкін</a:t>
            </a:r>
            <a:r>
              <a:rPr lang="ru-RU" spc="-15" dirty="0"/>
              <a:t> </a:t>
            </a:r>
            <a:r>
              <a:rPr lang="ru-RU" spc="-15" dirty="0" err="1"/>
              <a:t>қалыптастыру</a:t>
            </a:r>
            <a:r>
              <a:rPr lang="ru-RU" spc="-15" dirty="0"/>
              <a:t> </a:t>
            </a:r>
            <a:r>
              <a:rPr lang="ru-RU" spc="-15" dirty="0" err="1"/>
              <a:t>және</a:t>
            </a:r>
            <a:r>
              <a:rPr lang="ru-RU" spc="-15" dirty="0"/>
              <a:t> </a:t>
            </a:r>
            <a:r>
              <a:rPr lang="ru-RU" spc="-15" dirty="0" err="1"/>
              <a:t>жинақтау</a:t>
            </a:r>
            <a:r>
              <a:rPr lang="ru-RU" spc="-15" dirty="0"/>
              <a:t> </a:t>
            </a:r>
            <a:r>
              <a:rPr lang="ru-RU" spc="-15" dirty="0" err="1"/>
              <a:t>үшін</a:t>
            </a:r>
            <a:r>
              <a:rPr lang="ru-RU" spc="-15" dirty="0"/>
              <a:t>.</a:t>
            </a:r>
            <a:endParaRPr spc="-5" dirty="0"/>
          </a:p>
        </p:txBody>
      </p:sp>
      <p:sp>
        <p:nvSpPr>
          <p:cNvPr id="14" name="object 14"/>
          <p:cNvSpPr txBox="1"/>
          <p:nvPr/>
        </p:nvSpPr>
        <p:spPr>
          <a:xfrm>
            <a:off x="5105400" y="1306550"/>
            <a:ext cx="276987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kk-KZ" b="1" spc="-5" dirty="0" smtClean="0">
                <a:latin typeface="Arial"/>
                <a:cs typeface="Arial"/>
              </a:rPr>
              <a:t>ПӘН МҰҒАЛІМІ</a:t>
            </a:r>
            <a:endParaRPr sz="180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00811" y="457200"/>
            <a:ext cx="11791315" cy="792000"/>
          </a:xfrm>
          <a:custGeom>
            <a:avLst/>
            <a:gdLst/>
            <a:ahLst/>
            <a:cxnLst/>
            <a:rect l="l" t="t" r="r" b="b"/>
            <a:pathLst>
              <a:path w="11791315" h="647700">
                <a:moveTo>
                  <a:pt x="0" y="647700"/>
                </a:moveTo>
                <a:lnTo>
                  <a:pt x="11791188" y="647700"/>
                </a:lnTo>
                <a:lnTo>
                  <a:pt x="11791188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304800" y="457200"/>
            <a:ext cx="24765" cy="828000"/>
          </a:xfrm>
          <a:custGeom>
            <a:avLst/>
            <a:gdLst/>
            <a:ahLst/>
            <a:cxnLst/>
            <a:rect l="l" t="t" r="r" b="b"/>
            <a:pathLst>
              <a:path w="24764" h="647700">
                <a:moveTo>
                  <a:pt x="0" y="647700"/>
                </a:moveTo>
                <a:lnTo>
                  <a:pt x="24384" y="647700"/>
                </a:lnTo>
                <a:lnTo>
                  <a:pt x="24384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0" y="457200"/>
            <a:ext cx="248920" cy="828000"/>
          </a:xfrm>
          <a:custGeom>
            <a:avLst/>
            <a:gdLst/>
            <a:ahLst/>
            <a:cxnLst/>
            <a:rect l="l" t="t" r="r" b="b"/>
            <a:pathLst>
              <a:path w="248920" h="647700">
                <a:moveTo>
                  <a:pt x="0" y="647700"/>
                </a:moveTo>
                <a:lnTo>
                  <a:pt x="248411" y="647700"/>
                </a:lnTo>
                <a:lnTo>
                  <a:pt x="248411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560932" y="529909"/>
            <a:ext cx="11402467" cy="68929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ru-RU" sz="2200" spc="-5" dirty="0"/>
              <a:t>ОРТА БІЛІМ БЕРУ ҰЙЫМДАРЫНЫҢ ОҚУ-ТӘРБИЕ ПРОЦЕСІНЕ ҚАТЫСУШЫЛАРДЫҢ </a:t>
            </a:r>
            <a:r>
              <a:rPr lang="ru-RU" sz="2200" spc="-5" dirty="0" smtClean="0"/>
              <a:t>ҚЫЗМЕТІ</a:t>
            </a:r>
            <a:endParaRPr lang="ru-RU" sz="2200" dirty="0"/>
          </a:p>
        </p:txBody>
      </p:sp>
      <p:sp>
        <p:nvSpPr>
          <p:cNvPr id="6" name="object 6"/>
          <p:cNvSpPr/>
          <p:nvPr/>
        </p:nvSpPr>
        <p:spPr>
          <a:xfrm>
            <a:off x="329184" y="457200"/>
            <a:ext cx="71755" cy="828000"/>
          </a:xfrm>
          <a:custGeom>
            <a:avLst/>
            <a:gdLst/>
            <a:ahLst/>
            <a:cxnLst/>
            <a:rect l="l" t="t" r="r" b="b"/>
            <a:pathLst>
              <a:path w="71754" h="647700">
                <a:moveTo>
                  <a:pt x="0" y="647700"/>
                </a:moveTo>
                <a:lnTo>
                  <a:pt x="71628" y="647700"/>
                </a:lnTo>
                <a:lnTo>
                  <a:pt x="71628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solidFill>
            <a:srgbClr val="61C3E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562355" y="1549908"/>
            <a:ext cx="833755" cy="4994275"/>
          </a:xfrm>
          <a:custGeom>
            <a:avLst/>
            <a:gdLst/>
            <a:ahLst/>
            <a:cxnLst/>
            <a:rect l="l" t="t" r="r" b="b"/>
            <a:pathLst>
              <a:path w="833755" h="4994275">
                <a:moveTo>
                  <a:pt x="0" y="4994148"/>
                </a:moveTo>
                <a:lnTo>
                  <a:pt x="833628" y="4994148"/>
                </a:lnTo>
                <a:lnTo>
                  <a:pt x="833628" y="0"/>
                </a:lnTo>
                <a:lnTo>
                  <a:pt x="0" y="0"/>
                </a:lnTo>
                <a:lnTo>
                  <a:pt x="0" y="4994148"/>
                </a:lnTo>
                <a:close/>
              </a:path>
            </a:pathLst>
          </a:custGeom>
          <a:solidFill>
            <a:srgbClr val="61C3E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1752600" y="1386577"/>
            <a:ext cx="9601200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b="1" spc="-5" dirty="0">
                <a:latin typeface="Arial"/>
                <a:cs typeface="Arial"/>
              </a:rPr>
              <a:t>ҚАШЫҚТЫҚТАН ОҚЫТУ ҮДЕРІСІНЕ ҚАТЫСПАҒАН ПЕДАГОГТАР</a:t>
            </a:r>
          </a:p>
        </p:txBody>
      </p:sp>
      <p:sp>
        <p:nvSpPr>
          <p:cNvPr id="17" name="object 8"/>
          <p:cNvSpPr txBox="1"/>
          <p:nvPr/>
        </p:nvSpPr>
        <p:spPr>
          <a:xfrm>
            <a:off x="990600" y="2817397"/>
            <a:ext cx="11016000" cy="535403"/>
          </a:xfrm>
          <a:prstGeom prst="rect">
            <a:avLst/>
          </a:prstGeom>
          <a:solidFill>
            <a:srgbClr val="334F89"/>
          </a:solidFill>
        </p:spPr>
        <p:txBody>
          <a:bodyPr vert="horz" wrap="square" lIns="0" tIns="42545" rIns="0" bIns="0" rtlCol="0">
            <a:spAutoFit/>
          </a:bodyPr>
          <a:lstStyle/>
          <a:p>
            <a:pPr marL="92075">
              <a:lnSpc>
                <a:spcPct val="100000"/>
              </a:lnSpc>
              <a:spcBef>
                <a:spcPts val="335"/>
              </a:spcBef>
            </a:pPr>
            <a:r>
              <a:rPr lang="ru-RU" sz="1600" b="1" spc="-10" dirty="0" err="1">
                <a:solidFill>
                  <a:srgbClr val="FFFFFF"/>
                </a:solidFill>
                <a:latin typeface="Arial"/>
                <a:cs typeface="Arial"/>
              </a:rPr>
              <a:t>Дене</a:t>
            </a:r>
            <a:r>
              <a:rPr lang="ru-RU" sz="1600" b="1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b="1" spc="-10" dirty="0" err="1">
                <a:solidFill>
                  <a:srgbClr val="FFFFFF"/>
                </a:solidFill>
                <a:latin typeface="Arial"/>
                <a:cs typeface="Arial"/>
              </a:rPr>
              <a:t>шынықтыру</a:t>
            </a:r>
            <a:r>
              <a:rPr lang="ru-RU" sz="1600" b="1" spc="-10" dirty="0">
                <a:solidFill>
                  <a:srgbClr val="FFFFFF"/>
                </a:solidFill>
                <a:latin typeface="Arial"/>
                <a:cs typeface="Arial"/>
              </a:rPr>
              <a:t>, </a:t>
            </a:r>
            <a:r>
              <a:rPr lang="ru-RU" sz="1600" b="1" spc="-10" dirty="0" err="1">
                <a:solidFill>
                  <a:srgbClr val="FFFFFF"/>
                </a:solidFill>
                <a:latin typeface="Arial"/>
                <a:cs typeface="Arial"/>
              </a:rPr>
              <a:t>бастапқы</a:t>
            </a:r>
            <a:r>
              <a:rPr lang="ru-RU" sz="1600" b="1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b="1" spc="-10" dirty="0" err="1">
                <a:solidFill>
                  <a:srgbClr val="FFFFFF"/>
                </a:solidFill>
                <a:latin typeface="Arial"/>
                <a:cs typeface="Arial"/>
              </a:rPr>
              <a:t>әскери</a:t>
            </a:r>
            <a:r>
              <a:rPr lang="ru-RU" sz="1600" b="1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0" dirty="0" err="1">
                <a:solidFill>
                  <a:srgbClr val="FFFFFF"/>
                </a:solidFill>
                <a:latin typeface="Arial"/>
                <a:cs typeface="Arial"/>
              </a:rPr>
              <a:t>және</a:t>
            </a:r>
            <a:r>
              <a:rPr lang="ru-RU" sz="16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b="1" spc="-10" dirty="0" err="1">
                <a:solidFill>
                  <a:srgbClr val="FFFFFF"/>
                </a:solidFill>
                <a:latin typeface="Arial"/>
                <a:cs typeface="Arial"/>
              </a:rPr>
              <a:t>технологиялық</a:t>
            </a:r>
            <a:r>
              <a:rPr lang="ru-RU" sz="1600" b="1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b="1" spc="-10" dirty="0" err="1">
                <a:solidFill>
                  <a:srgbClr val="FFFFFF"/>
                </a:solidFill>
                <a:latin typeface="Arial"/>
                <a:cs typeface="Arial"/>
              </a:rPr>
              <a:t>дайындық</a:t>
            </a:r>
            <a:r>
              <a:rPr lang="ru-RU" sz="1600" b="1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0" dirty="0" err="1" smtClean="0">
                <a:solidFill>
                  <a:srgbClr val="FFFFFF"/>
                </a:solidFill>
                <a:latin typeface="Arial"/>
                <a:cs typeface="Arial"/>
              </a:rPr>
              <a:t>мұғалімі</a:t>
            </a:r>
            <a:r>
              <a:rPr lang="ru-RU" sz="1600" spc="-10" dirty="0" smtClean="0">
                <a:solidFill>
                  <a:srgbClr val="FFFFFF"/>
                </a:solidFill>
                <a:latin typeface="Arial"/>
                <a:cs typeface="Arial"/>
              </a:rPr>
              <a:t> - </a:t>
            </a:r>
            <a:r>
              <a:rPr lang="ru-RU" sz="1600" spc="-10" dirty="0" err="1" smtClean="0">
                <a:solidFill>
                  <a:srgbClr val="FFFFFF"/>
                </a:solidFill>
                <a:latin typeface="Arial"/>
                <a:cs typeface="Arial"/>
              </a:rPr>
              <a:t>білім</a:t>
            </a:r>
            <a:r>
              <a:rPr lang="ru-RU" sz="1600" spc="-1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0" dirty="0" err="1">
                <a:solidFill>
                  <a:srgbClr val="FFFFFF"/>
                </a:solidFill>
                <a:latin typeface="Arial"/>
                <a:cs typeface="Arial"/>
              </a:rPr>
              <a:t>алушылардың</a:t>
            </a:r>
            <a:r>
              <a:rPr lang="ru-RU" sz="16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0" dirty="0" err="1">
                <a:solidFill>
                  <a:srgbClr val="FFFFFF"/>
                </a:solidFill>
                <a:latin typeface="Arial"/>
                <a:cs typeface="Arial"/>
              </a:rPr>
              <a:t>үйде</a:t>
            </a:r>
            <a:r>
              <a:rPr lang="ru-RU" sz="16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0" dirty="0" err="1">
                <a:solidFill>
                  <a:srgbClr val="FFFFFF"/>
                </a:solidFill>
                <a:latin typeface="Arial"/>
                <a:cs typeface="Arial"/>
              </a:rPr>
              <a:t>орындауы</a:t>
            </a:r>
            <a:r>
              <a:rPr lang="ru-RU" sz="16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0" dirty="0" err="1">
                <a:solidFill>
                  <a:srgbClr val="FFFFFF"/>
                </a:solidFill>
                <a:latin typeface="Arial"/>
                <a:cs typeface="Arial"/>
              </a:rPr>
              <a:t>үшін</a:t>
            </a:r>
            <a:r>
              <a:rPr lang="ru-RU" sz="16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b="1" spc="-10" dirty="0" err="1">
                <a:solidFill>
                  <a:srgbClr val="FFFFFF"/>
                </a:solidFill>
                <a:latin typeface="Arial"/>
                <a:cs typeface="Arial"/>
              </a:rPr>
              <a:t>физикалық</a:t>
            </a:r>
            <a:r>
              <a:rPr lang="ru-RU" sz="1600" b="1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b="1" spc="-10" dirty="0" err="1">
                <a:solidFill>
                  <a:srgbClr val="FFFFFF"/>
                </a:solidFill>
                <a:latin typeface="Arial"/>
                <a:cs typeface="Arial"/>
              </a:rPr>
              <a:t>және</a:t>
            </a:r>
            <a:r>
              <a:rPr lang="ru-RU" sz="1600" b="1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b="1" spc="-10" dirty="0" err="1">
                <a:solidFill>
                  <a:srgbClr val="FFFFFF"/>
                </a:solidFill>
                <a:latin typeface="Arial"/>
                <a:cs typeface="Arial"/>
              </a:rPr>
              <a:t>саптық</a:t>
            </a:r>
            <a:r>
              <a:rPr lang="ru-RU" sz="1600" b="1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b="1" spc="-10" dirty="0" err="1">
                <a:solidFill>
                  <a:srgbClr val="FFFFFF"/>
                </a:solidFill>
                <a:latin typeface="Arial"/>
                <a:cs typeface="Arial"/>
              </a:rPr>
              <a:t>жаттығулар</a:t>
            </a:r>
            <a:r>
              <a:rPr lang="ru-RU" sz="1600" b="1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b="1" spc="-10" dirty="0" err="1">
                <a:solidFill>
                  <a:srgbClr val="FFFFFF"/>
                </a:solidFill>
                <a:latin typeface="Arial"/>
                <a:cs typeface="Arial"/>
              </a:rPr>
              <a:t>кешенін</a:t>
            </a:r>
            <a:r>
              <a:rPr lang="ru-RU" sz="1600" b="1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b="1" spc="-10" dirty="0" err="1">
                <a:solidFill>
                  <a:srgbClr val="FFFFFF"/>
                </a:solidFill>
                <a:latin typeface="Arial"/>
                <a:cs typeface="Arial"/>
              </a:rPr>
              <a:t>әзірлейді</a:t>
            </a:r>
            <a:r>
              <a:rPr lang="ru-RU" sz="1600" b="1" spc="-10" dirty="0">
                <a:solidFill>
                  <a:srgbClr val="FFFFFF"/>
                </a:solidFill>
                <a:latin typeface="Arial"/>
                <a:cs typeface="Arial"/>
              </a:rPr>
              <a:t>;</a:t>
            </a:r>
          </a:p>
        </p:txBody>
      </p:sp>
      <p:sp>
        <p:nvSpPr>
          <p:cNvPr id="18" name="object 9"/>
          <p:cNvSpPr txBox="1"/>
          <p:nvPr/>
        </p:nvSpPr>
        <p:spPr>
          <a:xfrm>
            <a:off x="1008886" y="3581400"/>
            <a:ext cx="11016000" cy="534762"/>
          </a:xfrm>
          <a:prstGeom prst="rect">
            <a:avLst/>
          </a:prstGeom>
          <a:solidFill>
            <a:srgbClr val="334F89"/>
          </a:solidFill>
        </p:spPr>
        <p:txBody>
          <a:bodyPr vert="horz" wrap="square" lIns="0" tIns="41910" rIns="0" bIns="0" rtlCol="0">
            <a:spAutoFit/>
          </a:bodyPr>
          <a:lstStyle/>
          <a:p>
            <a:pPr marL="92075">
              <a:lnSpc>
                <a:spcPct val="100000"/>
              </a:lnSpc>
              <a:spcBef>
                <a:spcPts val="330"/>
              </a:spcBef>
            </a:pPr>
            <a:r>
              <a:rPr lang="ru-RU" sz="1600" b="1" spc="-15" dirty="0" err="1">
                <a:solidFill>
                  <a:srgbClr val="FFFFFF"/>
                </a:solidFill>
                <a:latin typeface="Arial"/>
                <a:cs typeface="Arial"/>
              </a:rPr>
              <a:t>Көркем</a:t>
            </a:r>
            <a:r>
              <a:rPr lang="ru-RU" sz="1600" b="1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b="1" spc="-15" dirty="0" err="1">
                <a:solidFill>
                  <a:srgbClr val="FFFFFF"/>
                </a:solidFill>
                <a:latin typeface="Arial"/>
                <a:cs typeface="Arial"/>
              </a:rPr>
              <a:t>еңбек</a:t>
            </a:r>
            <a:r>
              <a:rPr lang="ru-RU" sz="1600" b="1" spc="-15" dirty="0">
                <a:solidFill>
                  <a:srgbClr val="FFFFFF"/>
                </a:solidFill>
                <a:latin typeface="Arial"/>
                <a:cs typeface="Arial"/>
              </a:rPr>
              <a:t>, графика </a:t>
            </a:r>
            <a:r>
              <a:rPr lang="ru-RU" sz="1600" b="1" spc="-15" dirty="0" err="1">
                <a:solidFill>
                  <a:srgbClr val="FFFFFF"/>
                </a:solidFill>
                <a:latin typeface="Arial"/>
                <a:cs typeface="Arial"/>
              </a:rPr>
              <a:t>және</a:t>
            </a:r>
            <a:r>
              <a:rPr lang="ru-RU" sz="1600" b="1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b="1" spc="-15" dirty="0" err="1">
                <a:solidFill>
                  <a:srgbClr val="FFFFFF"/>
                </a:solidFill>
                <a:latin typeface="Arial"/>
                <a:cs typeface="Arial"/>
              </a:rPr>
              <a:t>жобалау</a:t>
            </a:r>
            <a:r>
              <a:rPr lang="ru-RU" sz="16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5" dirty="0" err="1" smtClean="0">
                <a:solidFill>
                  <a:srgbClr val="FFFFFF"/>
                </a:solidFill>
                <a:latin typeface="Arial"/>
                <a:cs typeface="Arial"/>
              </a:rPr>
              <a:t>мұғалімі</a:t>
            </a:r>
            <a:r>
              <a:rPr lang="ru-RU" sz="1600" spc="-15" dirty="0" smtClean="0">
                <a:solidFill>
                  <a:srgbClr val="FFFFFF"/>
                </a:solidFill>
                <a:latin typeface="Arial"/>
                <a:cs typeface="Arial"/>
              </a:rPr>
              <a:t> - </a:t>
            </a:r>
            <a:r>
              <a:rPr lang="ru-RU" sz="1600" b="1" spc="-15" dirty="0" err="1" smtClean="0">
                <a:solidFill>
                  <a:srgbClr val="FFFFFF"/>
                </a:solidFill>
                <a:latin typeface="Arial"/>
                <a:cs typeface="Arial"/>
              </a:rPr>
              <a:t>қолөнер</a:t>
            </a:r>
            <a:r>
              <a:rPr lang="ru-RU" sz="1600" b="1" spc="-15" dirty="0">
                <a:solidFill>
                  <a:srgbClr val="FFFFFF"/>
                </a:solidFill>
                <a:latin typeface="Arial"/>
                <a:cs typeface="Arial"/>
              </a:rPr>
              <a:t>, </a:t>
            </a:r>
            <a:r>
              <a:rPr lang="ru-RU" sz="1600" b="1" spc="-15" dirty="0" err="1">
                <a:solidFill>
                  <a:srgbClr val="FFFFFF"/>
                </a:solidFill>
                <a:latin typeface="Arial"/>
                <a:cs typeface="Arial"/>
              </a:rPr>
              <a:t>макеттер</a:t>
            </a:r>
            <a:r>
              <a:rPr lang="ru-RU" sz="1600" b="1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b="1" spc="-15" dirty="0" err="1">
                <a:solidFill>
                  <a:srgbClr val="FFFFFF"/>
                </a:solidFill>
                <a:latin typeface="Arial"/>
                <a:cs typeface="Arial"/>
              </a:rPr>
              <a:t>және</a:t>
            </a:r>
            <a:r>
              <a:rPr lang="ru-RU" sz="1600" b="1" spc="-15" dirty="0">
                <a:solidFill>
                  <a:srgbClr val="FFFFFF"/>
                </a:solidFill>
                <a:latin typeface="Arial"/>
                <a:cs typeface="Arial"/>
              </a:rPr>
              <a:t> т. б. </a:t>
            </a:r>
            <a:r>
              <a:rPr lang="ru-RU" sz="1600" b="1" spc="-15" dirty="0" err="1">
                <a:solidFill>
                  <a:srgbClr val="FFFFFF"/>
                </a:solidFill>
                <a:latin typeface="Arial"/>
                <a:cs typeface="Arial"/>
              </a:rPr>
              <a:t>жасау</a:t>
            </a:r>
            <a:r>
              <a:rPr lang="ru-RU" sz="1600" b="1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b="1" spc="-15" dirty="0" err="1">
                <a:solidFill>
                  <a:srgbClr val="FFFFFF"/>
                </a:solidFill>
                <a:latin typeface="Arial"/>
                <a:cs typeface="Arial"/>
              </a:rPr>
              <a:t>бойынша</a:t>
            </a:r>
            <a:r>
              <a:rPr lang="ru-RU" sz="1600" b="1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b="1" spc="-15" dirty="0" err="1">
                <a:solidFill>
                  <a:srgbClr val="FFFFFF"/>
                </a:solidFill>
                <a:latin typeface="Arial"/>
                <a:cs typeface="Arial"/>
              </a:rPr>
              <a:t>нұсқаулықтарды</a:t>
            </a:r>
            <a:r>
              <a:rPr lang="ru-RU" sz="1600" b="1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b="1" spc="-15" dirty="0" err="1">
                <a:solidFill>
                  <a:srgbClr val="FFFFFF"/>
                </a:solidFill>
                <a:latin typeface="Arial"/>
                <a:cs typeface="Arial"/>
              </a:rPr>
              <a:t>әзірлейді</a:t>
            </a:r>
            <a:r>
              <a:rPr lang="ru-RU" sz="1600" b="1" spc="-15" dirty="0">
                <a:solidFill>
                  <a:srgbClr val="FFFFFF"/>
                </a:solidFill>
                <a:latin typeface="Arial"/>
                <a:cs typeface="Arial"/>
              </a:rPr>
              <a:t>.;</a:t>
            </a:r>
          </a:p>
        </p:txBody>
      </p:sp>
      <p:sp>
        <p:nvSpPr>
          <p:cNvPr id="20" name="object 8">
            <a:extLst>
              <a:ext uri="{FF2B5EF4-FFF2-40B4-BE49-F238E27FC236}">
                <a16:creationId xmlns:a16="http://schemas.microsoft.com/office/drawing/2014/main" xmlns="" id="{49592010-2307-478C-9054-C7BB5A73555F}"/>
              </a:ext>
            </a:extLst>
          </p:cNvPr>
          <p:cNvSpPr txBox="1"/>
          <p:nvPr/>
        </p:nvSpPr>
        <p:spPr>
          <a:xfrm>
            <a:off x="1004197" y="1791555"/>
            <a:ext cx="11016000" cy="781624"/>
          </a:xfrm>
          <a:prstGeom prst="rect">
            <a:avLst/>
          </a:prstGeom>
          <a:solidFill>
            <a:srgbClr val="334F89"/>
          </a:solidFill>
        </p:spPr>
        <p:txBody>
          <a:bodyPr vert="horz" wrap="square" lIns="0" tIns="42545" rIns="0" bIns="0" rtlCol="0">
            <a:spAutoFit/>
          </a:bodyPr>
          <a:lstStyle/>
          <a:p>
            <a:pPr lvl="0" algn="just">
              <a:tabLst>
                <a:tab pos="271463" algn="l"/>
                <a:tab pos="533400" algn="l"/>
              </a:tabLst>
            </a:pPr>
            <a:r>
              <a:rPr lang="ru-RU" sz="1600" kern="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Бағалау</a:t>
            </a:r>
            <a:r>
              <a:rPr lang="ru-RU" sz="1600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kern="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ru-RU" sz="1600" b="1" kern="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сынақ</a:t>
            </a:r>
            <a:r>
              <a:rPr lang="ru-RU" sz="1600" b="1" kern="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ru-RU" sz="1600" b="1" kern="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есептеме</a:t>
            </a:r>
            <a:r>
              <a:rPr lang="ru-RU" sz="1600" b="1" kern="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  <a:r>
              <a:rPr lang="ru-RU" sz="1600" kern="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kern="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ретінде</a:t>
            </a:r>
            <a:r>
              <a:rPr lang="ru-RU" sz="1600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kern="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өткізілетін</a:t>
            </a:r>
            <a:r>
              <a:rPr lang="ru-RU" sz="1600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kern="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оқу</a:t>
            </a:r>
            <a:r>
              <a:rPr lang="ru-RU" sz="1600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kern="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пәндері</a:t>
            </a:r>
            <a:r>
              <a:rPr lang="ru-RU" sz="1600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kern="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теледидарда</a:t>
            </a:r>
            <a:r>
              <a:rPr lang="ru-RU" sz="1600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kern="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көрсетілетін</a:t>
            </a:r>
            <a:r>
              <a:rPr lang="ru-RU" sz="1600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kern="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пәндер</a:t>
            </a:r>
            <a:r>
              <a:rPr lang="ru-RU" sz="1600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kern="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тізбесіне</a:t>
            </a:r>
            <a:r>
              <a:rPr lang="ru-RU" sz="1600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kern="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енбеген</a:t>
            </a:r>
            <a:r>
              <a:rPr lang="ru-RU" sz="1600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sz="1600" b="1" kern="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дене</a:t>
            </a:r>
            <a:r>
              <a:rPr lang="ru-RU" sz="1600" b="1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kern="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шынықтыру</a:t>
            </a:r>
            <a:r>
              <a:rPr lang="ru-RU" sz="1600" b="1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600" b="1" kern="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өзін-өзі</a:t>
            </a:r>
            <a:r>
              <a:rPr lang="ru-RU" sz="1600" b="1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kern="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тану</a:t>
            </a:r>
            <a:r>
              <a:rPr lang="ru-RU" sz="1600" b="1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600" b="1" kern="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Көркем</a:t>
            </a:r>
            <a:r>
              <a:rPr lang="ru-RU" sz="1600" b="1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kern="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еңбек</a:t>
            </a:r>
            <a:r>
              <a:rPr lang="ru-RU" sz="1600" b="1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Музыка, </a:t>
            </a:r>
            <a:r>
              <a:rPr lang="ru-RU" sz="1600" b="1" kern="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Бастапқы</a:t>
            </a:r>
            <a:r>
              <a:rPr lang="ru-RU" sz="1600" b="1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kern="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әскери</a:t>
            </a:r>
            <a:r>
              <a:rPr lang="ru-RU" sz="1600" b="1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kern="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sz="1600" b="1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kern="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технологиялық</a:t>
            </a:r>
            <a:r>
              <a:rPr lang="ru-RU" sz="1600" b="1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kern="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дайындық</a:t>
            </a:r>
            <a:r>
              <a:rPr lang="ru-RU" sz="1600" b="1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,</a:t>
            </a:r>
            <a:r>
              <a:rPr lang="ru-RU" sz="1600" b="1" kern="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кәсіпкерлік</a:t>
            </a:r>
            <a:r>
              <a:rPr lang="ru-RU" sz="1600" b="1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kern="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sz="1600" b="1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бизнес </a:t>
            </a:r>
            <a:r>
              <a:rPr lang="ru-RU" sz="1600" b="1" kern="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негіздері</a:t>
            </a:r>
            <a:r>
              <a:rPr lang="ru-RU" sz="1600" b="1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Графика </a:t>
            </a:r>
            <a:r>
              <a:rPr lang="ru-RU" sz="1600" b="1" kern="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sz="1600" b="1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kern="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жобалау</a:t>
            </a:r>
            <a:r>
              <a:rPr lang="ru-RU" sz="1600" b="1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);</a:t>
            </a:r>
            <a:endParaRPr lang="ru-RU" sz="1600" b="1" i="1" kern="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object 9"/>
          <p:cNvSpPr txBox="1"/>
          <p:nvPr/>
        </p:nvSpPr>
        <p:spPr>
          <a:xfrm>
            <a:off x="990600" y="4445123"/>
            <a:ext cx="11016000" cy="288541"/>
          </a:xfrm>
          <a:prstGeom prst="rect">
            <a:avLst/>
          </a:prstGeom>
          <a:solidFill>
            <a:srgbClr val="334F89"/>
          </a:solidFill>
        </p:spPr>
        <p:txBody>
          <a:bodyPr vert="horz" wrap="square" lIns="0" tIns="41910" rIns="0" bIns="0" rtlCol="0">
            <a:spAutoFit/>
          </a:bodyPr>
          <a:lstStyle/>
          <a:p>
            <a:pPr marL="92075">
              <a:lnSpc>
                <a:spcPct val="100000"/>
              </a:lnSpc>
              <a:spcBef>
                <a:spcPts val="330"/>
              </a:spcBef>
            </a:pPr>
            <a:r>
              <a:rPr lang="ru-RU" sz="1600" b="1" kern="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Өзін</a:t>
            </a:r>
            <a:r>
              <a:rPr lang="ru-RU" sz="1600" b="1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ru-RU" sz="1600" b="1" kern="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өзі</a:t>
            </a:r>
            <a:r>
              <a:rPr lang="ru-RU" sz="1600" b="1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kern="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тану</a:t>
            </a:r>
            <a:r>
              <a:rPr lang="ru-RU" sz="1600" b="1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kern="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мұғалімі</a:t>
            </a:r>
            <a:r>
              <a:rPr lang="ru-RU" sz="1600" b="1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600" b="1" kern="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кәсіпкерлік</a:t>
            </a:r>
            <a:r>
              <a:rPr lang="ru-RU" sz="1600" b="1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kern="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sz="1600" b="1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бизнес </a:t>
            </a:r>
            <a:r>
              <a:rPr lang="ru-RU" sz="1600" b="1" kern="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негіздері</a:t>
            </a:r>
            <a:r>
              <a:rPr lang="ru-RU" sz="1600" b="1" kern="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kern="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sz="1600" b="1" kern="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жобалау</a:t>
            </a:r>
            <a:r>
              <a:rPr lang="ru-RU" sz="1600" b="1" kern="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kern="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қызметі</a:t>
            </a:r>
            <a:r>
              <a:rPr lang="ru-RU" sz="1600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kern="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бойынша</a:t>
            </a:r>
            <a:r>
              <a:rPr lang="ru-RU" sz="1600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kern="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ұсыныстар</a:t>
            </a:r>
            <a:r>
              <a:rPr lang="ru-RU" sz="1600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kern="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береді</a:t>
            </a:r>
            <a:r>
              <a:rPr lang="ru-RU" sz="1600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600" b="1" spc="-15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22" name="object 9"/>
          <p:cNvSpPr txBox="1"/>
          <p:nvPr/>
        </p:nvSpPr>
        <p:spPr>
          <a:xfrm>
            <a:off x="990600" y="5029200"/>
            <a:ext cx="11016000" cy="288541"/>
          </a:xfrm>
          <a:prstGeom prst="rect">
            <a:avLst/>
          </a:prstGeom>
          <a:solidFill>
            <a:srgbClr val="334F89"/>
          </a:solidFill>
        </p:spPr>
        <p:txBody>
          <a:bodyPr vert="horz" wrap="square" lIns="0" tIns="41910" rIns="0" bIns="0" rtlCol="0">
            <a:spAutoFit/>
          </a:bodyPr>
          <a:lstStyle/>
          <a:p>
            <a:pPr marL="92075">
              <a:lnSpc>
                <a:spcPct val="100000"/>
              </a:lnSpc>
              <a:spcBef>
                <a:spcPts val="330"/>
              </a:spcBef>
            </a:pPr>
            <a:r>
              <a:rPr lang="ru-RU" sz="1600" b="1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Музыка</a:t>
            </a:r>
            <a:r>
              <a:rPr lang="ru-RU" sz="1600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kern="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мұғалімі</a:t>
            </a:r>
            <a:r>
              <a:rPr lang="ru-RU" sz="1600" kern="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ru-RU" sz="1600" kern="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тыңдауға</a:t>
            </a:r>
            <a:r>
              <a:rPr lang="ru-RU" sz="1600" kern="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kern="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қажетті</a:t>
            </a:r>
            <a:r>
              <a:rPr lang="ru-RU" sz="1600" kern="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kern="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музыкалық</a:t>
            </a:r>
            <a:r>
              <a:rPr lang="ru-RU" sz="1600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kern="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шығармалардың</a:t>
            </a:r>
            <a:r>
              <a:rPr lang="ru-RU" sz="1600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kern="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тізімін</a:t>
            </a:r>
            <a:r>
              <a:rPr lang="ru-RU" sz="1600" b="1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kern="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ұсынады</a:t>
            </a:r>
            <a:r>
              <a:rPr lang="ru-RU" sz="1600" b="1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ru-RU" sz="1600" b="1" spc="-15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23" name="object 9"/>
          <p:cNvSpPr txBox="1"/>
          <p:nvPr/>
        </p:nvSpPr>
        <p:spPr>
          <a:xfrm>
            <a:off x="990600" y="5638800"/>
            <a:ext cx="11016000" cy="780983"/>
          </a:xfrm>
          <a:prstGeom prst="rect">
            <a:avLst/>
          </a:prstGeom>
          <a:solidFill>
            <a:srgbClr val="334F89"/>
          </a:solidFill>
        </p:spPr>
        <p:txBody>
          <a:bodyPr vert="horz" wrap="square" lIns="0" tIns="41910" rIns="0" bIns="0" rtlCol="0">
            <a:spAutoFit/>
          </a:bodyPr>
          <a:lstStyle/>
          <a:p>
            <a:pPr algn="just">
              <a:tabLst>
                <a:tab pos="271463" algn="l"/>
                <a:tab pos="533400" algn="l"/>
              </a:tabLst>
            </a:pPr>
            <a:r>
              <a:rPr lang="ru-RU" sz="1600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sz="1600" b="1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онлайн </a:t>
            </a:r>
            <a:r>
              <a:rPr lang="ru-RU" sz="1600" b="1" kern="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режимінде</a:t>
            </a:r>
            <a:r>
              <a:rPr lang="ru-RU" sz="1600" b="1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kern="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тәрбиелік</a:t>
            </a:r>
            <a:r>
              <a:rPr lang="ru-RU" sz="1600" b="1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kern="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іс-шараларды</a:t>
            </a:r>
            <a:r>
              <a:rPr lang="ru-RU" sz="1600" b="1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kern="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ұйымдастыруға</a:t>
            </a:r>
            <a:r>
              <a:rPr lang="ru-RU" sz="1600" b="1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kern="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sz="1600" b="1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kern="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өткізуге</a:t>
            </a:r>
            <a:r>
              <a:rPr lang="ru-RU" sz="1600" b="1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kern="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қатысады</a:t>
            </a:r>
            <a:r>
              <a:rPr lang="ru-RU" sz="1600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algn="just">
              <a:tabLst>
                <a:tab pos="271463" algn="l"/>
                <a:tab pos="533400" algn="l"/>
              </a:tabLst>
            </a:pPr>
            <a:r>
              <a:rPr lang="ru-RU" sz="1600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sz="1600" b="1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онлайн </a:t>
            </a:r>
            <a:r>
              <a:rPr lang="ru-RU" sz="1600" b="1" kern="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сабақтар</a:t>
            </a:r>
            <a:r>
              <a:rPr lang="ru-RU" sz="1600" b="1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мен </a:t>
            </a:r>
            <a:r>
              <a:rPr lang="ru-RU" sz="1600" b="1" kern="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іс-шараларды</a:t>
            </a:r>
            <a:r>
              <a:rPr lang="ru-RU" sz="1600" b="1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kern="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ұйымдастыруға</a:t>
            </a:r>
            <a:r>
              <a:rPr lang="ru-RU" sz="1600" b="1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kern="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sz="1600" b="1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kern="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өткізуге</a:t>
            </a:r>
            <a:r>
              <a:rPr lang="ru-RU" sz="1600" b="1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kern="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әдістемелік</a:t>
            </a:r>
            <a:r>
              <a:rPr lang="ru-RU" sz="1600" b="1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kern="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көмек</a:t>
            </a:r>
            <a:r>
              <a:rPr lang="ru-RU" sz="1600" b="1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kern="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көрсетеді</a:t>
            </a:r>
            <a:r>
              <a:rPr lang="ru-RU" sz="1600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algn="just">
              <a:tabLst>
                <a:tab pos="271463" algn="l"/>
                <a:tab pos="533400" algn="l"/>
              </a:tabLst>
            </a:pPr>
            <a:r>
              <a:rPr lang="ru-RU" sz="1600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sz="1600" b="1" kern="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жүргізілген</a:t>
            </a:r>
            <a:r>
              <a:rPr lang="ru-RU" sz="1600" b="1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kern="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жұмыс</a:t>
            </a:r>
            <a:r>
              <a:rPr lang="ru-RU" sz="1600" b="1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kern="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sz="1600" b="1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kern="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оның</a:t>
            </a:r>
            <a:r>
              <a:rPr lang="ru-RU" sz="1600" b="1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kern="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нәтижелері</a:t>
            </a:r>
            <a:r>
              <a:rPr lang="ru-RU" sz="1600" b="1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kern="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туралы</a:t>
            </a:r>
            <a:r>
              <a:rPr lang="ru-RU" sz="1600" b="1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kern="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әкімшілікті</a:t>
            </a:r>
            <a:r>
              <a:rPr lang="ru-RU" sz="1600" b="1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kern="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хабардар</a:t>
            </a:r>
            <a:r>
              <a:rPr lang="ru-RU" sz="1600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kern="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етеді</a:t>
            </a:r>
            <a:r>
              <a:rPr lang="ru-RU" sz="1600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57221960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48920" y="1064157"/>
            <a:ext cx="11714480" cy="5687711"/>
          </a:xfrm>
        </p:spPr>
        <p:txBody>
          <a:bodyPr/>
          <a:lstStyle/>
          <a:p>
            <a:pPr>
              <a:lnSpc>
                <a:spcPct val="120000"/>
              </a:lnSpc>
            </a:pPr>
            <a:r>
              <a:rPr lang="kk-KZ" sz="1400" dirty="0">
                <a:solidFill>
                  <a:srgbClr val="002060"/>
                </a:solidFill>
              </a:rPr>
              <a:t>-электрондық журналдарда және күнделіктерде күнтізбелік-тақырыптық жоспарларды түзетеді;</a:t>
            </a:r>
          </a:p>
          <a:p>
            <a:pPr>
              <a:lnSpc>
                <a:spcPct val="120000"/>
              </a:lnSpc>
            </a:pPr>
            <a:r>
              <a:rPr lang="kk-KZ" sz="1400" dirty="0">
                <a:solidFill>
                  <a:srgbClr val="002060"/>
                </a:solidFill>
              </a:rPr>
              <a:t>-веб-сайттарға, электрондық кітапханаларға және т. б. сілтемелерді қолдана отырып, оқу материалдарын жоспарлау мен құрылымдауды уақтылы жүзеге </a:t>
            </a:r>
            <a:r>
              <a:rPr lang="kk-KZ" sz="1400" dirty="0" smtClean="0">
                <a:solidFill>
                  <a:srgbClr val="002060"/>
                </a:solidFill>
              </a:rPr>
              <a:t>асырады; </a:t>
            </a:r>
            <a:endParaRPr lang="kk-KZ" sz="1400" dirty="0">
              <a:solidFill>
                <a:srgbClr val="002060"/>
              </a:solidFill>
            </a:endParaRPr>
          </a:p>
          <a:p>
            <a:pPr>
              <a:lnSpc>
                <a:spcPct val="120000"/>
              </a:lnSpc>
            </a:pPr>
            <a:r>
              <a:rPr lang="kk-KZ" sz="1400" dirty="0">
                <a:solidFill>
                  <a:srgbClr val="002060"/>
                </a:solidFill>
              </a:rPr>
              <a:t>-өткізілетін жұмыс түрлерін оқу-тәрбие жұмысы жөніндегі басшының орынбасарымен келіседі; </a:t>
            </a:r>
          </a:p>
          <a:p>
            <a:pPr>
              <a:lnSpc>
                <a:spcPct val="120000"/>
              </a:lnSpc>
            </a:pPr>
            <a:r>
              <a:rPr lang="kk-KZ" sz="1400" dirty="0">
                <a:solidFill>
                  <a:srgbClr val="002060"/>
                </a:solidFill>
              </a:rPr>
              <a:t>-жұмыстың оңтайлы және әр түрлі түрлерін (бейне сабақтар, өзіндік жұмыс, онлайн-курстар, чат-сабақтар, веб-сабақтар, телеконференциялар мен форумдар және т. б.), қолжетімді ақпараттық-коммуникациялық технологияларды (скайп, </a:t>
            </a:r>
            <a:r>
              <a:rPr lang="kk-KZ" sz="1400" dirty="0" smtClean="0">
                <a:solidFill>
                  <a:srgbClr val="002060"/>
                </a:solidFill>
              </a:rPr>
              <a:t>телесабақтар, </a:t>
            </a:r>
            <a:r>
              <a:rPr lang="kk-KZ" sz="1400" dirty="0">
                <a:solidFill>
                  <a:srgbClr val="002060"/>
                </a:solidFill>
              </a:rPr>
              <a:t>электрондық пошта, </a:t>
            </a:r>
            <a:r>
              <a:rPr lang="en-US" sz="1400" dirty="0">
                <a:solidFill>
                  <a:srgbClr val="002060"/>
                </a:solidFill>
              </a:rPr>
              <a:t>WhatsApp </a:t>
            </a:r>
            <a:r>
              <a:rPr lang="kk-KZ" sz="1400" dirty="0" smtClean="0">
                <a:solidFill>
                  <a:srgbClr val="002060"/>
                </a:solidFill>
              </a:rPr>
              <a:t>және </a:t>
            </a:r>
            <a:r>
              <a:rPr lang="en-US" sz="1400" dirty="0" smtClean="0">
                <a:solidFill>
                  <a:srgbClr val="002060"/>
                </a:solidFill>
              </a:rPr>
              <a:t>Telegram </a:t>
            </a:r>
            <a:r>
              <a:rPr lang="kk-KZ" sz="1400" dirty="0">
                <a:solidFill>
                  <a:srgbClr val="002060"/>
                </a:solidFill>
              </a:rPr>
              <a:t>чаттар, </a:t>
            </a:r>
            <a:r>
              <a:rPr lang="en-US" sz="1400" dirty="0">
                <a:solidFill>
                  <a:srgbClr val="002060"/>
                </a:solidFill>
              </a:rPr>
              <a:t>Zoom, Moodle </a:t>
            </a:r>
            <a:r>
              <a:rPr lang="kk-KZ" sz="1400" dirty="0">
                <a:solidFill>
                  <a:srgbClr val="002060"/>
                </a:solidFill>
              </a:rPr>
              <a:t>және т. б.) </a:t>
            </a:r>
            <a:r>
              <a:rPr lang="kk-KZ" sz="1400" dirty="0" smtClean="0">
                <a:solidFill>
                  <a:srgbClr val="002060"/>
                </a:solidFill>
              </a:rPr>
              <a:t>қолданады;</a:t>
            </a:r>
            <a:endParaRPr lang="kk-KZ" sz="1400" dirty="0">
              <a:solidFill>
                <a:srgbClr val="002060"/>
              </a:solidFill>
            </a:endParaRPr>
          </a:p>
          <a:p>
            <a:pPr>
              <a:lnSpc>
                <a:spcPct val="120000"/>
              </a:lnSpc>
            </a:pPr>
            <a:r>
              <a:rPr lang="kk-KZ" sz="1400" dirty="0">
                <a:solidFill>
                  <a:srgbClr val="002060"/>
                </a:solidFill>
              </a:rPr>
              <a:t>- электрондық журналдар мен күнделіктерді пайдалана отырып, қолданылатын жұмыс түрлері туралы ақпаратты білім алушыларға, олардың ата-аналарына (заңды өкілдеріне) дер кезінде жеткізеді; </a:t>
            </a:r>
          </a:p>
          <a:p>
            <a:pPr>
              <a:lnSpc>
                <a:spcPct val="120000"/>
              </a:lnSpc>
            </a:pPr>
            <a:r>
              <a:rPr lang="kk-KZ" sz="1400" dirty="0">
                <a:solidFill>
                  <a:srgbClr val="002060"/>
                </a:solidFill>
              </a:rPr>
              <a:t>- бекітілген оқу кестесіне сәйкес сабақ өткізеді, білім алушының өзіндік жұмысына бақылау жасайды, кері байланыс ұсынады;</a:t>
            </a:r>
          </a:p>
          <a:p>
            <a:pPr>
              <a:lnSpc>
                <a:spcPct val="120000"/>
              </a:lnSpc>
            </a:pPr>
            <a:r>
              <a:rPr lang="kk-KZ" sz="1400" dirty="0">
                <a:solidFill>
                  <a:srgbClr val="002060"/>
                </a:solidFill>
              </a:rPr>
              <a:t>- үй тапсырмасын </a:t>
            </a:r>
            <a:r>
              <a:rPr lang="kk-KZ" sz="1400" dirty="0" smtClean="0">
                <a:solidFill>
                  <a:srgbClr val="002060"/>
                </a:solidFill>
              </a:rPr>
              <a:t>оның көлемінің </a:t>
            </a:r>
            <a:r>
              <a:rPr lang="kk-KZ" sz="1400" dirty="0">
                <a:solidFill>
                  <a:srgbClr val="002060"/>
                </a:solidFill>
              </a:rPr>
              <a:t>нормаларына сәйкес </a:t>
            </a:r>
            <a:r>
              <a:rPr lang="kk-KZ" sz="1400" dirty="0" smtClean="0">
                <a:solidFill>
                  <a:srgbClr val="002060"/>
                </a:solidFill>
              </a:rPr>
              <a:t>береді</a:t>
            </a:r>
            <a:r>
              <a:rPr lang="kk-KZ" sz="1400" dirty="0">
                <a:solidFill>
                  <a:srgbClr val="002060"/>
                </a:solidFill>
              </a:rPr>
              <a:t>, мұғалім мен оқушы үшін кез келген қолжетімді тәсілмен (электрондық журналдар мен күнделіктер, месенджерлер, бұлтты технологиялар және т. б.) сабаққа орындалған тапсырмаларды жинауды жүзеге асырады.)</a:t>
            </a:r>
          </a:p>
          <a:p>
            <a:pPr>
              <a:lnSpc>
                <a:spcPct val="120000"/>
              </a:lnSpc>
            </a:pPr>
            <a:r>
              <a:rPr lang="kk-KZ" sz="1400" dirty="0">
                <a:solidFill>
                  <a:srgbClr val="002060"/>
                </a:solidFill>
              </a:rPr>
              <a:t>- электрондық журнал платформасында келесі бөлімдерді уақтылы толтырады: </a:t>
            </a:r>
          </a:p>
          <a:p>
            <a:pPr>
              <a:lnSpc>
                <a:spcPct val="120000"/>
              </a:lnSpc>
            </a:pPr>
            <a:r>
              <a:rPr lang="kk-KZ" sz="1400" dirty="0">
                <a:solidFill>
                  <a:srgbClr val="002060"/>
                </a:solidFill>
              </a:rPr>
              <a:t>а) әр ТВ-сабақтан/Вебинардан кейін үй тапсырмасы (оқулықтан тапсырмалар және ресурстарға сілтемелер</a:t>
            </a:r>
            <a:r>
              <a:rPr lang="kk-KZ" sz="1400" dirty="0" smtClean="0">
                <a:solidFill>
                  <a:srgbClr val="002060"/>
                </a:solidFill>
              </a:rPr>
              <a:t>); </a:t>
            </a:r>
            <a:endParaRPr lang="kk-KZ" sz="1400" dirty="0">
              <a:solidFill>
                <a:srgbClr val="002060"/>
              </a:solidFill>
            </a:endParaRPr>
          </a:p>
          <a:p>
            <a:pPr>
              <a:lnSpc>
                <a:spcPct val="120000"/>
              </a:lnSpc>
            </a:pPr>
            <a:r>
              <a:rPr lang="kk-KZ" sz="1400" dirty="0">
                <a:solidFill>
                  <a:srgbClr val="002060"/>
                </a:solidFill>
              </a:rPr>
              <a:t>б) тапсырмаларды орындау бойынша ұсыныстар бар файлдарды бекіту;</a:t>
            </a:r>
          </a:p>
          <a:p>
            <a:pPr>
              <a:lnSpc>
                <a:spcPct val="120000"/>
              </a:lnSpc>
            </a:pPr>
            <a:r>
              <a:rPr lang="kk-KZ" sz="1400" dirty="0">
                <a:solidFill>
                  <a:srgbClr val="002060"/>
                </a:solidFill>
              </a:rPr>
              <a:t>в) Үй тапсырмасын орындау бойынша кері байланыс, сабаққа </a:t>
            </a:r>
            <a:r>
              <a:rPr lang="kk-KZ" sz="1400" dirty="0" smtClean="0">
                <a:solidFill>
                  <a:srgbClr val="002060"/>
                </a:solidFill>
              </a:rPr>
              <a:t>түсініктеме;</a:t>
            </a:r>
            <a:endParaRPr lang="kk-KZ" sz="1400" dirty="0">
              <a:solidFill>
                <a:srgbClr val="002060"/>
              </a:solidFill>
            </a:endParaRPr>
          </a:p>
          <a:p>
            <a:pPr>
              <a:lnSpc>
                <a:spcPct val="120000"/>
              </a:lnSpc>
            </a:pPr>
            <a:r>
              <a:rPr lang="kk-KZ" sz="1400" dirty="0">
                <a:solidFill>
                  <a:srgbClr val="002060"/>
                </a:solidFill>
              </a:rPr>
              <a:t>г) жиынтық жұмыстардың нәтижелерін </a:t>
            </a:r>
            <a:r>
              <a:rPr lang="kk-KZ" sz="1400" dirty="0" smtClean="0">
                <a:solidFill>
                  <a:srgbClr val="002060"/>
                </a:solidFill>
              </a:rPr>
              <a:t>толтыру;</a:t>
            </a:r>
            <a:endParaRPr lang="kk-KZ" sz="1400" dirty="0">
              <a:solidFill>
                <a:srgbClr val="002060"/>
              </a:solidFill>
            </a:endParaRPr>
          </a:p>
          <a:p>
            <a:pPr>
              <a:lnSpc>
                <a:spcPct val="120000"/>
              </a:lnSpc>
            </a:pPr>
            <a:r>
              <a:rPr lang="kk-KZ" sz="1400" dirty="0">
                <a:solidFill>
                  <a:srgbClr val="002060"/>
                </a:solidFill>
              </a:rPr>
              <a:t>д) білім алушы бейне конференцияда болмаған немесе электрондық журнал платформасында белгіленген мерзімде тапсырманы орындамаған жағдайда сабақ рұқсаттамасын </a:t>
            </a:r>
            <a:r>
              <a:rPr lang="kk-KZ" sz="1400" dirty="0" smtClean="0">
                <a:solidFill>
                  <a:srgbClr val="002060"/>
                </a:solidFill>
              </a:rPr>
              <a:t>қою;</a:t>
            </a:r>
            <a:endParaRPr lang="kk-KZ" sz="1400" dirty="0">
              <a:solidFill>
                <a:srgbClr val="002060"/>
              </a:solidFill>
            </a:endParaRPr>
          </a:p>
          <a:p>
            <a:pPr>
              <a:lnSpc>
                <a:spcPct val="120000"/>
              </a:lnSpc>
            </a:pPr>
            <a:r>
              <a:rPr lang="kk-KZ" sz="1400" dirty="0">
                <a:solidFill>
                  <a:srgbClr val="002060"/>
                </a:solidFill>
              </a:rPr>
              <a:t>- білім алушыларға, оның ішінде ерекше білім беру қажеттіліктері бар балаларға жеке кеңестер өткізеді;</a:t>
            </a:r>
          </a:p>
          <a:p>
            <a:pPr>
              <a:lnSpc>
                <a:spcPct val="120000"/>
              </a:lnSpc>
            </a:pPr>
            <a:r>
              <a:rPr lang="kk-KZ" sz="1400" dirty="0">
                <a:solidFill>
                  <a:srgbClr val="002060"/>
                </a:solidFill>
              </a:rPr>
              <a:t>- жүргізілген жұмыс және оның нәтижелері туралы әкімшілікті хабардар етеді.</a:t>
            </a:r>
            <a:endParaRPr lang="ru-RU" sz="1400" dirty="0">
              <a:solidFill>
                <a:srgbClr val="002060"/>
              </a:solidFill>
            </a:endParaRPr>
          </a:p>
        </p:txBody>
      </p:sp>
      <p:sp>
        <p:nvSpPr>
          <p:cNvPr id="4" name="object 2"/>
          <p:cNvSpPr/>
          <p:nvPr/>
        </p:nvSpPr>
        <p:spPr>
          <a:xfrm>
            <a:off x="400811" y="152400"/>
            <a:ext cx="11791315" cy="792000"/>
          </a:xfrm>
          <a:custGeom>
            <a:avLst/>
            <a:gdLst/>
            <a:ahLst/>
            <a:cxnLst/>
            <a:rect l="l" t="t" r="r" b="b"/>
            <a:pathLst>
              <a:path w="11791315" h="647700">
                <a:moveTo>
                  <a:pt x="0" y="647700"/>
                </a:moveTo>
                <a:lnTo>
                  <a:pt x="11791188" y="647700"/>
                </a:lnTo>
                <a:lnTo>
                  <a:pt x="11791188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3"/>
          <p:cNvSpPr/>
          <p:nvPr/>
        </p:nvSpPr>
        <p:spPr>
          <a:xfrm>
            <a:off x="304800" y="152400"/>
            <a:ext cx="24765" cy="792000"/>
          </a:xfrm>
          <a:custGeom>
            <a:avLst/>
            <a:gdLst/>
            <a:ahLst/>
            <a:cxnLst/>
            <a:rect l="l" t="t" r="r" b="b"/>
            <a:pathLst>
              <a:path w="24764" h="647700">
                <a:moveTo>
                  <a:pt x="0" y="647700"/>
                </a:moveTo>
                <a:lnTo>
                  <a:pt x="24384" y="647700"/>
                </a:lnTo>
                <a:lnTo>
                  <a:pt x="24384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4"/>
          <p:cNvSpPr/>
          <p:nvPr/>
        </p:nvSpPr>
        <p:spPr>
          <a:xfrm>
            <a:off x="0" y="152400"/>
            <a:ext cx="248920" cy="792000"/>
          </a:xfrm>
          <a:custGeom>
            <a:avLst/>
            <a:gdLst/>
            <a:ahLst/>
            <a:cxnLst/>
            <a:rect l="l" t="t" r="r" b="b"/>
            <a:pathLst>
              <a:path w="248920" h="647700">
                <a:moveTo>
                  <a:pt x="0" y="647700"/>
                </a:moveTo>
                <a:lnTo>
                  <a:pt x="248411" y="647700"/>
                </a:lnTo>
                <a:lnTo>
                  <a:pt x="248411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5"/>
          <p:cNvSpPr txBox="1">
            <a:spLocks noGrp="1"/>
          </p:cNvSpPr>
          <p:nvPr>
            <p:ph type="title"/>
          </p:nvPr>
        </p:nvSpPr>
        <p:spPr>
          <a:xfrm>
            <a:off x="533400" y="225109"/>
            <a:ext cx="11402467" cy="68929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ru-RU" sz="2200" spc="-5" dirty="0" smtClean="0"/>
              <a:t>ИНТЕРНЕТКЕ ҚОЛЖЕТІМДІЛІГІ ЖОҚ ЖӘНЕ ҚАШЫҚТЫҚТАН ОҚЫТУ ТЕХНОЛОГИЯЛАРЫН ПАЙДАЛАНАТЫН ПӘН МҰҒАЛІМІ ЖӘНЕ БІЛІМ АЛУШЫЛАР:</a:t>
            </a:r>
            <a:endParaRPr lang="ru-RU" sz="2200" spc="-5" dirty="0"/>
          </a:p>
        </p:txBody>
      </p:sp>
      <p:sp>
        <p:nvSpPr>
          <p:cNvPr id="8" name="object 6"/>
          <p:cNvSpPr/>
          <p:nvPr/>
        </p:nvSpPr>
        <p:spPr>
          <a:xfrm>
            <a:off x="329184" y="152400"/>
            <a:ext cx="71755" cy="792000"/>
          </a:xfrm>
          <a:custGeom>
            <a:avLst/>
            <a:gdLst/>
            <a:ahLst/>
            <a:cxnLst/>
            <a:rect l="l" t="t" r="r" b="b"/>
            <a:pathLst>
              <a:path w="71754" h="647700">
                <a:moveTo>
                  <a:pt x="0" y="647700"/>
                </a:moveTo>
                <a:lnTo>
                  <a:pt x="71628" y="647700"/>
                </a:lnTo>
                <a:lnTo>
                  <a:pt x="71628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solidFill>
            <a:srgbClr val="61C3EE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53700452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24460" y="914400"/>
            <a:ext cx="11991340" cy="5922455"/>
          </a:xfrm>
        </p:spPr>
        <p:txBody>
          <a:bodyPr/>
          <a:lstStyle/>
          <a:p>
            <a:pPr>
              <a:lnSpc>
                <a:spcPct val="120000"/>
              </a:lnSpc>
            </a:pPr>
            <a:r>
              <a:rPr lang="kk-KZ" sz="1400" dirty="0">
                <a:solidFill>
                  <a:srgbClr val="002060"/>
                </a:solidFill>
              </a:rPr>
              <a:t>-электрондық журналдарда күнтізбелік-тақырыптық жоспарларды түзетеді;</a:t>
            </a:r>
          </a:p>
          <a:p>
            <a:pPr>
              <a:lnSpc>
                <a:spcPct val="120000"/>
              </a:lnSpc>
            </a:pPr>
            <a:r>
              <a:rPr lang="kk-KZ" sz="1400" dirty="0">
                <a:solidFill>
                  <a:srgbClr val="002060"/>
                </a:solidFill>
              </a:rPr>
              <a:t>-ТВ-сабақтар мен ОӘК негізінде оқу материалдарын құрылымдауды және сабақ бойынша жоспарлауды уақытылы жүзеге асырады.; </a:t>
            </a:r>
          </a:p>
          <a:p>
            <a:pPr>
              <a:lnSpc>
                <a:spcPct val="120000"/>
              </a:lnSpc>
            </a:pPr>
            <a:r>
              <a:rPr lang="kk-KZ" sz="1400" dirty="0">
                <a:solidFill>
                  <a:srgbClr val="002060"/>
                </a:solidFill>
              </a:rPr>
              <a:t>-өткізілетін жұмыс түрлерін оқу-тәрбие жұмысы жөніндегі басшының орынбасарымен келіседі; </a:t>
            </a:r>
          </a:p>
          <a:p>
            <a:pPr>
              <a:lnSpc>
                <a:spcPct val="120000"/>
              </a:lnSpc>
            </a:pPr>
            <a:r>
              <a:rPr lang="kk-KZ" sz="1400" dirty="0">
                <a:solidFill>
                  <a:srgbClr val="002060"/>
                </a:solidFill>
              </a:rPr>
              <a:t>-тиімді және әр түрлі жұмыс түрлерін (оқулықпен және ОӘК-мен өзіндік жұмыс), қолжетімді ақпараттық-коммуникациялық технологияларды (телеурокалар, </a:t>
            </a:r>
            <a:r>
              <a:rPr lang="en-US" sz="1400" dirty="0">
                <a:solidFill>
                  <a:srgbClr val="002060"/>
                </a:solidFill>
              </a:rPr>
              <a:t>WhatsApp </a:t>
            </a:r>
            <a:r>
              <a:rPr lang="kk-KZ" sz="1400" dirty="0">
                <a:solidFill>
                  <a:srgbClr val="002060"/>
                </a:solidFill>
              </a:rPr>
              <a:t>чаттар, ұялы және стационарлық телефон байланысы) </a:t>
            </a:r>
            <a:r>
              <a:rPr lang="kk-KZ" sz="1400" dirty="0" smtClean="0">
                <a:solidFill>
                  <a:srgbClr val="002060"/>
                </a:solidFill>
              </a:rPr>
              <a:t>қолданады;</a:t>
            </a:r>
            <a:endParaRPr lang="kk-KZ" sz="1400" dirty="0">
              <a:solidFill>
                <a:srgbClr val="002060"/>
              </a:solidFill>
            </a:endParaRPr>
          </a:p>
          <a:p>
            <a:pPr>
              <a:lnSpc>
                <a:spcPct val="120000"/>
              </a:lnSpc>
            </a:pPr>
            <a:r>
              <a:rPr lang="kk-KZ" sz="1400" dirty="0">
                <a:solidFill>
                  <a:srgbClr val="002060"/>
                </a:solidFill>
              </a:rPr>
              <a:t>- электрондық журналдар мен күнделіктерді, </a:t>
            </a:r>
            <a:r>
              <a:rPr lang="en-US" sz="1400" dirty="0">
                <a:solidFill>
                  <a:srgbClr val="002060"/>
                </a:solidFill>
              </a:rPr>
              <a:t>WhatsApp </a:t>
            </a:r>
            <a:r>
              <a:rPr lang="kk-KZ" sz="1400" dirty="0">
                <a:solidFill>
                  <a:srgbClr val="002060"/>
                </a:solidFill>
              </a:rPr>
              <a:t>чаттарды, ұялы және стационарлық телефон байланысын және т. б. пайдалана отырып, оқушылардың, олардың ата-аналарының (заңды өкілдерінің) назарына жұмыс түрлері туралы ақпаратты дер кезінде жеткізеді. </a:t>
            </a:r>
          </a:p>
          <a:p>
            <a:pPr>
              <a:lnSpc>
                <a:spcPct val="120000"/>
              </a:lnSpc>
            </a:pPr>
            <a:r>
              <a:rPr lang="kk-KZ" sz="1400" dirty="0">
                <a:solidFill>
                  <a:srgbClr val="002060"/>
                </a:solidFill>
              </a:rPr>
              <a:t>- бекітілген оқу кестесіне сәйкес сабақ өткізеді, білім алушының өзіндік жұмысына бақылау жасайды, кері байланыс ұсынады (электрондық журналдар мен күнделіктер, </a:t>
            </a:r>
            <a:r>
              <a:rPr lang="en-US" sz="1400" dirty="0">
                <a:solidFill>
                  <a:srgbClr val="002060"/>
                </a:solidFill>
              </a:rPr>
              <a:t>WhatsApp </a:t>
            </a:r>
            <a:r>
              <a:rPr lang="kk-KZ" sz="1400" dirty="0">
                <a:solidFill>
                  <a:srgbClr val="002060"/>
                </a:solidFill>
              </a:rPr>
              <a:t>чаттар, ұялы және стационарлық телефон байланысы арқылы немесе әкімшілік белгілеген педагогтар арқылы);</a:t>
            </a:r>
          </a:p>
          <a:p>
            <a:pPr>
              <a:lnSpc>
                <a:spcPct val="120000"/>
              </a:lnSpc>
            </a:pPr>
            <a:r>
              <a:rPr lang="kk-KZ" sz="1400" dirty="0">
                <a:solidFill>
                  <a:srgbClr val="002060"/>
                </a:solidFill>
              </a:rPr>
              <a:t>- үй тапсырмасы көлемінің нормаларына сәйкес үй тапсырмасын ұсынады (электрондық журналдар мен күнделіктер, </a:t>
            </a:r>
            <a:r>
              <a:rPr lang="en-US" sz="1400" dirty="0" err="1" smtClean="0">
                <a:solidFill>
                  <a:srgbClr val="002060"/>
                </a:solidFill>
              </a:rPr>
              <a:t>Whatsapp</a:t>
            </a:r>
            <a:r>
              <a:rPr lang="kk-KZ" sz="1400" dirty="0" smtClean="0">
                <a:solidFill>
                  <a:srgbClr val="002060"/>
                </a:solidFill>
              </a:rPr>
              <a:t> чаттар</a:t>
            </a:r>
            <a:r>
              <a:rPr lang="kk-KZ" sz="1400" dirty="0">
                <a:solidFill>
                  <a:srgbClr val="002060"/>
                </a:solidFill>
              </a:rPr>
              <a:t>, ұялы және стационарлық телефон байланысы арқылы немесе әкімшілік белгілеген педагогтар арқылы);</a:t>
            </a:r>
          </a:p>
          <a:p>
            <a:pPr>
              <a:lnSpc>
                <a:spcPct val="120000"/>
              </a:lnSpc>
            </a:pPr>
            <a:r>
              <a:rPr lang="kk-KZ" sz="1400" dirty="0">
                <a:solidFill>
                  <a:srgbClr val="002060"/>
                </a:solidFill>
              </a:rPr>
              <a:t>- мұғалім мен оқушы үшін қол жетімді кез келген тәсілмен (электрондық журналдар мен күнделіктер, </a:t>
            </a:r>
            <a:r>
              <a:rPr lang="en-US" sz="1400" dirty="0" err="1" smtClean="0">
                <a:solidFill>
                  <a:srgbClr val="002060"/>
                </a:solidFill>
              </a:rPr>
              <a:t>Whatsapp</a:t>
            </a:r>
            <a:r>
              <a:rPr lang="kk-KZ" sz="1400" dirty="0" smtClean="0">
                <a:solidFill>
                  <a:srgbClr val="002060"/>
                </a:solidFill>
              </a:rPr>
              <a:t> чаттар</a:t>
            </a:r>
            <a:r>
              <a:rPr lang="kk-KZ" sz="1400" dirty="0">
                <a:solidFill>
                  <a:srgbClr val="002060"/>
                </a:solidFill>
              </a:rPr>
              <a:t>, ұялы және стационарлық телефон байланысы арқылы немесе әкімшілік белгілеген педагогтар арқылы) сабаққа орындалған тапсырмаларды жинауды жүзеге асырады.);</a:t>
            </a:r>
          </a:p>
          <a:p>
            <a:pPr>
              <a:lnSpc>
                <a:spcPct val="120000"/>
              </a:lnSpc>
            </a:pPr>
            <a:r>
              <a:rPr lang="kk-KZ" sz="1400" dirty="0">
                <a:solidFill>
                  <a:srgbClr val="002060"/>
                </a:solidFill>
              </a:rPr>
              <a:t>- электронды журналдар мен күнделіктер платформасында келесі бөлімдерді уақтылы толтырады: </a:t>
            </a:r>
          </a:p>
          <a:p>
            <a:pPr>
              <a:lnSpc>
                <a:spcPct val="120000"/>
              </a:lnSpc>
            </a:pPr>
            <a:r>
              <a:rPr lang="kk-KZ" sz="1400" dirty="0">
                <a:solidFill>
                  <a:srgbClr val="002060"/>
                </a:solidFill>
              </a:rPr>
              <a:t>а) әр ТВ-сабақтан/Вебинардан кейін үй тапсырмасы (оқулықтан тапсырмалар және ресурстарға сілтемелер</a:t>
            </a:r>
            <a:r>
              <a:rPr lang="kk-KZ" sz="1400" dirty="0" smtClean="0">
                <a:solidFill>
                  <a:srgbClr val="002060"/>
                </a:solidFill>
              </a:rPr>
              <a:t>); </a:t>
            </a:r>
            <a:endParaRPr lang="kk-KZ" sz="1400" dirty="0">
              <a:solidFill>
                <a:srgbClr val="002060"/>
              </a:solidFill>
            </a:endParaRPr>
          </a:p>
          <a:p>
            <a:pPr>
              <a:lnSpc>
                <a:spcPct val="120000"/>
              </a:lnSpc>
            </a:pPr>
            <a:r>
              <a:rPr lang="kk-KZ" sz="1400" dirty="0">
                <a:solidFill>
                  <a:srgbClr val="002060"/>
                </a:solidFill>
              </a:rPr>
              <a:t>б) тапсырмаларды орындау бойынша ұсыныстар бар файлдарды бекіту;</a:t>
            </a:r>
          </a:p>
          <a:p>
            <a:pPr>
              <a:lnSpc>
                <a:spcPct val="120000"/>
              </a:lnSpc>
            </a:pPr>
            <a:r>
              <a:rPr lang="kk-KZ" sz="1400" dirty="0">
                <a:solidFill>
                  <a:srgbClr val="002060"/>
                </a:solidFill>
              </a:rPr>
              <a:t>в) </a:t>
            </a:r>
            <a:r>
              <a:rPr lang="kk-KZ" sz="1400" dirty="0" smtClean="0">
                <a:solidFill>
                  <a:srgbClr val="002060"/>
                </a:solidFill>
              </a:rPr>
              <a:t>үй </a:t>
            </a:r>
            <a:r>
              <a:rPr lang="kk-KZ" sz="1400" dirty="0">
                <a:solidFill>
                  <a:srgbClr val="002060"/>
                </a:solidFill>
              </a:rPr>
              <a:t>тапсырмасын орындау бойынша кері байланыс, </a:t>
            </a:r>
            <a:r>
              <a:rPr lang="kk-KZ" sz="1400" dirty="0" smtClean="0">
                <a:solidFill>
                  <a:srgbClr val="002060"/>
                </a:solidFill>
              </a:rPr>
              <a:t>пікірлер</a:t>
            </a:r>
            <a:r>
              <a:rPr lang="kk-KZ" sz="1400" dirty="0">
                <a:solidFill>
                  <a:srgbClr val="002060"/>
                </a:solidFill>
              </a:rPr>
              <a:t>;</a:t>
            </a:r>
          </a:p>
          <a:p>
            <a:pPr>
              <a:lnSpc>
                <a:spcPct val="120000"/>
              </a:lnSpc>
            </a:pPr>
            <a:r>
              <a:rPr lang="kk-KZ" sz="1400" dirty="0">
                <a:solidFill>
                  <a:srgbClr val="002060"/>
                </a:solidFill>
              </a:rPr>
              <a:t>г) жиынтық жұмыстардың нәтижелерін шығару; </a:t>
            </a:r>
          </a:p>
          <a:p>
            <a:pPr>
              <a:lnSpc>
                <a:spcPct val="120000"/>
              </a:lnSpc>
            </a:pPr>
            <a:r>
              <a:rPr lang="kk-KZ" sz="1400" dirty="0">
                <a:solidFill>
                  <a:srgbClr val="002060"/>
                </a:solidFill>
              </a:rPr>
              <a:t>д) сабаққа тапсырманы мұғалім белгілеген мерзімде орындамаған жағдайда электрондық журналға тиісті түсініктеме жазылады.</a:t>
            </a:r>
          </a:p>
          <a:p>
            <a:pPr>
              <a:lnSpc>
                <a:spcPct val="120000"/>
              </a:lnSpc>
            </a:pPr>
            <a:r>
              <a:rPr lang="kk-KZ" sz="1400" dirty="0">
                <a:solidFill>
                  <a:srgbClr val="002060"/>
                </a:solidFill>
              </a:rPr>
              <a:t>- білім алушыларға, оның ішінде ерекше білім беру қажеттіліктері бар балаларға (</a:t>
            </a:r>
            <a:r>
              <a:rPr lang="en-US" sz="1400" dirty="0">
                <a:solidFill>
                  <a:srgbClr val="002060"/>
                </a:solidFill>
              </a:rPr>
              <a:t>WhatsApp </a:t>
            </a:r>
            <a:r>
              <a:rPr lang="kk-KZ" sz="1400" dirty="0">
                <a:solidFill>
                  <a:srgbClr val="002060"/>
                </a:solidFill>
              </a:rPr>
              <a:t>чаттар, ұялы және стационарлық телефон байланысы арқылы) жеке кеңестер </a:t>
            </a:r>
            <a:r>
              <a:rPr lang="kk-KZ" sz="1400" dirty="0" smtClean="0">
                <a:solidFill>
                  <a:srgbClr val="002060"/>
                </a:solidFill>
              </a:rPr>
              <a:t>өткізеді;</a:t>
            </a:r>
            <a:endParaRPr lang="kk-KZ" sz="1400" dirty="0">
              <a:solidFill>
                <a:srgbClr val="002060"/>
              </a:solidFill>
            </a:endParaRPr>
          </a:p>
          <a:p>
            <a:pPr>
              <a:lnSpc>
                <a:spcPct val="120000"/>
              </a:lnSpc>
            </a:pPr>
            <a:r>
              <a:rPr lang="kk-KZ" sz="1400" dirty="0">
                <a:solidFill>
                  <a:srgbClr val="002060"/>
                </a:solidFill>
              </a:rPr>
              <a:t>- жүргізілген жұмыс және оның нәтижелері туралы әкімшілікті хабардар етеді.</a:t>
            </a:r>
            <a:endParaRPr lang="ru-RU" sz="1400" dirty="0">
              <a:solidFill>
                <a:srgbClr val="002060"/>
              </a:solidFill>
            </a:endParaRPr>
          </a:p>
        </p:txBody>
      </p:sp>
      <p:sp>
        <p:nvSpPr>
          <p:cNvPr id="4" name="object 2"/>
          <p:cNvSpPr/>
          <p:nvPr/>
        </p:nvSpPr>
        <p:spPr>
          <a:xfrm>
            <a:off x="400811" y="152400"/>
            <a:ext cx="11791315" cy="792000"/>
          </a:xfrm>
          <a:custGeom>
            <a:avLst/>
            <a:gdLst/>
            <a:ahLst/>
            <a:cxnLst/>
            <a:rect l="l" t="t" r="r" b="b"/>
            <a:pathLst>
              <a:path w="11791315" h="647700">
                <a:moveTo>
                  <a:pt x="0" y="647700"/>
                </a:moveTo>
                <a:lnTo>
                  <a:pt x="11791188" y="647700"/>
                </a:lnTo>
                <a:lnTo>
                  <a:pt x="11791188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3"/>
          <p:cNvSpPr/>
          <p:nvPr/>
        </p:nvSpPr>
        <p:spPr>
          <a:xfrm>
            <a:off x="304800" y="152400"/>
            <a:ext cx="24765" cy="792000"/>
          </a:xfrm>
          <a:custGeom>
            <a:avLst/>
            <a:gdLst/>
            <a:ahLst/>
            <a:cxnLst/>
            <a:rect l="l" t="t" r="r" b="b"/>
            <a:pathLst>
              <a:path w="24764" h="647700">
                <a:moveTo>
                  <a:pt x="0" y="647700"/>
                </a:moveTo>
                <a:lnTo>
                  <a:pt x="24384" y="647700"/>
                </a:lnTo>
                <a:lnTo>
                  <a:pt x="24384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4"/>
          <p:cNvSpPr/>
          <p:nvPr/>
        </p:nvSpPr>
        <p:spPr>
          <a:xfrm>
            <a:off x="0" y="152400"/>
            <a:ext cx="248920" cy="792000"/>
          </a:xfrm>
          <a:custGeom>
            <a:avLst/>
            <a:gdLst/>
            <a:ahLst/>
            <a:cxnLst/>
            <a:rect l="l" t="t" r="r" b="b"/>
            <a:pathLst>
              <a:path w="248920" h="647700">
                <a:moveTo>
                  <a:pt x="0" y="647700"/>
                </a:moveTo>
                <a:lnTo>
                  <a:pt x="248411" y="647700"/>
                </a:lnTo>
                <a:lnTo>
                  <a:pt x="248411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5"/>
          <p:cNvSpPr txBox="1">
            <a:spLocks noGrp="1"/>
          </p:cNvSpPr>
          <p:nvPr>
            <p:ph type="title"/>
          </p:nvPr>
        </p:nvSpPr>
        <p:spPr>
          <a:xfrm>
            <a:off x="533400" y="225109"/>
            <a:ext cx="11402467" cy="68929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ru-RU" sz="2200" spc="-5" dirty="0"/>
              <a:t>ИНТЕРНЕТКЕ ҚОЛЖЕТІМДІЛІГІ ЖОҚ ЖӘНЕ ТД-САБАҚТАРЫН ПАЙДАЛАНАТЫН БІЛІМ </a:t>
            </a:r>
            <a:r>
              <a:rPr lang="ru-RU" sz="2200" spc="-5" dirty="0" smtClean="0"/>
              <a:t>АЛУШЫ ЖӘНЕ ПӘН МҰҒАЛІМІ.</a:t>
            </a:r>
            <a:endParaRPr lang="ru-RU" sz="2200" spc="-5" dirty="0"/>
          </a:p>
        </p:txBody>
      </p:sp>
      <p:sp>
        <p:nvSpPr>
          <p:cNvPr id="8" name="object 6"/>
          <p:cNvSpPr/>
          <p:nvPr/>
        </p:nvSpPr>
        <p:spPr>
          <a:xfrm>
            <a:off x="329184" y="152400"/>
            <a:ext cx="71755" cy="792000"/>
          </a:xfrm>
          <a:custGeom>
            <a:avLst/>
            <a:gdLst/>
            <a:ahLst/>
            <a:cxnLst/>
            <a:rect l="l" t="t" r="r" b="b"/>
            <a:pathLst>
              <a:path w="71754" h="647700">
                <a:moveTo>
                  <a:pt x="0" y="647700"/>
                </a:moveTo>
                <a:lnTo>
                  <a:pt x="71628" y="647700"/>
                </a:lnTo>
                <a:lnTo>
                  <a:pt x="71628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solidFill>
            <a:srgbClr val="61C3EE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44407259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1219200"/>
            <a:ext cx="11658600" cy="5170646"/>
          </a:xfrm>
        </p:spPr>
        <p:txBody>
          <a:bodyPr/>
          <a:lstStyle/>
          <a:p>
            <a:pPr indent="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k-KZ" dirty="0">
                <a:solidFill>
                  <a:srgbClr val="002060"/>
                </a:solidFill>
              </a:rPr>
              <a:t>қол жетімді байланыс құралдары арқылы онлайн-сабақтардың кестесімен, тақырыптарымен, мазмұнымен танысады;</a:t>
            </a:r>
          </a:p>
          <a:p>
            <a:pPr indent="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k-KZ" dirty="0">
                <a:solidFill>
                  <a:srgbClr val="002060"/>
                </a:solidFill>
              </a:rPr>
              <a:t>күн сайын кестеге сәйкес ТВ-сабақтарының трансляциясын, сондай-ақ пән мұғалімі көрсеткен барлық қол жетімді электрондық платформаларды қарауға міндетті.;</a:t>
            </a:r>
          </a:p>
          <a:p>
            <a:pPr indent="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k-KZ" dirty="0">
                <a:solidFill>
                  <a:srgbClr val="002060"/>
                </a:solidFill>
              </a:rPr>
              <a:t>күн сайын орта білім беру ұйымдары белгілеген қол жетімді байланыс құралдары арқылы тапсырмаларды өз бетінше орындайды.;</a:t>
            </a:r>
          </a:p>
          <a:p>
            <a:pPr indent="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k-KZ" dirty="0">
                <a:solidFill>
                  <a:srgbClr val="002060"/>
                </a:solidFill>
              </a:rPr>
              <a:t>сынып жетекшісімен және пән мұғалімдерімен күнделікті байланыста болады;</a:t>
            </a:r>
          </a:p>
          <a:p>
            <a:pPr indent="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k-KZ" dirty="0">
                <a:solidFill>
                  <a:srgbClr val="002060"/>
                </a:solidFill>
              </a:rPr>
              <a:t>пән мұғалімінің түсініктемесінен кейін қателерді орындайды; </a:t>
            </a:r>
          </a:p>
          <a:p>
            <a:pPr indent="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k-KZ" dirty="0">
                <a:solidFill>
                  <a:srgbClr val="002060"/>
                </a:solidFill>
              </a:rPr>
              <a:t>күн сайын жеке кабинетке электронды күнделікке, электронды поштаға және басқа да байланыс жүйелері мен технологияларына кіреді.;</a:t>
            </a:r>
          </a:p>
          <a:p>
            <a:pPr indent="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k-KZ" dirty="0">
                <a:solidFill>
                  <a:srgbClr val="002060"/>
                </a:solidFill>
              </a:rPr>
              <a:t>педагогқа қол жетімді байланыс құралдары (электрондық күнделіктер, электрондық пошта, </a:t>
            </a:r>
            <a:r>
              <a:rPr lang="en-US" dirty="0" err="1" smtClean="0">
                <a:solidFill>
                  <a:srgbClr val="002060"/>
                </a:solidFill>
              </a:rPr>
              <a:t>Whatsapp</a:t>
            </a:r>
            <a:r>
              <a:rPr lang="kk-KZ" dirty="0" smtClean="0">
                <a:solidFill>
                  <a:srgbClr val="002060"/>
                </a:solidFill>
              </a:rPr>
              <a:t> чаттар </a:t>
            </a:r>
            <a:r>
              <a:rPr lang="kk-KZ" dirty="0">
                <a:solidFill>
                  <a:srgbClr val="002060"/>
                </a:solidFill>
              </a:rPr>
              <a:t>және т. б.) арқылы орындалған тапсырмаларды сканерлеу (немесе фото) арқылы педагогтың талаптарына сәйкес күнделікті орындалған тапсырмаларды </a:t>
            </a:r>
            <a:r>
              <a:rPr lang="kk-KZ" dirty="0" smtClean="0">
                <a:solidFill>
                  <a:srgbClr val="002060"/>
                </a:solidFill>
              </a:rPr>
              <a:t>ұсынады;</a:t>
            </a:r>
            <a:endParaRPr lang="kk-KZ" dirty="0">
              <a:solidFill>
                <a:srgbClr val="002060"/>
              </a:solidFill>
            </a:endParaRPr>
          </a:p>
          <a:p>
            <a:pPr indent="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k-KZ" dirty="0">
                <a:solidFill>
                  <a:srgbClr val="002060"/>
                </a:solidFill>
              </a:rPr>
              <a:t>оқу тапсырмаларын орындау кезінде Академиялық адалдық ережелерін және өзін-өзі бақылау қағидаларын сақтайды;</a:t>
            </a:r>
          </a:p>
          <a:p>
            <a:pPr indent="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k-KZ" dirty="0">
                <a:solidFill>
                  <a:srgbClr val="002060"/>
                </a:solidFill>
              </a:rPr>
              <a:t>қосымша электрондық білім беру ресурстарын пайдаланады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4" name="object 2"/>
          <p:cNvSpPr/>
          <p:nvPr/>
        </p:nvSpPr>
        <p:spPr>
          <a:xfrm>
            <a:off x="400811" y="152400"/>
            <a:ext cx="11791315" cy="792000"/>
          </a:xfrm>
          <a:custGeom>
            <a:avLst/>
            <a:gdLst/>
            <a:ahLst/>
            <a:cxnLst/>
            <a:rect l="l" t="t" r="r" b="b"/>
            <a:pathLst>
              <a:path w="11791315" h="647700">
                <a:moveTo>
                  <a:pt x="0" y="647700"/>
                </a:moveTo>
                <a:lnTo>
                  <a:pt x="11791188" y="647700"/>
                </a:lnTo>
                <a:lnTo>
                  <a:pt x="11791188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3"/>
          <p:cNvSpPr/>
          <p:nvPr/>
        </p:nvSpPr>
        <p:spPr>
          <a:xfrm>
            <a:off x="304800" y="152400"/>
            <a:ext cx="24765" cy="792000"/>
          </a:xfrm>
          <a:custGeom>
            <a:avLst/>
            <a:gdLst/>
            <a:ahLst/>
            <a:cxnLst/>
            <a:rect l="l" t="t" r="r" b="b"/>
            <a:pathLst>
              <a:path w="24764" h="647700">
                <a:moveTo>
                  <a:pt x="0" y="647700"/>
                </a:moveTo>
                <a:lnTo>
                  <a:pt x="24384" y="647700"/>
                </a:lnTo>
                <a:lnTo>
                  <a:pt x="24384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4"/>
          <p:cNvSpPr/>
          <p:nvPr/>
        </p:nvSpPr>
        <p:spPr>
          <a:xfrm>
            <a:off x="0" y="152400"/>
            <a:ext cx="248920" cy="792000"/>
          </a:xfrm>
          <a:custGeom>
            <a:avLst/>
            <a:gdLst/>
            <a:ahLst/>
            <a:cxnLst/>
            <a:rect l="l" t="t" r="r" b="b"/>
            <a:pathLst>
              <a:path w="248920" h="647700">
                <a:moveTo>
                  <a:pt x="0" y="647700"/>
                </a:moveTo>
                <a:lnTo>
                  <a:pt x="248411" y="647700"/>
                </a:lnTo>
                <a:lnTo>
                  <a:pt x="248411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5"/>
          <p:cNvSpPr txBox="1">
            <a:spLocks noGrp="1"/>
          </p:cNvSpPr>
          <p:nvPr>
            <p:ph type="title"/>
          </p:nvPr>
        </p:nvSpPr>
        <p:spPr>
          <a:xfrm>
            <a:off x="533400" y="381000"/>
            <a:ext cx="11402467" cy="350737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ru-RU" sz="2200" spc="-5" dirty="0" smtClean="0"/>
              <a:t>БІЛІМ АЛУШЫ:</a:t>
            </a:r>
            <a:endParaRPr lang="ru-RU" sz="2200" spc="-5" dirty="0"/>
          </a:p>
        </p:txBody>
      </p:sp>
      <p:sp>
        <p:nvSpPr>
          <p:cNvPr id="8" name="object 6"/>
          <p:cNvSpPr/>
          <p:nvPr/>
        </p:nvSpPr>
        <p:spPr>
          <a:xfrm>
            <a:off x="329184" y="152400"/>
            <a:ext cx="71755" cy="792000"/>
          </a:xfrm>
          <a:custGeom>
            <a:avLst/>
            <a:gdLst/>
            <a:ahLst/>
            <a:cxnLst/>
            <a:rect l="l" t="t" r="r" b="b"/>
            <a:pathLst>
              <a:path w="71754" h="647700">
                <a:moveTo>
                  <a:pt x="0" y="647700"/>
                </a:moveTo>
                <a:lnTo>
                  <a:pt x="71628" y="647700"/>
                </a:lnTo>
                <a:lnTo>
                  <a:pt x="71628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solidFill>
            <a:srgbClr val="61C3EE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11736995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10912246" cy="1431674"/>
          </a:xfrm>
        </p:spPr>
        <p:txBody>
          <a:bodyPr/>
          <a:lstStyle/>
          <a:p>
            <a:pPr indent="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k-KZ" dirty="0">
                <a:solidFill>
                  <a:srgbClr val="002060"/>
                </a:solidFill>
              </a:rPr>
              <a:t>оқыту үшін жағдай жасайды;</a:t>
            </a:r>
          </a:p>
          <a:p>
            <a:pPr indent="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k-KZ" dirty="0">
                <a:solidFill>
                  <a:srgbClr val="002060"/>
                </a:solidFill>
              </a:rPr>
              <a:t>жұмыс кестесімен, сабақ кестесімен, оқу-тәрбие жұмысын ұйымдастыру процесімен танысады;</a:t>
            </a:r>
          </a:p>
          <a:p>
            <a:pPr indent="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k-KZ" dirty="0">
                <a:solidFill>
                  <a:srgbClr val="002060"/>
                </a:solidFill>
              </a:rPr>
              <a:t>білім алушылардың үй тапсырмаларын орындауын бақылауды жүзеге асырады;</a:t>
            </a:r>
          </a:p>
          <a:p>
            <a:pPr indent="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k-KZ" dirty="0">
                <a:solidFill>
                  <a:srgbClr val="002060"/>
                </a:solidFill>
              </a:rPr>
              <a:t>сынып жетекшісімен және пән мұғалімдерімен </a:t>
            </a:r>
            <a:r>
              <a:rPr lang="kk-KZ" dirty="0" smtClean="0">
                <a:solidFill>
                  <a:srgbClr val="002060"/>
                </a:solidFill>
              </a:rPr>
              <a:t>байланыс жасайды.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4" name="object 2"/>
          <p:cNvSpPr/>
          <p:nvPr/>
        </p:nvSpPr>
        <p:spPr>
          <a:xfrm>
            <a:off x="400811" y="152400"/>
            <a:ext cx="11791315" cy="792000"/>
          </a:xfrm>
          <a:custGeom>
            <a:avLst/>
            <a:gdLst/>
            <a:ahLst/>
            <a:cxnLst/>
            <a:rect l="l" t="t" r="r" b="b"/>
            <a:pathLst>
              <a:path w="11791315" h="647700">
                <a:moveTo>
                  <a:pt x="0" y="647700"/>
                </a:moveTo>
                <a:lnTo>
                  <a:pt x="11791188" y="647700"/>
                </a:lnTo>
                <a:lnTo>
                  <a:pt x="11791188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3"/>
          <p:cNvSpPr/>
          <p:nvPr/>
        </p:nvSpPr>
        <p:spPr>
          <a:xfrm>
            <a:off x="304800" y="152400"/>
            <a:ext cx="24765" cy="792000"/>
          </a:xfrm>
          <a:custGeom>
            <a:avLst/>
            <a:gdLst/>
            <a:ahLst/>
            <a:cxnLst/>
            <a:rect l="l" t="t" r="r" b="b"/>
            <a:pathLst>
              <a:path w="24764" h="647700">
                <a:moveTo>
                  <a:pt x="0" y="647700"/>
                </a:moveTo>
                <a:lnTo>
                  <a:pt x="24384" y="647700"/>
                </a:lnTo>
                <a:lnTo>
                  <a:pt x="24384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4"/>
          <p:cNvSpPr/>
          <p:nvPr/>
        </p:nvSpPr>
        <p:spPr>
          <a:xfrm>
            <a:off x="0" y="152400"/>
            <a:ext cx="248920" cy="792000"/>
          </a:xfrm>
          <a:custGeom>
            <a:avLst/>
            <a:gdLst/>
            <a:ahLst/>
            <a:cxnLst/>
            <a:rect l="l" t="t" r="r" b="b"/>
            <a:pathLst>
              <a:path w="248920" h="647700">
                <a:moveTo>
                  <a:pt x="0" y="647700"/>
                </a:moveTo>
                <a:lnTo>
                  <a:pt x="248411" y="647700"/>
                </a:lnTo>
                <a:lnTo>
                  <a:pt x="248411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5"/>
          <p:cNvSpPr txBox="1">
            <a:spLocks noGrp="1"/>
          </p:cNvSpPr>
          <p:nvPr>
            <p:ph type="title"/>
          </p:nvPr>
        </p:nvSpPr>
        <p:spPr>
          <a:xfrm>
            <a:off x="533400" y="381000"/>
            <a:ext cx="11402467" cy="350737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ru-RU" sz="2200" spc="-5" dirty="0"/>
              <a:t>БІЛІМ АЛУШЫЛАРДЫҢ АТА-АНАЛАРЫ (ЗАҢДЫ ӨКІЛДЕРІ</a:t>
            </a:r>
            <a:r>
              <a:rPr lang="ru-RU" sz="2200" spc="-5" dirty="0" smtClean="0"/>
              <a:t>):</a:t>
            </a:r>
            <a:endParaRPr lang="ru-RU" sz="2200" spc="-5" dirty="0"/>
          </a:p>
        </p:txBody>
      </p:sp>
      <p:sp>
        <p:nvSpPr>
          <p:cNvPr id="8" name="object 6"/>
          <p:cNvSpPr/>
          <p:nvPr/>
        </p:nvSpPr>
        <p:spPr>
          <a:xfrm>
            <a:off x="329184" y="152400"/>
            <a:ext cx="71755" cy="792000"/>
          </a:xfrm>
          <a:custGeom>
            <a:avLst/>
            <a:gdLst/>
            <a:ahLst/>
            <a:cxnLst/>
            <a:rect l="l" t="t" r="r" b="b"/>
            <a:pathLst>
              <a:path w="71754" h="647700">
                <a:moveTo>
                  <a:pt x="0" y="647700"/>
                </a:moveTo>
                <a:lnTo>
                  <a:pt x="71628" y="647700"/>
                </a:lnTo>
                <a:lnTo>
                  <a:pt x="71628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solidFill>
            <a:srgbClr val="61C3EE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1283154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10"/>
          <p:cNvSpPr txBox="1"/>
          <p:nvPr/>
        </p:nvSpPr>
        <p:spPr>
          <a:xfrm>
            <a:off x="762000" y="4904232"/>
            <a:ext cx="3671570" cy="836126"/>
          </a:xfrm>
          <a:prstGeom prst="rect">
            <a:avLst/>
          </a:prstGeom>
          <a:solidFill>
            <a:srgbClr val="334F89"/>
          </a:solidFill>
        </p:spPr>
        <p:txBody>
          <a:bodyPr vert="horz" wrap="square" lIns="0" tIns="5080" rIns="0" bIns="0" rtlCol="0">
            <a:spAutoFit/>
          </a:bodyPr>
          <a:lstStyle/>
          <a:p>
            <a:pPr>
              <a:lnSpc>
                <a:spcPct val="100000"/>
              </a:lnSpc>
            </a:pPr>
            <a:endParaRPr lang="ru-RU" spc="-5" dirty="0">
              <a:solidFill>
                <a:srgbClr val="FFFFFF"/>
              </a:solidFill>
              <a:latin typeface="Arial"/>
              <a:cs typeface="Arial"/>
            </a:endParaRPr>
          </a:p>
          <a:p>
            <a:pPr algn="ctr">
              <a:lnSpc>
                <a:spcPct val="100000"/>
              </a:lnSpc>
            </a:pPr>
            <a:r>
              <a:rPr lang="ru-RU" spc="-5" dirty="0" smtClean="0">
                <a:solidFill>
                  <a:srgbClr val="FFFFFF"/>
                </a:solidFill>
                <a:latin typeface="Arial"/>
                <a:cs typeface="Arial"/>
              </a:rPr>
              <a:t>ТВ-</a:t>
            </a:r>
            <a:r>
              <a:rPr lang="ru-RU" spc="-5" dirty="0" err="1" smtClean="0">
                <a:solidFill>
                  <a:srgbClr val="FFFFFF"/>
                </a:solidFill>
                <a:latin typeface="Arial"/>
                <a:cs typeface="Arial"/>
              </a:rPr>
              <a:t>сабақтар</a:t>
            </a:r>
            <a:endParaRPr lang="ru-RU" spc="-5" dirty="0">
              <a:solidFill>
                <a:srgbClr val="FFFFFF"/>
              </a:solidFill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pc="-5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2" name="object 2"/>
          <p:cNvSpPr/>
          <p:nvPr/>
        </p:nvSpPr>
        <p:spPr>
          <a:xfrm>
            <a:off x="220979" y="1953260"/>
            <a:ext cx="833755" cy="3914140"/>
          </a:xfrm>
          <a:custGeom>
            <a:avLst/>
            <a:gdLst/>
            <a:ahLst/>
            <a:cxnLst/>
            <a:rect l="l" t="t" r="r" b="b"/>
            <a:pathLst>
              <a:path w="833755" h="3914140">
                <a:moveTo>
                  <a:pt x="0" y="3913632"/>
                </a:moveTo>
                <a:lnTo>
                  <a:pt x="833627" y="3913632"/>
                </a:lnTo>
                <a:lnTo>
                  <a:pt x="833627" y="0"/>
                </a:lnTo>
                <a:lnTo>
                  <a:pt x="0" y="0"/>
                </a:lnTo>
                <a:lnTo>
                  <a:pt x="0" y="3913632"/>
                </a:lnTo>
                <a:close/>
              </a:path>
            </a:pathLst>
          </a:custGeom>
          <a:solidFill>
            <a:srgbClr val="61C3E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400811" y="457200"/>
            <a:ext cx="11791315" cy="647700"/>
          </a:xfrm>
          <a:custGeom>
            <a:avLst/>
            <a:gdLst/>
            <a:ahLst/>
            <a:cxnLst/>
            <a:rect l="l" t="t" r="r" b="b"/>
            <a:pathLst>
              <a:path w="11791315" h="647700">
                <a:moveTo>
                  <a:pt x="0" y="647700"/>
                </a:moveTo>
                <a:lnTo>
                  <a:pt x="11791188" y="647700"/>
                </a:lnTo>
                <a:lnTo>
                  <a:pt x="11791188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304800" y="457200"/>
            <a:ext cx="24765" cy="647700"/>
          </a:xfrm>
          <a:custGeom>
            <a:avLst/>
            <a:gdLst/>
            <a:ahLst/>
            <a:cxnLst/>
            <a:rect l="l" t="t" r="r" b="b"/>
            <a:pathLst>
              <a:path w="24764" h="647700">
                <a:moveTo>
                  <a:pt x="0" y="647700"/>
                </a:moveTo>
                <a:lnTo>
                  <a:pt x="24384" y="647700"/>
                </a:lnTo>
                <a:lnTo>
                  <a:pt x="24384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0" y="457200"/>
            <a:ext cx="248920" cy="647700"/>
          </a:xfrm>
          <a:custGeom>
            <a:avLst/>
            <a:gdLst/>
            <a:ahLst/>
            <a:cxnLst/>
            <a:rect l="l" t="t" r="r" b="b"/>
            <a:pathLst>
              <a:path w="248920" h="647700">
                <a:moveTo>
                  <a:pt x="0" y="647700"/>
                </a:moveTo>
                <a:lnTo>
                  <a:pt x="248411" y="647700"/>
                </a:lnTo>
                <a:lnTo>
                  <a:pt x="248411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637438" y="609346"/>
            <a:ext cx="8113395" cy="3606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ru-RU" sz="2200" spc="-20" dirty="0"/>
              <a:t>ҚАШЫҚТЫҚТАН ОҚЫТУДЫ ҰЙЫМДАСТЫРУ ШАРТТАРЫ</a:t>
            </a:r>
            <a:endParaRPr sz="2200" dirty="0"/>
          </a:p>
        </p:txBody>
      </p:sp>
      <p:sp>
        <p:nvSpPr>
          <p:cNvPr id="7" name="object 7"/>
          <p:cNvSpPr/>
          <p:nvPr/>
        </p:nvSpPr>
        <p:spPr>
          <a:xfrm>
            <a:off x="329184" y="457200"/>
            <a:ext cx="71755" cy="647700"/>
          </a:xfrm>
          <a:custGeom>
            <a:avLst/>
            <a:gdLst/>
            <a:ahLst/>
            <a:cxnLst/>
            <a:rect l="l" t="t" r="r" b="b"/>
            <a:pathLst>
              <a:path w="71754" h="647700">
                <a:moveTo>
                  <a:pt x="0" y="647700"/>
                </a:moveTo>
                <a:lnTo>
                  <a:pt x="71628" y="647700"/>
                </a:lnTo>
                <a:lnTo>
                  <a:pt x="71628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solidFill>
            <a:srgbClr val="61C3E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1053562" y="2142425"/>
            <a:ext cx="4161104" cy="1116000"/>
          </a:xfrm>
          <a:prstGeom prst="rect">
            <a:avLst/>
          </a:prstGeom>
          <a:solidFill>
            <a:srgbClr val="334F89"/>
          </a:solidFill>
        </p:spPr>
        <p:txBody>
          <a:bodyPr vert="horz" wrap="square" lIns="0" tIns="205740" rIns="0" bIns="0" rtlCol="0">
            <a:spAutoFit/>
          </a:bodyPr>
          <a:lstStyle/>
          <a:p>
            <a:pPr marR="252729" algn="ctr"/>
            <a:endParaRPr spc="-5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053562" y="3595800"/>
            <a:ext cx="3671570" cy="900000"/>
          </a:xfrm>
          <a:prstGeom prst="rect">
            <a:avLst/>
          </a:prstGeom>
          <a:solidFill>
            <a:srgbClr val="334F89"/>
          </a:solidFill>
        </p:spPr>
        <p:txBody>
          <a:bodyPr vert="horz" wrap="square" lIns="0" tIns="5080" rIns="0" bIns="0" rtlCol="0">
            <a:spAutoFit/>
          </a:bodyPr>
          <a:lstStyle/>
          <a:p>
            <a:pPr marL="635" algn="ctr">
              <a:lnSpc>
                <a:spcPct val="100000"/>
              </a:lnSpc>
            </a:pPr>
            <a:endParaRPr lang="ru-RU" sz="800" spc="-5" dirty="0" smtClean="0">
              <a:solidFill>
                <a:srgbClr val="FFFFFF"/>
              </a:solidFill>
              <a:latin typeface="Arial"/>
              <a:cs typeface="Arial"/>
            </a:endParaRPr>
          </a:p>
          <a:p>
            <a:pPr marL="635" algn="ctr">
              <a:lnSpc>
                <a:spcPct val="100000"/>
              </a:lnSpc>
            </a:pPr>
            <a:r>
              <a:rPr lang="ru-RU" spc="-5" dirty="0" err="1" smtClean="0">
                <a:solidFill>
                  <a:srgbClr val="FFFFFF"/>
                </a:solidFill>
                <a:latin typeface="Arial"/>
                <a:cs typeface="Arial"/>
              </a:rPr>
              <a:t>Цифрлық</a:t>
            </a:r>
            <a:r>
              <a:rPr lang="ru-RU" spc="-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pc="-5" dirty="0" err="1">
                <a:solidFill>
                  <a:srgbClr val="FFFFFF"/>
                </a:solidFill>
                <a:latin typeface="Arial"/>
                <a:cs typeface="Arial"/>
              </a:rPr>
              <a:t>білім</a:t>
            </a:r>
            <a:r>
              <a:rPr lang="ru-RU" spc="-5" dirty="0">
                <a:solidFill>
                  <a:srgbClr val="FFFFFF"/>
                </a:solidFill>
                <a:latin typeface="Arial"/>
                <a:cs typeface="Arial"/>
              </a:rPr>
              <a:t> беру </a:t>
            </a:r>
            <a:r>
              <a:rPr lang="ru-RU" spc="-5" dirty="0" err="1">
                <a:solidFill>
                  <a:srgbClr val="FFFFFF"/>
                </a:solidFill>
                <a:latin typeface="Arial"/>
                <a:cs typeface="Arial"/>
              </a:rPr>
              <a:t>ресурстарының</a:t>
            </a:r>
            <a:r>
              <a:rPr lang="ru-RU" spc="-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pc="-5" dirty="0" err="1" smtClean="0">
                <a:solidFill>
                  <a:srgbClr val="FFFFFF"/>
                </a:solidFill>
                <a:latin typeface="Arial"/>
                <a:cs typeface="Arial"/>
              </a:rPr>
              <a:t>болуы</a:t>
            </a:r>
            <a:endParaRPr sz="1800" dirty="0">
              <a:latin typeface="Arial"/>
              <a:cs typeface="Arial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5115074" y="2796672"/>
            <a:ext cx="6569930" cy="348982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xmlns="" id="{619182C5-3A4C-47A6-8292-5DFE8A3C3EC3}"/>
              </a:ext>
            </a:extLst>
          </p:cNvPr>
          <p:cNvSpPr/>
          <p:nvPr/>
        </p:nvSpPr>
        <p:spPr>
          <a:xfrm>
            <a:off x="1076676" y="2200133"/>
            <a:ext cx="403839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Қашықтықтан</a:t>
            </a:r>
            <a:r>
              <a:rPr lang="ru-RU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оқыту</a:t>
            </a:r>
            <a:r>
              <a:rPr lang="ru-RU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технологиясын</a:t>
            </a:r>
            <a:r>
              <a:rPr lang="ru-RU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қолданып</a:t>
            </a:r>
            <a:r>
              <a:rPr lang="ru-RU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оқыту</a:t>
            </a:r>
            <a:endParaRPr lang="ru-RU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қашықтықтан</a:t>
            </a:r>
            <a:r>
              <a:rPr lang="ru-RU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оқыту</a:t>
            </a:r>
            <a:r>
              <a:rPr lang="ru-RU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711952" y="1609344"/>
            <a:ext cx="6205728" cy="471678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402336"/>
            <a:ext cx="12192000" cy="1178560"/>
          </a:xfrm>
          <a:custGeom>
            <a:avLst/>
            <a:gdLst/>
            <a:ahLst/>
            <a:cxnLst/>
            <a:rect l="l" t="t" r="r" b="b"/>
            <a:pathLst>
              <a:path w="12192000" h="1178560">
                <a:moveTo>
                  <a:pt x="0" y="1178052"/>
                </a:moveTo>
                <a:lnTo>
                  <a:pt x="12192000" y="1178052"/>
                </a:lnTo>
                <a:lnTo>
                  <a:pt x="12192000" y="0"/>
                </a:lnTo>
                <a:lnTo>
                  <a:pt x="0" y="0"/>
                </a:lnTo>
                <a:lnTo>
                  <a:pt x="0" y="1178052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537972" y="525602"/>
            <a:ext cx="11501628" cy="102784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tabLst>
                <a:tab pos="2844165" algn="l"/>
              </a:tabLst>
            </a:pPr>
            <a:r>
              <a:rPr lang="ru-RU" sz="2200" b="1" spc="-5" dirty="0">
                <a:solidFill>
                  <a:srgbClr val="FFFFFF"/>
                </a:solidFill>
                <a:latin typeface="Arial"/>
                <a:cs typeface="Arial"/>
              </a:rPr>
              <a:t>ВИРТУАЛДЫ </a:t>
            </a:r>
            <a:r>
              <a:rPr lang="ru-RU" sz="2200" b="1" spc="-5" dirty="0" smtClean="0">
                <a:solidFill>
                  <a:srgbClr val="FFFFFF"/>
                </a:solidFill>
                <a:latin typeface="Arial"/>
                <a:cs typeface="Arial"/>
              </a:rPr>
              <a:t>МУЗЕЙЛЕРДІҢ, </a:t>
            </a:r>
            <a:r>
              <a:rPr lang="ru-RU" sz="2200" b="1" spc="-5" dirty="0">
                <a:solidFill>
                  <a:srgbClr val="FFFFFF"/>
                </a:solidFill>
                <a:latin typeface="Arial"/>
                <a:cs typeface="Arial"/>
              </a:rPr>
              <a:t>КӨРМЕЛЕР МЕН КИНОТЕАТРЛАРДЫҢ САНДЫҚ АҒАРТУШЫЛЫҚ РЕСУРСТАРЫН ПАЙДАЛАНА ОТЫРЫП, БАЛАЛАРДЫҢ БОС УАҚЫТЫН ТИІМДІ </a:t>
            </a:r>
            <a:r>
              <a:rPr lang="ru-RU" sz="2200" b="1" spc="-5" dirty="0" smtClean="0">
                <a:solidFill>
                  <a:srgbClr val="FFFFFF"/>
                </a:solidFill>
                <a:latin typeface="Arial"/>
                <a:cs typeface="Arial"/>
              </a:rPr>
              <a:t>ҰЙЫМДАСТЫРУ</a:t>
            </a:r>
            <a:endParaRPr lang="ru-RU" sz="2200" dirty="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7328407" y="525602"/>
            <a:ext cx="4606290" cy="3606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1271270" algn="l"/>
                <a:tab pos="1788160" algn="l"/>
              </a:tabLst>
            </a:pPr>
            <a:endParaRPr sz="2200" dirty="0">
              <a:latin typeface="Arial"/>
              <a:cs typeface="Arial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364997" y="562355"/>
            <a:ext cx="0" cy="913130"/>
          </a:xfrm>
          <a:custGeom>
            <a:avLst/>
            <a:gdLst/>
            <a:ahLst/>
            <a:cxnLst/>
            <a:rect l="l" t="t" r="r" b="b"/>
            <a:pathLst>
              <a:path h="913130">
                <a:moveTo>
                  <a:pt x="0" y="0"/>
                </a:moveTo>
                <a:lnTo>
                  <a:pt x="0" y="912876"/>
                </a:lnTo>
              </a:path>
            </a:pathLst>
          </a:custGeom>
          <a:ln w="71628">
            <a:solidFill>
              <a:srgbClr val="61C3E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276606" y="562355"/>
            <a:ext cx="0" cy="913130"/>
          </a:xfrm>
          <a:custGeom>
            <a:avLst/>
            <a:gdLst/>
            <a:ahLst/>
            <a:cxnLst/>
            <a:rect l="l" t="t" r="r" b="b"/>
            <a:pathLst>
              <a:path h="913130">
                <a:moveTo>
                  <a:pt x="0" y="0"/>
                </a:moveTo>
                <a:lnTo>
                  <a:pt x="0" y="912876"/>
                </a:lnTo>
              </a:path>
            </a:pathLst>
          </a:custGeom>
          <a:ln w="56388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609600" y="1692792"/>
            <a:ext cx="12039600" cy="4936608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611505">
              <a:lnSpc>
                <a:spcPct val="100000"/>
              </a:lnSpc>
              <a:spcBef>
                <a:spcPts val="1510"/>
              </a:spcBef>
            </a:pPr>
            <a:r>
              <a:rPr sz="2000" spc="-5" dirty="0" err="1" smtClean="0">
                <a:latin typeface="Calibri"/>
                <a:cs typeface="Calibri"/>
              </a:rPr>
              <a:t>Эрмитаж</a:t>
            </a:r>
            <a:r>
              <a:rPr sz="2000" spc="-15" dirty="0" smtClean="0">
                <a:latin typeface="Calibri"/>
                <a:cs typeface="Calibri"/>
              </a:rPr>
              <a:t> </a:t>
            </a:r>
            <a:r>
              <a:rPr sz="2000" u="heavy" spc="-5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3"/>
              </a:rPr>
              <a:t>https://bit.ly/39VHDoI</a:t>
            </a:r>
            <a:endParaRPr sz="2000" dirty="0">
              <a:latin typeface="Calibri"/>
              <a:cs typeface="Calibri"/>
            </a:endParaRPr>
          </a:p>
          <a:p>
            <a:pPr marL="611505" marR="2870835">
              <a:lnSpc>
                <a:spcPct val="100000"/>
              </a:lnSpc>
            </a:pPr>
            <a:r>
              <a:rPr lang="kk-KZ" sz="2000" spc="-25" dirty="0" smtClean="0">
                <a:latin typeface="Calibri"/>
                <a:cs typeface="Calibri"/>
              </a:rPr>
              <a:t>Мемлекеттік </a:t>
            </a:r>
            <a:r>
              <a:rPr sz="2000" spc="-5" dirty="0" err="1" smtClean="0">
                <a:latin typeface="Calibri"/>
                <a:cs typeface="Calibri"/>
              </a:rPr>
              <a:t>Санкт-Петербург</a:t>
            </a:r>
            <a:r>
              <a:rPr lang="kk-KZ" sz="2000" spc="-5" dirty="0" smtClean="0">
                <a:latin typeface="Calibri"/>
                <a:cs typeface="Calibri"/>
              </a:rPr>
              <a:t> музейі</a:t>
            </a:r>
            <a:r>
              <a:rPr sz="2000" spc="-5" dirty="0" smtClean="0">
                <a:latin typeface="Calibri"/>
                <a:cs typeface="Calibri"/>
              </a:rPr>
              <a:t> </a:t>
            </a:r>
            <a:r>
              <a:rPr sz="2000" u="heavy" spc="-5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4"/>
              </a:rPr>
              <a:t>https://</a:t>
            </a:r>
            <a:r>
              <a:rPr sz="2000" u="heavy" spc="-5" dirty="0" smtClean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4"/>
              </a:rPr>
              <a:t>bit.ly/2IOQDjq</a:t>
            </a:r>
            <a:r>
              <a:rPr lang="kk-KZ" sz="2000" u="heavy" spc="-5" dirty="0" smtClean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</a:rPr>
              <a:t> </a:t>
            </a:r>
          </a:p>
          <a:p>
            <a:pPr marL="611505" marR="2870835">
              <a:lnSpc>
                <a:spcPct val="100000"/>
              </a:lnSpc>
            </a:pPr>
            <a:r>
              <a:rPr sz="2000" dirty="0" smtClean="0">
                <a:latin typeface="Calibri"/>
                <a:cs typeface="Calibri"/>
              </a:rPr>
              <a:t>Arts </a:t>
            </a:r>
            <a:r>
              <a:rPr sz="2000" dirty="0">
                <a:latin typeface="Calibri"/>
                <a:cs typeface="Calibri"/>
              </a:rPr>
              <a:t>and </a:t>
            </a:r>
            <a:r>
              <a:rPr sz="2000" spc="-10" dirty="0">
                <a:latin typeface="Calibri"/>
                <a:cs typeface="Calibri"/>
              </a:rPr>
              <a:t>Culture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u="heavy" spc="-5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5"/>
              </a:rPr>
              <a:t>https://artsandculture.google.com/</a:t>
            </a:r>
            <a:endParaRPr sz="2000" dirty="0">
              <a:latin typeface="Calibri"/>
              <a:cs typeface="Calibri"/>
            </a:endParaRPr>
          </a:p>
          <a:p>
            <a:pPr marL="611505" marR="5010150">
              <a:lnSpc>
                <a:spcPct val="100000"/>
              </a:lnSpc>
            </a:pPr>
            <a:r>
              <a:rPr lang="kk-KZ" sz="2000" spc="-5" dirty="0" smtClean="0">
                <a:latin typeface="Calibri"/>
                <a:cs typeface="Calibri"/>
              </a:rPr>
              <a:t>Ван Гогтың А</a:t>
            </a:r>
            <a:r>
              <a:rPr sz="2000" spc="-5" dirty="0" err="1" smtClean="0">
                <a:latin typeface="Calibri"/>
                <a:cs typeface="Calibri"/>
              </a:rPr>
              <a:t>мстердам</a:t>
            </a:r>
            <a:r>
              <a:rPr lang="kk-KZ" sz="2000" spc="-5" dirty="0" smtClean="0">
                <a:latin typeface="Calibri"/>
                <a:cs typeface="Calibri"/>
              </a:rPr>
              <a:t> музейі </a:t>
            </a:r>
            <a:r>
              <a:rPr sz="2000" u="heavy" spc="-5" dirty="0" smtClean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6"/>
              </a:rPr>
              <a:t>https</a:t>
            </a:r>
            <a:r>
              <a:rPr sz="2000" u="heavy" spc="-5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6"/>
              </a:rPr>
              <a:t>://bit.ly/2TRdiSQ </a:t>
            </a:r>
            <a:r>
              <a:rPr sz="2000" spc="-5" dirty="0">
                <a:solidFill>
                  <a:srgbClr val="0462C1"/>
                </a:solidFill>
                <a:latin typeface="Calibri"/>
                <a:cs typeface="Calibri"/>
              </a:rPr>
              <a:t> </a:t>
            </a:r>
            <a:r>
              <a:rPr lang="kk-KZ" sz="2000" dirty="0" smtClean="0">
                <a:latin typeface="Calibri"/>
                <a:cs typeface="Calibri"/>
              </a:rPr>
              <a:t>Венаның өнер тарихы музейі</a:t>
            </a:r>
            <a:r>
              <a:rPr sz="2000" spc="-50" dirty="0" smtClean="0">
                <a:latin typeface="Calibri"/>
                <a:cs typeface="Calibri"/>
              </a:rPr>
              <a:t> </a:t>
            </a:r>
            <a:r>
              <a:rPr sz="2000" u="heavy" spc="-5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7"/>
              </a:rPr>
              <a:t>https://bit.ly/3d08Zfm</a:t>
            </a:r>
            <a:endParaRPr sz="2000" dirty="0">
              <a:latin typeface="Calibri"/>
              <a:cs typeface="Calibri"/>
            </a:endParaRPr>
          </a:p>
          <a:p>
            <a:pPr marL="611505">
              <a:lnSpc>
                <a:spcPct val="100000"/>
              </a:lnSpc>
              <a:spcBef>
                <a:spcPts val="5"/>
              </a:spcBef>
            </a:pPr>
            <a:r>
              <a:rPr sz="2000" dirty="0">
                <a:latin typeface="Calibri"/>
                <a:cs typeface="Calibri"/>
              </a:rPr>
              <a:t>Лувр </a:t>
            </a:r>
            <a:r>
              <a:rPr sz="2000" u="heavy" spc="-10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8"/>
              </a:rPr>
              <a:t>https://bit.ly/2WciGBi</a:t>
            </a:r>
            <a:r>
              <a:rPr sz="2000" spc="-10" dirty="0">
                <a:latin typeface="Calibri"/>
                <a:cs typeface="Calibri"/>
              </a:rPr>
              <a:t>,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u="heavy" spc="-10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9"/>
              </a:rPr>
              <a:t>https://www.louvre.fr/en/media-en-ligne</a:t>
            </a:r>
            <a:endParaRPr sz="2000" dirty="0">
              <a:latin typeface="Calibri"/>
              <a:cs typeface="Calibri"/>
            </a:endParaRPr>
          </a:p>
          <a:p>
            <a:pPr marL="611505" marR="650240">
              <a:lnSpc>
                <a:spcPct val="100000"/>
              </a:lnSpc>
            </a:pPr>
            <a:r>
              <a:rPr sz="2000" dirty="0" err="1" smtClean="0">
                <a:latin typeface="Calibri"/>
                <a:cs typeface="Calibri"/>
              </a:rPr>
              <a:t>Британ</a:t>
            </a:r>
            <a:r>
              <a:rPr sz="2000" dirty="0" smtClean="0">
                <a:latin typeface="Calibri"/>
                <a:cs typeface="Calibri"/>
              </a:rPr>
              <a:t> </a:t>
            </a:r>
            <a:r>
              <a:rPr sz="2000" spc="-5" dirty="0" err="1" smtClean="0">
                <a:latin typeface="Calibri"/>
                <a:cs typeface="Calibri"/>
              </a:rPr>
              <a:t>музей</a:t>
            </a:r>
            <a:r>
              <a:rPr lang="kk-KZ" sz="2000" spc="-5" dirty="0" smtClean="0">
                <a:latin typeface="Calibri"/>
                <a:cs typeface="Calibri"/>
              </a:rPr>
              <a:t>і</a:t>
            </a:r>
            <a:r>
              <a:rPr sz="2000" spc="-5" dirty="0" smtClean="0">
                <a:latin typeface="Calibri"/>
                <a:cs typeface="Calibri"/>
              </a:rPr>
              <a:t>, </a:t>
            </a:r>
            <a:r>
              <a:rPr lang="ru-RU" sz="2000" spc="-10" dirty="0" smtClean="0">
                <a:cs typeface="Calibri"/>
              </a:rPr>
              <a:t>онлайн-коллекция </a:t>
            </a:r>
            <a:r>
              <a:rPr lang="ru-RU" sz="2000" spc="-10" dirty="0" err="1">
                <a:cs typeface="Calibri"/>
              </a:rPr>
              <a:t>ең</a:t>
            </a:r>
            <a:r>
              <a:rPr lang="ru-RU" sz="2000" spc="-10" dirty="0">
                <a:cs typeface="Calibri"/>
              </a:rPr>
              <a:t> </a:t>
            </a:r>
            <a:r>
              <a:rPr lang="ru-RU" sz="2000" spc="-10" dirty="0" err="1">
                <a:cs typeface="Calibri"/>
              </a:rPr>
              <a:t>ауқымды</a:t>
            </a:r>
            <a:r>
              <a:rPr lang="ru-RU" sz="2000" spc="-10" dirty="0">
                <a:cs typeface="Calibri"/>
              </a:rPr>
              <a:t>, 3,5 млн </a:t>
            </a:r>
            <a:r>
              <a:rPr lang="ru-RU" sz="2000" spc="-10" dirty="0" smtClean="0">
                <a:cs typeface="Calibri"/>
              </a:rPr>
              <a:t>экспонат бар. </a:t>
            </a:r>
            <a:r>
              <a:rPr sz="2000" u="heavy" spc="-10" dirty="0" smtClean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10"/>
              </a:rPr>
              <a:t>https</a:t>
            </a:r>
            <a:r>
              <a:rPr sz="2000" u="heavy" spc="-10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10"/>
              </a:rPr>
              <a:t>://www.britishmuseum.org</a:t>
            </a:r>
            <a:endParaRPr sz="2000" dirty="0">
              <a:latin typeface="Calibri"/>
              <a:cs typeface="Calibri"/>
            </a:endParaRPr>
          </a:p>
          <a:p>
            <a:pPr marL="611505" marR="498475">
              <a:lnSpc>
                <a:spcPct val="100000"/>
              </a:lnSpc>
            </a:pPr>
            <a:r>
              <a:rPr sz="2000" dirty="0" err="1" smtClean="0">
                <a:latin typeface="Calibri"/>
                <a:cs typeface="Calibri"/>
              </a:rPr>
              <a:t>Британ</a:t>
            </a:r>
            <a:r>
              <a:rPr sz="2000" dirty="0" smtClean="0">
                <a:latin typeface="Calibri"/>
                <a:cs typeface="Calibri"/>
              </a:rPr>
              <a:t> </a:t>
            </a:r>
            <a:r>
              <a:rPr sz="2000" spc="-5" dirty="0" err="1" smtClean="0">
                <a:latin typeface="Calibri"/>
                <a:cs typeface="Calibri"/>
              </a:rPr>
              <a:t>музей</a:t>
            </a:r>
            <a:r>
              <a:rPr lang="kk-KZ" sz="2000" spc="-5" dirty="0" smtClean="0">
                <a:latin typeface="Calibri"/>
                <a:cs typeface="Calibri"/>
              </a:rPr>
              <a:t>і</a:t>
            </a:r>
            <a:r>
              <a:rPr sz="2000" spc="-5" dirty="0" smtClean="0">
                <a:latin typeface="Calibri"/>
                <a:cs typeface="Calibri"/>
              </a:rPr>
              <a:t>, </a:t>
            </a:r>
            <a:r>
              <a:rPr sz="2000" spc="-40" dirty="0" smtClean="0">
                <a:latin typeface="Calibri"/>
                <a:cs typeface="Calibri"/>
              </a:rPr>
              <a:t>YouTube</a:t>
            </a:r>
            <a:r>
              <a:rPr lang="kk-KZ" sz="2000" spc="-40" dirty="0" smtClean="0">
                <a:latin typeface="Calibri"/>
                <a:cs typeface="Calibri"/>
              </a:rPr>
              <a:t> арнасындағы виртуалды экскурсия</a:t>
            </a:r>
            <a:r>
              <a:rPr sz="2000" spc="10" dirty="0" smtClean="0">
                <a:latin typeface="Calibri"/>
                <a:cs typeface="Calibri"/>
              </a:rPr>
              <a:t> </a:t>
            </a:r>
            <a:r>
              <a:rPr sz="2000" u="heavy" spc="-10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11"/>
              </a:rPr>
              <a:t>https://www.youtube.com/user/britishmuseum</a:t>
            </a:r>
            <a:endParaRPr sz="2000" dirty="0">
              <a:latin typeface="Calibri"/>
              <a:cs typeface="Calibri"/>
            </a:endParaRPr>
          </a:p>
          <a:p>
            <a:pPr marL="611505">
              <a:lnSpc>
                <a:spcPct val="100000"/>
              </a:lnSpc>
            </a:pPr>
            <a:r>
              <a:rPr sz="2000" spc="-5" dirty="0">
                <a:latin typeface="Calibri"/>
                <a:cs typeface="Calibri"/>
              </a:rPr>
              <a:t>Метрополитен-музей, </a:t>
            </a:r>
            <a:r>
              <a:rPr sz="2000" dirty="0">
                <a:latin typeface="Calibri"/>
                <a:cs typeface="Calibri"/>
              </a:rPr>
              <a:t>Нью-Йорк</a:t>
            </a:r>
            <a:r>
              <a:rPr sz="2000" spc="-70" dirty="0">
                <a:latin typeface="Calibri"/>
                <a:cs typeface="Calibri"/>
              </a:rPr>
              <a:t> </a:t>
            </a:r>
            <a:r>
              <a:rPr sz="2000" u="heavy" spc="-10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12"/>
              </a:rPr>
              <a:t>https://www.metmuseum.org</a:t>
            </a:r>
            <a:endParaRPr sz="2000" dirty="0">
              <a:latin typeface="Calibri"/>
              <a:cs typeface="Calibri"/>
            </a:endParaRPr>
          </a:p>
          <a:p>
            <a:pPr marL="611505" marR="1804035">
              <a:lnSpc>
                <a:spcPct val="100000"/>
              </a:lnSpc>
            </a:pPr>
            <a:r>
              <a:rPr sz="2000" spc="-20" dirty="0" err="1" smtClean="0">
                <a:latin typeface="Calibri"/>
                <a:cs typeface="Calibri"/>
              </a:rPr>
              <a:t>Гуггенхайм</a:t>
            </a:r>
            <a:r>
              <a:rPr lang="kk-KZ" sz="2000" spc="-20" dirty="0" smtClean="0">
                <a:latin typeface="Calibri"/>
                <a:cs typeface="Calibri"/>
              </a:rPr>
              <a:t> музейінің </a:t>
            </a:r>
            <a:r>
              <a:rPr lang="ru-RU" sz="2000" spc="-10" dirty="0" smtClean="0">
                <a:cs typeface="Calibri"/>
              </a:rPr>
              <a:t>онлайн-</a:t>
            </a:r>
            <a:r>
              <a:rPr lang="ru-RU" sz="2000" spc="-10" dirty="0" err="1" smtClean="0">
                <a:cs typeface="Calibri"/>
              </a:rPr>
              <a:t>коллекциясы</a:t>
            </a:r>
            <a:r>
              <a:rPr lang="kk-KZ" sz="2000" spc="-20" dirty="0" smtClean="0">
                <a:latin typeface="Calibri"/>
                <a:cs typeface="Calibri"/>
              </a:rPr>
              <a:t> </a:t>
            </a:r>
            <a:r>
              <a:rPr sz="2000" spc="-20" dirty="0" smtClean="0">
                <a:latin typeface="Calibri"/>
                <a:cs typeface="Calibri"/>
              </a:rPr>
              <a:t> </a:t>
            </a:r>
            <a:r>
              <a:rPr sz="2000" u="heavy" spc="-10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13"/>
              </a:rPr>
              <a:t>https://www.guggenheim.org/collection-online </a:t>
            </a:r>
            <a:r>
              <a:rPr sz="2000" spc="-5" dirty="0" err="1" smtClean="0">
                <a:latin typeface="Calibri"/>
                <a:cs typeface="Calibri"/>
              </a:rPr>
              <a:t>Сальвадор</a:t>
            </a:r>
            <a:r>
              <a:rPr sz="2000" spc="-5" dirty="0" smtClean="0">
                <a:latin typeface="Calibri"/>
                <a:cs typeface="Calibri"/>
              </a:rPr>
              <a:t> </a:t>
            </a:r>
            <a:r>
              <a:rPr sz="2000" spc="-5" dirty="0" err="1" smtClean="0">
                <a:latin typeface="Calibri"/>
                <a:cs typeface="Calibri"/>
              </a:rPr>
              <a:t>Дали</a:t>
            </a:r>
            <a:r>
              <a:rPr lang="kk-KZ" sz="2000" spc="-5" dirty="0" smtClean="0">
                <a:latin typeface="Calibri"/>
                <a:cs typeface="Calibri"/>
              </a:rPr>
              <a:t> музейі</a:t>
            </a:r>
            <a:r>
              <a:rPr sz="2000" spc="-40" dirty="0" smtClean="0">
                <a:latin typeface="Calibri"/>
                <a:cs typeface="Calibri"/>
              </a:rPr>
              <a:t> </a:t>
            </a:r>
            <a:r>
              <a:rPr sz="2000" u="heavy" spc="-5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14"/>
              </a:rPr>
              <a:t>https://bit.ly/33iHVmX</a:t>
            </a:r>
            <a:endParaRPr sz="2000" dirty="0">
              <a:latin typeface="Calibri"/>
              <a:cs typeface="Calibri"/>
            </a:endParaRPr>
          </a:p>
          <a:p>
            <a:pPr marL="611505">
              <a:lnSpc>
                <a:spcPct val="100000"/>
              </a:lnSpc>
            </a:pPr>
            <a:r>
              <a:rPr sz="2000" spc="-5" dirty="0" err="1" smtClean="0">
                <a:latin typeface="Calibri"/>
                <a:cs typeface="Calibri"/>
              </a:rPr>
              <a:t>Смитсон</a:t>
            </a:r>
            <a:r>
              <a:rPr sz="2000" spc="-5" dirty="0" smtClean="0">
                <a:latin typeface="Calibri"/>
                <a:cs typeface="Calibri"/>
              </a:rPr>
              <a:t> </a:t>
            </a:r>
            <a:r>
              <a:rPr sz="2000" dirty="0" err="1" smtClean="0">
                <a:latin typeface="Calibri"/>
                <a:cs typeface="Calibri"/>
              </a:rPr>
              <a:t>музей</a:t>
            </a:r>
            <a:r>
              <a:rPr lang="kk-KZ" sz="2000" dirty="0" smtClean="0">
                <a:latin typeface="Calibri"/>
                <a:cs typeface="Calibri"/>
              </a:rPr>
              <a:t>і</a:t>
            </a:r>
            <a:r>
              <a:rPr sz="2000" spc="-70" dirty="0" smtClean="0">
                <a:latin typeface="Calibri"/>
                <a:cs typeface="Calibri"/>
              </a:rPr>
              <a:t> </a:t>
            </a:r>
            <a:r>
              <a:rPr sz="2000" u="heavy" spc="-10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15"/>
              </a:rPr>
              <a:t>https://www.si.edu/exhibitions/online</a:t>
            </a:r>
            <a:endParaRPr sz="2000" dirty="0">
              <a:latin typeface="Calibri"/>
              <a:cs typeface="Calibri"/>
            </a:endParaRPr>
          </a:p>
          <a:p>
            <a:pPr marL="611505">
              <a:lnSpc>
                <a:spcPct val="100000"/>
              </a:lnSpc>
              <a:spcBef>
                <a:spcPts val="5"/>
              </a:spcBef>
            </a:pPr>
            <a:r>
              <a:rPr lang="kk-KZ" sz="2000" spc="-5" dirty="0" smtClean="0">
                <a:latin typeface="Calibri"/>
                <a:cs typeface="Calibri"/>
              </a:rPr>
              <a:t>Краковтағы ұлттық музей</a:t>
            </a:r>
            <a:r>
              <a:rPr sz="2000" spc="-15" dirty="0" smtClean="0">
                <a:latin typeface="Calibri"/>
                <a:cs typeface="Calibri"/>
              </a:rPr>
              <a:t> </a:t>
            </a:r>
            <a:r>
              <a:rPr sz="2000" u="heavy" spc="-5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16"/>
              </a:rPr>
              <a:t>https://bit.ly/3d29dT0</a:t>
            </a:r>
            <a:endParaRPr sz="2000" dirty="0">
              <a:latin typeface="Calibri"/>
              <a:cs typeface="Calibri"/>
            </a:endParaRPr>
          </a:p>
          <a:p>
            <a:pPr marL="611505">
              <a:lnSpc>
                <a:spcPct val="100000"/>
              </a:lnSpc>
              <a:spcBef>
                <a:spcPts val="10"/>
              </a:spcBef>
            </a:pPr>
            <a:r>
              <a:rPr lang="kk-KZ" sz="2000" dirty="0" smtClean="0">
                <a:latin typeface="Calibri"/>
                <a:cs typeface="Calibri"/>
              </a:rPr>
              <a:t>Көркемсурет өнерінің Будапешт музейі</a:t>
            </a:r>
            <a:r>
              <a:rPr sz="2000" spc="-90" dirty="0" smtClean="0">
                <a:latin typeface="Calibri"/>
                <a:cs typeface="Calibri"/>
              </a:rPr>
              <a:t> </a:t>
            </a:r>
            <a:r>
              <a:rPr sz="2000" u="heavy" spc="-5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17"/>
              </a:rPr>
              <a:t>https://bit.ly/3d08L80</a:t>
            </a:r>
            <a:endParaRPr sz="2000" dirty="0">
              <a:latin typeface="Calibri"/>
              <a:cs typeface="Calibri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512063" y="1931419"/>
            <a:ext cx="571500" cy="529703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515823" y="3055620"/>
            <a:ext cx="554024" cy="504443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537972" y="4218432"/>
            <a:ext cx="588264" cy="534924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59663" y="838200"/>
            <a:ext cx="11832590" cy="2080260"/>
          </a:xfrm>
          <a:custGeom>
            <a:avLst/>
            <a:gdLst/>
            <a:ahLst/>
            <a:cxnLst/>
            <a:rect l="l" t="t" r="r" b="b"/>
            <a:pathLst>
              <a:path w="11832590" h="2080260">
                <a:moveTo>
                  <a:pt x="0" y="2080260"/>
                </a:moveTo>
                <a:lnTo>
                  <a:pt x="11832336" y="2080260"/>
                </a:lnTo>
                <a:lnTo>
                  <a:pt x="11832336" y="0"/>
                </a:lnTo>
                <a:lnTo>
                  <a:pt x="0" y="0"/>
                </a:lnTo>
                <a:lnTo>
                  <a:pt x="0" y="2080260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252984" y="838200"/>
            <a:ext cx="47625" cy="2080260"/>
          </a:xfrm>
          <a:custGeom>
            <a:avLst/>
            <a:gdLst/>
            <a:ahLst/>
            <a:cxnLst/>
            <a:rect l="l" t="t" r="r" b="b"/>
            <a:pathLst>
              <a:path w="47625" h="2080260">
                <a:moveTo>
                  <a:pt x="0" y="2080260"/>
                </a:moveTo>
                <a:lnTo>
                  <a:pt x="47243" y="2080260"/>
                </a:lnTo>
                <a:lnTo>
                  <a:pt x="47243" y="0"/>
                </a:lnTo>
                <a:lnTo>
                  <a:pt x="0" y="0"/>
                </a:lnTo>
                <a:lnTo>
                  <a:pt x="0" y="2080260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0" y="838200"/>
            <a:ext cx="207645" cy="2080260"/>
          </a:xfrm>
          <a:custGeom>
            <a:avLst/>
            <a:gdLst/>
            <a:ahLst/>
            <a:cxnLst/>
            <a:rect l="l" t="t" r="r" b="b"/>
            <a:pathLst>
              <a:path w="207645" h="2080260">
                <a:moveTo>
                  <a:pt x="0" y="2080260"/>
                </a:moveTo>
                <a:lnTo>
                  <a:pt x="207264" y="2080260"/>
                </a:lnTo>
                <a:lnTo>
                  <a:pt x="207264" y="0"/>
                </a:lnTo>
                <a:lnTo>
                  <a:pt x="0" y="0"/>
                </a:lnTo>
                <a:lnTo>
                  <a:pt x="0" y="2080260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300227" y="845821"/>
            <a:ext cx="59690" cy="2070100"/>
          </a:xfrm>
          <a:custGeom>
            <a:avLst/>
            <a:gdLst/>
            <a:ahLst/>
            <a:cxnLst/>
            <a:rect l="l" t="t" r="r" b="b"/>
            <a:pathLst>
              <a:path w="59689" h="2070100">
                <a:moveTo>
                  <a:pt x="0" y="2069592"/>
                </a:moveTo>
                <a:lnTo>
                  <a:pt x="59436" y="2069592"/>
                </a:lnTo>
                <a:lnTo>
                  <a:pt x="59436" y="0"/>
                </a:lnTo>
                <a:lnTo>
                  <a:pt x="0" y="0"/>
                </a:lnTo>
                <a:lnTo>
                  <a:pt x="0" y="2069592"/>
                </a:lnTo>
                <a:close/>
              </a:path>
            </a:pathLst>
          </a:custGeom>
          <a:solidFill>
            <a:srgbClr val="61C3E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1143000" y="839371"/>
            <a:ext cx="10134600" cy="1980029"/>
          </a:xfrm>
          <a:prstGeom prst="rect">
            <a:avLst/>
          </a:prstGeom>
        </p:spPr>
        <p:txBody>
          <a:bodyPr vert="horz" wrap="square" lIns="0" tIns="193040" rIns="0" bIns="0" rtlCol="0">
            <a:spAutoFit/>
          </a:bodyPr>
          <a:lstStyle/>
          <a:p>
            <a:pPr marL="5080" algn="ctr">
              <a:lnSpc>
                <a:spcPct val="100000"/>
              </a:lnSpc>
              <a:spcBef>
                <a:spcPts val="1520"/>
              </a:spcBef>
            </a:pPr>
            <a:r>
              <a:rPr lang="ru-RU" sz="2800" b="0" spc="-5" dirty="0"/>
              <a:t>Павлодар </a:t>
            </a:r>
            <a:r>
              <a:rPr lang="ru-RU" sz="2800" b="0" spc="-5" dirty="0" err="1"/>
              <a:t>қаласы</a:t>
            </a:r>
            <a:r>
              <a:rPr lang="ru-RU" sz="2800" b="0" spc="-5" dirty="0"/>
              <a:t> </a:t>
            </a:r>
            <a:r>
              <a:rPr lang="ru-RU" sz="2800" b="0" spc="-5" dirty="0" err="1"/>
              <a:t>мектептерінің</a:t>
            </a:r>
            <a:r>
              <a:rPr lang="ru-RU" sz="2800" b="0" spc="-5" dirty="0"/>
              <a:t> </a:t>
            </a:r>
            <a:r>
              <a:rPr lang="ru-RU" sz="2800" b="0" spc="-5" dirty="0" err="1"/>
              <a:t>жұмысын</a:t>
            </a:r>
            <a:r>
              <a:rPr lang="ru-RU" sz="2800" b="0" spc="-5" dirty="0"/>
              <a:t> </a:t>
            </a:r>
            <a:r>
              <a:rPr lang="ru-RU" sz="2800" b="0" spc="-5" dirty="0" err="1"/>
              <a:t>және</a:t>
            </a:r>
            <a:r>
              <a:rPr lang="ru-RU" sz="2800" b="0" spc="-5" dirty="0"/>
              <a:t> </a:t>
            </a:r>
            <a:r>
              <a:rPr lang="ru-RU" sz="2800" b="0" spc="-5" dirty="0" err="1"/>
              <a:t>қашықтықтан</a:t>
            </a:r>
            <a:r>
              <a:rPr lang="ru-RU" sz="2800" b="0" spc="-5" dirty="0"/>
              <a:t> </a:t>
            </a:r>
            <a:r>
              <a:rPr lang="ru-RU" sz="2800" b="0" spc="-5" dirty="0" err="1"/>
              <a:t>оқытуды</a:t>
            </a:r>
            <a:r>
              <a:rPr lang="ru-RU" sz="2800" b="0" spc="-5" dirty="0"/>
              <a:t> </a:t>
            </a:r>
            <a:r>
              <a:rPr lang="ru-RU" sz="2800" b="0" spc="-5" dirty="0" err="1"/>
              <a:t>ұйымдастыру</a:t>
            </a:r>
            <a:r>
              <a:rPr lang="ru-RU" sz="2800" b="0" spc="-5" dirty="0"/>
              <a:t> </a:t>
            </a:r>
            <a:r>
              <a:rPr lang="ru-RU" sz="2800" b="0" spc="-5" dirty="0" err="1"/>
              <a:t>мәселелері</a:t>
            </a:r>
            <a:r>
              <a:rPr lang="ru-RU" sz="2800" b="0" spc="-5" dirty="0"/>
              <a:t> </a:t>
            </a:r>
            <a:r>
              <a:rPr lang="ru-RU" sz="2800" b="0" spc="-5" dirty="0" err="1" smtClean="0"/>
              <a:t>бойынша</a:t>
            </a:r>
            <a:r>
              <a:rPr lang="ru-RU" sz="2800" b="0" spc="-5" dirty="0" smtClean="0"/>
              <a:t/>
            </a:r>
            <a:br>
              <a:rPr lang="ru-RU" sz="2800" b="0" spc="-5" dirty="0" smtClean="0"/>
            </a:br>
            <a:r>
              <a:rPr lang="ru-RU" sz="1600" b="0" spc="-5" dirty="0" smtClean="0"/>
              <a:t/>
            </a:r>
            <a:br>
              <a:rPr lang="ru-RU" sz="1600" b="0" spc="-5" dirty="0" smtClean="0"/>
            </a:br>
            <a:r>
              <a:rPr lang="en-US" sz="4000" spc="-25" dirty="0" smtClean="0"/>
              <a:t>CALL-</a:t>
            </a:r>
            <a:r>
              <a:rPr lang="kk-KZ" sz="4000" spc="-25" dirty="0" smtClean="0"/>
              <a:t>ОРТАЛЫҚ</a:t>
            </a:r>
          </a:p>
        </p:txBody>
      </p:sp>
      <p:sp>
        <p:nvSpPr>
          <p:cNvPr id="11" name="object 11"/>
          <p:cNvSpPr txBox="1"/>
          <p:nvPr/>
        </p:nvSpPr>
        <p:spPr>
          <a:xfrm>
            <a:off x="847140" y="4038600"/>
            <a:ext cx="10735260" cy="149784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83185">
              <a:lnSpc>
                <a:spcPct val="100000"/>
              </a:lnSpc>
              <a:spcBef>
                <a:spcPts val="100"/>
              </a:spcBef>
              <a:tabLst>
                <a:tab pos="5847080" algn="l"/>
              </a:tabLst>
            </a:pPr>
            <a:r>
              <a:rPr sz="4800" b="1" dirty="0">
                <a:solidFill>
                  <a:srgbClr val="334F89"/>
                </a:solidFill>
                <a:latin typeface="Arial"/>
                <a:cs typeface="Arial"/>
              </a:rPr>
              <a:t>8 </a:t>
            </a:r>
            <a:r>
              <a:rPr lang="ru-RU" sz="4800" b="1" dirty="0">
                <a:solidFill>
                  <a:srgbClr val="334F89"/>
                </a:solidFill>
                <a:latin typeface="Arial"/>
                <a:cs typeface="Arial"/>
              </a:rPr>
              <a:t>(</a:t>
            </a:r>
            <a:r>
              <a:rPr lang="kk-KZ" sz="4800" b="1" dirty="0" smtClean="0">
                <a:solidFill>
                  <a:srgbClr val="334F89"/>
                </a:solidFill>
                <a:latin typeface="Arial"/>
                <a:cs typeface="Arial"/>
              </a:rPr>
              <a:t>7182) 65 </a:t>
            </a:r>
            <a:r>
              <a:rPr lang="kk-KZ" sz="4800" b="1" spc="35" dirty="0" smtClean="0">
                <a:solidFill>
                  <a:srgbClr val="334F89"/>
                </a:solidFill>
                <a:latin typeface="Arial"/>
                <a:cs typeface="Arial"/>
              </a:rPr>
              <a:t>04</a:t>
            </a:r>
            <a:r>
              <a:rPr sz="4800" b="1" dirty="0" smtClean="0">
                <a:solidFill>
                  <a:srgbClr val="334F89"/>
                </a:solidFill>
                <a:latin typeface="Arial"/>
                <a:cs typeface="Arial"/>
              </a:rPr>
              <a:t> </a:t>
            </a:r>
            <a:r>
              <a:rPr lang="kk-KZ" sz="4800" b="1" dirty="0">
                <a:solidFill>
                  <a:srgbClr val="334F89"/>
                </a:solidFill>
                <a:latin typeface="Arial"/>
                <a:cs typeface="Arial"/>
              </a:rPr>
              <a:t>27</a:t>
            </a:r>
            <a:r>
              <a:rPr lang="ru-RU" sz="4800" b="1" dirty="0">
                <a:solidFill>
                  <a:srgbClr val="334F89"/>
                </a:solidFill>
                <a:latin typeface="Arial"/>
                <a:cs typeface="Arial"/>
              </a:rPr>
              <a:t>	8 </a:t>
            </a:r>
            <a:r>
              <a:rPr lang="ru-RU" sz="4800" b="1" dirty="0" smtClean="0">
                <a:solidFill>
                  <a:srgbClr val="334F89"/>
                </a:solidFill>
                <a:latin typeface="Arial"/>
                <a:cs typeface="Arial"/>
              </a:rPr>
              <a:t>(7182) 30</a:t>
            </a:r>
            <a:r>
              <a:rPr lang="ru-RU" sz="4800" b="1" spc="35" dirty="0">
                <a:solidFill>
                  <a:srgbClr val="334F89"/>
                </a:solidFill>
                <a:latin typeface="Arial"/>
                <a:cs typeface="Arial"/>
              </a:rPr>
              <a:t>-</a:t>
            </a:r>
            <a:r>
              <a:rPr lang="ru-RU" sz="4800" b="1" spc="35" dirty="0" smtClean="0">
                <a:solidFill>
                  <a:srgbClr val="334F89"/>
                </a:solidFill>
                <a:latin typeface="Arial"/>
                <a:cs typeface="Arial"/>
              </a:rPr>
              <a:t>14</a:t>
            </a:r>
            <a:r>
              <a:rPr lang="ru-RU" sz="4800" b="1" dirty="0" smtClean="0">
                <a:solidFill>
                  <a:srgbClr val="334F89"/>
                </a:solidFill>
                <a:latin typeface="Arial"/>
                <a:cs typeface="Arial"/>
              </a:rPr>
              <a:t> </a:t>
            </a:r>
            <a:r>
              <a:rPr lang="ru-RU" sz="4800" b="1" dirty="0">
                <a:solidFill>
                  <a:srgbClr val="334F89"/>
                </a:solidFill>
                <a:latin typeface="Arial"/>
                <a:cs typeface="Arial"/>
              </a:rPr>
              <a:t>91</a:t>
            </a:r>
            <a:endParaRPr sz="48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4850" dirty="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451347" y="2022348"/>
            <a:ext cx="6205728" cy="471678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400811" y="562355"/>
            <a:ext cx="11791315" cy="913130"/>
          </a:xfrm>
          <a:custGeom>
            <a:avLst/>
            <a:gdLst/>
            <a:ahLst/>
            <a:cxnLst/>
            <a:rect l="l" t="t" r="r" b="b"/>
            <a:pathLst>
              <a:path w="11791315" h="913130">
                <a:moveTo>
                  <a:pt x="0" y="912876"/>
                </a:moveTo>
                <a:lnTo>
                  <a:pt x="11791188" y="912876"/>
                </a:lnTo>
                <a:lnTo>
                  <a:pt x="11791188" y="0"/>
                </a:lnTo>
                <a:lnTo>
                  <a:pt x="0" y="0"/>
                </a:lnTo>
                <a:lnTo>
                  <a:pt x="0" y="912876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304800" y="562355"/>
            <a:ext cx="24765" cy="913130"/>
          </a:xfrm>
          <a:custGeom>
            <a:avLst/>
            <a:gdLst/>
            <a:ahLst/>
            <a:cxnLst/>
            <a:rect l="l" t="t" r="r" b="b"/>
            <a:pathLst>
              <a:path w="24764" h="913130">
                <a:moveTo>
                  <a:pt x="0" y="912876"/>
                </a:moveTo>
                <a:lnTo>
                  <a:pt x="24384" y="912876"/>
                </a:lnTo>
                <a:lnTo>
                  <a:pt x="24384" y="0"/>
                </a:lnTo>
                <a:lnTo>
                  <a:pt x="0" y="0"/>
                </a:lnTo>
                <a:lnTo>
                  <a:pt x="0" y="912876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0" y="562355"/>
            <a:ext cx="248920" cy="913130"/>
          </a:xfrm>
          <a:custGeom>
            <a:avLst/>
            <a:gdLst/>
            <a:ahLst/>
            <a:cxnLst/>
            <a:rect l="l" t="t" r="r" b="b"/>
            <a:pathLst>
              <a:path w="248920" h="913130">
                <a:moveTo>
                  <a:pt x="0" y="912876"/>
                </a:moveTo>
                <a:lnTo>
                  <a:pt x="248411" y="912876"/>
                </a:lnTo>
                <a:lnTo>
                  <a:pt x="248411" y="0"/>
                </a:lnTo>
                <a:lnTo>
                  <a:pt x="0" y="0"/>
                </a:lnTo>
                <a:lnTo>
                  <a:pt x="0" y="912876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793191" y="695070"/>
            <a:ext cx="8875395" cy="6356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lang="ru-RU" sz="2000" b="1" spc="-5" dirty="0">
                <a:solidFill>
                  <a:srgbClr val="FFFFFF"/>
                </a:solidFill>
                <a:latin typeface="Arial"/>
                <a:cs typeface="Arial"/>
              </a:rPr>
              <a:t>ҚАШЫҚТЫҚТАН БІЛІМ БЕРУ ТЕХНОЛОГИЯЛАРЫН ПАЙДАЛАНУДЫ ТЕХНИКАЛЫҚ ҚАМТАМАСЫЗ ЕТУ</a:t>
            </a:r>
            <a:endParaRPr sz="2000" dirty="0">
              <a:latin typeface="Arial"/>
              <a:cs typeface="Arial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329184" y="562355"/>
            <a:ext cx="71755" cy="913130"/>
          </a:xfrm>
          <a:custGeom>
            <a:avLst/>
            <a:gdLst/>
            <a:ahLst/>
            <a:cxnLst/>
            <a:rect l="l" t="t" r="r" b="b"/>
            <a:pathLst>
              <a:path w="71754" h="913130">
                <a:moveTo>
                  <a:pt x="0" y="912876"/>
                </a:moveTo>
                <a:lnTo>
                  <a:pt x="71628" y="912876"/>
                </a:lnTo>
                <a:lnTo>
                  <a:pt x="71628" y="0"/>
                </a:lnTo>
                <a:lnTo>
                  <a:pt x="0" y="0"/>
                </a:lnTo>
                <a:lnTo>
                  <a:pt x="0" y="912876"/>
                </a:lnTo>
                <a:close/>
              </a:path>
            </a:pathLst>
          </a:custGeom>
          <a:solidFill>
            <a:srgbClr val="61C3E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605129" y="1872818"/>
            <a:ext cx="10059035" cy="757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b="0" spc="-5" dirty="0" err="1">
                <a:solidFill>
                  <a:srgbClr val="000000"/>
                </a:solidFill>
              </a:rPr>
              <a:t>Қашықтықтан</a:t>
            </a:r>
            <a:r>
              <a:rPr lang="ru-RU" b="0" spc="-5" dirty="0">
                <a:solidFill>
                  <a:srgbClr val="000000"/>
                </a:solidFill>
              </a:rPr>
              <a:t> </a:t>
            </a:r>
            <a:r>
              <a:rPr lang="ru-RU" b="0" spc="-5" dirty="0" err="1">
                <a:solidFill>
                  <a:srgbClr val="000000"/>
                </a:solidFill>
              </a:rPr>
              <a:t>білім</a:t>
            </a:r>
            <a:r>
              <a:rPr lang="ru-RU" b="0" spc="-5" dirty="0">
                <a:solidFill>
                  <a:srgbClr val="000000"/>
                </a:solidFill>
              </a:rPr>
              <a:t> беру </a:t>
            </a:r>
            <a:r>
              <a:rPr lang="ru-RU" b="0" spc="-5" dirty="0" err="1">
                <a:solidFill>
                  <a:srgbClr val="000000"/>
                </a:solidFill>
              </a:rPr>
              <a:t>технологиялары</a:t>
            </a:r>
            <a:r>
              <a:rPr lang="ru-RU" b="0" spc="-5" dirty="0">
                <a:solidFill>
                  <a:srgbClr val="000000"/>
                </a:solidFill>
              </a:rPr>
              <a:t> </a:t>
            </a:r>
            <a:r>
              <a:rPr lang="ru-RU" b="0" spc="-5" dirty="0" err="1">
                <a:solidFill>
                  <a:srgbClr val="000000"/>
                </a:solidFill>
              </a:rPr>
              <a:t>қолданылатын</a:t>
            </a:r>
            <a:r>
              <a:rPr lang="ru-RU" b="0" spc="-5" dirty="0">
                <a:solidFill>
                  <a:srgbClr val="000000"/>
                </a:solidFill>
              </a:rPr>
              <a:t> </a:t>
            </a:r>
            <a:r>
              <a:rPr lang="ru-RU" b="0" spc="-5" dirty="0" err="1">
                <a:solidFill>
                  <a:srgbClr val="000000"/>
                </a:solidFill>
              </a:rPr>
              <a:t>оқу</a:t>
            </a:r>
            <a:r>
              <a:rPr lang="ru-RU" b="0" spc="-5" dirty="0">
                <a:solidFill>
                  <a:srgbClr val="000000"/>
                </a:solidFill>
              </a:rPr>
              <a:t> </a:t>
            </a:r>
            <a:r>
              <a:rPr lang="ru-RU" b="0" spc="-5" dirty="0" err="1">
                <a:solidFill>
                  <a:srgbClr val="000000"/>
                </a:solidFill>
              </a:rPr>
              <a:t>процесі</a:t>
            </a:r>
            <a:r>
              <a:rPr lang="ru-RU" b="0" spc="-5" dirty="0">
                <a:solidFill>
                  <a:srgbClr val="000000"/>
                </a:solidFill>
              </a:rPr>
              <a:t> </a:t>
            </a:r>
            <a:r>
              <a:rPr lang="ru-RU" b="0" spc="-5" dirty="0" err="1">
                <a:solidFill>
                  <a:srgbClr val="000000"/>
                </a:solidFill>
              </a:rPr>
              <a:t>келесі</a:t>
            </a:r>
            <a:r>
              <a:rPr lang="ru-RU" b="0" spc="-5" dirty="0">
                <a:solidFill>
                  <a:srgbClr val="000000"/>
                </a:solidFill>
              </a:rPr>
              <a:t> </a:t>
            </a:r>
            <a:r>
              <a:rPr lang="ru-RU" b="0" spc="-5" dirty="0" err="1">
                <a:solidFill>
                  <a:srgbClr val="000000"/>
                </a:solidFill>
              </a:rPr>
              <a:t>техникалық</a:t>
            </a:r>
            <a:r>
              <a:rPr lang="ru-RU" b="0" spc="-5" dirty="0">
                <a:solidFill>
                  <a:srgbClr val="000000"/>
                </a:solidFill>
              </a:rPr>
              <a:t> </a:t>
            </a:r>
            <a:r>
              <a:rPr lang="ru-RU" b="0" spc="-5" dirty="0" err="1">
                <a:solidFill>
                  <a:srgbClr val="000000"/>
                </a:solidFill>
              </a:rPr>
              <a:t>құралдармен</a:t>
            </a:r>
            <a:r>
              <a:rPr lang="ru-RU" b="0" spc="-5" dirty="0">
                <a:solidFill>
                  <a:srgbClr val="000000"/>
                </a:solidFill>
              </a:rPr>
              <a:t> </a:t>
            </a:r>
            <a:r>
              <a:rPr lang="ru-RU" b="0" spc="-5" dirty="0" err="1">
                <a:solidFill>
                  <a:srgbClr val="000000"/>
                </a:solidFill>
              </a:rPr>
              <a:t>қамтамасыз</a:t>
            </a:r>
            <a:r>
              <a:rPr lang="ru-RU" b="0" spc="-5" dirty="0">
                <a:solidFill>
                  <a:srgbClr val="000000"/>
                </a:solidFill>
              </a:rPr>
              <a:t> </a:t>
            </a:r>
            <a:r>
              <a:rPr lang="ru-RU" b="0" spc="-5" dirty="0" err="1">
                <a:solidFill>
                  <a:srgbClr val="000000"/>
                </a:solidFill>
              </a:rPr>
              <a:t>етіледі</a:t>
            </a:r>
            <a:r>
              <a:rPr lang="ru-RU" b="0" spc="-5" dirty="0">
                <a:solidFill>
                  <a:srgbClr val="000000"/>
                </a:solidFill>
              </a:rPr>
              <a:t>:</a:t>
            </a:r>
            <a:endParaRPr b="0" spc="-15" dirty="0"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205330" y="2895600"/>
            <a:ext cx="5881269" cy="596958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  <a:tabLst>
                <a:tab pos="3383915" algn="l"/>
                <a:tab pos="3687445" algn="l"/>
              </a:tabLst>
            </a:pPr>
            <a:r>
              <a:rPr lang="ru-RU" sz="1900" spc="-10" dirty="0" err="1">
                <a:latin typeface="Arial"/>
                <a:cs typeface="Arial"/>
              </a:rPr>
              <a:t>дыбысты</a:t>
            </a:r>
            <a:r>
              <a:rPr lang="ru-RU" sz="1900" spc="-10" dirty="0">
                <a:latin typeface="Arial"/>
                <a:cs typeface="Arial"/>
              </a:rPr>
              <a:t> </a:t>
            </a:r>
            <a:r>
              <a:rPr lang="ru-RU" sz="1900" spc="-10" dirty="0" err="1">
                <a:latin typeface="Arial"/>
                <a:cs typeface="Arial"/>
              </a:rPr>
              <a:t>және</a:t>
            </a:r>
            <a:r>
              <a:rPr lang="ru-RU" sz="1900" spc="-10" dirty="0">
                <a:latin typeface="Arial"/>
                <a:cs typeface="Arial"/>
              </a:rPr>
              <a:t> </a:t>
            </a:r>
            <a:r>
              <a:rPr lang="ru-RU" sz="1900" spc="-10" dirty="0" err="1">
                <a:latin typeface="Arial"/>
                <a:cs typeface="Arial"/>
              </a:rPr>
              <a:t>бейнені</a:t>
            </a:r>
            <a:r>
              <a:rPr lang="ru-RU" sz="1900" spc="-10" dirty="0">
                <a:latin typeface="Arial"/>
                <a:cs typeface="Arial"/>
              </a:rPr>
              <a:t> </a:t>
            </a:r>
            <a:r>
              <a:rPr lang="ru-RU" sz="1900" spc="-10" dirty="0" err="1">
                <a:latin typeface="Arial"/>
                <a:cs typeface="Arial"/>
              </a:rPr>
              <a:t>ойнату</a:t>
            </a:r>
            <a:r>
              <a:rPr lang="ru-RU" sz="1900" spc="-10" dirty="0">
                <a:latin typeface="Arial"/>
                <a:cs typeface="Arial"/>
              </a:rPr>
              <a:t> </a:t>
            </a:r>
            <a:r>
              <a:rPr lang="ru-RU" sz="1900" spc="-10" dirty="0" err="1">
                <a:latin typeface="Arial"/>
                <a:cs typeface="Arial"/>
              </a:rPr>
              <a:t>мүмкіндігі</a:t>
            </a:r>
            <a:r>
              <a:rPr lang="ru-RU" sz="1900" spc="-10" dirty="0">
                <a:latin typeface="Arial"/>
                <a:cs typeface="Arial"/>
              </a:rPr>
              <a:t> </a:t>
            </a:r>
            <a:r>
              <a:rPr lang="ru-RU" sz="1900" spc="-10" dirty="0" smtClean="0">
                <a:latin typeface="Arial"/>
                <a:cs typeface="Arial"/>
              </a:rPr>
              <a:t>бар компьютер/ноутбук/планшет/телефон</a:t>
            </a:r>
            <a:endParaRPr sz="1900" dirty="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216659" y="3733800"/>
            <a:ext cx="5869939" cy="1013739"/>
          </a:xfrm>
          <a:prstGeom prst="rect">
            <a:avLst/>
          </a:prstGeom>
        </p:spPr>
        <p:txBody>
          <a:bodyPr vert="horz" wrap="square" lIns="0" tIns="135255" rIns="0" bIns="0" rtlCol="0">
            <a:spAutoFit/>
          </a:bodyPr>
          <a:lstStyle/>
          <a:p>
            <a:pPr>
              <a:tabLst>
                <a:tab pos="1745614" algn="l"/>
                <a:tab pos="3429635" algn="l"/>
                <a:tab pos="4080510" algn="l"/>
                <a:tab pos="5217795" algn="l"/>
              </a:tabLst>
            </a:pPr>
            <a:r>
              <a:rPr lang="ru-RU" sz="1900" spc="-5" dirty="0" err="1">
                <a:latin typeface="Arial"/>
                <a:cs typeface="Arial"/>
              </a:rPr>
              <a:t>оқу</a:t>
            </a:r>
            <a:r>
              <a:rPr lang="ru-RU" sz="1900" spc="-5" dirty="0">
                <a:latin typeface="Arial"/>
                <a:cs typeface="Arial"/>
              </a:rPr>
              <a:t> </a:t>
            </a:r>
            <a:r>
              <a:rPr lang="ru-RU" sz="1900" spc="-5" dirty="0" err="1">
                <a:latin typeface="Arial"/>
                <a:cs typeface="Arial"/>
              </a:rPr>
              <a:t>ақпараты</a:t>
            </a:r>
            <a:r>
              <a:rPr lang="ru-RU" sz="1900" spc="-5" dirty="0">
                <a:latin typeface="Arial"/>
                <a:cs typeface="Arial"/>
              </a:rPr>
              <a:t> мен </a:t>
            </a:r>
            <a:r>
              <a:rPr lang="ru-RU" sz="1900" spc="-5" dirty="0" err="1">
                <a:latin typeface="Arial"/>
                <a:cs typeface="Arial"/>
              </a:rPr>
              <a:t>жұмыс</a:t>
            </a:r>
            <a:r>
              <a:rPr lang="ru-RU" sz="1900" spc="-5" dirty="0">
                <a:latin typeface="Arial"/>
                <a:cs typeface="Arial"/>
              </a:rPr>
              <a:t> </a:t>
            </a:r>
            <a:r>
              <a:rPr lang="ru-RU" sz="1900" spc="-5" dirty="0" err="1">
                <a:latin typeface="Arial"/>
                <a:cs typeface="Arial"/>
              </a:rPr>
              <a:t>материалдары</a:t>
            </a:r>
            <a:r>
              <a:rPr lang="ru-RU" sz="1900" spc="-5" dirty="0">
                <a:latin typeface="Arial"/>
                <a:cs typeface="Arial"/>
              </a:rPr>
              <a:t> бар </a:t>
            </a:r>
            <a:r>
              <a:rPr lang="ru-RU" sz="1900" spc="-5" dirty="0" err="1">
                <a:latin typeface="Arial"/>
                <a:cs typeface="Arial"/>
              </a:rPr>
              <a:t>жергілікті</a:t>
            </a:r>
            <a:r>
              <a:rPr lang="ru-RU" sz="1900" spc="-5" dirty="0">
                <a:latin typeface="Arial"/>
                <a:cs typeface="Arial"/>
              </a:rPr>
              <a:t> </a:t>
            </a:r>
            <a:r>
              <a:rPr lang="ru-RU" sz="1900" spc="-5" dirty="0" err="1">
                <a:latin typeface="Arial"/>
                <a:cs typeface="Arial"/>
              </a:rPr>
              <a:t>және</a:t>
            </a:r>
            <a:r>
              <a:rPr lang="ru-RU" sz="1900" spc="-5" dirty="0">
                <a:latin typeface="Arial"/>
                <a:cs typeface="Arial"/>
              </a:rPr>
              <a:t> </a:t>
            </a:r>
            <a:r>
              <a:rPr lang="ru-RU" sz="1900" spc="-5" dirty="0" err="1">
                <a:latin typeface="Arial"/>
                <a:cs typeface="Arial"/>
              </a:rPr>
              <a:t>қашықтағы</a:t>
            </a:r>
            <a:r>
              <a:rPr lang="ru-RU" sz="1900" spc="-5" dirty="0">
                <a:latin typeface="Arial"/>
                <a:cs typeface="Arial"/>
              </a:rPr>
              <a:t> </a:t>
            </a:r>
            <a:r>
              <a:rPr lang="ru-RU" sz="1900" spc="-5" dirty="0" err="1">
                <a:latin typeface="Arial"/>
                <a:cs typeface="Arial"/>
              </a:rPr>
              <a:t>серверлерге</a:t>
            </a:r>
            <a:r>
              <a:rPr lang="ru-RU" sz="1900" spc="-5" dirty="0">
                <a:latin typeface="Arial"/>
                <a:cs typeface="Arial"/>
              </a:rPr>
              <a:t> </a:t>
            </a:r>
            <a:r>
              <a:rPr lang="ru-RU" sz="1900" spc="-5" dirty="0" err="1">
                <a:latin typeface="Arial"/>
                <a:cs typeface="Arial"/>
              </a:rPr>
              <a:t>қол</a:t>
            </a:r>
            <a:r>
              <a:rPr lang="ru-RU" sz="1900" spc="-5" dirty="0">
                <a:latin typeface="Arial"/>
                <a:cs typeface="Arial"/>
              </a:rPr>
              <a:t> </a:t>
            </a:r>
            <a:r>
              <a:rPr lang="ru-RU" sz="1900" spc="-5" dirty="0" err="1">
                <a:latin typeface="Arial"/>
                <a:cs typeface="Arial"/>
              </a:rPr>
              <a:t>жеткізуге</a:t>
            </a:r>
            <a:r>
              <a:rPr lang="ru-RU" sz="1900" spc="-5" dirty="0">
                <a:latin typeface="Arial"/>
                <a:cs typeface="Arial"/>
              </a:rPr>
              <a:t> </a:t>
            </a:r>
            <a:r>
              <a:rPr lang="ru-RU" sz="1900" spc="-5" dirty="0" err="1">
                <a:latin typeface="Arial"/>
                <a:cs typeface="Arial"/>
              </a:rPr>
              <a:t>арналған</a:t>
            </a:r>
            <a:r>
              <a:rPr lang="ru-RU" sz="1900" spc="-5" dirty="0">
                <a:latin typeface="Arial"/>
                <a:cs typeface="Arial"/>
              </a:rPr>
              <a:t> </a:t>
            </a:r>
            <a:r>
              <a:rPr lang="ru-RU" sz="1900" spc="-5" dirty="0" err="1">
                <a:latin typeface="Arial"/>
                <a:cs typeface="Arial"/>
              </a:rPr>
              <a:t>бағдарламалық</a:t>
            </a:r>
            <a:r>
              <a:rPr lang="ru-RU" sz="1900" spc="-5" dirty="0">
                <a:latin typeface="Arial"/>
                <a:cs typeface="Arial"/>
              </a:rPr>
              <a:t> </a:t>
            </a:r>
            <a:r>
              <a:rPr lang="ru-RU" sz="1900" spc="-5" dirty="0" err="1">
                <a:latin typeface="Arial"/>
                <a:cs typeface="Arial"/>
              </a:rPr>
              <a:t>қамтамасыз</a:t>
            </a:r>
            <a:r>
              <a:rPr lang="ru-RU" sz="1900" spc="-5" dirty="0">
                <a:latin typeface="Arial"/>
                <a:cs typeface="Arial"/>
              </a:rPr>
              <a:t> </a:t>
            </a:r>
            <a:r>
              <a:rPr lang="ru-RU" sz="1900" spc="-5" dirty="0" err="1" smtClean="0">
                <a:latin typeface="Arial"/>
                <a:cs typeface="Arial"/>
              </a:rPr>
              <a:t>ету</a:t>
            </a:r>
            <a:endParaRPr sz="1900" dirty="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204061" y="5257800"/>
            <a:ext cx="5334000" cy="596958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60"/>
              </a:spcBef>
            </a:pPr>
            <a:r>
              <a:rPr lang="ru-RU" sz="1900" dirty="0" err="1">
                <a:latin typeface="Arial"/>
                <a:cs typeface="Arial"/>
              </a:rPr>
              <a:t>Интернетке</a:t>
            </a:r>
            <a:r>
              <a:rPr lang="ru-RU" sz="1900" dirty="0">
                <a:latin typeface="Arial"/>
                <a:cs typeface="Arial"/>
              </a:rPr>
              <a:t> </a:t>
            </a:r>
            <a:r>
              <a:rPr lang="ru-RU" sz="1900" dirty="0" err="1">
                <a:latin typeface="Arial"/>
                <a:cs typeface="Arial"/>
              </a:rPr>
              <a:t>шығатын</a:t>
            </a:r>
            <a:r>
              <a:rPr lang="ru-RU" sz="1900" dirty="0">
                <a:latin typeface="Arial"/>
                <a:cs typeface="Arial"/>
              </a:rPr>
              <a:t> </a:t>
            </a:r>
            <a:r>
              <a:rPr lang="ru-RU" sz="1900" dirty="0" err="1">
                <a:latin typeface="Arial"/>
                <a:cs typeface="Arial"/>
              </a:rPr>
              <a:t>жергілікті</a:t>
            </a:r>
            <a:r>
              <a:rPr lang="ru-RU" sz="1900" dirty="0">
                <a:latin typeface="Arial"/>
                <a:cs typeface="Arial"/>
              </a:rPr>
              <a:t> </a:t>
            </a:r>
            <a:r>
              <a:rPr lang="ru-RU" sz="1900" dirty="0" err="1">
                <a:latin typeface="Arial"/>
                <a:cs typeface="Arial"/>
              </a:rPr>
              <a:t>желі</a:t>
            </a:r>
            <a:r>
              <a:rPr lang="ru-RU" sz="1900" dirty="0">
                <a:latin typeface="Arial"/>
                <a:cs typeface="Arial"/>
              </a:rPr>
              <a:t> (Интернет </a:t>
            </a:r>
            <a:r>
              <a:rPr lang="ru-RU" sz="1900" dirty="0" err="1">
                <a:latin typeface="Arial"/>
                <a:cs typeface="Arial"/>
              </a:rPr>
              <a:t>желісіне</a:t>
            </a:r>
            <a:r>
              <a:rPr lang="ru-RU" sz="1900" dirty="0">
                <a:latin typeface="Arial"/>
                <a:cs typeface="Arial"/>
              </a:rPr>
              <a:t> </a:t>
            </a:r>
            <a:r>
              <a:rPr lang="ru-RU" sz="1900" dirty="0" err="1">
                <a:latin typeface="Arial"/>
                <a:cs typeface="Arial"/>
              </a:rPr>
              <a:t>қосылу</a:t>
            </a:r>
            <a:r>
              <a:rPr lang="ru-RU" sz="1900" dirty="0">
                <a:latin typeface="Arial"/>
                <a:cs typeface="Arial"/>
              </a:rPr>
              <a:t> </a:t>
            </a:r>
            <a:r>
              <a:rPr lang="ru-RU" sz="1900" dirty="0" err="1">
                <a:latin typeface="Arial"/>
                <a:cs typeface="Arial"/>
              </a:rPr>
              <a:t>арнасы</a:t>
            </a:r>
            <a:r>
              <a:rPr lang="ru-RU" sz="1900" dirty="0">
                <a:latin typeface="Arial"/>
                <a:cs typeface="Arial"/>
              </a:rPr>
              <a:t>)</a:t>
            </a:r>
            <a:endParaRPr sz="1900" dirty="0">
              <a:latin typeface="Arial"/>
              <a:cs typeface="Arial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530351" y="3051697"/>
            <a:ext cx="571500" cy="52970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552399" y="4038600"/>
            <a:ext cx="554024" cy="50444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536448" y="5334000"/>
            <a:ext cx="588264" cy="53340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400811" y="562355"/>
            <a:ext cx="11791315" cy="913130"/>
          </a:xfrm>
          <a:custGeom>
            <a:avLst/>
            <a:gdLst/>
            <a:ahLst/>
            <a:cxnLst/>
            <a:rect l="l" t="t" r="r" b="b"/>
            <a:pathLst>
              <a:path w="11791315" h="913130">
                <a:moveTo>
                  <a:pt x="0" y="912876"/>
                </a:moveTo>
                <a:lnTo>
                  <a:pt x="11791188" y="912876"/>
                </a:lnTo>
                <a:lnTo>
                  <a:pt x="11791188" y="0"/>
                </a:lnTo>
                <a:lnTo>
                  <a:pt x="0" y="0"/>
                </a:lnTo>
                <a:lnTo>
                  <a:pt x="0" y="912876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304800" y="562355"/>
            <a:ext cx="24765" cy="913130"/>
          </a:xfrm>
          <a:custGeom>
            <a:avLst/>
            <a:gdLst/>
            <a:ahLst/>
            <a:cxnLst/>
            <a:rect l="l" t="t" r="r" b="b"/>
            <a:pathLst>
              <a:path w="24764" h="913130">
                <a:moveTo>
                  <a:pt x="0" y="912876"/>
                </a:moveTo>
                <a:lnTo>
                  <a:pt x="24384" y="912876"/>
                </a:lnTo>
                <a:lnTo>
                  <a:pt x="24384" y="0"/>
                </a:lnTo>
                <a:lnTo>
                  <a:pt x="0" y="0"/>
                </a:lnTo>
                <a:lnTo>
                  <a:pt x="0" y="912876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0" y="562355"/>
            <a:ext cx="248920" cy="913130"/>
          </a:xfrm>
          <a:custGeom>
            <a:avLst/>
            <a:gdLst/>
            <a:ahLst/>
            <a:cxnLst/>
            <a:rect l="l" t="t" r="r" b="b"/>
            <a:pathLst>
              <a:path w="248920" h="913130">
                <a:moveTo>
                  <a:pt x="0" y="912876"/>
                </a:moveTo>
                <a:lnTo>
                  <a:pt x="248411" y="912876"/>
                </a:lnTo>
                <a:lnTo>
                  <a:pt x="248411" y="0"/>
                </a:lnTo>
                <a:lnTo>
                  <a:pt x="0" y="0"/>
                </a:lnTo>
                <a:lnTo>
                  <a:pt x="0" y="912876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793191" y="695070"/>
            <a:ext cx="10973233" cy="641842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spcBef>
                <a:spcPts val="105"/>
              </a:spcBef>
            </a:pPr>
            <a:r>
              <a:rPr lang="kk-KZ" sz="2000" b="1" spc="-5" dirty="0">
                <a:solidFill>
                  <a:srgbClr val="FFFFFF"/>
                </a:solidFill>
                <a:latin typeface="Arial"/>
                <a:cs typeface="Arial"/>
              </a:rPr>
              <a:t>1-11 сынып оқу пәндері бойынша оқыту тілдеріндегі </a:t>
            </a:r>
            <a:r>
              <a:rPr lang="kk-KZ" sz="2000" b="1" spc="-5" dirty="0" smtClean="0">
                <a:solidFill>
                  <a:srgbClr val="FFFFFF"/>
                </a:solidFill>
                <a:latin typeface="Arial"/>
                <a:cs typeface="Arial"/>
              </a:rPr>
              <a:t>БЕЙНЕ САБАҚТАР</a:t>
            </a:r>
          </a:p>
          <a:p>
            <a:pPr marL="12700" marR="5080">
              <a:spcBef>
                <a:spcPts val="105"/>
              </a:spcBef>
            </a:pPr>
            <a:r>
              <a:rPr lang="kk-KZ" sz="2000" b="1" spc="-5" dirty="0" smtClean="0">
                <a:solidFill>
                  <a:srgbClr val="FFFFFF"/>
                </a:solidFill>
                <a:latin typeface="Arial"/>
                <a:cs typeface="Arial"/>
              </a:rPr>
              <a:t>(қазақ</a:t>
            </a:r>
            <a:r>
              <a:rPr lang="kk-KZ" sz="2000" b="1" spc="-5" dirty="0">
                <a:solidFill>
                  <a:srgbClr val="FFFFFF"/>
                </a:solidFill>
                <a:latin typeface="Arial"/>
                <a:cs typeface="Arial"/>
              </a:rPr>
              <a:t>, орыс тілдерінде</a:t>
            </a:r>
            <a:r>
              <a:rPr lang="kk-KZ" sz="2000" b="1" spc="-5" dirty="0" smtClean="0">
                <a:solidFill>
                  <a:srgbClr val="FFFFFF"/>
                </a:solidFill>
                <a:latin typeface="Arial"/>
                <a:cs typeface="Arial"/>
              </a:rPr>
              <a:t>)</a:t>
            </a:r>
            <a:endParaRPr sz="2000" dirty="0">
              <a:latin typeface="Arial"/>
              <a:cs typeface="Arial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329184" y="562355"/>
            <a:ext cx="71755" cy="913130"/>
          </a:xfrm>
          <a:custGeom>
            <a:avLst/>
            <a:gdLst/>
            <a:ahLst/>
            <a:cxnLst/>
            <a:rect l="l" t="t" r="r" b="b"/>
            <a:pathLst>
              <a:path w="71754" h="913130">
                <a:moveTo>
                  <a:pt x="0" y="912876"/>
                </a:moveTo>
                <a:lnTo>
                  <a:pt x="71628" y="912876"/>
                </a:lnTo>
                <a:lnTo>
                  <a:pt x="71628" y="0"/>
                </a:lnTo>
                <a:lnTo>
                  <a:pt x="0" y="0"/>
                </a:lnTo>
                <a:lnTo>
                  <a:pt x="0" y="912876"/>
                </a:lnTo>
                <a:close/>
              </a:path>
            </a:pathLst>
          </a:custGeom>
          <a:solidFill>
            <a:srgbClr val="61C3E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574673" y="1749444"/>
            <a:ext cx="11388727" cy="62837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lvl="2" algn="ctr" hangingPunct="0"/>
            <a:r>
              <a:rPr lang="ru-RU" sz="2000" dirty="0" err="1" smtClean="0"/>
              <a:t>Қазақ</a:t>
            </a:r>
            <a:r>
              <a:rPr lang="ru-RU" sz="2000" dirty="0" smtClean="0"/>
              <a:t> </a:t>
            </a:r>
            <a:r>
              <a:rPr lang="ru-RU" sz="2000" dirty="0" err="1" smtClean="0"/>
              <a:t>тіліндегі</a:t>
            </a:r>
            <a:r>
              <a:rPr lang="ru-RU" sz="2000" dirty="0" smtClean="0"/>
              <a:t> </a:t>
            </a:r>
            <a:r>
              <a:rPr lang="ru-RU" sz="2000" dirty="0" err="1" smtClean="0"/>
              <a:t>білім</a:t>
            </a:r>
            <a:r>
              <a:rPr lang="ru-RU" sz="2000" dirty="0" smtClean="0"/>
              <a:t> </a:t>
            </a:r>
            <a:r>
              <a:rPr lang="ru-RU" sz="2000" dirty="0" err="1" smtClean="0"/>
              <a:t>алушыларға</a:t>
            </a:r>
            <a:r>
              <a:rPr lang="ru-RU" sz="2000" dirty="0"/>
              <a:t> </a:t>
            </a:r>
            <a:r>
              <a:rPr lang="ru-RU" sz="2000" dirty="0" err="1" smtClean="0"/>
              <a:t>арналған</a:t>
            </a:r>
            <a:r>
              <a:rPr lang="ru-RU" sz="2000" dirty="0" smtClean="0"/>
              <a:t> </a:t>
            </a:r>
            <a:r>
              <a:rPr lang="ru-RU" sz="2000" dirty="0" err="1" smtClean="0"/>
              <a:t>бейнесабақтар</a:t>
            </a:r>
            <a:r>
              <a:rPr lang="ru-RU" sz="2000" dirty="0" smtClean="0"/>
              <a:t> – 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«</a:t>
            </a:r>
            <a:r>
              <a:rPr lang="ru-RU" sz="2000" b="1" dirty="0" err="1" smtClean="0">
                <a:solidFill>
                  <a:schemeClr val="accent1">
                    <a:lumMod val="50000"/>
                  </a:schemeClr>
                </a:solidFill>
              </a:rPr>
              <a:t>Балапан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»</a:t>
            </a:r>
            <a:r>
              <a:rPr lang="ru-RU" sz="2000" dirty="0" smtClean="0"/>
              <a:t> </a:t>
            </a:r>
            <a:r>
              <a:rPr lang="ru-RU" sz="2000" dirty="0" err="1" smtClean="0"/>
              <a:t>телеарнасында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err="1" smtClean="0"/>
              <a:t>Орыс</a:t>
            </a:r>
            <a:r>
              <a:rPr lang="ru-RU" sz="2000" dirty="0" smtClean="0"/>
              <a:t> </a:t>
            </a:r>
            <a:r>
              <a:rPr lang="ru-RU" sz="2000" dirty="0" err="1" smtClean="0"/>
              <a:t>тіліндегі</a:t>
            </a:r>
            <a:r>
              <a:rPr lang="ru-RU" sz="2000" dirty="0" smtClean="0"/>
              <a:t> </a:t>
            </a:r>
            <a:r>
              <a:rPr lang="ru-RU" sz="2000" dirty="0" err="1" smtClean="0"/>
              <a:t>тіліндегі</a:t>
            </a:r>
            <a:r>
              <a:rPr lang="ru-RU" sz="2000" dirty="0" smtClean="0"/>
              <a:t> </a:t>
            </a:r>
            <a:r>
              <a:rPr lang="ru-RU" sz="2000" dirty="0" err="1" smtClean="0"/>
              <a:t>білім</a:t>
            </a:r>
            <a:r>
              <a:rPr lang="ru-RU" sz="2000" dirty="0" smtClean="0"/>
              <a:t> </a:t>
            </a:r>
            <a:r>
              <a:rPr lang="ru-RU" sz="2000" dirty="0" err="1" smtClean="0"/>
              <a:t>алушыларға</a:t>
            </a:r>
            <a:r>
              <a:rPr lang="ru-RU" sz="2000" dirty="0" smtClean="0"/>
              <a:t> </a:t>
            </a:r>
            <a:r>
              <a:rPr lang="ru-RU" sz="2000" dirty="0" err="1" smtClean="0"/>
              <a:t>арналған</a:t>
            </a:r>
            <a:r>
              <a:rPr lang="ru-RU" sz="2000" dirty="0" smtClean="0"/>
              <a:t> </a:t>
            </a:r>
            <a:r>
              <a:rPr lang="ru-RU" sz="2000" dirty="0" err="1" smtClean="0"/>
              <a:t>бейнесабақтар</a:t>
            </a:r>
            <a:r>
              <a:rPr lang="ru-RU" sz="2000" dirty="0" smtClean="0"/>
              <a:t> – </a:t>
            </a:r>
            <a:r>
              <a:rPr lang="ru-RU" sz="2000" b="1" dirty="0" smtClean="0"/>
              <a:t>«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Ел-</a:t>
            </a:r>
            <a:r>
              <a:rPr lang="ru-RU" sz="2000" b="1" dirty="0" err="1" smtClean="0">
                <a:solidFill>
                  <a:schemeClr val="accent1">
                    <a:lumMod val="50000"/>
                  </a:schemeClr>
                </a:solidFill>
              </a:rPr>
              <a:t>арна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»</a:t>
            </a:r>
            <a:r>
              <a:rPr lang="ru-RU" sz="2000" dirty="0" smtClean="0"/>
              <a:t> </a:t>
            </a:r>
            <a:r>
              <a:rPr lang="ru-RU" sz="2000" dirty="0" err="1" smtClean="0"/>
              <a:t>телеарнасында</a:t>
            </a:r>
            <a:endParaRPr sz="2000" b="0" spc="-15" dirty="0"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491904" y="2905125"/>
            <a:ext cx="571500" cy="52970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552399" y="4209796"/>
            <a:ext cx="554024" cy="50444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536448" y="5562600"/>
            <a:ext cx="588264" cy="53340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050" name="Picture 2" descr="https://kievstreet.net/uploads/posts/2014-08/1408119259_tv.jpg">
            <a:extLst>
              <a:ext uri="{FF2B5EF4-FFF2-40B4-BE49-F238E27FC236}">
                <a16:creationId xmlns:a16="http://schemas.microsoft.com/office/drawing/2014/main" xmlns="" id="{9DD8EEA6-DF8F-4D5C-8931-4D94C3B162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72772" y="2689030"/>
            <a:ext cx="4762500" cy="3371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xmlns="" id="{3A2A6A1A-E629-4741-9918-8433D585732F}"/>
              </a:ext>
            </a:extLst>
          </p:cNvPr>
          <p:cNvSpPr/>
          <p:nvPr/>
        </p:nvSpPr>
        <p:spPr>
          <a:xfrm>
            <a:off x="1146986" y="5334000"/>
            <a:ext cx="6096000" cy="969496"/>
          </a:xfrm>
          <a:prstGeom prst="rect">
            <a:avLst/>
          </a:prstGeom>
        </p:spPr>
        <p:txBody>
          <a:bodyPr>
            <a:spAutoFit/>
          </a:bodyPr>
          <a:lstStyle/>
          <a:p>
            <a:pPr marL="12700">
              <a:spcBef>
                <a:spcPts val="1065"/>
              </a:spcBef>
            </a:pPr>
            <a:r>
              <a:rPr lang="ru-RU" sz="1900" dirty="0" err="1">
                <a:latin typeface="Arial" panose="020B0604020202020204" pitchFamily="34" charset="0"/>
                <a:cs typeface="Arial" panose="020B0604020202020204" pitchFamily="34" charset="0"/>
              </a:rPr>
              <a:t>Республикалық</a:t>
            </a:r>
            <a:r>
              <a:rPr lang="ru-RU" sz="1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900" dirty="0" err="1">
                <a:latin typeface="Arial" panose="020B0604020202020204" pitchFamily="34" charset="0"/>
                <a:cs typeface="Arial" panose="020B0604020202020204" pitchFamily="34" charset="0"/>
              </a:rPr>
              <a:t>телеарналарда</a:t>
            </a:r>
            <a:r>
              <a:rPr lang="ru-RU" sz="1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900" dirty="0" err="1">
                <a:latin typeface="Arial" panose="020B0604020202020204" pitchFamily="34" charset="0"/>
                <a:cs typeface="Arial" panose="020B0604020202020204" pitchFamily="34" charset="0"/>
              </a:rPr>
              <a:t>көрсетілетін</a:t>
            </a:r>
            <a:r>
              <a:rPr lang="ru-RU" sz="1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900" dirty="0" err="1">
                <a:latin typeface="Arial" panose="020B0604020202020204" pitchFamily="34" charset="0"/>
                <a:cs typeface="Arial" panose="020B0604020202020204" pitchFamily="34" charset="0"/>
              </a:rPr>
              <a:t>әзірленген</a:t>
            </a:r>
            <a:r>
              <a:rPr lang="ru-RU" sz="1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900" dirty="0" err="1">
                <a:latin typeface="Arial" panose="020B0604020202020204" pitchFamily="34" charset="0"/>
                <a:cs typeface="Arial" panose="020B0604020202020204" pitchFamily="34" charset="0"/>
              </a:rPr>
              <a:t>бейне</a:t>
            </a:r>
            <a:r>
              <a:rPr lang="ru-RU" sz="1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900" dirty="0" err="1">
                <a:latin typeface="Arial" panose="020B0604020202020204" pitchFamily="34" charset="0"/>
                <a:cs typeface="Arial" panose="020B0604020202020204" pitchFamily="34" charset="0"/>
              </a:rPr>
              <a:t>сабақтар</a:t>
            </a:r>
            <a:r>
              <a:rPr lang="ru-RU" sz="1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dirty="0">
                <a:latin typeface="Arial" panose="020B0604020202020204" pitchFamily="34" charset="0"/>
                <a:cs typeface="Arial" panose="020B0604020202020204" pitchFamily="34" charset="0"/>
              </a:rPr>
              <a:t>Aitube.kz-</a:t>
            </a:r>
            <a:r>
              <a:rPr lang="ru-RU" sz="1900" dirty="0">
                <a:latin typeface="Arial" panose="020B0604020202020204" pitchFamily="34" charset="0"/>
                <a:cs typeface="Arial" panose="020B0604020202020204" pitchFamily="34" charset="0"/>
              </a:rPr>
              <a:t>те </a:t>
            </a:r>
            <a:r>
              <a:rPr lang="ru-RU" sz="1900" dirty="0" err="1">
                <a:latin typeface="Arial" panose="020B0604020202020204" pitchFamily="34" charset="0"/>
                <a:cs typeface="Arial" panose="020B0604020202020204" pitchFamily="34" charset="0"/>
              </a:rPr>
              <a:t>орналастырылатын</a:t>
            </a:r>
            <a:r>
              <a:rPr lang="ru-RU" sz="1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900" dirty="0" err="1">
                <a:latin typeface="Arial" panose="020B0604020202020204" pitchFamily="34" charset="0"/>
                <a:cs typeface="Arial" panose="020B0604020202020204" pitchFamily="34" charset="0"/>
              </a:rPr>
              <a:t>болады</a:t>
            </a:r>
            <a:r>
              <a:rPr lang="ru-RU" sz="19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1208848" y="2743200"/>
            <a:ext cx="6096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Сабақтың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эфир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уақыты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сағат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09-00-ден 15-00-ге </a:t>
            </a:r>
            <a:r>
              <a:rPr lang="ru-RU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дейін</a:t>
            </a:r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Информатика, </a:t>
            </a:r>
            <a:r>
              <a:rPr lang="ru-RU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Ағылшын</a:t>
            </a:r>
            <a:r>
              <a:rPr lang="ru-RU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тілі</a:t>
            </a:r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Француз </a:t>
            </a:r>
            <a:r>
              <a:rPr lang="ru-RU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тілі</a:t>
            </a:r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Неміс</a:t>
            </a:r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тілі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оқу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пәндері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u="sng" dirty="0" err="1">
                <a:latin typeface="Arial" panose="020B0604020202020204" pitchFamily="34" charset="0"/>
                <a:cs typeface="Arial" panose="020B0604020202020204" pitchFamily="34" charset="0"/>
              </a:rPr>
              <a:t>мектеп</a:t>
            </a:r>
            <a:r>
              <a:rPr lang="ru-RU" u="sng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u="sng" dirty="0" err="1">
                <a:latin typeface="Arial" panose="020B0604020202020204" pitchFamily="34" charset="0"/>
                <a:cs typeface="Arial" panose="020B0604020202020204" pitchFamily="34" charset="0"/>
              </a:rPr>
              <a:t>кестесіне</a:t>
            </a:r>
            <a:r>
              <a:rPr lang="ru-RU" u="sng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енгізіледі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227898" y="4138852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Сағат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саны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пән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бойынша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апталық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жүктемеден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аспайды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 ТВ-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сабақтың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ұзақтығы-10 минут.</a:t>
            </a:r>
          </a:p>
        </p:txBody>
      </p:sp>
    </p:spTree>
    <p:extLst>
      <p:ext uri="{BB962C8B-B14F-4D97-AF65-F5344CB8AC3E}">
        <p14:creationId xmlns:p14="http://schemas.microsoft.com/office/powerpoint/2010/main" val="9555352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object 8"/>
          <p:cNvSpPr txBox="1"/>
          <p:nvPr/>
        </p:nvSpPr>
        <p:spPr>
          <a:xfrm>
            <a:off x="6985026" y="2209800"/>
            <a:ext cx="2412949" cy="1008000"/>
          </a:xfrm>
          <a:prstGeom prst="rect">
            <a:avLst/>
          </a:prstGeom>
          <a:solidFill>
            <a:srgbClr val="334F89"/>
          </a:solidFill>
        </p:spPr>
        <p:txBody>
          <a:bodyPr vert="horz" wrap="square" lIns="0" tIns="205740" rIns="0" bIns="0" rtlCol="0">
            <a:spAutoFit/>
          </a:bodyPr>
          <a:lstStyle/>
          <a:p>
            <a:pPr marR="252729" algn="ctr"/>
            <a:endParaRPr spc="-5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object 8"/>
          <p:cNvSpPr txBox="1"/>
          <p:nvPr/>
        </p:nvSpPr>
        <p:spPr>
          <a:xfrm>
            <a:off x="6985026" y="3429000"/>
            <a:ext cx="2412949" cy="684000"/>
          </a:xfrm>
          <a:prstGeom prst="rect">
            <a:avLst/>
          </a:prstGeom>
          <a:solidFill>
            <a:srgbClr val="334F89"/>
          </a:solidFill>
        </p:spPr>
        <p:txBody>
          <a:bodyPr vert="horz" wrap="square" lIns="0" tIns="205740" rIns="0" bIns="0" rtlCol="0">
            <a:spAutoFit/>
          </a:bodyPr>
          <a:lstStyle/>
          <a:p>
            <a:pPr marR="252729" algn="ctr"/>
            <a:endParaRPr spc="-5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object 8"/>
          <p:cNvSpPr txBox="1"/>
          <p:nvPr/>
        </p:nvSpPr>
        <p:spPr>
          <a:xfrm>
            <a:off x="6985026" y="4267200"/>
            <a:ext cx="2412949" cy="756000"/>
          </a:xfrm>
          <a:prstGeom prst="rect">
            <a:avLst/>
          </a:prstGeom>
          <a:solidFill>
            <a:srgbClr val="334F89"/>
          </a:solidFill>
        </p:spPr>
        <p:txBody>
          <a:bodyPr vert="horz" wrap="square" lIns="0" tIns="205740" rIns="0" bIns="0" rtlCol="0">
            <a:spAutoFit/>
          </a:bodyPr>
          <a:lstStyle/>
          <a:p>
            <a:pPr marR="252729" algn="ctr"/>
            <a:endParaRPr spc="-5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object 8"/>
          <p:cNvSpPr txBox="1"/>
          <p:nvPr/>
        </p:nvSpPr>
        <p:spPr>
          <a:xfrm>
            <a:off x="6985026" y="5919000"/>
            <a:ext cx="2412949" cy="558000"/>
          </a:xfrm>
          <a:prstGeom prst="rect">
            <a:avLst/>
          </a:prstGeom>
          <a:solidFill>
            <a:srgbClr val="334F89"/>
          </a:solidFill>
        </p:spPr>
        <p:txBody>
          <a:bodyPr vert="horz" wrap="square" lIns="0" tIns="205740" rIns="0" bIns="0" rtlCol="0">
            <a:spAutoFit/>
          </a:bodyPr>
          <a:lstStyle/>
          <a:p>
            <a:pPr marR="252729" algn="ctr"/>
            <a:endParaRPr spc="-5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object 8"/>
          <p:cNvSpPr txBox="1"/>
          <p:nvPr/>
        </p:nvSpPr>
        <p:spPr>
          <a:xfrm>
            <a:off x="6985026" y="5194304"/>
            <a:ext cx="2412949" cy="558000"/>
          </a:xfrm>
          <a:prstGeom prst="rect">
            <a:avLst/>
          </a:prstGeom>
          <a:solidFill>
            <a:srgbClr val="334F89"/>
          </a:solidFill>
        </p:spPr>
        <p:txBody>
          <a:bodyPr vert="horz" wrap="square" lIns="0" tIns="205740" rIns="0" bIns="0" rtlCol="0">
            <a:spAutoFit/>
          </a:bodyPr>
          <a:lstStyle/>
          <a:p>
            <a:pPr marR="252729" algn="ctr"/>
            <a:endParaRPr spc="-5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object 3"/>
          <p:cNvSpPr/>
          <p:nvPr/>
        </p:nvSpPr>
        <p:spPr>
          <a:xfrm>
            <a:off x="400811" y="562355"/>
            <a:ext cx="11791315" cy="913130"/>
          </a:xfrm>
          <a:custGeom>
            <a:avLst/>
            <a:gdLst/>
            <a:ahLst/>
            <a:cxnLst/>
            <a:rect l="l" t="t" r="r" b="b"/>
            <a:pathLst>
              <a:path w="11791315" h="913130">
                <a:moveTo>
                  <a:pt x="0" y="912876"/>
                </a:moveTo>
                <a:lnTo>
                  <a:pt x="11791188" y="912876"/>
                </a:lnTo>
                <a:lnTo>
                  <a:pt x="11791188" y="0"/>
                </a:lnTo>
                <a:lnTo>
                  <a:pt x="0" y="0"/>
                </a:lnTo>
                <a:lnTo>
                  <a:pt x="0" y="912876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object 4"/>
          <p:cNvSpPr/>
          <p:nvPr/>
        </p:nvSpPr>
        <p:spPr>
          <a:xfrm>
            <a:off x="304800" y="562355"/>
            <a:ext cx="24765" cy="913130"/>
          </a:xfrm>
          <a:custGeom>
            <a:avLst/>
            <a:gdLst/>
            <a:ahLst/>
            <a:cxnLst/>
            <a:rect l="l" t="t" r="r" b="b"/>
            <a:pathLst>
              <a:path w="24764" h="913130">
                <a:moveTo>
                  <a:pt x="0" y="912876"/>
                </a:moveTo>
                <a:lnTo>
                  <a:pt x="24384" y="912876"/>
                </a:lnTo>
                <a:lnTo>
                  <a:pt x="24384" y="0"/>
                </a:lnTo>
                <a:lnTo>
                  <a:pt x="0" y="0"/>
                </a:lnTo>
                <a:lnTo>
                  <a:pt x="0" y="912876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object 5"/>
          <p:cNvSpPr/>
          <p:nvPr/>
        </p:nvSpPr>
        <p:spPr>
          <a:xfrm>
            <a:off x="0" y="562355"/>
            <a:ext cx="248920" cy="913130"/>
          </a:xfrm>
          <a:custGeom>
            <a:avLst/>
            <a:gdLst/>
            <a:ahLst/>
            <a:cxnLst/>
            <a:rect l="l" t="t" r="r" b="b"/>
            <a:pathLst>
              <a:path w="248920" h="913130">
                <a:moveTo>
                  <a:pt x="0" y="912876"/>
                </a:moveTo>
                <a:lnTo>
                  <a:pt x="248411" y="912876"/>
                </a:lnTo>
                <a:lnTo>
                  <a:pt x="248411" y="0"/>
                </a:lnTo>
                <a:lnTo>
                  <a:pt x="0" y="0"/>
                </a:lnTo>
                <a:lnTo>
                  <a:pt x="0" y="912876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object 6"/>
          <p:cNvSpPr txBox="1"/>
          <p:nvPr/>
        </p:nvSpPr>
        <p:spPr>
          <a:xfrm>
            <a:off x="793191" y="821758"/>
            <a:ext cx="10973233" cy="321242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spcBef>
                <a:spcPts val="105"/>
              </a:spcBef>
            </a:pPr>
            <a:r>
              <a:rPr lang="kk-KZ" sz="2000" b="1" spc="-5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ТВ-САБАҚТЫҢ ҚҰРЫЛЫМЫ</a:t>
            </a:r>
            <a:endParaRPr lang="kk-KZ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object 7"/>
          <p:cNvSpPr/>
          <p:nvPr/>
        </p:nvSpPr>
        <p:spPr>
          <a:xfrm>
            <a:off x="329184" y="562355"/>
            <a:ext cx="71755" cy="913130"/>
          </a:xfrm>
          <a:custGeom>
            <a:avLst/>
            <a:gdLst/>
            <a:ahLst/>
            <a:cxnLst/>
            <a:rect l="l" t="t" r="r" b="b"/>
            <a:pathLst>
              <a:path w="71754" h="913130">
                <a:moveTo>
                  <a:pt x="0" y="912876"/>
                </a:moveTo>
                <a:lnTo>
                  <a:pt x="71628" y="912876"/>
                </a:lnTo>
                <a:lnTo>
                  <a:pt x="71628" y="0"/>
                </a:lnTo>
                <a:lnTo>
                  <a:pt x="0" y="0"/>
                </a:lnTo>
                <a:lnTo>
                  <a:pt x="0" y="912876"/>
                </a:lnTo>
                <a:close/>
              </a:path>
            </a:pathLst>
          </a:custGeom>
          <a:solidFill>
            <a:srgbClr val="61C3EE"/>
          </a:solid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object 10"/>
          <p:cNvSpPr txBox="1"/>
          <p:nvPr/>
        </p:nvSpPr>
        <p:spPr>
          <a:xfrm>
            <a:off x="2120362" y="4370044"/>
            <a:ext cx="4161104" cy="559127"/>
          </a:xfrm>
          <a:prstGeom prst="rect">
            <a:avLst/>
          </a:prstGeom>
          <a:solidFill>
            <a:srgbClr val="334F89"/>
          </a:solidFill>
        </p:spPr>
        <p:txBody>
          <a:bodyPr vert="horz" wrap="square" lIns="0" tIns="5080" rIns="0" bIns="0" rtlCol="0" anchor="ctr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pc="-5" dirty="0" err="1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бекіту</a:t>
            </a:r>
            <a:r>
              <a:rPr lang="ru-RU" spc="-5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pc="-5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үшін</a:t>
            </a:r>
            <a:r>
              <a:rPr lang="ru-RU" spc="-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pc="-5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оқу</a:t>
            </a:r>
            <a:r>
              <a:rPr lang="ru-RU" spc="-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pc="-5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тапсырмаларынан</a:t>
            </a:r>
            <a:r>
              <a:rPr lang="ru-RU" spc="-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ru-RU" spc="-5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экранда</a:t>
            </a:r>
            <a:r>
              <a:rPr lang="ru-RU" spc="-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pc="-5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ірі</a:t>
            </a:r>
            <a:r>
              <a:rPr lang="ru-RU" spc="-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pc="-5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шрифтпен</a:t>
            </a:r>
            <a:r>
              <a:rPr lang="ru-RU" spc="-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2-3 </a:t>
            </a:r>
            <a:r>
              <a:rPr lang="ru-RU" spc="-5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тапсырма</a:t>
            </a:r>
            <a:r>
              <a:rPr lang="ru-RU" spc="-5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spc="-5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object 2"/>
          <p:cNvSpPr/>
          <p:nvPr/>
        </p:nvSpPr>
        <p:spPr>
          <a:xfrm>
            <a:off x="1143000" y="2229000"/>
            <a:ext cx="833755" cy="4248000"/>
          </a:xfrm>
          <a:custGeom>
            <a:avLst/>
            <a:gdLst/>
            <a:ahLst/>
            <a:cxnLst/>
            <a:rect l="l" t="t" r="r" b="b"/>
            <a:pathLst>
              <a:path w="833755" h="3914140">
                <a:moveTo>
                  <a:pt x="0" y="3913632"/>
                </a:moveTo>
                <a:lnTo>
                  <a:pt x="833627" y="3913632"/>
                </a:lnTo>
                <a:lnTo>
                  <a:pt x="833627" y="0"/>
                </a:lnTo>
                <a:lnTo>
                  <a:pt x="0" y="0"/>
                </a:lnTo>
                <a:lnTo>
                  <a:pt x="0" y="3913632"/>
                </a:lnTo>
                <a:close/>
              </a:path>
            </a:pathLst>
          </a:custGeom>
          <a:solidFill>
            <a:srgbClr val="61C3EE"/>
          </a:solid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object 9"/>
          <p:cNvSpPr txBox="1"/>
          <p:nvPr/>
        </p:nvSpPr>
        <p:spPr>
          <a:xfrm>
            <a:off x="2120362" y="3484475"/>
            <a:ext cx="4161104" cy="559127"/>
          </a:xfrm>
          <a:prstGeom prst="rect">
            <a:avLst/>
          </a:prstGeom>
          <a:solidFill>
            <a:srgbClr val="334F89"/>
          </a:solidFill>
        </p:spPr>
        <p:txBody>
          <a:bodyPr vert="horz" wrap="square" lIns="0" tIns="5080" rIns="0" bIns="0" rtlCol="0" anchor="ctr">
            <a:spAutoFit/>
          </a:bodyPr>
          <a:lstStyle/>
          <a:p>
            <a:pPr algn="ctr">
              <a:lnSpc>
                <a:spcPct val="100000"/>
              </a:lnSpc>
              <a:spcBef>
                <a:spcPts val="40"/>
              </a:spcBef>
            </a:pPr>
            <a:r>
              <a:rPr lang="ru-RU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бекіту</a:t>
            </a:r>
            <a:r>
              <a:rPr lang="ru-RU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үшін</a:t>
            </a:r>
            <a:r>
              <a:rPr lang="ru-RU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сұрақтардан</a:t>
            </a:r>
            <a:r>
              <a:rPr lang="ru-RU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экранда</a:t>
            </a:r>
            <a:r>
              <a:rPr lang="ru-RU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үлкен</a:t>
            </a:r>
            <a:r>
              <a:rPr lang="ru-RU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шрифтімен</a:t>
            </a:r>
            <a:r>
              <a:rPr lang="ru-RU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2-3 </a:t>
            </a:r>
            <a:r>
              <a:rPr lang="ru-RU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сұрақ</a:t>
            </a:r>
            <a:r>
              <a:rPr lang="ru-RU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  <a:endParaRPr sz="2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1" name="Группа 20"/>
          <p:cNvGrpSpPr/>
          <p:nvPr/>
        </p:nvGrpSpPr>
        <p:grpSpPr>
          <a:xfrm>
            <a:off x="2120362" y="2239540"/>
            <a:ext cx="4161104" cy="1008000"/>
            <a:chOff x="1053562" y="1963800"/>
            <a:chExt cx="4161104" cy="1008000"/>
          </a:xfrm>
        </p:grpSpPr>
        <p:sp>
          <p:nvSpPr>
            <p:cNvPr id="11" name="object 8"/>
            <p:cNvSpPr txBox="1"/>
            <p:nvPr/>
          </p:nvSpPr>
          <p:spPr>
            <a:xfrm>
              <a:off x="1053562" y="1963800"/>
              <a:ext cx="4161104" cy="1008000"/>
            </a:xfrm>
            <a:prstGeom prst="rect">
              <a:avLst/>
            </a:prstGeom>
            <a:solidFill>
              <a:srgbClr val="334F89"/>
            </a:solidFill>
          </p:spPr>
          <p:txBody>
            <a:bodyPr vert="horz" wrap="square" lIns="0" tIns="205740" rIns="0" bIns="0" rtlCol="0">
              <a:spAutoFit/>
            </a:bodyPr>
            <a:lstStyle/>
            <a:p>
              <a:pPr marR="252729" algn="ctr"/>
              <a:endParaRPr spc="-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" name="Прямоугольник 12">
              <a:extLst>
                <a:ext uri="{FF2B5EF4-FFF2-40B4-BE49-F238E27FC236}">
                  <a16:creationId xmlns:a16="http://schemas.microsoft.com/office/drawing/2014/main" xmlns="" id="{619182C5-3A4C-47A6-8292-5DFE8A3C3EC3}"/>
                </a:ext>
              </a:extLst>
            </p:cNvPr>
            <p:cNvSpPr/>
            <p:nvPr/>
          </p:nvSpPr>
          <p:spPr>
            <a:xfrm>
              <a:off x="1076676" y="2010260"/>
              <a:ext cx="4038398" cy="92333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ru-RU" dirty="0" err="1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Мұғалімнің</a:t>
              </a:r>
              <a:r>
                <a:rPr lang="ru-RU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ru-RU" dirty="0" err="1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жаңа</a:t>
              </a:r>
              <a:r>
                <a:rPr lang="ru-RU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ru-RU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оқу</a:t>
              </a:r>
              <a:r>
                <a:rPr lang="ru-RU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ru-RU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материалын</a:t>
              </a:r>
              <a:r>
                <a:rPr lang="ru-RU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ru-RU" dirty="0" err="1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түсіндіруі</a:t>
              </a:r>
              <a:endParaRPr lang="ru-RU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/>
              <a:r>
                <a:rPr lang="ru-RU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(</a:t>
              </a:r>
              <a:r>
                <a:rPr lang="ru-RU" dirty="0" err="1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бейне</a:t>
              </a:r>
              <a:r>
                <a:rPr lang="ru-RU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, </a:t>
              </a:r>
              <a:r>
                <a:rPr lang="ru-RU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титрде</a:t>
              </a:r>
              <a:r>
                <a:rPr lang="ru-RU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ru-RU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мұғалімнің</a:t>
              </a:r>
              <a:r>
                <a:rPr lang="ru-RU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ru-RU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Т.А.Ә</a:t>
              </a:r>
              <a:r>
                <a:rPr lang="ru-RU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.)</a:t>
              </a:r>
              <a:endParaRPr lang="ru-RU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4" name="Прямоугольник 13"/>
          <p:cNvSpPr/>
          <p:nvPr/>
        </p:nvSpPr>
        <p:spPr>
          <a:xfrm>
            <a:off x="7684791" y="2461759"/>
            <a:ext cx="101341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 минут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7684791" y="3516868"/>
            <a:ext cx="101341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минут</a:t>
            </a:r>
            <a:endParaRPr lang="ru-RU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7684791" y="4431268"/>
            <a:ext cx="101341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минут</a:t>
            </a:r>
            <a:endParaRPr lang="ru-RU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7684791" y="5269468"/>
            <a:ext cx="101341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минут</a:t>
            </a:r>
            <a:endParaRPr lang="ru-RU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7684791" y="6012770"/>
            <a:ext cx="101341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минут</a:t>
            </a:r>
            <a:endParaRPr lang="ru-RU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object 10"/>
          <p:cNvSpPr txBox="1"/>
          <p:nvPr/>
        </p:nvSpPr>
        <p:spPr>
          <a:xfrm>
            <a:off x="2113105" y="5193177"/>
            <a:ext cx="4161104" cy="559127"/>
          </a:xfrm>
          <a:prstGeom prst="rect">
            <a:avLst/>
          </a:prstGeom>
          <a:solidFill>
            <a:srgbClr val="334F89"/>
          </a:solidFill>
        </p:spPr>
        <p:txBody>
          <a:bodyPr vert="horz" wrap="square" lIns="0" tIns="5080" rIns="0" bIns="0" rtlCol="0" anchor="ctr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pc="-5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тақырып</a:t>
            </a:r>
            <a:r>
              <a:rPr lang="ru-RU" spc="-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pc="-5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бойынша</a:t>
            </a:r>
            <a:r>
              <a:rPr lang="ru-RU" spc="-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pc="-5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қосымша</a:t>
            </a:r>
            <a:r>
              <a:rPr lang="ru-RU" spc="-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pc="-5" dirty="0" err="1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цифрлық</a:t>
            </a:r>
            <a:r>
              <a:rPr lang="ru-RU" spc="-5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pc="-5" dirty="0" err="1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ресурстардан</a:t>
            </a:r>
            <a:r>
              <a:rPr lang="ru-RU" spc="-5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pc="-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(1-2 </a:t>
            </a:r>
            <a:r>
              <a:rPr lang="ru-RU" spc="-5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ЦББР</a:t>
            </a:r>
            <a:r>
              <a:rPr lang="ru-RU" spc="-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spc="-5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object 10"/>
          <p:cNvSpPr txBox="1"/>
          <p:nvPr/>
        </p:nvSpPr>
        <p:spPr>
          <a:xfrm>
            <a:off x="2120362" y="5917873"/>
            <a:ext cx="4161104" cy="559127"/>
          </a:xfrm>
          <a:prstGeom prst="rect">
            <a:avLst/>
          </a:prstGeom>
          <a:solidFill>
            <a:srgbClr val="334F89"/>
          </a:solidFill>
        </p:spPr>
        <p:txBody>
          <a:bodyPr vert="horz" wrap="square" lIns="0" tIns="5080" rIns="0" bIns="0" rtlCol="0" anchor="ctr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pc="-5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өз</a:t>
            </a:r>
            <a:r>
              <a:rPr lang="ru-RU" spc="-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pc="-5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бетінше</a:t>
            </a:r>
            <a:r>
              <a:rPr lang="ru-RU" spc="-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pc="-5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оқуға</a:t>
            </a:r>
            <a:r>
              <a:rPr lang="ru-RU" spc="-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pc="-5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арналған</a:t>
            </a:r>
            <a:r>
              <a:rPr lang="ru-RU" spc="-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pc="-5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қосымша</a:t>
            </a:r>
            <a:r>
              <a:rPr lang="ru-RU" spc="-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pc="-5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ресурстарға</a:t>
            </a:r>
            <a:r>
              <a:rPr lang="ru-RU" spc="-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pc="-5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сілтемелерден</a:t>
            </a:r>
            <a:r>
              <a:rPr lang="ru-RU" spc="-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pc="-5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тұрады</a:t>
            </a:r>
            <a:r>
              <a:rPr lang="ru-RU" spc="-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spc="-5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3473892" y="1676400"/>
            <a:ext cx="94570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k-KZ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Сабақ: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object 2"/>
          <p:cNvSpPr/>
          <p:nvPr/>
        </p:nvSpPr>
        <p:spPr>
          <a:xfrm>
            <a:off x="9605645" y="2209800"/>
            <a:ext cx="833755" cy="4267200"/>
          </a:xfrm>
          <a:custGeom>
            <a:avLst/>
            <a:gdLst/>
            <a:ahLst/>
            <a:cxnLst/>
            <a:rect l="l" t="t" r="r" b="b"/>
            <a:pathLst>
              <a:path w="833755" h="3914140">
                <a:moveTo>
                  <a:pt x="0" y="3913632"/>
                </a:moveTo>
                <a:lnTo>
                  <a:pt x="833627" y="3913632"/>
                </a:lnTo>
                <a:lnTo>
                  <a:pt x="833627" y="0"/>
                </a:lnTo>
                <a:lnTo>
                  <a:pt x="0" y="0"/>
                </a:lnTo>
                <a:lnTo>
                  <a:pt x="0" y="3913632"/>
                </a:lnTo>
                <a:close/>
              </a:path>
            </a:pathLst>
          </a:custGeom>
          <a:solidFill>
            <a:srgbClr val="61C3EE"/>
          </a:solid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7565903" y="1676400"/>
            <a:ext cx="135024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k-KZ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Ұзақтығы: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9369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8338" y="198437"/>
            <a:ext cx="11352662" cy="1325563"/>
          </a:xfrm>
        </p:spPr>
        <p:txBody>
          <a:bodyPr>
            <a:noAutofit/>
          </a:bodyPr>
          <a:lstStyle/>
          <a:p>
            <a:pPr algn="ctr"/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1-11 СЫНЫПТАРҒА АРНАЛҒАН ҚАЗАҚ ТІЛІНДЕ САБАҚ КЕСТЕСІ</a:t>
            </a:r>
            <a:endParaRPr lang="ru-RU" sz="3200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76813857"/>
              </p:ext>
            </p:extLst>
          </p:nvPr>
        </p:nvGraphicFramePr>
        <p:xfrm>
          <a:off x="228601" y="914400"/>
          <a:ext cx="11658600" cy="588712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14399">
                  <a:extLst>
                    <a:ext uri="{9D8B030D-6E8A-4147-A177-3AD203B41FA5}">
                      <a16:colId xmlns:a16="http://schemas.microsoft.com/office/drawing/2014/main" xmlns="" val="3241270592"/>
                    </a:ext>
                  </a:extLst>
                </a:gridCol>
                <a:gridCol w="838200">
                  <a:extLst>
                    <a:ext uri="{9D8B030D-6E8A-4147-A177-3AD203B41FA5}">
                      <a16:colId xmlns:a16="http://schemas.microsoft.com/office/drawing/2014/main" xmlns="" val="3411792203"/>
                    </a:ext>
                  </a:extLst>
                </a:gridCol>
                <a:gridCol w="825740">
                  <a:extLst>
                    <a:ext uri="{9D8B030D-6E8A-4147-A177-3AD203B41FA5}">
                      <a16:colId xmlns:a16="http://schemas.microsoft.com/office/drawing/2014/main" xmlns="" val="3187137990"/>
                    </a:ext>
                  </a:extLst>
                </a:gridCol>
                <a:gridCol w="918324">
                  <a:extLst>
                    <a:ext uri="{9D8B030D-6E8A-4147-A177-3AD203B41FA5}">
                      <a16:colId xmlns:a16="http://schemas.microsoft.com/office/drawing/2014/main" xmlns="" val="2809372458"/>
                    </a:ext>
                  </a:extLst>
                </a:gridCol>
                <a:gridCol w="987402">
                  <a:extLst>
                    <a:ext uri="{9D8B030D-6E8A-4147-A177-3AD203B41FA5}">
                      <a16:colId xmlns:a16="http://schemas.microsoft.com/office/drawing/2014/main" xmlns="" val="3777598954"/>
                    </a:ext>
                  </a:extLst>
                </a:gridCol>
                <a:gridCol w="1282736">
                  <a:extLst>
                    <a:ext uri="{9D8B030D-6E8A-4147-A177-3AD203B41FA5}">
                      <a16:colId xmlns:a16="http://schemas.microsoft.com/office/drawing/2014/main" xmlns="" val="1382910088"/>
                    </a:ext>
                  </a:extLst>
                </a:gridCol>
                <a:gridCol w="1154066">
                  <a:extLst>
                    <a:ext uri="{9D8B030D-6E8A-4147-A177-3AD203B41FA5}">
                      <a16:colId xmlns:a16="http://schemas.microsoft.com/office/drawing/2014/main" xmlns="" val="378971412"/>
                    </a:ext>
                  </a:extLst>
                </a:gridCol>
                <a:gridCol w="923777">
                  <a:extLst>
                    <a:ext uri="{9D8B030D-6E8A-4147-A177-3AD203B41FA5}">
                      <a16:colId xmlns:a16="http://schemas.microsoft.com/office/drawing/2014/main" xmlns="" val="78615819"/>
                    </a:ext>
                  </a:extLst>
                </a:gridCol>
                <a:gridCol w="741417">
                  <a:extLst>
                    <a:ext uri="{9D8B030D-6E8A-4147-A177-3AD203B41FA5}">
                      <a16:colId xmlns:a16="http://schemas.microsoft.com/office/drawing/2014/main" xmlns="" val="1960036683"/>
                    </a:ext>
                  </a:extLst>
                </a:gridCol>
                <a:gridCol w="953673">
                  <a:extLst>
                    <a:ext uri="{9D8B030D-6E8A-4147-A177-3AD203B41FA5}">
                      <a16:colId xmlns:a16="http://schemas.microsoft.com/office/drawing/2014/main" xmlns="" val="1137755490"/>
                    </a:ext>
                  </a:extLst>
                </a:gridCol>
                <a:gridCol w="1059805">
                  <a:extLst>
                    <a:ext uri="{9D8B030D-6E8A-4147-A177-3AD203B41FA5}">
                      <a16:colId xmlns:a16="http://schemas.microsoft.com/office/drawing/2014/main" xmlns="" val="2732346774"/>
                    </a:ext>
                  </a:extLst>
                </a:gridCol>
                <a:gridCol w="1059061">
                  <a:extLst>
                    <a:ext uri="{9D8B030D-6E8A-4147-A177-3AD203B41FA5}">
                      <a16:colId xmlns:a16="http://schemas.microsoft.com/office/drawing/2014/main" xmlns="" val="1894393688"/>
                    </a:ext>
                  </a:extLst>
                </a:gridCol>
              </a:tblGrid>
              <a:tr h="28853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kern="15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Апта күні</a:t>
                      </a:r>
                      <a:endParaRPr lang="ru-RU" sz="900" kern="1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</a:t>
                      </a:r>
                      <a:r>
                        <a:rPr lang="kk-KZ" sz="900" kern="15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сынып</a:t>
                      </a:r>
                      <a:r>
                        <a:rPr lang="kk-KZ" sz="900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900" kern="1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</a:t>
                      </a:r>
                      <a:r>
                        <a:rPr lang="kk-KZ" sz="900" kern="15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сынып</a:t>
                      </a:r>
                      <a:endParaRPr lang="ru-RU" sz="900" kern="15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kern="15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сынып</a:t>
                      </a:r>
                      <a:endParaRPr lang="ru-RU" sz="900" kern="1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kern="15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 сынып</a:t>
                      </a:r>
                      <a:endParaRPr lang="ru-RU" sz="900" kern="1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kern="15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r>
                        <a:rPr lang="kk-KZ" sz="900" kern="15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сынып</a:t>
                      </a:r>
                      <a:endParaRPr lang="ru-RU" sz="900" kern="1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kern="15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 сынып</a:t>
                      </a:r>
                      <a:endParaRPr lang="ru-RU" sz="900" kern="15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kern="15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  <a:r>
                        <a:rPr lang="kk-KZ" sz="900" kern="15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сынып</a:t>
                      </a:r>
                      <a:endParaRPr lang="ru-RU" sz="900" kern="1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kern="15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 сынып</a:t>
                      </a:r>
                      <a:endParaRPr lang="ru-RU" sz="900" kern="1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kern="15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 сынып</a:t>
                      </a:r>
                      <a:endParaRPr lang="ru-RU" sz="900" kern="1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kern="15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 сынып</a:t>
                      </a:r>
                      <a:endParaRPr lang="ru-RU" sz="900" kern="1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kern="15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 сынып</a:t>
                      </a:r>
                      <a:endParaRPr lang="ru-RU" sz="900" kern="1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extLst>
                  <a:ext uri="{0D108BD9-81ED-4DB2-BD59-A6C34878D82A}">
                    <a16:rowId xmlns:a16="http://schemas.microsoft.com/office/drawing/2014/main" xmlns="" val="1834457555"/>
                  </a:ext>
                </a:extLst>
              </a:tr>
              <a:tr h="67113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kern="15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Дүйсенбі</a:t>
                      </a:r>
                      <a:endParaRPr lang="ru-RU" sz="900" kern="1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Сауат ашу </a:t>
                      </a:r>
                      <a:endParaRPr lang="ru-RU" sz="900" b="1" kern="15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Математика</a:t>
                      </a:r>
                      <a:endParaRPr lang="ru-RU" sz="900" b="1" kern="1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 тілі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Математика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Орыс тілі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Математика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 тілі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Орыс тілі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Математика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Жаратылыстану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Орыс тілі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 тілі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Математика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Қазақстан тарихы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 тілі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Математика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Қазақстан тарихы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 тілі</a:t>
                      </a:r>
                      <a:endParaRPr lang="ru-RU" sz="900" b="1" kern="15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Алгебра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География</a:t>
                      </a:r>
                      <a:endParaRPr lang="ru-RU" sz="900" b="1" kern="1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Физика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 тілі</a:t>
                      </a:r>
                      <a:endParaRPr lang="ru-RU" sz="900" b="1" kern="15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Алгебра</a:t>
                      </a:r>
                      <a:endParaRPr lang="ru-RU" sz="900" b="1" kern="1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Физика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 тілі</a:t>
                      </a:r>
                      <a:endParaRPr lang="ru-RU" sz="900" b="1" kern="15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Алгебра</a:t>
                      </a:r>
                      <a:endParaRPr lang="ru-RU" sz="900" b="1" kern="1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Алгебра және анализ</a:t>
                      </a:r>
                      <a:endParaRPr lang="ru-RU" sz="900" b="1" kern="15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 kern="15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</a:t>
                      </a:r>
                      <a:r>
                        <a:rPr lang="ru-RU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900" b="1" kern="15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әдебиеті</a:t>
                      </a:r>
                      <a:endParaRPr lang="ru-RU" sz="900" b="1" kern="15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Геометрия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Химия</a:t>
                      </a:r>
                      <a:endParaRPr lang="ru-RU" sz="900" b="1" kern="1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Алгебра және анализ 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Орыс тілі 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Қазақстан тарихы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География 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extLst>
                  <a:ext uri="{0D108BD9-81ED-4DB2-BD59-A6C34878D82A}">
                    <a16:rowId xmlns:a16="http://schemas.microsoft.com/office/drawing/2014/main" xmlns="" val="2916049400"/>
                  </a:ext>
                </a:extLst>
              </a:tr>
              <a:tr h="100837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kern="15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Сейсенбі</a:t>
                      </a:r>
                      <a:endParaRPr lang="ru-RU" sz="900" kern="1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Математика</a:t>
                      </a:r>
                      <a:endParaRPr lang="ru-RU" sz="900" b="1" kern="15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Сауат ашу</a:t>
                      </a:r>
                      <a:endParaRPr lang="ru-RU" sz="900" b="1" kern="1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 тілі</a:t>
                      </a:r>
                      <a:endParaRPr lang="ru-RU" sz="900" b="1" kern="15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Математика</a:t>
                      </a:r>
                      <a:endParaRPr lang="ru-RU" sz="900" b="1" kern="1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 тілі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Математика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 тілі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Математика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Математика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 әдебиеті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Жаратылыстану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Орыс тілі және әдебиеті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Математика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 әдебиеті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Жаратылыстану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Орыс тілі және әдебиеті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Геометрия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Химия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Қазақстан тарихы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Орыс тілі және әдебиеті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 әдебиеті</a:t>
                      </a:r>
                      <a:endParaRPr lang="ru-RU" sz="900" b="1" kern="15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Геометрия</a:t>
                      </a:r>
                      <a:endParaRPr lang="ru-RU" sz="900" b="1" kern="15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Қазақстан тарихы</a:t>
                      </a:r>
                      <a:endParaRPr lang="ru-RU" sz="900" b="1" kern="15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Орыс тілі әдебиеті</a:t>
                      </a:r>
                      <a:endParaRPr lang="ru-RU" sz="900" b="1" kern="1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Орыс тілі және әдебиеті 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Қазақстан тарихы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Геометрия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Биология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Алгебра және анализ бастамалары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 әдебиеті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Геометрия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Химия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Алгебра </a:t>
                      </a: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және анализ 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Қазақстан тарихы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География 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extLst>
                  <a:ext uri="{0D108BD9-81ED-4DB2-BD59-A6C34878D82A}">
                    <a16:rowId xmlns:a16="http://schemas.microsoft.com/office/drawing/2014/main" xmlns="" val="694149033"/>
                  </a:ext>
                </a:extLst>
              </a:tr>
              <a:tr h="97553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kern="15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Сәрсенбі</a:t>
                      </a:r>
                      <a:endParaRPr lang="ru-RU" sz="900" kern="1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Математика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Сауат ашу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 тілі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Жаратылыстану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Орыс тілі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Математика</a:t>
                      </a:r>
                      <a:endParaRPr lang="ru-RU" sz="900" b="1" kern="15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 тілі</a:t>
                      </a:r>
                      <a:endParaRPr lang="ru-RU" sz="900" b="1" kern="15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Орыс тілі</a:t>
                      </a:r>
                      <a:endParaRPr lang="ru-RU" sz="900" b="1" kern="1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 тілі</a:t>
                      </a:r>
                      <a:endParaRPr lang="ru-RU" sz="900" b="1" kern="15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Математика</a:t>
                      </a:r>
                      <a:endParaRPr lang="ru-RU" sz="900" b="1" kern="15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Орыс тілі</a:t>
                      </a:r>
                      <a:endParaRPr lang="ru-RU" sz="900" b="1" kern="1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 тілі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Математика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Қазақстан тарихы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 тілі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Математика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Қазақстан тарихы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Алгебра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 тілі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Биология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Алгебра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 тілі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География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Алгебра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 тілі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География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Алгебра және анализ бастамалары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Қазақстан тарихы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Химия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Дүниежүзі тарихы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Орыс тілі және әдебиеті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Алгебра </a:t>
                      </a: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және анализ 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Биология 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Химия 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extLst>
                  <a:ext uri="{0D108BD9-81ED-4DB2-BD59-A6C34878D82A}">
                    <a16:rowId xmlns:a16="http://schemas.microsoft.com/office/drawing/2014/main" xmlns="" val="1690111954"/>
                  </a:ext>
                </a:extLst>
              </a:tr>
              <a:tr h="98277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kern="15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Бейсенбі</a:t>
                      </a:r>
                      <a:endParaRPr lang="ru-RU" sz="900" kern="1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Сауат ашу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Дүниетану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Математика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Дүниетану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Жаратылыстану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Математика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Математика</a:t>
                      </a:r>
                      <a:endParaRPr lang="ru-RU" sz="900" b="1" kern="15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 тілі</a:t>
                      </a:r>
                      <a:endParaRPr lang="ru-RU" sz="900" b="1" kern="1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</a:t>
                      </a:r>
                      <a:r>
                        <a:rPr lang="ru-RU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900" b="1" kern="15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әдебиеті</a:t>
                      </a:r>
                      <a:endParaRPr lang="ru-RU" sz="900" b="1" kern="15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Математика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Дүние</a:t>
                      </a:r>
                      <a:r>
                        <a:rPr lang="ru-RU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900" b="1" kern="15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жүзі</a:t>
                      </a:r>
                      <a:r>
                        <a:rPr lang="ru-RU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900" b="1" kern="15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тарихы</a:t>
                      </a:r>
                      <a:endParaRPr lang="ru-RU" sz="900" b="1" kern="15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Орыс тілі және әдебиеті</a:t>
                      </a:r>
                      <a:endParaRPr lang="ru-RU" sz="900" b="1" kern="1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</a:t>
                      </a:r>
                      <a:r>
                        <a:rPr lang="ru-RU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900" b="1" kern="15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әдебиет</a:t>
                      </a:r>
                      <a:r>
                        <a:rPr lang="kk-KZ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і</a:t>
                      </a:r>
                      <a:endParaRPr lang="ru-RU" sz="900" b="1" kern="15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Математика</a:t>
                      </a:r>
                      <a:endParaRPr lang="ru-RU" sz="900" b="1" kern="15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Дүние жүзі тарихы</a:t>
                      </a:r>
                      <a:endParaRPr lang="ru-RU" sz="900" b="1" kern="15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Орыс тілі және әдебиеті</a:t>
                      </a:r>
                      <a:endParaRPr lang="ru-RU" sz="900" b="1" kern="1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 әдебиеті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Физика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Қазақстан тарихы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Орыс тілі және әдебиеті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Қазақстан тарихы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Химия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Дүние жүзі тарихы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Орыс тілі және әдебиеті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 әдебиеті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Қазақстан тарихы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Химия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Орыс тілі және әдебиеті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Алгебра және анализ бастамалары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 әдебиеті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Физика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География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Физика 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 тілі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 әдебиеті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extLst>
                  <a:ext uri="{0D108BD9-81ED-4DB2-BD59-A6C34878D82A}">
                    <a16:rowId xmlns:a16="http://schemas.microsoft.com/office/drawing/2014/main" xmlns="" val="1045360046"/>
                  </a:ext>
                </a:extLst>
              </a:tr>
              <a:tr h="129838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kern="15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Жұма</a:t>
                      </a:r>
                      <a:endParaRPr lang="ru-RU" sz="900" kern="1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Сауат ашу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Жаратылыстану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Математика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 тілі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Дүниетану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Математика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Математика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Дүниетану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Математика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 тілі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Жаратылыстану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Математика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</a:t>
                      </a:r>
                      <a:r>
                        <a:rPr lang="ru-RU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900" b="1" kern="15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тілі</a:t>
                      </a:r>
                      <a:endParaRPr lang="ru-RU" sz="900" b="1" kern="15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Жаратылыстану</a:t>
                      </a:r>
                      <a:endParaRPr lang="ru-RU" sz="900" b="1" kern="1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 тілі</a:t>
                      </a:r>
                      <a:endParaRPr lang="ru-RU" sz="900" b="1" kern="15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Алгебра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Дүние</a:t>
                      </a:r>
                      <a:r>
                        <a:rPr lang="ru-RU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900" b="1" kern="15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жүзі</a:t>
                      </a:r>
                      <a:r>
                        <a:rPr lang="ru-RU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900" b="1" kern="15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тарихы</a:t>
                      </a:r>
                      <a:r>
                        <a:rPr lang="ru-RU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900" b="1" kern="1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Геометрия</a:t>
                      </a:r>
                      <a:endParaRPr lang="ru-RU" sz="900" b="1" kern="15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Алгебра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Биология</a:t>
                      </a:r>
                      <a:endParaRPr lang="ru-RU" sz="900" b="1" kern="1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Геометрия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Алгебра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Дүние</a:t>
                      </a:r>
                      <a:r>
                        <a:rPr lang="ru-RU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900" b="1" kern="15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жүзі</a:t>
                      </a:r>
                      <a:r>
                        <a:rPr lang="ru-RU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900" b="1" kern="15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тарихы</a:t>
                      </a:r>
                      <a:endParaRPr lang="ru-RU" sz="900" b="1" kern="1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Алгебра </a:t>
                      </a:r>
                      <a:r>
                        <a:rPr lang="ru-RU" sz="900" b="1" kern="15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және</a:t>
                      </a:r>
                      <a:r>
                        <a:rPr lang="ru-RU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анализ </a:t>
                      </a:r>
                      <a:r>
                        <a:rPr lang="ru-RU" sz="900" b="1" kern="15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бастамалары</a:t>
                      </a:r>
                      <a:endParaRPr lang="ru-RU" sz="900" b="1" kern="15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Қазақстан</a:t>
                      </a:r>
                      <a:r>
                        <a:rPr lang="ru-RU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900" b="1" kern="15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тарихы</a:t>
                      </a:r>
                      <a:endParaRPr lang="ru-RU" sz="900" b="1" kern="15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Биология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География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Орыс тілі және әдебиеті</a:t>
                      </a:r>
                      <a:endParaRPr lang="ru-RU" sz="900" b="1" kern="1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Химия 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 тілі</a:t>
                      </a:r>
                      <a:endParaRPr lang="ru-RU" sz="900" b="1" kern="15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Биология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Орыс тілі </a:t>
                      </a:r>
                      <a:endParaRPr lang="ru-RU" sz="900" b="1" kern="15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Ағылшын тілі</a:t>
                      </a:r>
                      <a:endParaRPr lang="ru-RU" sz="900" b="1" kern="1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extLst>
                  <a:ext uri="{0D108BD9-81ED-4DB2-BD59-A6C34878D82A}">
                    <a16:rowId xmlns:a16="http://schemas.microsoft.com/office/drawing/2014/main" xmlns="" val="272600943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840294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8338" y="228601"/>
            <a:ext cx="11352662" cy="457200"/>
          </a:xfrm>
        </p:spPr>
        <p:txBody>
          <a:bodyPr>
            <a:noAutofit/>
          </a:bodyPr>
          <a:lstStyle/>
          <a:p>
            <a:pPr algn="ctr"/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1-11 СЫНЫПТАРҒА АРНАЛҒАН ОРЫС ТІЛІНДЕ САБАҚ КЕСТЕСІ</a:t>
            </a:r>
            <a:endParaRPr lang="ru-RU" sz="3200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48547164"/>
              </p:ext>
            </p:extLst>
          </p:nvPr>
        </p:nvGraphicFramePr>
        <p:xfrm>
          <a:off x="184088" y="790527"/>
          <a:ext cx="11823824" cy="583887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82712">
                  <a:extLst>
                    <a:ext uri="{9D8B030D-6E8A-4147-A177-3AD203B41FA5}">
                      <a16:colId xmlns:a16="http://schemas.microsoft.com/office/drawing/2014/main" xmlns="" val="3241270592"/>
                    </a:ext>
                  </a:extLst>
                </a:gridCol>
                <a:gridCol w="838200">
                  <a:extLst>
                    <a:ext uri="{9D8B030D-6E8A-4147-A177-3AD203B41FA5}">
                      <a16:colId xmlns:a16="http://schemas.microsoft.com/office/drawing/2014/main" xmlns="" val="3411792203"/>
                    </a:ext>
                  </a:extLst>
                </a:gridCol>
                <a:gridCol w="961725">
                  <a:extLst>
                    <a:ext uri="{9D8B030D-6E8A-4147-A177-3AD203B41FA5}">
                      <a16:colId xmlns:a16="http://schemas.microsoft.com/office/drawing/2014/main" xmlns="" val="3187137990"/>
                    </a:ext>
                  </a:extLst>
                </a:gridCol>
                <a:gridCol w="863589">
                  <a:extLst>
                    <a:ext uri="{9D8B030D-6E8A-4147-A177-3AD203B41FA5}">
                      <a16:colId xmlns:a16="http://schemas.microsoft.com/office/drawing/2014/main" xmlns="" val="2809372458"/>
                    </a:ext>
                  </a:extLst>
                </a:gridCol>
                <a:gridCol w="1070286">
                  <a:extLst>
                    <a:ext uri="{9D8B030D-6E8A-4147-A177-3AD203B41FA5}">
                      <a16:colId xmlns:a16="http://schemas.microsoft.com/office/drawing/2014/main" xmlns="" val="3777598954"/>
                    </a:ext>
                  </a:extLst>
                </a:gridCol>
                <a:gridCol w="1232026">
                  <a:extLst>
                    <a:ext uri="{9D8B030D-6E8A-4147-A177-3AD203B41FA5}">
                      <a16:colId xmlns:a16="http://schemas.microsoft.com/office/drawing/2014/main" xmlns="" val="1382910088"/>
                    </a:ext>
                  </a:extLst>
                </a:gridCol>
                <a:gridCol w="1170420">
                  <a:extLst>
                    <a:ext uri="{9D8B030D-6E8A-4147-A177-3AD203B41FA5}">
                      <a16:colId xmlns:a16="http://schemas.microsoft.com/office/drawing/2014/main" xmlns="" val="378971412"/>
                    </a:ext>
                  </a:extLst>
                </a:gridCol>
                <a:gridCol w="936864">
                  <a:extLst>
                    <a:ext uri="{9D8B030D-6E8A-4147-A177-3AD203B41FA5}">
                      <a16:colId xmlns:a16="http://schemas.microsoft.com/office/drawing/2014/main" xmlns="" val="78615819"/>
                    </a:ext>
                  </a:extLst>
                </a:gridCol>
                <a:gridCol w="851690">
                  <a:extLst>
                    <a:ext uri="{9D8B030D-6E8A-4147-A177-3AD203B41FA5}">
                      <a16:colId xmlns:a16="http://schemas.microsoft.com/office/drawing/2014/main" xmlns="" val="1960036683"/>
                    </a:ext>
                  </a:extLst>
                </a:gridCol>
                <a:gridCol w="867421">
                  <a:extLst>
                    <a:ext uri="{9D8B030D-6E8A-4147-A177-3AD203B41FA5}">
                      <a16:colId xmlns:a16="http://schemas.microsoft.com/office/drawing/2014/main" xmlns="" val="1137755490"/>
                    </a:ext>
                  </a:extLst>
                </a:gridCol>
                <a:gridCol w="1074824">
                  <a:extLst>
                    <a:ext uri="{9D8B030D-6E8A-4147-A177-3AD203B41FA5}">
                      <a16:colId xmlns:a16="http://schemas.microsoft.com/office/drawing/2014/main" xmlns="" val="2732346774"/>
                    </a:ext>
                  </a:extLst>
                </a:gridCol>
                <a:gridCol w="1074067">
                  <a:extLst>
                    <a:ext uri="{9D8B030D-6E8A-4147-A177-3AD203B41FA5}">
                      <a16:colId xmlns:a16="http://schemas.microsoft.com/office/drawing/2014/main" xmlns="" val="1894393688"/>
                    </a:ext>
                  </a:extLst>
                </a:gridCol>
              </a:tblGrid>
              <a:tr h="28853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kern="15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Апта күні</a:t>
                      </a:r>
                      <a:endParaRPr lang="ru-RU" sz="900" kern="1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</a:t>
                      </a:r>
                      <a:r>
                        <a:rPr lang="kk-KZ" sz="900" kern="15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сынып</a:t>
                      </a:r>
                      <a:r>
                        <a:rPr lang="kk-KZ" sz="900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900" kern="1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</a:t>
                      </a:r>
                      <a:r>
                        <a:rPr lang="kk-KZ" sz="900" kern="15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сынып</a:t>
                      </a:r>
                      <a:endParaRPr lang="ru-RU" sz="900" kern="15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kern="15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сынып</a:t>
                      </a:r>
                      <a:endParaRPr lang="ru-RU" sz="900" kern="1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kern="15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 сынып</a:t>
                      </a:r>
                      <a:endParaRPr lang="ru-RU" sz="900" kern="1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kern="15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r>
                        <a:rPr lang="kk-KZ" sz="900" kern="15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сынып</a:t>
                      </a:r>
                      <a:endParaRPr lang="ru-RU" sz="900" kern="1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kern="15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 сынып</a:t>
                      </a:r>
                      <a:endParaRPr lang="ru-RU" sz="900" kern="15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kern="15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  <a:r>
                        <a:rPr lang="kk-KZ" sz="900" kern="15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сынып</a:t>
                      </a:r>
                      <a:endParaRPr lang="ru-RU" sz="900" kern="1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kern="15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 сынып</a:t>
                      </a:r>
                      <a:endParaRPr lang="ru-RU" sz="900" kern="1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kern="15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 сынып</a:t>
                      </a:r>
                      <a:endParaRPr lang="ru-RU" sz="900" kern="1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kern="15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 сынып</a:t>
                      </a:r>
                      <a:endParaRPr lang="ru-RU" sz="900" kern="1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kern="15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 сынып</a:t>
                      </a:r>
                      <a:endParaRPr lang="ru-RU" sz="900" kern="1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extLst>
                  <a:ext uri="{0D108BD9-81ED-4DB2-BD59-A6C34878D82A}">
                    <a16:rowId xmlns:a16="http://schemas.microsoft.com/office/drawing/2014/main" xmlns="" val="1834457555"/>
                  </a:ext>
                </a:extLst>
              </a:tr>
              <a:tr h="67113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kern="15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Дүйсенбі</a:t>
                      </a:r>
                      <a:endParaRPr lang="ru-RU" sz="900" kern="1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Обучение грамоте</a:t>
                      </a:r>
                      <a:endParaRPr lang="ru-RU" sz="900" b="1" kern="1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Математика</a:t>
                      </a:r>
                      <a:endParaRPr lang="ru-RU" sz="900" b="1" kern="1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Математика 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Русский язык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Қазақ тілі 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Математика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Русский язык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Қазақ тілі 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Математика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Естествознание 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Қазақ тілі 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Русский язык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Математика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История Казахстана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Рус. язык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Математика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История Казахстана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Рус. язык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Алгебра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География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 kern="15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Физика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Рус. язык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Алгебра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 kern="15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Физика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 kern="15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Рус. язык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 kern="15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Алгебра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Алгебра и начала анализа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Рус.литер.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Физика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 kern="15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Химия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Алгебра и начала анализа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Қазақ тілі 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История Казахст.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География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2916049400"/>
                  </a:ext>
                </a:extLst>
              </a:tr>
              <a:tr h="100837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kern="15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Сейсенбі</a:t>
                      </a:r>
                      <a:endParaRPr lang="ru-RU" sz="900" kern="1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Математика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Обучение грамоте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Русский язык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Математика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Математика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Русский язык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Русский язык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Математика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Математика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Русская литература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Қазақ тілі және әдебиеті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Естествознание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Математика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Русская литература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Қазақ тілі және әдебиеті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Естествознание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Геометрия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Химия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Қазақ тілі және әдебиеті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История Казахстана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Русская литература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Геометрия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Қазақ тілі және әдебиеті</a:t>
                      </a:r>
                      <a:endParaRPr lang="ru-RU" sz="900" b="1" kern="1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История Казахст.</a:t>
                      </a:r>
                      <a:endParaRPr lang="ru-RU" sz="900" b="1" kern="1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Қазақ тілі және әдебиеті</a:t>
                      </a:r>
                      <a:endParaRPr lang="ru-RU" sz="900" b="1" kern="1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Геометрия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История Казахстана</a:t>
                      </a:r>
                      <a:endParaRPr lang="ru-RU" sz="900" b="1" kern="1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Биология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Русский язык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Русская литература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Геометрия 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Биология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Геометрия 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Физика</a:t>
                      </a: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Всемирная история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694149033"/>
                  </a:ext>
                </a:extLst>
              </a:tr>
              <a:tr h="97553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kern="15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Сәрсенбі</a:t>
                      </a:r>
                      <a:endParaRPr lang="ru-RU" sz="900" kern="1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Математика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Обучение грамоте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Русский язык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Естествознание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Қазақ тілі 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Математика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Русский язык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Қазақ тілі 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Русский язык</a:t>
                      </a:r>
                      <a:endParaRPr lang="ru-RU" sz="900" b="1" kern="1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Математика</a:t>
                      </a:r>
                      <a:endParaRPr lang="ru-RU" sz="900" b="1" kern="1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Қазақ тілі </a:t>
                      </a:r>
                      <a:endParaRPr lang="ru-RU" sz="900" b="1" kern="1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Русский язык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Математика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История Казахстана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Русский язык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Математика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История Казахстана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Алгебра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Русский язык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Биология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Алгебра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Русский язык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География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Алгебра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Русский язык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География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Алгебра и начала анализа 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Қазақ тілі және әдебиеті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История Казахстана 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Химия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Всемирная история 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Алгебра и начала анализа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Биология 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Химия 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690111954"/>
                  </a:ext>
                </a:extLst>
              </a:tr>
              <a:tr h="98277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kern="15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Бейсенбі</a:t>
                      </a:r>
                      <a:endParaRPr lang="ru-RU" sz="900" kern="1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Обучение грамоте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Познание мира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Познание мира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Математика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Русская литература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Математика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Познание мира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Математика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Русская литература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Математика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Всемирная история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Қазақ тілі және әдебиеті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Русская литература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Математика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Всемирная история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Қазақ тілі және әдебиеті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Русская литература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Физика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История Казахстана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Қазақ тілі және әдебиеті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История Казахстана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Химия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Всемирная история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Қазақ тілі және әдебиеті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Русская литература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История Казахстана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Химия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Қазақ тілі және әдебиеті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Русский язык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Русская литература</a:t>
                      </a:r>
                      <a:r>
                        <a:rPr lang="ru-RU" sz="900" b="1" i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Физика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География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Физика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Русский язык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Русская литература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45360046"/>
                  </a:ext>
                </a:extLst>
              </a:tr>
              <a:tr h="129838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kern="15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Жұма</a:t>
                      </a:r>
                      <a:endParaRPr lang="ru-RU" sz="900" kern="1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Обучение грамоте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Естествознание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Математика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Русский язык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Математика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Познание мира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Математика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Русский язык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Математика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Русский язык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Естествознание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Математика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Русский язык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Естествознание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Русский язык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Алгебра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Всемирная история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Геометрия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Алгебра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Биология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b="1" kern="15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Геометрия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Алгебра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Всемирная история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Алгебра и начала анализа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История Казахстана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Биология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Всемирная история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Қазақ тілі және әдебиеті</a:t>
                      </a:r>
                      <a:endParaRPr lang="ru-RU" sz="900" b="1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Химия 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Русский язык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b="1" kern="15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Биология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Қазақ тілі </a:t>
                      </a:r>
                      <a:endParaRPr lang="ru-RU" sz="900" b="1" kern="1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k-KZ" sz="900" b="1" kern="15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Английский язык</a:t>
                      </a:r>
                      <a:endParaRPr lang="ru-RU" sz="900" b="1" kern="1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272600943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330220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20979" y="1469766"/>
            <a:ext cx="833755" cy="5083434"/>
          </a:xfrm>
          <a:custGeom>
            <a:avLst/>
            <a:gdLst/>
            <a:ahLst/>
            <a:cxnLst/>
            <a:rect l="l" t="t" r="r" b="b"/>
            <a:pathLst>
              <a:path w="833755" h="3914140">
                <a:moveTo>
                  <a:pt x="0" y="3913632"/>
                </a:moveTo>
                <a:lnTo>
                  <a:pt x="833627" y="3913632"/>
                </a:lnTo>
                <a:lnTo>
                  <a:pt x="833627" y="0"/>
                </a:lnTo>
                <a:lnTo>
                  <a:pt x="0" y="0"/>
                </a:lnTo>
                <a:lnTo>
                  <a:pt x="0" y="3913632"/>
                </a:lnTo>
                <a:close/>
              </a:path>
            </a:pathLst>
          </a:custGeom>
          <a:solidFill>
            <a:srgbClr val="61C3E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400811" y="457200"/>
            <a:ext cx="11791315" cy="647700"/>
          </a:xfrm>
          <a:custGeom>
            <a:avLst/>
            <a:gdLst/>
            <a:ahLst/>
            <a:cxnLst/>
            <a:rect l="l" t="t" r="r" b="b"/>
            <a:pathLst>
              <a:path w="11791315" h="647700">
                <a:moveTo>
                  <a:pt x="0" y="647700"/>
                </a:moveTo>
                <a:lnTo>
                  <a:pt x="11791188" y="647700"/>
                </a:lnTo>
                <a:lnTo>
                  <a:pt x="11791188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304800" y="457200"/>
            <a:ext cx="24765" cy="647700"/>
          </a:xfrm>
          <a:custGeom>
            <a:avLst/>
            <a:gdLst/>
            <a:ahLst/>
            <a:cxnLst/>
            <a:rect l="l" t="t" r="r" b="b"/>
            <a:pathLst>
              <a:path w="24764" h="647700">
                <a:moveTo>
                  <a:pt x="0" y="647700"/>
                </a:moveTo>
                <a:lnTo>
                  <a:pt x="24384" y="647700"/>
                </a:lnTo>
                <a:lnTo>
                  <a:pt x="24384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0" y="457200"/>
            <a:ext cx="248920" cy="647700"/>
          </a:xfrm>
          <a:custGeom>
            <a:avLst/>
            <a:gdLst/>
            <a:ahLst/>
            <a:cxnLst/>
            <a:rect l="l" t="t" r="r" b="b"/>
            <a:pathLst>
              <a:path w="248920" h="647700">
                <a:moveTo>
                  <a:pt x="0" y="647700"/>
                </a:moveTo>
                <a:lnTo>
                  <a:pt x="248411" y="647700"/>
                </a:lnTo>
                <a:lnTo>
                  <a:pt x="248411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691387" y="567943"/>
            <a:ext cx="7956550" cy="3606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ru-RU" sz="2200" spc="-15" dirty="0"/>
              <a:t>ҚАШЫҚТЫҚТАН ОҚЫТУДЫ ҰЙЫМДАСТЫРУ ҮЛГІЛЕРІ</a:t>
            </a:r>
            <a:endParaRPr sz="2200" dirty="0"/>
          </a:p>
        </p:txBody>
      </p:sp>
      <p:sp>
        <p:nvSpPr>
          <p:cNvPr id="7" name="object 7"/>
          <p:cNvSpPr/>
          <p:nvPr/>
        </p:nvSpPr>
        <p:spPr>
          <a:xfrm>
            <a:off x="329184" y="457200"/>
            <a:ext cx="71755" cy="647700"/>
          </a:xfrm>
          <a:custGeom>
            <a:avLst/>
            <a:gdLst/>
            <a:ahLst/>
            <a:cxnLst/>
            <a:rect l="l" t="t" r="r" b="b"/>
            <a:pathLst>
              <a:path w="71754" h="647700">
                <a:moveTo>
                  <a:pt x="0" y="647700"/>
                </a:moveTo>
                <a:lnTo>
                  <a:pt x="71628" y="647700"/>
                </a:lnTo>
                <a:lnTo>
                  <a:pt x="71628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solidFill>
            <a:srgbClr val="61C3E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1048870" y="1447800"/>
            <a:ext cx="3744000" cy="602729"/>
          </a:xfrm>
          <a:prstGeom prst="rect">
            <a:avLst/>
          </a:prstGeom>
          <a:solidFill>
            <a:srgbClr val="334F89"/>
          </a:solidFill>
        </p:spPr>
        <p:txBody>
          <a:bodyPr vert="horz" wrap="square" lIns="0" tIns="109220" rIns="0" bIns="0" rtlCol="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n-US" sz="1600" spc="-10" dirty="0">
                <a:solidFill>
                  <a:srgbClr val="FFFFFF"/>
                </a:solidFill>
                <a:latin typeface="Arial"/>
                <a:cs typeface="Arial"/>
              </a:rPr>
              <a:t>Kundelik.kz </a:t>
            </a:r>
            <a:r>
              <a:rPr lang="ru-RU" sz="1600" spc="-10" dirty="0" err="1">
                <a:solidFill>
                  <a:srgbClr val="FFFFFF"/>
                </a:solidFill>
                <a:latin typeface="Arial"/>
                <a:cs typeface="Arial"/>
              </a:rPr>
              <a:t>электронды</a:t>
            </a:r>
            <a:r>
              <a:rPr lang="ru-RU" sz="1600" spc="-10" dirty="0">
                <a:solidFill>
                  <a:srgbClr val="FFFFFF"/>
                </a:solidFill>
                <a:latin typeface="Arial"/>
                <a:cs typeface="Arial"/>
              </a:rPr>
              <a:t> журналы </a:t>
            </a:r>
            <a:r>
              <a:rPr lang="ru-RU" sz="1600" spc="-10" dirty="0" err="1">
                <a:solidFill>
                  <a:srgbClr val="FFFFFF"/>
                </a:solidFill>
                <a:latin typeface="Arial"/>
                <a:cs typeface="Arial"/>
              </a:rPr>
              <a:t>және</a:t>
            </a:r>
            <a:r>
              <a:rPr lang="ru-RU" sz="16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10" dirty="0" err="1">
                <a:solidFill>
                  <a:srgbClr val="FFFFFF"/>
                </a:solidFill>
                <a:latin typeface="Arial"/>
                <a:cs typeface="Arial"/>
              </a:rPr>
              <a:t>күнделік</a:t>
            </a:r>
            <a:r>
              <a:rPr lang="ru-RU" sz="1600" spc="-10" dirty="0">
                <a:solidFill>
                  <a:srgbClr val="FFFFFF"/>
                </a:solidFill>
                <a:latin typeface="Arial"/>
                <a:cs typeface="Arial"/>
              </a:rPr>
              <a:t>.</a:t>
            </a:r>
            <a:endParaRPr sz="1600" spc="-10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1056600" y="5868670"/>
            <a:ext cx="3744000" cy="684530"/>
          </a:xfrm>
          <a:custGeom>
            <a:avLst/>
            <a:gdLst/>
            <a:ahLst/>
            <a:cxnLst/>
            <a:rect l="l" t="t" r="r" b="b"/>
            <a:pathLst>
              <a:path w="3671570" h="684529">
                <a:moveTo>
                  <a:pt x="0" y="684276"/>
                </a:moveTo>
                <a:lnTo>
                  <a:pt x="3671315" y="684276"/>
                </a:lnTo>
                <a:lnTo>
                  <a:pt x="3671315" y="0"/>
                </a:lnTo>
                <a:lnTo>
                  <a:pt x="0" y="0"/>
                </a:lnTo>
                <a:lnTo>
                  <a:pt x="0" y="684276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 sz="1600"/>
          </a:p>
        </p:txBody>
      </p:sp>
      <p:sp>
        <p:nvSpPr>
          <p:cNvPr id="12" name="object 12"/>
          <p:cNvSpPr txBox="1"/>
          <p:nvPr/>
        </p:nvSpPr>
        <p:spPr>
          <a:xfrm>
            <a:off x="1295400" y="5971733"/>
            <a:ext cx="3412009" cy="50526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280670" algn="ctr">
              <a:lnSpc>
                <a:spcPct val="100000"/>
              </a:lnSpc>
            </a:pPr>
            <a:r>
              <a:rPr lang="ru-RU" sz="1600" spc="-25" dirty="0" err="1">
                <a:solidFill>
                  <a:srgbClr val="FFFFFF"/>
                </a:solidFill>
                <a:latin typeface="Arial"/>
                <a:cs typeface="Arial"/>
              </a:rPr>
              <a:t>Әлеуметтік</a:t>
            </a:r>
            <a:r>
              <a:rPr lang="ru-RU" sz="1600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25" dirty="0" err="1">
                <a:solidFill>
                  <a:srgbClr val="FFFFFF"/>
                </a:solidFill>
                <a:latin typeface="Arial"/>
                <a:cs typeface="Arial"/>
              </a:rPr>
              <a:t>желілер</a:t>
            </a:r>
            <a:r>
              <a:rPr lang="ru-RU" sz="1600" spc="-25" dirty="0">
                <a:solidFill>
                  <a:srgbClr val="FFFFFF"/>
                </a:solidFill>
                <a:latin typeface="Arial"/>
                <a:cs typeface="Arial"/>
              </a:rPr>
              <a:t> мен </a:t>
            </a:r>
            <a:r>
              <a:rPr lang="ru-RU" sz="1600" spc="-25" dirty="0" err="1">
                <a:solidFill>
                  <a:srgbClr val="FFFFFF"/>
                </a:solidFill>
                <a:latin typeface="Arial"/>
                <a:cs typeface="Arial"/>
              </a:rPr>
              <a:t>мобильді</a:t>
            </a:r>
            <a:r>
              <a:rPr lang="ru-RU" sz="1600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25" dirty="0" err="1">
                <a:solidFill>
                  <a:srgbClr val="FFFFFF"/>
                </a:solidFill>
                <a:latin typeface="Arial"/>
                <a:cs typeface="Arial"/>
              </a:rPr>
              <a:t>мессенджерлер</a:t>
            </a:r>
            <a:r>
              <a:rPr lang="ru-RU" sz="1600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600" spc="-25" dirty="0" err="1" smtClean="0">
                <a:solidFill>
                  <a:srgbClr val="FFFFFF"/>
                </a:solidFill>
                <a:latin typeface="Arial"/>
                <a:cs typeface="Arial"/>
              </a:rPr>
              <a:t>ресурстары</a:t>
            </a:r>
            <a:endParaRPr sz="1600" dirty="0">
              <a:latin typeface="Arial"/>
              <a:cs typeface="Arial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1047983" y="5357209"/>
            <a:ext cx="3744000" cy="432000"/>
          </a:xfrm>
          <a:prstGeom prst="rect">
            <a:avLst/>
          </a:prstGeom>
          <a:solidFill>
            <a:srgbClr val="334F89"/>
          </a:solidFill>
        </p:spPr>
        <p:txBody>
          <a:bodyPr vert="horz" wrap="square" lIns="0" tIns="110489" rIns="0" bIns="0" rtlCol="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kk-KZ" sz="1600" spc="-5" dirty="0" smtClean="0">
                <a:solidFill>
                  <a:srgbClr val="FFFFFF"/>
                </a:solidFill>
                <a:latin typeface="Arial"/>
                <a:cs typeface="Arial"/>
              </a:rPr>
              <a:t>Мұғалімнің жек сайты (блогы)</a:t>
            </a:r>
            <a:endParaRPr sz="1600" dirty="0">
              <a:latin typeface="Arial"/>
              <a:cs typeface="Arial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4914900" y="1447800"/>
            <a:ext cx="7134225" cy="5149597"/>
          </a:xfrm>
          <a:custGeom>
            <a:avLst/>
            <a:gdLst/>
            <a:ahLst/>
            <a:cxnLst/>
            <a:rect l="l" t="t" r="r" b="b"/>
            <a:pathLst>
              <a:path w="7134225" h="5247640">
                <a:moveTo>
                  <a:pt x="0" y="5247132"/>
                </a:moveTo>
                <a:lnTo>
                  <a:pt x="7133844" y="5247132"/>
                </a:lnTo>
                <a:lnTo>
                  <a:pt x="7133844" y="0"/>
                </a:lnTo>
                <a:lnTo>
                  <a:pt x="0" y="0"/>
                </a:lnTo>
                <a:lnTo>
                  <a:pt x="0" y="5247132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 txBox="1"/>
          <p:nvPr/>
        </p:nvSpPr>
        <p:spPr>
          <a:xfrm>
            <a:off x="4994275" y="1432029"/>
            <a:ext cx="6910120" cy="5075748"/>
          </a:xfrm>
          <a:prstGeom prst="rect">
            <a:avLst/>
          </a:prstGeom>
        </p:spPr>
        <p:txBody>
          <a:bodyPr vert="horz" wrap="square" lIns="0" tIns="119380" rIns="0" bIns="0" rtlCol="0">
            <a:spAutoFit/>
          </a:bodyPr>
          <a:lstStyle/>
          <a:p>
            <a:pPr marL="1227455">
              <a:lnSpc>
                <a:spcPct val="100000"/>
              </a:lnSpc>
              <a:spcBef>
                <a:spcPts val="940"/>
              </a:spcBef>
            </a:pPr>
            <a:r>
              <a:rPr sz="1400" b="1" spc="-10" dirty="0" smtClean="0">
                <a:solidFill>
                  <a:srgbClr val="FFFFFF"/>
                </a:solidFill>
                <a:latin typeface="Arial"/>
                <a:cs typeface="Arial"/>
              </a:rPr>
              <a:t>ЦИФР</a:t>
            </a:r>
            <a:r>
              <a:rPr lang="kk-KZ" sz="1400" b="1" spc="-10" dirty="0">
                <a:solidFill>
                  <a:srgbClr val="FFFFFF"/>
                </a:solidFill>
                <a:latin typeface="Arial"/>
                <a:cs typeface="Arial"/>
              </a:rPr>
              <a:t>ЛЫҚ </a:t>
            </a:r>
            <a:r>
              <a:rPr lang="kk-KZ" sz="1400" b="1" spc="-10" dirty="0" smtClean="0">
                <a:solidFill>
                  <a:srgbClr val="FFFFFF"/>
                </a:solidFill>
                <a:latin typeface="Arial"/>
                <a:cs typeface="Arial"/>
              </a:rPr>
              <a:t>БІЛІМ </a:t>
            </a:r>
            <a:r>
              <a:rPr lang="kk-KZ" sz="1400" b="1" spc="-10" dirty="0">
                <a:solidFill>
                  <a:srgbClr val="FFFFFF"/>
                </a:solidFill>
                <a:latin typeface="Arial"/>
                <a:cs typeface="Arial"/>
              </a:rPr>
              <a:t>БЕРУ </a:t>
            </a:r>
            <a:r>
              <a:rPr lang="kk-KZ" sz="1400" b="1" spc="-10" dirty="0" smtClean="0">
                <a:solidFill>
                  <a:srgbClr val="FFFFFF"/>
                </a:solidFill>
                <a:latin typeface="Arial"/>
                <a:cs typeface="Arial"/>
              </a:rPr>
              <a:t>РЕСУРСТАРЫ</a:t>
            </a:r>
          </a:p>
          <a:p>
            <a:pPr lvl="0"/>
            <a:endParaRPr lang="ru-RU" sz="1400" dirty="0" smtClean="0">
              <a:solidFill>
                <a:schemeClr val="bg1"/>
              </a:solidFill>
            </a:endParaRPr>
          </a:p>
          <a:p>
            <a:pPr lvl="0"/>
            <a:r>
              <a:rPr lang="ru-RU" sz="1400" dirty="0" smtClean="0">
                <a:solidFill>
                  <a:schemeClr val="bg1"/>
                </a:solidFill>
              </a:rPr>
              <a:t>БАРЛЫҚТАРЫНАДЛЯ </a:t>
            </a:r>
            <a:r>
              <a:rPr lang="ru-RU" sz="1400" dirty="0">
                <a:solidFill>
                  <a:schemeClr val="bg1"/>
                </a:solidFill>
              </a:rPr>
              <a:t>ВСЕХ:</a:t>
            </a:r>
          </a:p>
          <a:p>
            <a:pPr marL="342900" lvl="0" indent="-342900">
              <a:buFont typeface="+mj-lt"/>
              <a:buAutoNum type="arabicPeriod"/>
            </a:pPr>
            <a:r>
              <a:rPr lang="ru-RU" sz="1400" dirty="0">
                <a:solidFill>
                  <a:schemeClr val="bg1"/>
                </a:solidFill>
              </a:rPr>
              <a:t>«</a:t>
            </a:r>
            <a:r>
              <a:rPr lang="ru-RU" sz="1400" dirty="0" err="1">
                <a:solidFill>
                  <a:schemeClr val="bg1"/>
                </a:solidFill>
              </a:rPr>
              <a:t>Coursera</a:t>
            </a:r>
            <a:r>
              <a:rPr lang="ru-RU" sz="1400" dirty="0">
                <a:solidFill>
                  <a:schemeClr val="bg1"/>
                </a:solidFill>
              </a:rPr>
              <a:t>» — </a:t>
            </a:r>
            <a:r>
              <a:rPr lang="ru-RU" sz="1400" dirty="0" err="1">
                <a:solidFill>
                  <a:schemeClr val="bg1"/>
                </a:solidFill>
              </a:rPr>
              <a:t>жаппай</a:t>
            </a:r>
            <a:r>
              <a:rPr lang="ru-RU" sz="1400" dirty="0">
                <a:solidFill>
                  <a:schemeClr val="bg1"/>
                </a:solidFill>
              </a:rPr>
              <a:t> онлайн-</a:t>
            </a:r>
            <a:r>
              <a:rPr lang="ru-RU" sz="1400" dirty="0" err="1">
                <a:solidFill>
                  <a:schemeClr val="bg1"/>
                </a:solidFill>
              </a:rPr>
              <a:t>білім</a:t>
            </a:r>
            <a:r>
              <a:rPr lang="ru-RU" sz="1400" dirty="0">
                <a:solidFill>
                  <a:schemeClr val="bg1"/>
                </a:solidFill>
              </a:rPr>
              <a:t> беру </a:t>
            </a:r>
            <a:r>
              <a:rPr lang="ru-RU" sz="1400" dirty="0" err="1">
                <a:solidFill>
                  <a:schemeClr val="bg1"/>
                </a:solidFill>
              </a:rPr>
              <a:t>саласындағы</a:t>
            </a:r>
            <a:r>
              <a:rPr lang="ru-RU" sz="1400" dirty="0">
                <a:solidFill>
                  <a:schemeClr val="bg1"/>
                </a:solidFill>
              </a:rPr>
              <a:t> </a:t>
            </a:r>
            <a:r>
              <a:rPr lang="ru-RU" sz="1400" dirty="0" err="1">
                <a:solidFill>
                  <a:schemeClr val="bg1"/>
                </a:solidFill>
              </a:rPr>
              <a:t>жоба</a:t>
            </a:r>
            <a:r>
              <a:rPr lang="ru-RU" sz="1400" dirty="0">
                <a:solidFill>
                  <a:schemeClr val="bg1"/>
                </a:solidFill>
              </a:rPr>
              <a:t>. </a:t>
            </a:r>
            <a:r>
              <a:rPr lang="ru-RU" sz="1400" dirty="0" err="1">
                <a:solidFill>
                  <a:schemeClr val="bg1"/>
                </a:solidFill>
              </a:rPr>
              <a:t>Айта</a:t>
            </a:r>
            <a:r>
              <a:rPr lang="ru-RU" sz="1400" dirty="0">
                <a:solidFill>
                  <a:schemeClr val="bg1"/>
                </a:solidFill>
              </a:rPr>
              <a:t> кету </a:t>
            </a:r>
            <a:r>
              <a:rPr lang="ru-RU" sz="1400" dirty="0" err="1">
                <a:solidFill>
                  <a:schemeClr val="bg1"/>
                </a:solidFill>
              </a:rPr>
              <a:t>керек</a:t>
            </a:r>
            <a:r>
              <a:rPr lang="ru-RU" sz="1400" dirty="0">
                <a:solidFill>
                  <a:schemeClr val="bg1"/>
                </a:solidFill>
              </a:rPr>
              <a:t>, компания ҚР </a:t>
            </a:r>
            <a:r>
              <a:rPr lang="ru-RU" sz="1400" dirty="0" err="1">
                <a:solidFill>
                  <a:schemeClr val="bg1"/>
                </a:solidFill>
              </a:rPr>
              <a:t>Білім</a:t>
            </a:r>
            <a:r>
              <a:rPr lang="ru-RU" sz="1400" dirty="0">
                <a:solidFill>
                  <a:schemeClr val="bg1"/>
                </a:solidFill>
              </a:rPr>
              <a:t> </a:t>
            </a:r>
            <a:r>
              <a:rPr lang="ru-RU" sz="1400" dirty="0" err="1">
                <a:solidFill>
                  <a:schemeClr val="bg1"/>
                </a:solidFill>
              </a:rPr>
              <a:t>және</a:t>
            </a:r>
            <a:r>
              <a:rPr lang="ru-RU" sz="1400" dirty="0">
                <a:solidFill>
                  <a:schemeClr val="bg1"/>
                </a:solidFill>
              </a:rPr>
              <a:t> </a:t>
            </a:r>
            <a:r>
              <a:rPr lang="ru-RU" sz="1400" dirty="0" err="1">
                <a:solidFill>
                  <a:schemeClr val="bg1"/>
                </a:solidFill>
              </a:rPr>
              <a:t>ғылым</a:t>
            </a:r>
            <a:r>
              <a:rPr lang="ru-RU" sz="1400" dirty="0">
                <a:solidFill>
                  <a:schemeClr val="bg1"/>
                </a:solidFill>
              </a:rPr>
              <a:t> </a:t>
            </a:r>
            <a:r>
              <a:rPr lang="ru-RU" sz="1400" dirty="0" err="1">
                <a:solidFill>
                  <a:schemeClr val="bg1"/>
                </a:solidFill>
              </a:rPr>
              <a:t>министрлігіне</a:t>
            </a:r>
            <a:r>
              <a:rPr lang="ru-RU" sz="1400" dirty="0">
                <a:solidFill>
                  <a:schemeClr val="bg1"/>
                </a:solidFill>
              </a:rPr>
              <a:t> </a:t>
            </a:r>
            <a:r>
              <a:rPr lang="ru-RU" sz="1400" dirty="0" err="1">
                <a:solidFill>
                  <a:schemeClr val="bg1"/>
                </a:solidFill>
              </a:rPr>
              <a:t>ақпаратқа</a:t>
            </a:r>
            <a:r>
              <a:rPr lang="ru-RU" sz="1400" dirty="0">
                <a:solidFill>
                  <a:schemeClr val="bg1"/>
                </a:solidFill>
              </a:rPr>
              <a:t> </a:t>
            </a:r>
            <a:r>
              <a:rPr lang="ru-RU" sz="1400" dirty="0" err="1">
                <a:solidFill>
                  <a:schemeClr val="bg1"/>
                </a:solidFill>
              </a:rPr>
              <a:t>тегін</a:t>
            </a:r>
            <a:r>
              <a:rPr lang="ru-RU" sz="1400" dirty="0">
                <a:solidFill>
                  <a:schemeClr val="bg1"/>
                </a:solidFill>
              </a:rPr>
              <a:t> </a:t>
            </a:r>
            <a:r>
              <a:rPr lang="ru-RU" sz="1400" dirty="0" err="1">
                <a:solidFill>
                  <a:schemeClr val="bg1"/>
                </a:solidFill>
              </a:rPr>
              <a:t>қол</a:t>
            </a:r>
            <a:r>
              <a:rPr lang="ru-RU" sz="1400" dirty="0">
                <a:solidFill>
                  <a:schemeClr val="bg1"/>
                </a:solidFill>
              </a:rPr>
              <a:t> </a:t>
            </a:r>
            <a:r>
              <a:rPr lang="ru-RU" sz="1400" dirty="0" err="1">
                <a:solidFill>
                  <a:schemeClr val="bg1"/>
                </a:solidFill>
              </a:rPr>
              <a:t>жеткізу</a:t>
            </a:r>
            <a:r>
              <a:rPr lang="ru-RU" sz="1400" dirty="0">
                <a:solidFill>
                  <a:schemeClr val="bg1"/>
                </a:solidFill>
              </a:rPr>
              <a:t> </a:t>
            </a:r>
            <a:r>
              <a:rPr lang="ru-RU" sz="1400" dirty="0" err="1">
                <a:solidFill>
                  <a:schemeClr val="bg1"/>
                </a:solidFill>
              </a:rPr>
              <a:t>бойынша</a:t>
            </a:r>
            <a:r>
              <a:rPr lang="ru-RU" sz="1400" dirty="0">
                <a:solidFill>
                  <a:schemeClr val="bg1"/>
                </a:solidFill>
              </a:rPr>
              <a:t> </a:t>
            </a:r>
            <a:r>
              <a:rPr lang="ru-RU" sz="1400" dirty="0" err="1">
                <a:solidFill>
                  <a:schemeClr val="bg1"/>
                </a:solidFill>
              </a:rPr>
              <a:t>ұсыныс</a:t>
            </a:r>
            <a:r>
              <a:rPr lang="ru-RU" sz="1400" dirty="0">
                <a:solidFill>
                  <a:schemeClr val="bg1"/>
                </a:solidFill>
              </a:rPr>
              <a:t> </a:t>
            </a:r>
            <a:r>
              <a:rPr lang="ru-RU" sz="1400" dirty="0" err="1">
                <a:solidFill>
                  <a:schemeClr val="bg1"/>
                </a:solidFill>
              </a:rPr>
              <a:t>жасаған</a:t>
            </a:r>
            <a:r>
              <a:rPr lang="ru-RU" sz="1400" dirty="0">
                <a:solidFill>
                  <a:schemeClr val="bg1"/>
                </a:solidFill>
              </a:rPr>
              <a:t>. </a:t>
            </a:r>
            <a:r>
              <a:rPr lang="ru-RU" sz="1400" dirty="0" smtClean="0">
                <a:solidFill>
                  <a:schemeClr val="bg1"/>
                </a:solidFill>
              </a:rPr>
              <a:t>https</a:t>
            </a:r>
            <a:r>
              <a:rPr lang="ru-RU" sz="1400" dirty="0">
                <a:solidFill>
                  <a:schemeClr val="bg1"/>
                </a:solidFill>
              </a:rPr>
              <a:t>://www.coursera.org/</a:t>
            </a:r>
          </a:p>
          <a:p>
            <a:pPr marL="342900" lvl="0" indent="-342900">
              <a:buFont typeface="+mj-lt"/>
              <a:buAutoNum type="arabicPeriod"/>
            </a:pPr>
            <a:r>
              <a:rPr lang="ru-RU" sz="1400" dirty="0" smtClean="0">
                <a:solidFill>
                  <a:schemeClr val="bg1"/>
                </a:solidFill>
              </a:rPr>
              <a:t>Хан </a:t>
            </a:r>
            <a:r>
              <a:rPr lang="ru-RU" sz="1400" dirty="0" err="1" smtClean="0">
                <a:solidFill>
                  <a:schemeClr val="bg1"/>
                </a:solidFill>
              </a:rPr>
              <a:t>Академиясы</a:t>
            </a:r>
            <a:r>
              <a:rPr lang="ru-RU" sz="1400" dirty="0" smtClean="0">
                <a:solidFill>
                  <a:schemeClr val="bg1"/>
                </a:solidFill>
              </a:rPr>
              <a:t> </a:t>
            </a:r>
            <a:r>
              <a:rPr lang="ru-RU" sz="1400" dirty="0">
                <a:solidFill>
                  <a:schemeClr val="bg1"/>
                </a:solidFill>
              </a:rPr>
              <a:t>— </a:t>
            </a:r>
            <a:r>
              <a:rPr lang="ru-RU" sz="1400" dirty="0" err="1">
                <a:solidFill>
                  <a:schemeClr val="bg1"/>
                </a:solidFill>
              </a:rPr>
              <a:t>коммерциялық</a:t>
            </a:r>
            <a:r>
              <a:rPr lang="ru-RU" sz="1400" dirty="0">
                <a:solidFill>
                  <a:schemeClr val="bg1"/>
                </a:solidFill>
              </a:rPr>
              <a:t> </a:t>
            </a:r>
            <a:r>
              <a:rPr lang="ru-RU" sz="1400" dirty="0" err="1">
                <a:solidFill>
                  <a:schemeClr val="bg1"/>
                </a:solidFill>
              </a:rPr>
              <a:t>емес</a:t>
            </a:r>
            <a:r>
              <a:rPr lang="ru-RU" sz="1400" dirty="0">
                <a:solidFill>
                  <a:schemeClr val="bg1"/>
                </a:solidFill>
              </a:rPr>
              <a:t> </a:t>
            </a:r>
            <a:r>
              <a:rPr lang="ru-RU" sz="1400" dirty="0" err="1">
                <a:solidFill>
                  <a:schemeClr val="bg1"/>
                </a:solidFill>
              </a:rPr>
              <a:t>білім</a:t>
            </a:r>
            <a:r>
              <a:rPr lang="ru-RU" sz="1400" dirty="0">
                <a:solidFill>
                  <a:schemeClr val="bg1"/>
                </a:solidFill>
              </a:rPr>
              <a:t> беру </a:t>
            </a:r>
            <a:r>
              <a:rPr lang="ru-RU" sz="1400" dirty="0" err="1">
                <a:solidFill>
                  <a:schemeClr val="bg1"/>
                </a:solidFill>
              </a:rPr>
              <a:t>ұйымы</a:t>
            </a:r>
            <a:r>
              <a:rPr lang="ru-RU" sz="1400" dirty="0">
                <a:solidFill>
                  <a:schemeClr val="bg1"/>
                </a:solidFill>
              </a:rPr>
              <a:t>. </a:t>
            </a:r>
            <a:r>
              <a:rPr lang="ru-RU" sz="1400" dirty="0" err="1">
                <a:solidFill>
                  <a:schemeClr val="bg1"/>
                </a:solidFill>
              </a:rPr>
              <a:t>Оқушылар</a:t>
            </a:r>
            <a:r>
              <a:rPr lang="ru-RU" sz="1400" dirty="0">
                <a:solidFill>
                  <a:schemeClr val="bg1"/>
                </a:solidFill>
              </a:rPr>
              <a:t> </a:t>
            </a:r>
            <a:r>
              <a:rPr lang="ru-RU" sz="1400" dirty="0" err="1">
                <a:solidFill>
                  <a:schemeClr val="bg1"/>
                </a:solidFill>
              </a:rPr>
              <a:t>үшін</a:t>
            </a:r>
            <a:r>
              <a:rPr lang="ru-RU" sz="1400" dirty="0">
                <a:solidFill>
                  <a:schemeClr val="bg1"/>
                </a:solidFill>
              </a:rPr>
              <a:t> </a:t>
            </a:r>
            <a:r>
              <a:rPr lang="ru-RU" sz="1400" dirty="0" err="1">
                <a:solidFill>
                  <a:schemeClr val="bg1"/>
                </a:solidFill>
              </a:rPr>
              <a:t>ресурсқа</a:t>
            </a:r>
            <a:r>
              <a:rPr lang="ru-RU" sz="1400" dirty="0">
                <a:solidFill>
                  <a:schemeClr val="bg1"/>
                </a:solidFill>
              </a:rPr>
              <a:t> </a:t>
            </a:r>
            <a:r>
              <a:rPr lang="ru-RU" sz="1400" dirty="0" err="1">
                <a:solidFill>
                  <a:schemeClr val="bg1"/>
                </a:solidFill>
              </a:rPr>
              <a:t>тегін</a:t>
            </a:r>
            <a:r>
              <a:rPr lang="ru-RU" sz="1400" dirty="0">
                <a:solidFill>
                  <a:schemeClr val="bg1"/>
                </a:solidFill>
              </a:rPr>
              <a:t> </a:t>
            </a:r>
            <a:r>
              <a:rPr lang="ru-RU" sz="1400" dirty="0" err="1">
                <a:solidFill>
                  <a:schemeClr val="bg1"/>
                </a:solidFill>
              </a:rPr>
              <a:t>қол</a:t>
            </a:r>
            <a:r>
              <a:rPr lang="ru-RU" sz="1400" dirty="0">
                <a:solidFill>
                  <a:schemeClr val="bg1"/>
                </a:solidFill>
              </a:rPr>
              <a:t> </a:t>
            </a:r>
            <a:r>
              <a:rPr lang="ru-RU" sz="1400" dirty="0" err="1">
                <a:solidFill>
                  <a:schemeClr val="bg1"/>
                </a:solidFill>
              </a:rPr>
              <a:t>жетімділік</a:t>
            </a:r>
            <a:r>
              <a:rPr lang="ru-RU" sz="1400" dirty="0">
                <a:solidFill>
                  <a:schemeClr val="bg1"/>
                </a:solidFill>
              </a:rPr>
              <a:t> де </a:t>
            </a:r>
            <a:r>
              <a:rPr lang="ru-RU" sz="1400" dirty="0" err="1">
                <a:solidFill>
                  <a:schemeClr val="bg1"/>
                </a:solidFill>
              </a:rPr>
              <a:t>ашылған</a:t>
            </a:r>
            <a:r>
              <a:rPr lang="ru-RU" sz="1400" dirty="0">
                <a:solidFill>
                  <a:schemeClr val="bg1"/>
                </a:solidFill>
              </a:rPr>
              <a:t>. </a:t>
            </a:r>
            <a:r>
              <a:rPr lang="ru-RU" sz="1400" dirty="0" smtClean="0">
                <a:solidFill>
                  <a:schemeClr val="bg1"/>
                </a:solidFill>
              </a:rPr>
              <a:t>https</a:t>
            </a:r>
            <a:r>
              <a:rPr lang="ru-RU" sz="1400" dirty="0">
                <a:solidFill>
                  <a:schemeClr val="bg1"/>
                </a:solidFill>
              </a:rPr>
              <a:t>://ru.khanacademy.org/</a:t>
            </a:r>
          </a:p>
          <a:p>
            <a:pPr lvl="0"/>
            <a:r>
              <a:rPr lang="ru-RU" sz="1400" dirty="0" smtClean="0">
                <a:solidFill>
                  <a:schemeClr val="bg1"/>
                </a:solidFill>
              </a:rPr>
              <a:t>МЕКТЕП ОҚУШЫЛАРЫНА:</a:t>
            </a:r>
            <a:endParaRPr lang="ru-RU" sz="1400" dirty="0">
              <a:solidFill>
                <a:schemeClr val="bg1"/>
              </a:solidFill>
            </a:endParaRPr>
          </a:p>
          <a:p>
            <a:pPr marL="342900" lvl="0" indent="-342900">
              <a:buAutoNum type="arabicPeriod"/>
            </a:pPr>
            <a:r>
              <a:rPr lang="ru-RU" sz="1400" dirty="0">
                <a:solidFill>
                  <a:schemeClr val="bg1"/>
                </a:solidFill>
              </a:rPr>
              <a:t>«</a:t>
            </a:r>
            <a:r>
              <a:rPr lang="ru-RU" sz="1400" dirty="0" err="1">
                <a:solidFill>
                  <a:schemeClr val="bg1"/>
                </a:solidFill>
              </a:rPr>
              <a:t>Bilim</a:t>
            </a:r>
            <a:r>
              <a:rPr lang="ru-RU" sz="1400" dirty="0">
                <a:solidFill>
                  <a:schemeClr val="bg1"/>
                </a:solidFill>
              </a:rPr>
              <a:t> </a:t>
            </a:r>
            <a:r>
              <a:rPr lang="ru-RU" sz="1400" dirty="0" err="1">
                <a:solidFill>
                  <a:schemeClr val="bg1"/>
                </a:solidFill>
              </a:rPr>
              <a:t>media</a:t>
            </a:r>
            <a:r>
              <a:rPr lang="ru-RU" sz="1400" dirty="0">
                <a:solidFill>
                  <a:schemeClr val="bg1"/>
                </a:solidFill>
              </a:rPr>
              <a:t> </a:t>
            </a:r>
            <a:r>
              <a:rPr lang="ru-RU" sz="1400" dirty="0" err="1">
                <a:solidFill>
                  <a:schemeClr val="bg1"/>
                </a:solidFill>
              </a:rPr>
              <a:t>Group</a:t>
            </a:r>
            <a:r>
              <a:rPr lang="ru-RU" sz="1400" dirty="0">
                <a:solidFill>
                  <a:schemeClr val="bg1"/>
                </a:solidFill>
              </a:rPr>
              <a:t>». 40 </a:t>
            </a:r>
            <a:r>
              <a:rPr lang="ru-RU" sz="1400" dirty="0" err="1">
                <a:solidFill>
                  <a:schemeClr val="bg1"/>
                </a:solidFill>
              </a:rPr>
              <a:t>мыңнан</a:t>
            </a:r>
            <a:r>
              <a:rPr lang="ru-RU" sz="1400" dirty="0">
                <a:solidFill>
                  <a:schemeClr val="bg1"/>
                </a:solidFill>
              </a:rPr>
              <a:t> </a:t>
            </a:r>
            <a:r>
              <a:rPr lang="ru-RU" sz="1400" dirty="0" err="1">
                <a:solidFill>
                  <a:schemeClr val="bg1"/>
                </a:solidFill>
              </a:rPr>
              <a:t>астам</a:t>
            </a:r>
            <a:r>
              <a:rPr lang="ru-RU" sz="1400" dirty="0">
                <a:solidFill>
                  <a:schemeClr val="bg1"/>
                </a:solidFill>
              </a:rPr>
              <a:t> материал бар </a:t>
            </a:r>
            <a:r>
              <a:rPr lang="ru-RU" sz="1400" dirty="0" err="1">
                <a:solidFill>
                  <a:schemeClr val="bg1"/>
                </a:solidFill>
              </a:rPr>
              <a:t>білім</a:t>
            </a:r>
            <a:r>
              <a:rPr lang="ru-RU" sz="1400" dirty="0">
                <a:solidFill>
                  <a:schemeClr val="bg1"/>
                </a:solidFill>
              </a:rPr>
              <a:t> беру </a:t>
            </a:r>
            <a:r>
              <a:rPr lang="ru-RU" sz="1400" dirty="0" err="1">
                <a:solidFill>
                  <a:schemeClr val="bg1"/>
                </a:solidFill>
              </a:rPr>
              <a:t>контенті</a:t>
            </a:r>
            <a:r>
              <a:rPr lang="ru-RU" sz="1400" dirty="0">
                <a:solidFill>
                  <a:schemeClr val="bg1"/>
                </a:solidFill>
              </a:rPr>
              <a:t> бар </a:t>
            </a:r>
            <a:r>
              <a:rPr lang="ru-RU" sz="1400" dirty="0" err="1">
                <a:solidFill>
                  <a:schemeClr val="bg1"/>
                </a:solidFill>
              </a:rPr>
              <a:t>үлкен</a:t>
            </a:r>
            <a:r>
              <a:rPr lang="ru-RU" sz="1400" dirty="0">
                <a:solidFill>
                  <a:schemeClr val="bg1"/>
                </a:solidFill>
              </a:rPr>
              <a:t> база. </a:t>
            </a:r>
            <a:r>
              <a:rPr lang="ru-RU" sz="1400" dirty="0" err="1">
                <a:solidFill>
                  <a:schemeClr val="bg1"/>
                </a:solidFill>
              </a:rPr>
              <a:t>Қазақстандық</a:t>
            </a:r>
            <a:r>
              <a:rPr lang="ru-RU" sz="1400" dirty="0">
                <a:solidFill>
                  <a:schemeClr val="bg1"/>
                </a:solidFill>
              </a:rPr>
              <a:t> компания </a:t>
            </a:r>
            <a:r>
              <a:rPr lang="ru-RU" sz="1400" dirty="0" err="1">
                <a:solidFill>
                  <a:schemeClr val="bg1"/>
                </a:solidFill>
              </a:rPr>
              <a:t>барлық</a:t>
            </a:r>
            <a:r>
              <a:rPr lang="ru-RU" sz="1400" dirty="0">
                <a:solidFill>
                  <a:schemeClr val="bg1"/>
                </a:solidFill>
              </a:rPr>
              <a:t> </a:t>
            </a:r>
            <a:r>
              <a:rPr lang="ru-RU" sz="1400" dirty="0" err="1">
                <a:solidFill>
                  <a:schemeClr val="bg1"/>
                </a:solidFill>
              </a:rPr>
              <a:t>ресурстарды</a:t>
            </a:r>
            <a:r>
              <a:rPr lang="ru-RU" sz="1400" dirty="0">
                <a:solidFill>
                  <a:schemeClr val="bg1"/>
                </a:solidFill>
              </a:rPr>
              <a:t> </a:t>
            </a:r>
            <a:r>
              <a:rPr lang="ru-RU" sz="1400" dirty="0" err="1">
                <a:solidFill>
                  <a:schemeClr val="bg1"/>
                </a:solidFill>
              </a:rPr>
              <a:t>тегін</a:t>
            </a:r>
            <a:r>
              <a:rPr lang="ru-RU" sz="1400" dirty="0">
                <a:solidFill>
                  <a:schemeClr val="bg1"/>
                </a:solidFill>
              </a:rPr>
              <a:t> </a:t>
            </a:r>
            <a:r>
              <a:rPr lang="ru-RU" sz="1400" dirty="0" err="1">
                <a:solidFill>
                  <a:schemeClr val="bg1"/>
                </a:solidFill>
              </a:rPr>
              <a:t>ашты</a:t>
            </a:r>
            <a:r>
              <a:rPr lang="ru-RU" sz="1400" dirty="0">
                <a:solidFill>
                  <a:schemeClr val="bg1"/>
                </a:solidFill>
              </a:rPr>
              <a:t>. </a:t>
            </a:r>
            <a:r>
              <a:rPr lang="ru-RU" sz="1400" dirty="0" smtClean="0">
                <a:solidFill>
                  <a:schemeClr val="bg1"/>
                </a:solidFill>
              </a:rPr>
              <a:t>https</a:t>
            </a:r>
            <a:r>
              <a:rPr lang="ru-RU" sz="1400" dirty="0">
                <a:solidFill>
                  <a:schemeClr val="bg1"/>
                </a:solidFill>
              </a:rPr>
              <a:t>://bilimland.kz</a:t>
            </a:r>
          </a:p>
          <a:p>
            <a:pPr marL="342900" lvl="0" indent="-342900">
              <a:buAutoNum type="arabicPeriod"/>
            </a:pPr>
            <a:r>
              <a:rPr lang="ru-RU" sz="1400" dirty="0">
                <a:solidFill>
                  <a:schemeClr val="bg1"/>
                </a:solidFill>
              </a:rPr>
              <a:t>«</a:t>
            </a:r>
            <a:r>
              <a:rPr lang="ru-RU" sz="1400" dirty="0" err="1">
                <a:solidFill>
                  <a:schemeClr val="bg1"/>
                </a:solidFill>
              </a:rPr>
              <a:t>Daryn</a:t>
            </a:r>
            <a:r>
              <a:rPr lang="ru-RU" sz="1400" dirty="0">
                <a:solidFill>
                  <a:schemeClr val="bg1"/>
                </a:solidFill>
              </a:rPr>
              <a:t> </a:t>
            </a:r>
            <a:r>
              <a:rPr lang="ru-RU" sz="1400" dirty="0" err="1">
                <a:solidFill>
                  <a:schemeClr val="bg1"/>
                </a:solidFill>
              </a:rPr>
              <a:t>Online</a:t>
            </a:r>
            <a:r>
              <a:rPr lang="ru-RU" sz="1400" dirty="0">
                <a:solidFill>
                  <a:schemeClr val="bg1"/>
                </a:solidFill>
              </a:rPr>
              <a:t>». </a:t>
            </a:r>
            <a:r>
              <a:rPr lang="ru-RU" sz="1400" dirty="0" err="1">
                <a:solidFill>
                  <a:schemeClr val="bg1"/>
                </a:solidFill>
              </a:rPr>
              <a:t>Жас</a:t>
            </a:r>
            <a:r>
              <a:rPr lang="ru-RU" sz="1400" dirty="0">
                <a:solidFill>
                  <a:schemeClr val="bg1"/>
                </a:solidFill>
              </a:rPr>
              <a:t> </a:t>
            </a:r>
            <a:r>
              <a:rPr lang="ru-RU" sz="1400" dirty="0" err="1">
                <a:solidFill>
                  <a:schemeClr val="bg1"/>
                </a:solidFill>
              </a:rPr>
              <a:t>жігіттер</a:t>
            </a:r>
            <a:r>
              <a:rPr lang="ru-RU" sz="1400" dirty="0">
                <a:solidFill>
                  <a:schemeClr val="bg1"/>
                </a:solidFill>
              </a:rPr>
              <a:t> </a:t>
            </a:r>
            <a:r>
              <a:rPr lang="ru-RU" sz="1400" dirty="0" err="1">
                <a:solidFill>
                  <a:schemeClr val="bg1"/>
                </a:solidFill>
              </a:rPr>
              <a:t>жақсы</a:t>
            </a:r>
            <a:r>
              <a:rPr lang="ru-RU" sz="1400" dirty="0">
                <a:solidFill>
                  <a:schemeClr val="bg1"/>
                </a:solidFill>
              </a:rPr>
              <a:t> </a:t>
            </a:r>
            <a:r>
              <a:rPr lang="ru-RU" sz="1400" dirty="0" err="1">
                <a:solidFill>
                  <a:schemeClr val="bg1"/>
                </a:solidFill>
              </a:rPr>
              <a:t>білім</a:t>
            </a:r>
            <a:r>
              <a:rPr lang="ru-RU" sz="1400" dirty="0">
                <a:solidFill>
                  <a:schemeClr val="bg1"/>
                </a:solidFill>
              </a:rPr>
              <a:t> беру </a:t>
            </a:r>
            <a:r>
              <a:rPr lang="ru-RU" sz="1400" dirty="0" err="1">
                <a:solidFill>
                  <a:schemeClr val="bg1"/>
                </a:solidFill>
              </a:rPr>
              <a:t>ресурстарымен</a:t>
            </a:r>
            <a:r>
              <a:rPr lang="ru-RU" sz="1400" dirty="0">
                <a:solidFill>
                  <a:schemeClr val="bg1"/>
                </a:solidFill>
              </a:rPr>
              <a:t> </a:t>
            </a:r>
            <a:r>
              <a:rPr lang="ru-RU" sz="1400" dirty="0" err="1">
                <a:solidFill>
                  <a:schemeClr val="bg1"/>
                </a:solidFill>
              </a:rPr>
              <a:t>өздерінің</a:t>
            </a:r>
            <a:r>
              <a:rPr lang="ru-RU" sz="1400" dirty="0">
                <a:solidFill>
                  <a:schemeClr val="bg1"/>
                </a:solidFill>
              </a:rPr>
              <a:t> </a:t>
            </a:r>
            <a:r>
              <a:rPr lang="ru-RU" sz="1400" dirty="0" err="1">
                <a:solidFill>
                  <a:schemeClr val="bg1"/>
                </a:solidFill>
              </a:rPr>
              <a:t>тарифтерін</a:t>
            </a:r>
            <a:r>
              <a:rPr lang="ru-RU" sz="1400" dirty="0">
                <a:solidFill>
                  <a:schemeClr val="bg1"/>
                </a:solidFill>
              </a:rPr>
              <a:t> </a:t>
            </a:r>
            <a:r>
              <a:rPr lang="ru-RU" sz="1400" dirty="0" err="1">
                <a:solidFill>
                  <a:schemeClr val="bg1"/>
                </a:solidFill>
              </a:rPr>
              <a:t>аямады</a:t>
            </a:r>
            <a:r>
              <a:rPr lang="ru-RU" sz="1400" dirty="0">
                <a:solidFill>
                  <a:schemeClr val="bg1"/>
                </a:solidFill>
              </a:rPr>
              <a:t>. </a:t>
            </a:r>
            <a:r>
              <a:rPr lang="ru-RU" sz="1400" dirty="0" err="1">
                <a:solidFill>
                  <a:schemeClr val="bg1"/>
                </a:solidFill>
              </a:rPr>
              <a:t>Барлық</a:t>
            </a:r>
            <a:r>
              <a:rPr lang="ru-RU" sz="1400" dirty="0">
                <a:solidFill>
                  <a:schemeClr val="bg1"/>
                </a:solidFill>
              </a:rPr>
              <a:t> </a:t>
            </a:r>
            <a:r>
              <a:rPr lang="ru-RU" sz="1400" dirty="0" err="1">
                <a:solidFill>
                  <a:schemeClr val="bg1"/>
                </a:solidFill>
              </a:rPr>
              <a:t>мазмұн</a:t>
            </a:r>
            <a:r>
              <a:rPr lang="ru-RU" sz="1400" dirty="0">
                <a:solidFill>
                  <a:schemeClr val="bg1"/>
                </a:solidFill>
              </a:rPr>
              <a:t> МЖМБС </a:t>
            </a:r>
            <a:r>
              <a:rPr lang="ru-RU" sz="1400" dirty="0" err="1">
                <a:solidFill>
                  <a:schemeClr val="bg1"/>
                </a:solidFill>
              </a:rPr>
              <a:t>сәйкес</a:t>
            </a:r>
            <a:r>
              <a:rPr lang="ru-RU" sz="1400" dirty="0">
                <a:solidFill>
                  <a:schemeClr val="bg1"/>
                </a:solidFill>
              </a:rPr>
              <a:t> </a:t>
            </a:r>
            <a:r>
              <a:rPr lang="ru-RU" sz="1400" dirty="0" err="1">
                <a:solidFill>
                  <a:schemeClr val="bg1"/>
                </a:solidFill>
              </a:rPr>
              <a:t>келеді</a:t>
            </a:r>
            <a:r>
              <a:rPr lang="ru-RU" sz="1400" dirty="0" smtClean="0">
                <a:solidFill>
                  <a:schemeClr val="bg1"/>
                </a:solidFill>
              </a:rPr>
              <a:t>. https</a:t>
            </a:r>
            <a:r>
              <a:rPr lang="ru-RU" sz="1400" dirty="0">
                <a:solidFill>
                  <a:schemeClr val="bg1"/>
                </a:solidFill>
              </a:rPr>
              <a:t>://daryn.online</a:t>
            </a:r>
          </a:p>
          <a:p>
            <a:pPr marL="342900" lvl="0" indent="-342900">
              <a:buAutoNum type="arabicPeriod"/>
            </a:pPr>
            <a:r>
              <a:rPr lang="ru-RU" sz="1400" dirty="0" err="1" smtClean="0">
                <a:solidFill>
                  <a:schemeClr val="bg1"/>
                </a:solidFill>
              </a:rPr>
              <a:t>Opiq</a:t>
            </a:r>
            <a:r>
              <a:rPr lang="ru-RU" sz="1400" dirty="0" smtClean="0">
                <a:solidFill>
                  <a:schemeClr val="bg1"/>
                </a:solidFill>
              </a:rPr>
              <a:t> </a:t>
            </a:r>
            <a:r>
              <a:rPr lang="ru-RU" sz="1400" dirty="0" err="1" smtClean="0">
                <a:solidFill>
                  <a:schemeClr val="bg1"/>
                </a:solidFill>
              </a:rPr>
              <a:t>платформасы</a:t>
            </a:r>
            <a:r>
              <a:rPr lang="ru-RU" sz="1400" dirty="0">
                <a:solidFill>
                  <a:schemeClr val="bg1"/>
                </a:solidFill>
              </a:rPr>
              <a:t>. </a:t>
            </a:r>
            <a:r>
              <a:rPr lang="ru-RU" sz="1400" dirty="0" err="1">
                <a:solidFill>
                  <a:schemeClr val="bg1"/>
                </a:solidFill>
              </a:rPr>
              <a:t>Интерактивті</a:t>
            </a:r>
            <a:r>
              <a:rPr lang="ru-RU" sz="1400" dirty="0">
                <a:solidFill>
                  <a:schemeClr val="bg1"/>
                </a:solidFill>
              </a:rPr>
              <a:t> </a:t>
            </a:r>
            <a:r>
              <a:rPr lang="ru-RU" sz="1400" dirty="0" err="1">
                <a:solidFill>
                  <a:schemeClr val="bg1"/>
                </a:solidFill>
              </a:rPr>
              <a:t>ресурста</a:t>
            </a:r>
            <a:r>
              <a:rPr lang="ru-RU" sz="1400" dirty="0">
                <a:solidFill>
                  <a:schemeClr val="bg1"/>
                </a:solidFill>
              </a:rPr>
              <a:t> </a:t>
            </a:r>
            <a:r>
              <a:rPr lang="ru-RU" sz="1400" dirty="0" err="1">
                <a:solidFill>
                  <a:schemeClr val="bg1"/>
                </a:solidFill>
              </a:rPr>
              <a:t>мектеп</a:t>
            </a:r>
            <a:r>
              <a:rPr lang="ru-RU" sz="1400" dirty="0">
                <a:solidFill>
                  <a:schemeClr val="bg1"/>
                </a:solidFill>
              </a:rPr>
              <a:t> </a:t>
            </a:r>
            <a:r>
              <a:rPr lang="ru-RU" sz="1400" dirty="0" err="1">
                <a:solidFill>
                  <a:schemeClr val="bg1"/>
                </a:solidFill>
              </a:rPr>
              <a:t>оқулықтары</a:t>
            </a:r>
            <a:r>
              <a:rPr lang="ru-RU" sz="1400" dirty="0">
                <a:solidFill>
                  <a:schemeClr val="bg1"/>
                </a:solidFill>
              </a:rPr>
              <a:t> бар. </a:t>
            </a:r>
            <a:r>
              <a:rPr lang="ru-RU" sz="1400" dirty="0" err="1" smtClean="0">
                <a:solidFill>
                  <a:schemeClr val="bg1"/>
                </a:solidFill>
              </a:rPr>
              <a:t>Оқулықтардың</a:t>
            </a:r>
            <a:r>
              <a:rPr lang="ru-RU" sz="1400" dirty="0" smtClean="0">
                <a:solidFill>
                  <a:schemeClr val="bg1"/>
                </a:solidFill>
              </a:rPr>
              <a:t> </a:t>
            </a:r>
            <a:r>
              <a:rPr lang="ru-RU" sz="1400" dirty="0" err="1">
                <a:solidFill>
                  <a:schemeClr val="bg1"/>
                </a:solidFill>
              </a:rPr>
              <a:t>көп</a:t>
            </a:r>
            <a:r>
              <a:rPr lang="ru-RU" sz="1400" dirty="0">
                <a:solidFill>
                  <a:schemeClr val="bg1"/>
                </a:solidFill>
              </a:rPr>
              <a:t> </a:t>
            </a:r>
            <a:r>
              <a:rPr lang="ru-RU" sz="1400" dirty="0" err="1" smtClean="0">
                <a:solidFill>
                  <a:schemeClr val="bg1"/>
                </a:solidFill>
              </a:rPr>
              <a:t>бөлігі</a:t>
            </a:r>
            <a:r>
              <a:rPr lang="ru-RU" sz="1400" dirty="0" smtClean="0">
                <a:solidFill>
                  <a:schemeClr val="bg1"/>
                </a:solidFill>
              </a:rPr>
              <a:t> «</a:t>
            </a:r>
            <a:r>
              <a:rPr lang="ru-RU" sz="1400" dirty="0" err="1">
                <a:solidFill>
                  <a:schemeClr val="bg1"/>
                </a:solidFill>
              </a:rPr>
              <a:t>Алматыкітап</a:t>
            </a:r>
            <a:r>
              <a:rPr lang="ru-RU" sz="1400" dirty="0">
                <a:solidFill>
                  <a:schemeClr val="bg1"/>
                </a:solidFill>
              </a:rPr>
              <a:t> </a:t>
            </a:r>
            <a:r>
              <a:rPr lang="ru-RU" sz="1400" dirty="0" err="1">
                <a:solidFill>
                  <a:schemeClr val="bg1"/>
                </a:solidFill>
              </a:rPr>
              <a:t>баспасы</a:t>
            </a:r>
            <a:r>
              <a:rPr lang="ru-RU" sz="1400" dirty="0">
                <a:solidFill>
                  <a:schemeClr val="bg1"/>
                </a:solidFill>
              </a:rPr>
              <a:t>». Осы </a:t>
            </a:r>
            <a:r>
              <a:rPr lang="ru-RU" sz="1400" dirty="0" err="1">
                <a:solidFill>
                  <a:schemeClr val="bg1"/>
                </a:solidFill>
              </a:rPr>
              <a:t>эстониялық</a:t>
            </a:r>
            <a:r>
              <a:rPr lang="ru-RU" sz="1400" dirty="0">
                <a:solidFill>
                  <a:schemeClr val="bg1"/>
                </a:solidFill>
              </a:rPr>
              <a:t> </a:t>
            </a:r>
            <a:r>
              <a:rPr lang="ru-RU" sz="1400" dirty="0" err="1">
                <a:solidFill>
                  <a:schemeClr val="bg1"/>
                </a:solidFill>
              </a:rPr>
              <a:t>жобаға</a:t>
            </a:r>
            <a:r>
              <a:rPr lang="ru-RU" sz="1400" dirty="0">
                <a:solidFill>
                  <a:schemeClr val="bg1"/>
                </a:solidFill>
              </a:rPr>
              <a:t> </a:t>
            </a:r>
            <a:r>
              <a:rPr lang="ru-RU" sz="1400" dirty="0" err="1">
                <a:solidFill>
                  <a:schemeClr val="bg1"/>
                </a:solidFill>
              </a:rPr>
              <a:t>басқа</a:t>
            </a:r>
            <a:r>
              <a:rPr lang="ru-RU" sz="1400" dirty="0">
                <a:solidFill>
                  <a:schemeClr val="bg1"/>
                </a:solidFill>
              </a:rPr>
              <a:t> да </a:t>
            </a:r>
            <a:r>
              <a:rPr lang="ru-RU" sz="1400" dirty="0" err="1">
                <a:solidFill>
                  <a:schemeClr val="bg1"/>
                </a:solidFill>
              </a:rPr>
              <a:t>баспалар</a:t>
            </a:r>
            <a:r>
              <a:rPr lang="ru-RU" sz="1400" dirty="0">
                <a:solidFill>
                  <a:schemeClr val="bg1"/>
                </a:solidFill>
              </a:rPr>
              <a:t> </a:t>
            </a:r>
            <a:r>
              <a:rPr lang="ru-RU" sz="1400" dirty="0" err="1">
                <a:solidFill>
                  <a:schemeClr val="bg1"/>
                </a:solidFill>
              </a:rPr>
              <a:t>қосылады</a:t>
            </a:r>
            <a:r>
              <a:rPr lang="ru-RU" sz="1400" dirty="0">
                <a:solidFill>
                  <a:schemeClr val="bg1"/>
                </a:solidFill>
              </a:rPr>
              <a:t> </a:t>
            </a:r>
            <a:r>
              <a:rPr lang="ru-RU" sz="1400" dirty="0" err="1">
                <a:solidFill>
                  <a:schemeClr val="bg1"/>
                </a:solidFill>
              </a:rPr>
              <a:t>деп</a:t>
            </a:r>
            <a:r>
              <a:rPr lang="ru-RU" sz="1400" dirty="0">
                <a:solidFill>
                  <a:schemeClr val="bg1"/>
                </a:solidFill>
              </a:rPr>
              <a:t> </a:t>
            </a:r>
            <a:r>
              <a:rPr lang="ru-RU" sz="1400" dirty="0" err="1">
                <a:solidFill>
                  <a:schemeClr val="bg1"/>
                </a:solidFill>
              </a:rPr>
              <a:t>күтеміз</a:t>
            </a:r>
            <a:r>
              <a:rPr lang="ru-RU" sz="1400" dirty="0">
                <a:solidFill>
                  <a:schemeClr val="bg1"/>
                </a:solidFill>
              </a:rPr>
              <a:t>. </a:t>
            </a:r>
            <a:r>
              <a:rPr lang="ru-RU" sz="1400" dirty="0" smtClean="0">
                <a:solidFill>
                  <a:schemeClr val="bg1"/>
                </a:solidFill>
              </a:rPr>
              <a:t>www.opiq.kz</a:t>
            </a:r>
            <a:endParaRPr lang="ru-RU" sz="1400" dirty="0">
              <a:solidFill>
                <a:schemeClr val="bg1"/>
              </a:solidFill>
            </a:endParaRPr>
          </a:p>
          <a:p>
            <a:pPr marL="342900" lvl="0" indent="-342900">
              <a:buAutoNum type="arabicPeriod"/>
            </a:pPr>
            <a:r>
              <a:rPr lang="ru-RU" sz="1400" dirty="0" err="1">
                <a:solidFill>
                  <a:schemeClr val="bg1"/>
                </a:solidFill>
              </a:rPr>
              <a:t>iTest</a:t>
            </a:r>
            <a:r>
              <a:rPr lang="ru-RU" sz="1400" dirty="0">
                <a:solidFill>
                  <a:schemeClr val="bg1"/>
                </a:solidFill>
              </a:rPr>
              <a:t> </a:t>
            </a:r>
            <a:r>
              <a:rPr lang="ru-RU" sz="1400" dirty="0" smtClean="0">
                <a:solidFill>
                  <a:schemeClr val="bg1"/>
                </a:solidFill>
              </a:rPr>
              <a:t> ҰБТ </a:t>
            </a:r>
            <a:r>
              <a:rPr lang="ru-RU" sz="1400" dirty="0">
                <a:solidFill>
                  <a:schemeClr val="bg1"/>
                </a:solidFill>
              </a:rPr>
              <a:t>- </a:t>
            </a:r>
            <a:r>
              <a:rPr lang="ru-RU" sz="1400" dirty="0" err="1">
                <a:solidFill>
                  <a:schemeClr val="bg1"/>
                </a:solidFill>
              </a:rPr>
              <a:t>ға</a:t>
            </a:r>
            <a:r>
              <a:rPr lang="ru-RU" sz="1400" dirty="0">
                <a:solidFill>
                  <a:schemeClr val="bg1"/>
                </a:solidFill>
              </a:rPr>
              <a:t> </a:t>
            </a:r>
            <a:r>
              <a:rPr lang="ru-RU" sz="1400" dirty="0" err="1">
                <a:solidFill>
                  <a:schemeClr val="bg1"/>
                </a:solidFill>
              </a:rPr>
              <a:t>дайындық</a:t>
            </a:r>
            <a:r>
              <a:rPr lang="ru-RU" sz="1400" dirty="0">
                <a:solidFill>
                  <a:schemeClr val="bg1"/>
                </a:solidFill>
              </a:rPr>
              <a:t> </a:t>
            </a:r>
            <a:r>
              <a:rPr lang="ru-RU" sz="1400" dirty="0" err="1" smtClean="0">
                <a:solidFill>
                  <a:schemeClr val="bg1"/>
                </a:solidFill>
              </a:rPr>
              <a:t>бойынша</a:t>
            </a:r>
            <a:r>
              <a:rPr lang="ru-RU" sz="1400" dirty="0" smtClean="0">
                <a:solidFill>
                  <a:schemeClr val="bg1"/>
                </a:solidFill>
              </a:rPr>
              <a:t> </a:t>
            </a:r>
            <a:r>
              <a:rPr lang="ru-RU" sz="1400" dirty="0" err="1" smtClean="0">
                <a:solidFill>
                  <a:schemeClr val="bg1"/>
                </a:solidFill>
              </a:rPr>
              <a:t>виртуалды</a:t>
            </a:r>
            <a:r>
              <a:rPr lang="ru-RU" sz="1400" dirty="0" smtClean="0">
                <a:solidFill>
                  <a:schemeClr val="bg1"/>
                </a:solidFill>
              </a:rPr>
              <a:t> тренажер. www.itest.kz</a:t>
            </a:r>
            <a:endParaRPr lang="ru-RU" sz="1400" dirty="0">
              <a:solidFill>
                <a:schemeClr val="bg1"/>
              </a:solidFill>
            </a:endParaRPr>
          </a:p>
          <a:p>
            <a:pPr marL="342900" lvl="0" indent="-342900">
              <a:buAutoNum type="arabicPeriod"/>
            </a:pPr>
            <a:r>
              <a:rPr lang="ru-RU" sz="1400" dirty="0" err="1">
                <a:solidFill>
                  <a:schemeClr val="bg1"/>
                </a:solidFill>
              </a:rPr>
              <a:t>Оқушылар</a:t>
            </a:r>
            <a:r>
              <a:rPr lang="ru-RU" sz="1400" dirty="0">
                <a:solidFill>
                  <a:schemeClr val="bg1"/>
                </a:solidFill>
              </a:rPr>
              <a:t> мен </a:t>
            </a:r>
            <a:r>
              <a:rPr lang="ru-RU" sz="1400" dirty="0" err="1">
                <a:solidFill>
                  <a:schemeClr val="bg1"/>
                </a:solidFill>
              </a:rPr>
              <a:t>студенттерге</a:t>
            </a:r>
            <a:r>
              <a:rPr lang="ru-RU" sz="1400" dirty="0">
                <a:solidFill>
                  <a:schemeClr val="bg1"/>
                </a:solidFill>
              </a:rPr>
              <a:t> </a:t>
            </a:r>
            <a:r>
              <a:rPr lang="ru-RU" sz="1400" dirty="0" err="1">
                <a:solidFill>
                  <a:schemeClr val="bg1"/>
                </a:solidFill>
              </a:rPr>
              <a:t>арналған</a:t>
            </a:r>
            <a:r>
              <a:rPr lang="ru-RU" sz="1400" dirty="0">
                <a:solidFill>
                  <a:schemeClr val="bg1"/>
                </a:solidFill>
              </a:rPr>
              <a:t> </a:t>
            </a:r>
            <a:r>
              <a:rPr lang="ru-RU" sz="1400" dirty="0" err="1">
                <a:solidFill>
                  <a:schemeClr val="bg1"/>
                </a:solidFill>
              </a:rPr>
              <a:t>білім</a:t>
            </a:r>
            <a:r>
              <a:rPr lang="ru-RU" sz="1400" dirty="0">
                <a:solidFill>
                  <a:schemeClr val="bg1"/>
                </a:solidFill>
              </a:rPr>
              <a:t> беру порталы. </a:t>
            </a:r>
            <a:r>
              <a:rPr lang="ru-RU" sz="1400" dirty="0" smtClean="0">
                <a:solidFill>
                  <a:schemeClr val="bg1"/>
                </a:solidFill>
              </a:rPr>
              <a:t>https</a:t>
            </a:r>
            <a:r>
              <a:rPr lang="ru-RU" sz="1400" dirty="0">
                <a:solidFill>
                  <a:schemeClr val="bg1"/>
                </a:solidFill>
              </a:rPr>
              <a:t>://100ballov.kz/</a:t>
            </a:r>
          </a:p>
          <a:p>
            <a:pPr marL="342900" lvl="0" indent="-342900">
              <a:buAutoNum type="arabicPeriod"/>
            </a:pPr>
            <a:r>
              <a:rPr lang="ru-RU" sz="1400" dirty="0">
                <a:solidFill>
                  <a:schemeClr val="bg1"/>
                </a:solidFill>
              </a:rPr>
              <a:t>NIS </a:t>
            </a:r>
            <a:r>
              <a:rPr lang="ru-RU" sz="1400" dirty="0" err="1">
                <a:solidFill>
                  <a:schemeClr val="bg1"/>
                </a:solidFill>
              </a:rPr>
              <a:t>Play</a:t>
            </a:r>
            <a:r>
              <a:rPr lang="ru-RU" sz="1400" dirty="0">
                <a:solidFill>
                  <a:schemeClr val="bg1"/>
                </a:solidFill>
              </a:rPr>
              <a:t> </a:t>
            </a:r>
            <a:r>
              <a:rPr lang="ru-RU" sz="1400" dirty="0">
                <a:solidFill>
                  <a:schemeClr val="bg1"/>
                </a:solidFill>
                <a:hlinkClick r:id="rId2"/>
              </a:rPr>
              <a:t>http://play.nis.edu.kz/application/registration</a:t>
            </a:r>
            <a:endParaRPr lang="ru-RU" sz="1400" dirty="0">
              <a:solidFill>
                <a:schemeClr val="bg1"/>
              </a:solidFill>
            </a:endParaRPr>
          </a:p>
          <a:p>
            <a:pPr marL="342900" lvl="0" indent="-342900">
              <a:buAutoNum type="arabicPeriod"/>
            </a:pPr>
            <a:r>
              <a:rPr lang="ru-RU" sz="1400" dirty="0" smtClean="0">
                <a:solidFill>
                  <a:schemeClr val="bg1"/>
                </a:solidFill>
              </a:rPr>
              <a:t>STEM </a:t>
            </a:r>
            <a:r>
              <a:rPr lang="ru-RU" sz="1400" dirty="0" err="1" smtClean="0">
                <a:solidFill>
                  <a:schemeClr val="bg1"/>
                </a:solidFill>
              </a:rPr>
              <a:t>академиясы</a:t>
            </a:r>
            <a:r>
              <a:rPr lang="ru-RU" sz="1400" dirty="0">
                <a:solidFill>
                  <a:schemeClr val="bg1"/>
                </a:solidFill>
              </a:rPr>
              <a:t>. </a:t>
            </a:r>
            <a:r>
              <a:rPr lang="ru-RU" sz="1400" dirty="0" err="1">
                <a:solidFill>
                  <a:schemeClr val="bg1"/>
                </a:solidFill>
              </a:rPr>
              <a:t>Айта</a:t>
            </a:r>
            <a:r>
              <a:rPr lang="ru-RU" sz="1400" dirty="0">
                <a:solidFill>
                  <a:schemeClr val="bg1"/>
                </a:solidFill>
              </a:rPr>
              <a:t> </a:t>
            </a:r>
            <a:r>
              <a:rPr lang="ru-RU" sz="1400" dirty="0" err="1">
                <a:solidFill>
                  <a:schemeClr val="bg1"/>
                </a:solidFill>
              </a:rPr>
              <a:t>кетерлігі</a:t>
            </a:r>
            <a:r>
              <a:rPr lang="ru-RU" sz="1400" dirty="0">
                <a:solidFill>
                  <a:schemeClr val="bg1"/>
                </a:solidFill>
              </a:rPr>
              <a:t>, </a:t>
            </a:r>
            <a:r>
              <a:rPr lang="ru-RU" sz="1400" dirty="0" err="1">
                <a:solidFill>
                  <a:schemeClr val="bg1"/>
                </a:solidFill>
              </a:rPr>
              <a:t>қазақстандық</a:t>
            </a:r>
            <a:r>
              <a:rPr lang="ru-RU" sz="1400" dirty="0">
                <a:solidFill>
                  <a:schemeClr val="bg1"/>
                </a:solidFill>
              </a:rPr>
              <a:t> </a:t>
            </a:r>
            <a:r>
              <a:rPr lang="ru-RU" sz="1400" dirty="0" err="1">
                <a:solidFill>
                  <a:schemeClr val="bg1"/>
                </a:solidFill>
              </a:rPr>
              <a:t>балалар</a:t>
            </a:r>
            <a:r>
              <a:rPr lang="ru-RU" sz="1400" dirty="0">
                <a:solidFill>
                  <a:schemeClr val="bg1"/>
                </a:solidFill>
              </a:rPr>
              <a:t> </a:t>
            </a:r>
            <a:r>
              <a:rPr lang="en-US" sz="1400" dirty="0">
                <a:solidFill>
                  <a:schemeClr val="bg1"/>
                </a:solidFill>
              </a:rPr>
              <a:t>STEM </a:t>
            </a:r>
            <a:r>
              <a:rPr lang="ru-RU" sz="1400" dirty="0" err="1">
                <a:solidFill>
                  <a:schemeClr val="bg1"/>
                </a:solidFill>
              </a:rPr>
              <a:t>білім</a:t>
            </a:r>
            <a:r>
              <a:rPr lang="ru-RU" sz="1400" dirty="0">
                <a:solidFill>
                  <a:schemeClr val="bg1"/>
                </a:solidFill>
              </a:rPr>
              <a:t> </a:t>
            </a:r>
            <a:r>
              <a:rPr lang="ru-RU" sz="1400" dirty="0" err="1">
                <a:solidFill>
                  <a:schemeClr val="bg1"/>
                </a:solidFill>
              </a:rPr>
              <a:t>беруді</a:t>
            </a:r>
            <a:r>
              <a:rPr lang="ru-RU" sz="1400" dirty="0">
                <a:solidFill>
                  <a:schemeClr val="bg1"/>
                </a:solidFill>
              </a:rPr>
              <a:t> </a:t>
            </a:r>
            <a:r>
              <a:rPr lang="ru-RU" sz="1400" dirty="0" err="1">
                <a:solidFill>
                  <a:schemeClr val="bg1"/>
                </a:solidFill>
              </a:rPr>
              <a:t>насихаттауды</a:t>
            </a:r>
            <a:r>
              <a:rPr lang="ru-RU" sz="1400" dirty="0">
                <a:solidFill>
                  <a:schemeClr val="bg1"/>
                </a:solidFill>
              </a:rPr>
              <a:t> </a:t>
            </a:r>
            <a:r>
              <a:rPr lang="ru-RU" sz="1400" dirty="0" err="1">
                <a:solidFill>
                  <a:schemeClr val="bg1"/>
                </a:solidFill>
              </a:rPr>
              <a:t>жақсы</a:t>
            </a:r>
            <a:r>
              <a:rPr lang="ru-RU" sz="1400" dirty="0">
                <a:solidFill>
                  <a:schemeClr val="bg1"/>
                </a:solidFill>
              </a:rPr>
              <a:t> </a:t>
            </a:r>
            <a:r>
              <a:rPr lang="ru-RU" sz="1400" dirty="0" err="1">
                <a:solidFill>
                  <a:schemeClr val="bg1"/>
                </a:solidFill>
              </a:rPr>
              <a:t>игеруде</a:t>
            </a:r>
            <a:r>
              <a:rPr lang="ru-RU" sz="1400" dirty="0">
                <a:solidFill>
                  <a:schemeClr val="bg1"/>
                </a:solidFill>
              </a:rPr>
              <a:t>. </a:t>
            </a:r>
            <a:r>
              <a:rPr lang="ru-RU" sz="1400" dirty="0" smtClean="0">
                <a:solidFill>
                  <a:schemeClr val="bg1"/>
                </a:solidFill>
              </a:rPr>
              <a:t>https</a:t>
            </a:r>
            <a:r>
              <a:rPr lang="ru-RU" sz="1400" dirty="0">
                <a:solidFill>
                  <a:schemeClr val="bg1"/>
                </a:solidFill>
              </a:rPr>
              <a:t>://stem-academia.com/en/main-page/</a:t>
            </a:r>
          </a:p>
          <a:p>
            <a:pPr marL="342900" lvl="0" indent="-342900">
              <a:buAutoNum type="arabicPeriod"/>
            </a:pPr>
            <a:r>
              <a:rPr lang="ru-RU" sz="1400" dirty="0" err="1" smtClean="0">
                <a:solidFill>
                  <a:schemeClr val="bg1"/>
                </a:solidFill>
              </a:rPr>
              <a:t>iMektep</a:t>
            </a:r>
            <a:r>
              <a:rPr lang="ru-RU" sz="1400" dirty="0" smtClean="0">
                <a:solidFill>
                  <a:schemeClr val="bg1"/>
                </a:solidFill>
              </a:rPr>
              <a:t> </a:t>
            </a:r>
            <a:r>
              <a:rPr lang="ru-RU" sz="1400" dirty="0" err="1" smtClean="0">
                <a:solidFill>
                  <a:schemeClr val="bg1"/>
                </a:solidFill>
              </a:rPr>
              <a:t>бастауыш</a:t>
            </a:r>
            <a:r>
              <a:rPr lang="ru-RU" sz="1400" dirty="0" smtClean="0">
                <a:solidFill>
                  <a:schemeClr val="bg1"/>
                </a:solidFill>
              </a:rPr>
              <a:t> </a:t>
            </a:r>
            <a:r>
              <a:rPr lang="ru-RU" sz="1400" dirty="0" err="1" smtClean="0">
                <a:solidFill>
                  <a:schemeClr val="bg1"/>
                </a:solidFill>
              </a:rPr>
              <a:t>мектеп</a:t>
            </a:r>
            <a:r>
              <a:rPr lang="ru-RU" sz="1400" dirty="0" smtClean="0">
                <a:solidFill>
                  <a:schemeClr val="bg1"/>
                </a:solidFill>
              </a:rPr>
              <a:t> </a:t>
            </a:r>
            <a:r>
              <a:rPr lang="ru-RU" sz="1400" dirty="0" err="1" smtClean="0">
                <a:solidFill>
                  <a:schemeClr val="bg1"/>
                </a:solidFill>
              </a:rPr>
              <a:t>бағдарламасы</a:t>
            </a:r>
            <a:r>
              <a:rPr lang="ru-RU" sz="1400" dirty="0" smtClean="0">
                <a:solidFill>
                  <a:schemeClr val="bg1"/>
                </a:solidFill>
              </a:rPr>
              <a:t>. www.imektep.kz</a:t>
            </a:r>
            <a:endParaRPr lang="ru-RU" sz="1400" dirty="0">
              <a:solidFill>
                <a:schemeClr val="bg1"/>
              </a:solidFill>
            </a:endParaRPr>
          </a:p>
          <a:p>
            <a:pPr marL="342900" lvl="0" indent="-342900">
              <a:buAutoNum type="arabicPeriod"/>
            </a:pPr>
            <a:r>
              <a:rPr lang="ru-RU" sz="1400" dirty="0" smtClean="0">
                <a:solidFill>
                  <a:schemeClr val="bg1"/>
                </a:solidFill>
              </a:rPr>
              <a:t>STEM-</a:t>
            </a:r>
            <a:r>
              <a:rPr lang="ru-RU" sz="1400" dirty="0" err="1" smtClean="0">
                <a:solidFill>
                  <a:schemeClr val="bg1"/>
                </a:solidFill>
              </a:rPr>
              <a:t>ді</a:t>
            </a:r>
            <a:r>
              <a:rPr lang="ru-RU" sz="1400" dirty="0" smtClean="0">
                <a:solidFill>
                  <a:schemeClr val="bg1"/>
                </a:solidFill>
              </a:rPr>
              <a:t> </a:t>
            </a:r>
            <a:r>
              <a:rPr lang="ru-RU" sz="1400" dirty="0" err="1" smtClean="0">
                <a:solidFill>
                  <a:schemeClr val="bg1"/>
                </a:solidFill>
              </a:rPr>
              <a:t>зерттеуге</a:t>
            </a:r>
            <a:r>
              <a:rPr lang="ru-RU" sz="1400" dirty="0" smtClean="0">
                <a:solidFill>
                  <a:schemeClr val="bg1"/>
                </a:solidFill>
              </a:rPr>
              <a:t> </a:t>
            </a:r>
            <a:r>
              <a:rPr lang="ru-RU" sz="1400" dirty="0" err="1" smtClean="0">
                <a:solidFill>
                  <a:schemeClr val="bg1"/>
                </a:solidFill>
              </a:rPr>
              <a:t>арналған</a:t>
            </a:r>
            <a:r>
              <a:rPr lang="ru-RU" sz="1400" dirty="0" smtClean="0">
                <a:solidFill>
                  <a:schemeClr val="bg1"/>
                </a:solidFill>
              </a:rPr>
              <a:t> платформа. http</a:t>
            </a:r>
            <a:r>
              <a:rPr lang="ru-RU" sz="1400" dirty="0">
                <a:solidFill>
                  <a:schemeClr val="bg1"/>
                </a:solidFill>
              </a:rPr>
              <a:t>://makeathon.kazneuro.kz/</a:t>
            </a:r>
            <a:endParaRPr lang="ru-RU" sz="1200" dirty="0">
              <a:solidFill>
                <a:schemeClr val="bg1"/>
              </a:solidFill>
              <a:effectLst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391668" y="1573461"/>
            <a:ext cx="598932" cy="4572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329621" y="2421874"/>
            <a:ext cx="584779" cy="32083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281940" y="3395635"/>
            <a:ext cx="708660" cy="451104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373381" y="4333556"/>
            <a:ext cx="541019" cy="493775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143255" y="5183125"/>
            <a:ext cx="989076" cy="989075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8">
            <a:extLst>
              <a:ext uri="{FF2B5EF4-FFF2-40B4-BE49-F238E27FC236}">
                <a16:creationId xmlns:a16="http://schemas.microsoft.com/office/drawing/2014/main" xmlns="" id="{2EEA0F84-5F6B-4AD3-AB12-B283FA49DD36}"/>
              </a:ext>
            </a:extLst>
          </p:cNvPr>
          <p:cNvSpPr txBox="1"/>
          <p:nvPr/>
        </p:nvSpPr>
        <p:spPr>
          <a:xfrm>
            <a:off x="1057175" y="2150317"/>
            <a:ext cx="3744000" cy="1296000"/>
          </a:xfrm>
          <a:prstGeom prst="rect">
            <a:avLst/>
          </a:prstGeom>
          <a:solidFill>
            <a:srgbClr val="334F89"/>
          </a:solidFill>
        </p:spPr>
        <p:txBody>
          <a:bodyPr vert="horz" wrap="square" lIns="0" tIns="109220" rIns="0" bIns="0" rtlCol="0">
            <a:spAutoFit/>
          </a:bodyPr>
          <a:lstStyle/>
          <a:p>
            <a:pPr marL="160655" algn="ctr">
              <a:spcBef>
                <a:spcPts val="860"/>
              </a:spcBef>
            </a:pPr>
            <a:r>
              <a:rPr lang="en-US" sz="1600" b="1" dirty="0">
                <a:solidFill>
                  <a:schemeClr val="bg1"/>
                </a:solidFill>
              </a:rPr>
              <a:t>Streaming, </a:t>
            </a:r>
            <a:r>
              <a:rPr lang="kk-KZ" sz="1600" b="1" dirty="0" smtClean="0">
                <a:solidFill>
                  <a:schemeClr val="bg1"/>
                </a:solidFill>
              </a:rPr>
              <a:t>Платформалар: </a:t>
            </a:r>
            <a:endParaRPr lang="kk-KZ" sz="1600" b="1" dirty="0">
              <a:solidFill>
                <a:schemeClr val="bg1"/>
              </a:solidFill>
            </a:endParaRPr>
          </a:p>
          <a:p>
            <a:pPr marL="160655" algn="ctr">
              <a:spcBef>
                <a:spcPts val="860"/>
              </a:spcBef>
            </a:pPr>
            <a:r>
              <a:rPr lang="en-US" sz="1600" dirty="0">
                <a:solidFill>
                  <a:schemeClr val="bg1"/>
                </a:solidFill>
              </a:rPr>
              <a:t>Bilimland.kz, sabak.kz, aitube.kz, youtube.com </a:t>
            </a:r>
            <a:r>
              <a:rPr lang="kk-KZ" sz="1600" dirty="0" smtClean="0">
                <a:solidFill>
                  <a:schemeClr val="bg1"/>
                </a:solidFill>
              </a:rPr>
              <a:t>және </a:t>
            </a:r>
            <a:r>
              <a:rPr lang="en-US" sz="1600" dirty="0" smtClean="0">
                <a:solidFill>
                  <a:schemeClr val="bg1"/>
                </a:solidFill>
              </a:rPr>
              <a:t>Zoom</a:t>
            </a:r>
            <a:r>
              <a:rPr lang="en-US" sz="1600" dirty="0">
                <a:solidFill>
                  <a:schemeClr val="bg1"/>
                </a:solidFill>
              </a:rPr>
              <a:t>, Skype, Moodle, </a:t>
            </a:r>
            <a:r>
              <a:rPr lang="en-US" sz="1600" dirty="0" smtClean="0">
                <a:solidFill>
                  <a:schemeClr val="bg1"/>
                </a:solidFill>
              </a:rPr>
              <a:t>Opiq.kz</a:t>
            </a:r>
            <a:r>
              <a:rPr lang="kk-KZ" sz="1600" dirty="0" smtClean="0">
                <a:solidFill>
                  <a:schemeClr val="bg1"/>
                </a:solidFill>
              </a:rPr>
              <a:t> қосымшалары</a:t>
            </a:r>
            <a:endParaRPr lang="en-US" sz="1600" dirty="0">
              <a:solidFill>
                <a:schemeClr val="bg1"/>
              </a:solidFill>
            </a:endParaRPr>
          </a:p>
        </p:txBody>
      </p:sp>
      <p:sp>
        <p:nvSpPr>
          <p:cNvPr id="25" name="object 8">
            <a:extLst>
              <a:ext uri="{FF2B5EF4-FFF2-40B4-BE49-F238E27FC236}">
                <a16:creationId xmlns:a16="http://schemas.microsoft.com/office/drawing/2014/main" xmlns="" id="{FE33593C-11B5-4162-9AF2-527A0FA0AE7E}"/>
              </a:ext>
            </a:extLst>
          </p:cNvPr>
          <p:cNvSpPr txBox="1"/>
          <p:nvPr/>
        </p:nvSpPr>
        <p:spPr>
          <a:xfrm>
            <a:off x="1053210" y="3581400"/>
            <a:ext cx="3744000" cy="972000"/>
          </a:xfrm>
          <a:prstGeom prst="rect">
            <a:avLst/>
          </a:prstGeom>
          <a:solidFill>
            <a:srgbClr val="334F89"/>
          </a:solidFill>
        </p:spPr>
        <p:txBody>
          <a:bodyPr vert="horz" wrap="square" lIns="0" tIns="109220" rIns="0" bIns="0" rtlCol="0">
            <a:spAutoFit/>
          </a:bodyPr>
          <a:lstStyle/>
          <a:p>
            <a:pPr algn="ctr"/>
            <a:r>
              <a:rPr lang="ru-RU" sz="1600" dirty="0" err="1">
                <a:solidFill>
                  <a:schemeClr val="bg1"/>
                </a:solidFill>
              </a:rPr>
              <a:t>Республикалық</a:t>
            </a:r>
            <a:r>
              <a:rPr lang="ru-RU" sz="1600" dirty="0">
                <a:solidFill>
                  <a:schemeClr val="bg1"/>
                </a:solidFill>
              </a:rPr>
              <a:t> </a:t>
            </a:r>
            <a:r>
              <a:rPr lang="ru-RU" sz="1600" dirty="0" err="1">
                <a:solidFill>
                  <a:schemeClr val="bg1"/>
                </a:solidFill>
              </a:rPr>
              <a:t>телеарналарда</a:t>
            </a:r>
            <a:r>
              <a:rPr lang="ru-RU" sz="1600" dirty="0">
                <a:solidFill>
                  <a:schemeClr val="bg1"/>
                </a:solidFill>
              </a:rPr>
              <a:t> </a:t>
            </a:r>
            <a:r>
              <a:rPr lang="ru-RU" sz="1600" dirty="0" err="1">
                <a:solidFill>
                  <a:schemeClr val="bg1"/>
                </a:solidFill>
              </a:rPr>
              <a:t>көрсетілетін</a:t>
            </a:r>
            <a:r>
              <a:rPr lang="ru-RU" sz="1600" dirty="0">
                <a:solidFill>
                  <a:schemeClr val="bg1"/>
                </a:solidFill>
              </a:rPr>
              <a:t> </a:t>
            </a:r>
            <a:r>
              <a:rPr lang="ru-RU" sz="1600" dirty="0" err="1">
                <a:solidFill>
                  <a:schemeClr val="bg1"/>
                </a:solidFill>
              </a:rPr>
              <a:t>әзірленген</a:t>
            </a:r>
            <a:r>
              <a:rPr lang="ru-RU" sz="1600" dirty="0">
                <a:solidFill>
                  <a:schemeClr val="bg1"/>
                </a:solidFill>
              </a:rPr>
              <a:t> </a:t>
            </a:r>
            <a:r>
              <a:rPr lang="ru-RU" sz="1600" dirty="0" err="1">
                <a:solidFill>
                  <a:schemeClr val="bg1"/>
                </a:solidFill>
              </a:rPr>
              <a:t>бейне</a:t>
            </a:r>
            <a:r>
              <a:rPr lang="ru-RU" sz="1600" dirty="0">
                <a:solidFill>
                  <a:schemeClr val="bg1"/>
                </a:solidFill>
              </a:rPr>
              <a:t> </a:t>
            </a:r>
            <a:r>
              <a:rPr lang="ru-RU" sz="1600" dirty="0" err="1">
                <a:solidFill>
                  <a:schemeClr val="bg1"/>
                </a:solidFill>
              </a:rPr>
              <a:t>сабақтар</a:t>
            </a:r>
            <a:r>
              <a:rPr lang="ru-RU" sz="1600" dirty="0">
                <a:solidFill>
                  <a:schemeClr val="bg1"/>
                </a:solidFill>
              </a:rPr>
              <a:t> </a:t>
            </a:r>
            <a:r>
              <a:rPr lang="en-US" sz="1600" b="1" dirty="0">
                <a:solidFill>
                  <a:schemeClr val="bg1"/>
                </a:solidFill>
              </a:rPr>
              <a:t>Aitube.kz-</a:t>
            </a:r>
            <a:r>
              <a:rPr lang="ru-RU" sz="1600" b="1" dirty="0">
                <a:solidFill>
                  <a:schemeClr val="bg1"/>
                </a:solidFill>
              </a:rPr>
              <a:t>те </a:t>
            </a:r>
            <a:r>
              <a:rPr lang="ru-RU" sz="1600" dirty="0" err="1">
                <a:solidFill>
                  <a:schemeClr val="bg1"/>
                </a:solidFill>
              </a:rPr>
              <a:t>орналастырылатын</a:t>
            </a:r>
            <a:r>
              <a:rPr lang="ru-RU" sz="1600" dirty="0">
                <a:solidFill>
                  <a:schemeClr val="bg1"/>
                </a:solidFill>
              </a:rPr>
              <a:t> </a:t>
            </a:r>
            <a:r>
              <a:rPr lang="ru-RU" sz="1600" dirty="0" err="1">
                <a:solidFill>
                  <a:schemeClr val="bg1"/>
                </a:solidFill>
              </a:rPr>
              <a:t>болады</a:t>
            </a:r>
            <a:r>
              <a:rPr lang="ru-RU" sz="1600" dirty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26" name="object 8">
            <a:extLst>
              <a:ext uri="{FF2B5EF4-FFF2-40B4-BE49-F238E27FC236}">
                <a16:creationId xmlns:a16="http://schemas.microsoft.com/office/drawing/2014/main" xmlns="" id="{D334415B-1EFC-4EE6-B30E-9D2675507765}"/>
              </a:ext>
            </a:extLst>
          </p:cNvPr>
          <p:cNvSpPr txBox="1"/>
          <p:nvPr/>
        </p:nvSpPr>
        <p:spPr>
          <a:xfrm>
            <a:off x="1042973" y="4655071"/>
            <a:ext cx="3744000" cy="602729"/>
          </a:xfrm>
          <a:prstGeom prst="rect">
            <a:avLst/>
          </a:prstGeom>
          <a:solidFill>
            <a:srgbClr val="334F89"/>
          </a:solidFill>
        </p:spPr>
        <p:txBody>
          <a:bodyPr vert="horz" wrap="square" lIns="0" tIns="109220" rIns="0" bIns="0" rtlCol="0">
            <a:spAutoFit/>
          </a:bodyPr>
          <a:lstStyle/>
          <a:p>
            <a:pPr algn="ctr"/>
            <a:r>
              <a:rPr lang="ru-RU" sz="1600" b="1" dirty="0" err="1" smtClean="0">
                <a:solidFill>
                  <a:schemeClr val="bg1"/>
                </a:solidFill>
              </a:rPr>
              <a:t>Мектеп</a:t>
            </a:r>
            <a:r>
              <a:rPr lang="ru-RU" sz="1600" b="1" dirty="0" smtClean="0">
                <a:solidFill>
                  <a:schemeClr val="bg1"/>
                </a:solidFill>
              </a:rPr>
              <a:t> </a:t>
            </a:r>
            <a:r>
              <a:rPr lang="ru-RU" sz="1600" b="1" dirty="0" err="1" smtClean="0">
                <a:solidFill>
                  <a:schemeClr val="bg1"/>
                </a:solidFill>
              </a:rPr>
              <a:t>сайттары</a:t>
            </a:r>
            <a:r>
              <a:rPr lang="ru-RU" sz="1600" b="1" dirty="0" smtClean="0">
                <a:solidFill>
                  <a:schemeClr val="bg1"/>
                </a:solidFill>
              </a:rPr>
              <a:t>, </a:t>
            </a:r>
            <a:r>
              <a:rPr lang="ru-RU" sz="1600" b="1" dirty="0" err="1" smtClean="0">
                <a:solidFill>
                  <a:schemeClr val="bg1"/>
                </a:solidFill>
              </a:rPr>
              <a:t>әлеуметтік</a:t>
            </a:r>
            <a:r>
              <a:rPr lang="ru-RU" sz="1600" b="1" dirty="0" smtClean="0">
                <a:solidFill>
                  <a:schemeClr val="bg1"/>
                </a:solidFill>
              </a:rPr>
              <a:t> </a:t>
            </a:r>
            <a:r>
              <a:rPr lang="ru-RU" sz="1600" b="1" dirty="0" err="1" smtClean="0">
                <a:solidFill>
                  <a:schemeClr val="bg1"/>
                </a:solidFill>
              </a:rPr>
              <a:t>желілер</a:t>
            </a:r>
            <a:r>
              <a:rPr lang="ru-RU" sz="1600" b="1" dirty="0" smtClean="0">
                <a:solidFill>
                  <a:schemeClr val="bg1"/>
                </a:solidFill>
              </a:rPr>
              <a:t>: </a:t>
            </a:r>
            <a:endParaRPr lang="ru-RU" sz="1600" b="1" dirty="0">
              <a:solidFill>
                <a:schemeClr val="bg1"/>
              </a:solidFill>
            </a:endParaRPr>
          </a:p>
          <a:p>
            <a:pPr algn="ctr"/>
            <a:r>
              <a:rPr lang="en-US" sz="1600" b="1" dirty="0">
                <a:solidFill>
                  <a:schemeClr val="bg1"/>
                </a:solidFill>
              </a:rPr>
              <a:t>Facebook</a:t>
            </a:r>
            <a:r>
              <a:rPr lang="ru-RU" sz="1600" b="1" dirty="0">
                <a:solidFill>
                  <a:schemeClr val="bg1"/>
                </a:solidFill>
              </a:rPr>
              <a:t>, </a:t>
            </a:r>
            <a:r>
              <a:rPr lang="en-US" sz="1600" b="1" dirty="0">
                <a:solidFill>
                  <a:schemeClr val="bg1"/>
                </a:solidFill>
              </a:rPr>
              <a:t>Instagram</a:t>
            </a:r>
            <a:r>
              <a:rPr lang="ru-RU" sz="1600" b="1" dirty="0">
                <a:solidFill>
                  <a:schemeClr val="bg1"/>
                </a:solidFill>
              </a:rPr>
              <a:t> </a:t>
            </a:r>
            <a:r>
              <a:rPr lang="ru-RU" sz="1600" b="1" dirty="0" err="1" smtClean="0">
                <a:solidFill>
                  <a:schemeClr val="bg1"/>
                </a:solidFill>
              </a:rPr>
              <a:t>және</a:t>
            </a:r>
            <a:r>
              <a:rPr lang="ru-RU" sz="1600" b="1" dirty="0" smtClean="0">
                <a:solidFill>
                  <a:schemeClr val="bg1"/>
                </a:solidFill>
              </a:rPr>
              <a:t> </a:t>
            </a:r>
            <a:r>
              <a:rPr lang="ru-RU" sz="1600" b="1" dirty="0" err="1" smtClean="0">
                <a:solidFill>
                  <a:schemeClr val="bg1"/>
                </a:solidFill>
              </a:rPr>
              <a:t>т.б</a:t>
            </a:r>
            <a:r>
              <a:rPr lang="ru-RU" sz="1600" b="1" dirty="0" smtClean="0">
                <a:solidFill>
                  <a:schemeClr val="bg1"/>
                </a:solidFill>
              </a:rPr>
              <a:t>.</a:t>
            </a:r>
            <a:endParaRPr lang="ru-RU" sz="1600" dirty="0">
              <a:solidFill>
                <a:schemeClr val="bg1"/>
              </a:solidFill>
              <a:effectLst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65354" y="1644063"/>
            <a:ext cx="11674246" cy="4671535"/>
          </a:xfrm>
        </p:spPr>
        <p:txBody>
          <a:bodyPr/>
          <a:lstStyle/>
          <a:p>
            <a:pPr indent="-285750">
              <a:lnSpc>
                <a:spcPct val="110000"/>
              </a:lnSpc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Орта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білім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беру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ұйымдарында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білім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алушылардың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педагогтардың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басқа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да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қызметкерлердің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санитарлық-эпидемиологиялық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салауаттылығын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қамтамасыз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ету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жөніндегі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шаралар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қатаң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сақталады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қабылданған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шаралар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туралы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жоғары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тұрған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басқару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органына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дереу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хабарланады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indent="-285750">
              <a:lnSpc>
                <a:spcPct val="110000"/>
              </a:lnSpc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Қашықтықтан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оқыту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технологиясы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МЖМБС,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Типтік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оқу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жоспарлары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мен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бекітілген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сабақ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кестесіне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сәйкес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жүзеге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асырылады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Қажет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болған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жағдайда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сабақ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кестесіне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оқытудың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икемді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түрін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қамтамасыз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ету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үшін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түзетулер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енгізіледі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indent="-285750">
              <a:lnSpc>
                <a:spcPct val="110000"/>
              </a:lnSpc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Оқыту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процесінің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барлық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қатысушылары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оқу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контенті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бар ТВ-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сабақтарға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электрондық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платформаларға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қол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жеткізе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алады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indent="-285750">
              <a:lnSpc>
                <a:spcPct val="110000"/>
              </a:lnSpc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Қашықтықтан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оқыту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технологияларын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пайдалана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отырып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оқыту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процесін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ұйымдастыруды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педагогтармен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қызметкерлермен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ата-аналармен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балалардың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заңды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өкілдерімен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ақпараттық-түсіндіру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жұмыстарын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орта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білім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беру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ұйымының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басшысы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үйлестіреді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indent="-285750">
              <a:lnSpc>
                <a:spcPct val="110000"/>
              </a:lnSpc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Білім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беру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ұйымдарында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басшы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оқыту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процесінің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барлық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қатысушыларына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білім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беру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мәселелері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бойынша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нұсқама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беруді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қамтамасыз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етеді</a:t>
            </a:r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endPara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-285750">
              <a:lnSpc>
                <a:spcPct val="110000"/>
              </a:lnSpc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әркімнің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денсаулықты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сақтауға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сақтық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шаралары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туралы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жауапкершілікті</a:t>
            </a:r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-285750">
              <a:lnSpc>
                <a:spcPct val="110000"/>
              </a:lnSpc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ақпараттық-коммуникациялық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технологияларды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қолдана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отырып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білім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алушылармен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жеке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немесе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топтық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жұмысты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ұйымдастыруды</a:t>
            </a:r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-285750">
              <a:lnSpc>
                <a:spcPct val="110000"/>
              </a:lnSpc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қажет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болған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жағдайда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ата-аналарға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жеке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кеңес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беруді</a:t>
            </a:r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object 3"/>
          <p:cNvSpPr/>
          <p:nvPr/>
        </p:nvSpPr>
        <p:spPr>
          <a:xfrm>
            <a:off x="400811" y="457200"/>
            <a:ext cx="11791315" cy="900000"/>
          </a:xfrm>
          <a:custGeom>
            <a:avLst/>
            <a:gdLst/>
            <a:ahLst/>
            <a:cxnLst/>
            <a:rect l="l" t="t" r="r" b="b"/>
            <a:pathLst>
              <a:path w="11791315" h="647700">
                <a:moveTo>
                  <a:pt x="0" y="647700"/>
                </a:moveTo>
                <a:lnTo>
                  <a:pt x="11791188" y="647700"/>
                </a:lnTo>
                <a:lnTo>
                  <a:pt x="11791188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object 4"/>
          <p:cNvSpPr/>
          <p:nvPr/>
        </p:nvSpPr>
        <p:spPr>
          <a:xfrm>
            <a:off x="304800" y="457200"/>
            <a:ext cx="24765" cy="900000"/>
          </a:xfrm>
          <a:custGeom>
            <a:avLst/>
            <a:gdLst/>
            <a:ahLst/>
            <a:cxnLst/>
            <a:rect l="l" t="t" r="r" b="b"/>
            <a:pathLst>
              <a:path w="24764" h="647700">
                <a:moveTo>
                  <a:pt x="0" y="647700"/>
                </a:moveTo>
                <a:lnTo>
                  <a:pt x="24384" y="647700"/>
                </a:lnTo>
                <a:lnTo>
                  <a:pt x="24384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object 5"/>
          <p:cNvSpPr/>
          <p:nvPr/>
        </p:nvSpPr>
        <p:spPr>
          <a:xfrm>
            <a:off x="0" y="457200"/>
            <a:ext cx="248920" cy="900000"/>
          </a:xfrm>
          <a:custGeom>
            <a:avLst/>
            <a:gdLst/>
            <a:ahLst/>
            <a:cxnLst/>
            <a:rect l="l" t="t" r="r" b="b"/>
            <a:pathLst>
              <a:path w="248920" h="647700">
                <a:moveTo>
                  <a:pt x="0" y="647700"/>
                </a:moveTo>
                <a:lnTo>
                  <a:pt x="248411" y="647700"/>
                </a:lnTo>
                <a:lnTo>
                  <a:pt x="248411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solidFill>
            <a:srgbClr val="334F89"/>
          </a:solid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object 6"/>
          <p:cNvSpPr txBox="1">
            <a:spLocks noGrp="1"/>
          </p:cNvSpPr>
          <p:nvPr>
            <p:ph type="title"/>
          </p:nvPr>
        </p:nvSpPr>
        <p:spPr>
          <a:xfrm>
            <a:off x="533400" y="716063"/>
            <a:ext cx="11506199" cy="350737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ru-RU" sz="2200" spc="-15" dirty="0">
                <a:latin typeface="Arial" panose="020B0604020202020204" pitchFamily="34" charset="0"/>
                <a:cs typeface="Arial" panose="020B0604020202020204" pitchFamily="34" charset="0"/>
              </a:rPr>
              <a:t>ОРТА БІЛІМ БЕРУ ҰЙЫМДАРЫНДА ОҚЫТУ ПРОЦЕСІН ҰЙЫМДАСТЫРУ ТӘРТІБІ</a:t>
            </a:r>
            <a:endParaRPr lang="ru-RU" sz="2200" spc="-15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object 7"/>
          <p:cNvSpPr/>
          <p:nvPr/>
        </p:nvSpPr>
        <p:spPr>
          <a:xfrm>
            <a:off x="329184" y="457200"/>
            <a:ext cx="71755" cy="900000"/>
          </a:xfrm>
          <a:custGeom>
            <a:avLst/>
            <a:gdLst/>
            <a:ahLst/>
            <a:cxnLst/>
            <a:rect l="l" t="t" r="r" b="b"/>
            <a:pathLst>
              <a:path w="71754" h="647700">
                <a:moveTo>
                  <a:pt x="0" y="647700"/>
                </a:moveTo>
                <a:lnTo>
                  <a:pt x="71628" y="647700"/>
                </a:lnTo>
                <a:lnTo>
                  <a:pt x="71628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solidFill>
            <a:srgbClr val="61C3EE"/>
          </a:solidFill>
        </p:spPr>
        <p:txBody>
          <a:bodyPr wrap="square" lIns="0" tIns="0" rIns="0" bIns="0" rtlCol="0"/>
          <a:lstStyle/>
          <a:p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272350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524</TotalTime>
  <Words>3164</Words>
  <Application>Microsoft Office PowerPoint</Application>
  <PresentationFormat>Произвольный</PresentationFormat>
  <Paragraphs>574</Paragraphs>
  <Slides>21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Office Theme</vt:lpstr>
      <vt:lpstr>НҰСҚАУ</vt:lpstr>
      <vt:lpstr>ҚАШЫҚТЫҚТАН ОҚЫТУДЫ ҰЙЫМДАСТЫРУ ШАРТТАРЫ</vt:lpstr>
      <vt:lpstr>Қашықтықтан білім беру технологиялары қолданылатын оқу процесі келесі техникалық құралдармен қамтамасыз етіледі:</vt:lpstr>
      <vt:lpstr>Қазақ тіліндегі білім алушыларға арналған бейнесабақтар – «Балапан» телеарнасында Орыс тіліндегі тіліндегі білім алушыларға арналған бейнесабақтар – «Ел-арна» телеарнасында</vt:lpstr>
      <vt:lpstr>Презентация PowerPoint</vt:lpstr>
      <vt:lpstr>1-11 СЫНЫПТАРҒА АРНАЛҒАН ҚАЗАҚ ТІЛІНДЕ САБАҚ КЕСТЕСІ</vt:lpstr>
      <vt:lpstr>1-11 СЫНЫПТАРҒА АРНАЛҒАН ОРЫС ТІЛІНДЕ САБАҚ КЕСТЕСІ</vt:lpstr>
      <vt:lpstr>ҚАШЫҚТЫҚТАН ОҚЫТУДЫ ҰЙЫМДАСТЫРУ ҮЛГІЛЕРІ</vt:lpstr>
      <vt:lpstr>ОРТА БІЛІМ БЕРУ ҰЙЫМДАРЫНДА ОҚЫТУ ПРОЦЕСІН ҰЙЫМДАСТЫРУ ТӘРТІБІ</vt:lpstr>
      <vt:lpstr>ҚАШЫҚТЫҚТАН ОҚЫТУДЫ ҰЙЫМДАСТЫРУ КЕЗІНДЕГІ ӘРЕКЕТ АЛГОРИТМДЕРІ</vt:lpstr>
      <vt:lpstr>ҚАШЫҚТЫҚТАН ОҚЫТУДЫ ҰЙЫМДАСТЫРУ КЕЗІНДЕГІ ӘРЕКЕТ АЛГОРИТМДЕРІ</vt:lpstr>
      <vt:lpstr>ҚАШЫҚТЫҚТАН ОҚЫТУДЫ ҰЙЫМДАСТЫРУ КЕЗІНДЕГІ ӘРЕКЕТ АЛГОРИТМДЕРІ</vt:lpstr>
      <vt:lpstr>ҚАШЫҚТЫҚТАН ОҚЫТУДЫ ҰЙЫМДАСТЫРУ КЕЗІНДЕГІ ӘРЕКЕТ АЛГОРИТМДЕРІ</vt:lpstr>
      <vt:lpstr>ҚАШЫҚТЫҚТАН ОҚЫТУДЫ ҰЙЫМДАСТЫРУ КЕЗІНДЕГІ ӘРЕКЕТ АЛГОРИТМДЕРІ</vt:lpstr>
      <vt:lpstr>ОРТА БІЛІМ БЕРУ ҰЙЫМДАРЫНЫҢ ОҚУ-ТӘРБИЕ ПРОЦЕСІНЕ ҚАТЫСУШЫЛАРДЫҢ ҚЫЗМЕТІ</vt:lpstr>
      <vt:lpstr>ИНТЕРНЕТКЕ ҚОЛЖЕТІМДІЛІГІ ЖОҚ ЖӘНЕ ҚАШЫҚТЫҚТАН ОҚЫТУ ТЕХНОЛОГИЯЛАРЫН ПАЙДАЛАНАТЫН ПӘН МҰҒАЛІМІ ЖӘНЕ БІЛІМ АЛУШЫЛАР:</vt:lpstr>
      <vt:lpstr>ИНТЕРНЕТКЕ ҚОЛЖЕТІМДІЛІГІ ЖОҚ ЖӘНЕ ТД-САБАҚТАРЫН ПАЙДАЛАНАТЫН БІЛІМ АЛУШЫ ЖӘНЕ ПӘН МҰҒАЛІМІ.</vt:lpstr>
      <vt:lpstr>БІЛІМ АЛУШЫ:</vt:lpstr>
      <vt:lpstr>БІЛІМ АЛУШЫЛАРДЫҢ АТА-АНАЛАРЫ (ЗАҢДЫ ӨКІЛДЕРІ):</vt:lpstr>
      <vt:lpstr>Презентация PowerPoint</vt:lpstr>
      <vt:lpstr>Павлодар қаласы мектептерінің жұмысын және қашықтықтан оқытуды ұйымдастыру мәселелері бойынша  CALL-ОРТАЛЫҚ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Надежда Алексеевна Филипповна</dc:creator>
  <cp:lastModifiedBy>ГОО</cp:lastModifiedBy>
  <cp:revision>38</cp:revision>
  <dcterms:created xsi:type="dcterms:W3CDTF">2020-03-27T03:47:26Z</dcterms:created>
  <dcterms:modified xsi:type="dcterms:W3CDTF">2020-03-28T05:12:52Z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2020-03-20T00:00:00Z</vt:filetime>
  </property>
  <property fmtid="{D5CDD505-2E9C-101B-9397-08002B2CF9AE}" pid="3" name="Creator">
    <vt:lpwstr>Microsoft® PowerPoint® 2016</vt:lpwstr>
  </property>
  <property fmtid="{D5CDD505-2E9C-101B-9397-08002B2CF9AE}" pid="4" name="LastSaved">
    <vt:filetime>2020-03-27T00:00:00Z</vt:filetime>
  </property>
</Properties>
</file>