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4" r:id="rId3"/>
    <p:sldId id="271" r:id="rId4"/>
    <p:sldId id="274" r:id="rId5"/>
    <p:sldId id="275" r:id="rId6"/>
    <p:sldId id="276" r:id="rId7"/>
    <p:sldId id="265" r:id="rId8"/>
    <p:sldId id="263" r:id="rId9"/>
    <p:sldId id="266" r:id="rId10"/>
    <p:sldId id="267" r:id="rId11"/>
    <p:sldId id="278" r:id="rId12"/>
    <p:sldId id="277" r:id="rId13"/>
    <p:sldId id="279" r:id="rId14"/>
  </p:sldIdLst>
  <p:sldSz cx="9144000" cy="6858000" type="screen4x3"/>
  <p:notesSz cx="6858000" cy="9144000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84583" autoAdjust="0"/>
  </p:normalViewPr>
  <p:slideViewPr>
    <p:cSldViewPr>
      <p:cViewPr>
        <p:scale>
          <a:sx n="85" d="100"/>
          <a:sy n="85" d="100"/>
        </p:scale>
        <p:origin x="-14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E73CB1-60A5-4401-9E30-88447FCCE4E8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F3B5A1-2A4F-4181-8369-DFB96D3CC902}">
      <dgm:prSet phldrT="[Текст]"/>
      <dgm:spPr/>
      <dgm:t>
        <a:bodyPr/>
        <a:lstStyle/>
        <a:p>
          <a:r>
            <a:rPr lang="ru-RU" dirty="0" err="1" smtClean="0"/>
            <a:t>on-line</a:t>
          </a:r>
          <a:r>
            <a:rPr lang="ru-RU" dirty="0" smtClean="0"/>
            <a:t> </a:t>
          </a:r>
          <a:endParaRPr lang="ru-RU" dirty="0"/>
        </a:p>
      </dgm:t>
    </dgm:pt>
    <dgm:pt modelId="{90F23496-4798-482D-9BAE-A73A63B0FF1C}" type="parTrans" cxnId="{3CD09F13-E0BB-4A44-8532-743EAF4EF76C}">
      <dgm:prSet/>
      <dgm:spPr/>
      <dgm:t>
        <a:bodyPr/>
        <a:lstStyle/>
        <a:p>
          <a:endParaRPr lang="ru-RU"/>
        </a:p>
      </dgm:t>
    </dgm:pt>
    <dgm:pt modelId="{FCE14BBC-DEC1-4D12-B199-F3B9ABC218C8}" type="sibTrans" cxnId="{3CD09F13-E0BB-4A44-8532-743EAF4EF76C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  <dgm:t>
        <a:bodyPr/>
        <a:lstStyle/>
        <a:p>
          <a:endParaRPr lang="ru-RU"/>
        </a:p>
      </dgm:t>
    </dgm:pt>
    <dgm:pt modelId="{FD9333E4-C527-493D-854F-FDA28A5FA075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err="1" smtClean="0"/>
            <a:t>off-line</a:t>
          </a:r>
          <a:endParaRPr lang="ru-RU" dirty="0" smtClean="0"/>
        </a:p>
        <a:p>
          <a:pPr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09A69920-A28F-4016-8D04-1064366ABD03}" type="parTrans" cxnId="{DAF5B003-BA0C-42BC-9517-B31081250D56}">
      <dgm:prSet/>
      <dgm:spPr/>
      <dgm:t>
        <a:bodyPr/>
        <a:lstStyle/>
        <a:p>
          <a:endParaRPr lang="ru-RU"/>
        </a:p>
      </dgm:t>
    </dgm:pt>
    <dgm:pt modelId="{DF0BF25D-CEE1-4B62-BD9D-95E51840FA6E}" type="sibTrans" cxnId="{DAF5B003-BA0C-42BC-9517-B31081250D56}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</dgm:spPr>
      <dgm:t>
        <a:bodyPr/>
        <a:lstStyle/>
        <a:p>
          <a:endParaRPr lang="ru-RU"/>
        </a:p>
      </dgm:t>
    </dgm:pt>
    <dgm:pt modelId="{70D7363F-AA74-427D-8473-E332E9015991}" type="pres">
      <dgm:prSet presAssocID="{5FE73CB1-60A5-4401-9E30-88447FCCE4E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69071942-5408-4BF6-98A4-5657DC587BA3}" type="pres">
      <dgm:prSet presAssocID="{5FE73CB1-60A5-4401-9E30-88447FCCE4E8}" presName="dot1" presStyleLbl="alignNode1" presStyleIdx="0" presStyleCnt="10"/>
      <dgm:spPr/>
    </dgm:pt>
    <dgm:pt modelId="{A57B8652-974F-4DDA-8C44-DF33EDA601A3}" type="pres">
      <dgm:prSet presAssocID="{5FE73CB1-60A5-4401-9E30-88447FCCE4E8}" presName="dot2" presStyleLbl="alignNode1" presStyleIdx="1" presStyleCnt="10"/>
      <dgm:spPr/>
    </dgm:pt>
    <dgm:pt modelId="{4D0536B0-3B6A-49B9-90B5-AA89ABEAE99B}" type="pres">
      <dgm:prSet presAssocID="{5FE73CB1-60A5-4401-9E30-88447FCCE4E8}" presName="dot3" presStyleLbl="alignNode1" presStyleIdx="2" presStyleCnt="10"/>
      <dgm:spPr/>
    </dgm:pt>
    <dgm:pt modelId="{C31C4EE0-4BCB-45DF-83ED-BF3FE5705D04}" type="pres">
      <dgm:prSet presAssocID="{5FE73CB1-60A5-4401-9E30-88447FCCE4E8}" presName="dotArrow1" presStyleLbl="alignNode1" presStyleIdx="3" presStyleCnt="10"/>
      <dgm:spPr/>
    </dgm:pt>
    <dgm:pt modelId="{CC0FD247-348B-409C-8EE2-F8EC527FB951}" type="pres">
      <dgm:prSet presAssocID="{5FE73CB1-60A5-4401-9E30-88447FCCE4E8}" presName="dotArrow2" presStyleLbl="alignNode1" presStyleIdx="4" presStyleCnt="10"/>
      <dgm:spPr/>
    </dgm:pt>
    <dgm:pt modelId="{C3054146-8CDF-40D4-8D1C-96B048CA0737}" type="pres">
      <dgm:prSet presAssocID="{5FE73CB1-60A5-4401-9E30-88447FCCE4E8}" presName="dotArrow3" presStyleLbl="alignNode1" presStyleIdx="5" presStyleCnt="10"/>
      <dgm:spPr/>
    </dgm:pt>
    <dgm:pt modelId="{067F8A69-6596-4B90-81AD-4B1C0FCD872C}" type="pres">
      <dgm:prSet presAssocID="{5FE73CB1-60A5-4401-9E30-88447FCCE4E8}" presName="dotArrow4" presStyleLbl="alignNode1" presStyleIdx="6" presStyleCnt="10"/>
      <dgm:spPr/>
    </dgm:pt>
    <dgm:pt modelId="{612DB3FF-A5EE-43A5-AA07-0AAD7BCF0B12}" type="pres">
      <dgm:prSet presAssocID="{5FE73CB1-60A5-4401-9E30-88447FCCE4E8}" presName="dotArrow5" presStyleLbl="alignNode1" presStyleIdx="7" presStyleCnt="10"/>
      <dgm:spPr/>
    </dgm:pt>
    <dgm:pt modelId="{8100CFC9-4DCD-4738-B0ED-DFE4265D71F7}" type="pres">
      <dgm:prSet presAssocID="{5FE73CB1-60A5-4401-9E30-88447FCCE4E8}" presName="dotArrow6" presStyleLbl="alignNode1" presStyleIdx="8" presStyleCnt="10"/>
      <dgm:spPr/>
    </dgm:pt>
    <dgm:pt modelId="{00CAE6B4-966F-48B9-A3F5-8001E51F0748}" type="pres">
      <dgm:prSet presAssocID="{5FE73CB1-60A5-4401-9E30-88447FCCE4E8}" presName="dotArrow7" presStyleLbl="alignNode1" presStyleIdx="9" presStyleCnt="10"/>
      <dgm:spPr/>
    </dgm:pt>
    <dgm:pt modelId="{B9039ED7-F286-421F-B35B-9E22B59AF2C3}" type="pres">
      <dgm:prSet presAssocID="{F0F3B5A1-2A4F-4181-8369-DFB96D3CC902}" presName="parTx1" presStyleLbl="node1" presStyleIdx="0" presStyleCnt="2"/>
      <dgm:spPr/>
      <dgm:t>
        <a:bodyPr/>
        <a:lstStyle/>
        <a:p>
          <a:endParaRPr lang="ru-RU"/>
        </a:p>
      </dgm:t>
    </dgm:pt>
    <dgm:pt modelId="{2B77CCE3-815F-4D86-BFFA-B1A2D7BAED7A}" type="pres">
      <dgm:prSet presAssocID="{FCE14BBC-DEC1-4D12-B199-F3B9ABC218C8}" presName="picture1" presStyleCnt="0"/>
      <dgm:spPr/>
    </dgm:pt>
    <dgm:pt modelId="{F4676303-693E-4521-A04C-342E86E5675B}" type="pres">
      <dgm:prSet presAssocID="{FCE14BBC-DEC1-4D12-B199-F3B9ABC218C8}" presName="imageRepeatNode" presStyleLbl="fgImgPlace1" presStyleIdx="0" presStyleCnt="2"/>
      <dgm:spPr/>
      <dgm:t>
        <a:bodyPr/>
        <a:lstStyle/>
        <a:p>
          <a:endParaRPr lang="ru-RU"/>
        </a:p>
      </dgm:t>
    </dgm:pt>
    <dgm:pt modelId="{E1F75961-96EC-4D8A-AF57-0D211D772599}" type="pres">
      <dgm:prSet presAssocID="{FD9333E4-C527-493D-854F-FDA28A5FA075}" presName="parTx2" presStyleLbl="node1" presStyleIdx="1" presStyleCnt="2"/>
      <dgm:spPr/>
      <dgm:t>
        <a:bodyPr/>
        <a:lstStyle/>
        <a:p>
          <a:endParaRPr lang="ru-RU"/>
        </a:p>
      </dgm:t>
    </dgm:pt>
    <dgm:pt modelId="{57E76925-765D-43DD-A13D-D062A46A825E}" type="pres">
      <dgm:prSet presAssocID="{DF0BF25D-CEE1-4B62-BD9D-95E51840FA6E}" presName="picture2" presStyleCnt="0"/>
      <dgm:spPr/>
    </dgm:pt>
    <dgm:pt modelId="{090C066F-1125-457F-B36A-2825F709CBD1}" type="pres">
      <dgm:prSet presAssocID="{DF0BF25D-CEE1-4B62-BD9D-95E51840FA6E}" presName="imageRepeatNode" presStyleLbl="fgImgPlace1" presStyleIdx="1" presStyleCnt="2"/>
      <dgm:spPr/>
      <dgm:t>
        <a:bodyPr/>
        <a:lstStyle/>
        <a:p>
          <a:endParaRPr lang="ru-RU"/>
        </a:p>
      </dgm:t>
    </dgm:pt>
  </dgm:ptLst>
  <dgm:cxnLst>
    <dgm:cxn modelId="{45B23955-2D4B-49F5-970E-7E872B2E0D91}" type="presOf" srcId="{F0F3B5A1-2A4F-4181-8369-DFB96D3CC902}" destId="{B9039ED7-F286-421F-B35B-9E22B59AF2C3}" srcOrd="0" destOrd="0" presId="urn:microsoft.com/office/officeart/2008/layout/AscendingPictureAccentProcess"/>
    <dgm:cxn modelId="{DAF5B003-BA0C-42BC-9517-B31081250D56}" srcId="{5FE73CB1-60A5-4401-9E30-88447FCCE4E8}" destId="{FD9333E4-C527-493D-854F-FDA28A5FA075}" srcOrd="1" destOrd="0" parTransId="{09A69920-A28F-4016-8D04-1064366ABD03}" sibTransId="{DF0BF25D-CEE1-4B62-BD9D-95E51840FA6E}"/>
    <dgm:cxn modelId="{BD71722F-ECEC-43D2-AEBE-0DF30E187C9B}" type="presOf" srcId="{FD9333E4-C527-493D-854F-FDA28A5FA075}" destId="{E1F75961-96EC-4D8A-AF57-0D211D772599}" srcOrd="0" destOrd="0" presId="urn:microsoft.com/office/officeart/2008/layout/AscendingPictureAccentProcess"/>
    <dgm:cxn modelId="{3CD09F13-E0BB-4A44-8532-743EAF4EF76C}" srcId="{5FE73CB1-60A5-4401-9E30-88447FCCE4E8}" destId="{F0F3B5A1-2A4F-4181-8369-DFB96D3CC902}" srcOrd="0" destOrd="0" parTransId="{90F23496-4798-482D-9BAE-A73A63B0FF1C}" sibTransId="{FCE14BBC-DEC1-4D12-B199-F3B9ABC218C8}"/>
    <dgm:cxn modelId="{3C5BA64C-17F8-4127-B035-320CC32EF81D}" type="presOf" srcId="{5FE73CB1-60A5-4401-9E30-88447FCCE4E8}" destId="{70D7363F-AA74-427D-8473-E332E9015991}" srcOrd="0" destOrd="0" presId="urn:microsoft.com/office/officeart/2008/layout/AscendingPictureAccentProcess"/>
    <dgm:cxn modelId="{378B498E-931D-4464-8086-EFEA268CB580}" type="presOf" srcId="{FCE14BBC-DEC1-4D12-B199-F3B9ABC218C8}" destId="{F4676303-693E-4521-A04C-342E86E5675B}" srcOrd="0" destOrd="0" presId="urn:microsoft.com/office/officeart/2008/layout/AscendingPictureAccentProcess"/>
    <dgm:cxn modelId="{98A6D6BE-36EE-440D-A7DE-12D0860C1B9F}" type="presOf" srcId="{DF0BF25D-CEE1-4B62-BD9D-95E51840FA6E}" destId="{090C066F-1125-457F-B36A-2825F709CBD1}" srcOrd="0" destOrd="0" presId="urn:microsoft.com/office/officeart/2008/layout/AscendingPictureAccentProcess"/>
    <dgm:cxn modelId="{7B423FDA-C81B-4077-BC72-1B9DEEFAEF12}" type="presParOf" srcId="{70D7363F-AA74-427D-8473-E332E9015991}" destId="{69071942-5408-4BF6-98A4-5657DC587BA3}" srcOrd="0" destOrd="0" presId="urn:microsoft.com/office/officeart/2008/layout/AscendingPictureAccentProcess"/>
    <dgm:cxn modelId="{121AE808-6BD7-4D8D-9316-24C26295A0F5}" type="presParOf" srcId="{70D7363F-AA74-427D-8473-E332E9015991}" destId="{A57B8652-974F-4DDA-8C44-DF33EDA601A3}" srcOrd="1" destOrd="0" presId="urn:microsoft.com/office/officeart/2008/layout/AscendingPictureAccentProcess"/>
    <dgm:cxn modelId="{D7665449-17BD-447F-A8F5-2CCE52F195C8}" type="presParOf" srcId="{70D7363F-AA74-427D-8473-E332E9015991}" destId="{4D0536B0-3B6A-49B9-90B5-AA89ABEAE99B}" srcOrd="2" destOrd="0" presId="urn:microsoft.com/office/officeart/2008/layout/AscendingPictureAccentProcess"/>
    <dgm:cxn modelId="{5A6953BA-57FE-4404-852C-B60FD058DE46}" type="presParOf" srcId="{70D7363F-AA74-427D-8473-E332E9015991}" destId="{C31C4EE0-4BCB-45DF-83ED-BF3FE5705D04}" srcOrd="3" destOrd="0" presId="urn:microsoft.com/office/officeart/2008/layout/AscendingPictureAccentProcess"/>
    <dgm:cxn modelId="{647F4D14-5184-40E2-BB9D-CEC9D7B46B96}" type="presParOf" srcId="{70D7363F-AA74-427D-8473-E332E9015991}" destId="{CC0FD247-348B-409C-8EE2-F8EC527FB951}" srcOrd="4" destOrd="0" presId="urn:microsoft.com/office/officeart/2008/layout/AscendingPictureAccentProcess"/>
    <dgm:cxn modelId="{35239013-3841-4CF8-B010-2129DE688D78}" type="presParOf" srcId="{70D7363F-AA74-427D-8473-E332E9015991}" destId="{C3054146-8CDF-40D4-8D1C-96B048CA0737}" srcOrd="5" destOrd="0" presId="urn:microsoft.com/office/officeart/2008/layout/AscendingPictureAccentProcess"/>
    <dgm:cxn modelId="{C7E12A42-8989-45AD-BFA5-C7569DA7A694}" type="presParOf" srcId="{70D7363F-AA74-427D-8473-E332E9015991}" destId="{067F8A69-6596-4B90-81AD-4B1C0FCD872C}" srcOrd="6" destOrd="0" presId="urn:microsoft.com/office/officeart/2008/layout/AscendingPictureAccentProcess"/>
    <dgm:cxn modelId="{3958F7A4-304F-468E-9A35-513A98743529}" type="presParOf" srcId="{70D7363F-AA74-427D-8473-E332E9015991}" destId="{612DB3FF-A5EE-43A5-AA07-0AAD7BCF0B12}" srcOrd="7" destOrd="0" presId="urn:microsoft.com/office/officeart/2008/layout/AscendingPictureAccentProcess"/>
    <dgm:cxn modelId="{A68B39B5-592F-46AC-9137-1E8FCC0DD13A}" type="presParOf" srcId="{70D7363F-AA74-427D-8473-E332E9015991}" destId="{8100CFC9-4DCD-4738-B0ED-DFE4265D71F7}" srcOrd="8" destOrd="0" presId="urn:microsoft.com/office/officeart/2008/layout/AscendingPictureAccentProcess"/>
    <dgm:cxn modelId="{6A519957-4C85-4AB8-BE84-76C5E828CAA9}" type="presParOf" srcId="{70D7363F-AA74-427D-8473-E332E9015991}" destId="{00CAE6B4-966F-48B9-A3F5-8001E51F0748}" srcOrd="9" destOrd="0" presId="urn:microsoft.com/office/officeart/2008/layout/AscendingPictureAccentProcess"/>
    <dgm:cxn modelId="{30A8273F-4B5B-455E-BD50-A9EA6B2F736F}" type="presParOf" srcId="{70D7363F-AA74-427D-8473-E332E9015991}" destId="{B9039ED7-F286-421F-B35B-9E22B59AF2C3}" srcOrd="10" destOrd="0" presId="urn:microsoft.com/office/officeart/2008/layout/AscendingPictureAccentProcess"/>
    <dgm:cxn modelId="{66132AEE-62E7-4D02-AEE5-D9BCA89A56A4}" type="presParOf" srcId="{70D7363F-AA74-427D-8473-E332E9015991}" destId="{2B77CCE3-815F-4D86-BFFA-B1A2D7BAED7A}" srcOrd="11" destOrd="0" presId="urn:microsoft.com/office/officeart/2008/layout/AscendingPictureAccentProcess"/>
    <dgm:cxn modelId="{0CCCF416-628D-4F70-812F-7D34E26C60C7}" type="presParOf" srcId="{2B77CCE3-815F-4D86-BFFA-B1A2D7BAED7A}" destId="{F4676303-693E-4521-A04C-342E86E5675B}" srcOrd="0" destOrd="0" presId="urn:microsoft.com/office/officeart/2008/layout/AscendingPictureAccentProcess"/>
    <dgm:cxn modelId="{47415ED0-779C-4D90-82EC-ACE6E2530AF5}" type="presParOf" srcId="{70D7363F-AA74-427D-8473-E332E9015991}" destId="{E1F75961-96EC-4D8A-AF57-0D211D772599}" srcOrd="12" destOrd="0" presId="urn:microsoft.com/office/officeart/2008/layout/AscendingPictureAccentProcess"/>
    <dgm:cxn modelId="{34C7F9FD-ED1D-401A-8A90-613B14CA96DA}" type="presParOf" srcId="{70D7363F-AA74-427D-8473-E332E9015991}" destId="{57E76925-765D-43DD-A13D-D062A46A825E}" srcOrd="13" destOrd="0" presId="urn:microsoft.com/office/officeart/2008/layout/AscendingPictureAccentProcess"/>
    <dgm:cxn modelId="{1B466ACD-24A9-4C2B-9755-F763455433D5}" type="presParOf" srcId="{57E76925-765D-43DD-A13D-D062A46A825E}" destId="{090C066F-1125-457F-B36A-2825F709CBD1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407592-E8F4-4B54-8112-2FF99527548A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3A6F16-FD23-465D-B326-93D947911AAC}">
      <dgm:prSet phldrT="[Текст]"/>
      <dgm:spPr>
        <a:solidFill>
          <a:srgbClr val="00B0F0"/>
        </a:solidFill>
      </dgm:spPr>
      <dgm:t>
        <a:bodyPr/>
        <a:lstStyle/>
        <a:p>
          <a:r>
            <a:rPr lang="ru-RU" b="1" dirty="0" smtClean="0"/>
            <a:t>Кейс-технологии</a:t>
          </a:r>
        </a:p>
        <a:p>
          <a:r>
            <a:rPr lang="ru-RU" dirty="0" smtClean="0"/>
            <a:t>учебно-методические материалы укомплектованные в спе­циальный набор (кейс) </a:t>
          </a:r>
          <a:endParaRPr lang="ru-RU" dirty="0"/>
        </a:p>
      </dgm:t>
    </dgm:pt>
    <dgm:pt modelId="{9FA43B96-8ED6-4F2E-820D-1E55B47D6DD6}" type="parTrans" cxnId="{D698D30D-6676-4CDD-9E4A-72D2A7901E15}">
      <dgm:prSet/>
      <dgm:spPr/>
      <dgm:t>
        <a:bodyPr/>
        <a:lstStyle/>
        <a:p>
          <a:endParaRPr lang="ru-RU"/>
        </a:p>
      </dgm:t>
    </dgm:pt>
    <dgm:pt modelId="{47E58342-F7A3-42D3-8705-D8910D75515F}" type="sibTrans" cxnId="{D698D30D-6676-4CDD-9E4A-72D2A7901E15}">
      <dgm:prSet/>
      <dgm:spPr/>
      <dgm:t>
        <a:bodyPr/>
        <a:lstStyle/>
        <a:p>
          <a:endParaRPr lang="ru-RU"/>
        </a:p>
      </dgm:t>
    </dgm:pt>
    <dgm:pt modelId="{BE4853A6-8BF9-4AB4-8320-30C32AE31249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/>
            <a:t>TV-технология</a:t>
          </a:r>
          <a:endParaRPr lang="ru-RU" dirty="0"/>
        </a:p>
      </dgm:t>
    </dgm:pt>
    <dgm:pt modelId="{35A24B65-0730-41D3-A2C5-C4AE557AFFF8}" type="parTrans" cxnId="{F0557536-5CE3-4963-9CDC-49638E3722C9}">
      <dgm:prSet/>
      <dgm:spPr/>
      <dgm:t>
        <a:bodyPr/>
        <a:lstStyle/>
        <a:p>
          <a:endParaRPr lang="ru-RU"/>
        </a:p>
      </dgm:t>
    </dgm:pt>
    <dgm:pt modelId="{77DFE51F-5400-4408-B9B6-88196566D399}" type="sibTrans" cxnId="{F0557536-5CE3-4963-9CDC-49638E3722C9}">
      <dgm:prSet/>
      <dgm:spPr/>
      <dgm:t>
        <a:bodyPr/>
        <a:lstStyle/>
        <a:p>
          <a:endParaRPr lang="ru-RU"/>
        </a:p>
      </dgm:t>
    </dgm:pt>
    <dgm:pt modelId="{61C2628F-8124-4752-835A-623CB24A7D01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/>
            <a:t>радио</a:t>
          </a:r>
          <a:endParaRPr lang="ru-RU" dirty="0"/>
        </a:p>
      </dgm:t>
    </dgm:pt>
    <dgm:pt modelId="{8384348A-5AD5-420A-9066-F9A841FD353C}" type="parTrans" cxnId="{ED160BA5-82BD-4A44-A547-36587B02A38B}">
      <dgm:prSet/>
      <dgm:spPr/>
      <dgm:t>
        <a:bodyPr/>
        <a:lstStyle/>
        <a:p>
          <a:endParaRPr lang="ru-RU"/>
        </a:p>
      </dgm:t>
    </dgm:pt>
    <dgm:pt modelId="{FCEEC5EF-A06B-49AD-988F-D510DAA6FECB}" type="sibTrans" cxnId="{ED160BA5-82BD-4A44-A547-36587B02A38B}">
      <dgm:prSet/>
      <dgm:spPr/>
      <dgm:t>
        <a:bodyPr/>
        <a:lstStyle/>
        <a:p>
          <a:endParaRPr lang="ru-RU"/>
        </a:p>
      </dgm:t>
    </dgm:pt>
    <dgm:pt modelId="{8D699604-0E27-460C-9825-F734CD55D2AA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/>
            <a:t>Сетевые технологии</a:t>
          </a:r>
          <a:r>
            <a:rPr lang="ru-RU" dirty="0" smtClean="0"/>
            <a:t> </a:t>
          </a:r>
          <a:endParaRPr lang="ru-RU" dirty="0"/>
        </a:p>
      </dgm:t>
    </dgm:pt>
    <dgm:pt modelId="{98229721-9437-46DB-9B69-3D2AAB01CB52}" type="parTrans" cxnId="{C6172803-8DF4-4BDF-BEF9-59819CC4CBD7}">
      <dgm:prSet/>
      <dgm:spPr/>
      <dgm:t>
        <a:bodyPr/>
        <a:lstStyle/>
        <a:p>
          <a:endParaRPr lang="ru-RU"/>
        </a:p>
      </dgm:t>
    </dgm:pt>
    <dgm:pt modelId="{090B0339-FD8A-43C4-90FD-5AECF89BBB4B}" type="sibTrans" cxnId="{C6172803-8DF4-4BDF-BEF9-59819CC4CBD7}">
      <dgm:prSet/>
      <dgm:spPr/>
      <dgm:t>
        <a:bodyPr/>
        <a:lstStyle/>
        <a:p>
          <a:endParaRPr lang="ru-RU"/>
        </a:p>
      </dgm:t>
    </dgm:pt>
    <dgm:pt modelId="{F4BD59B0-F5AA-4D99-BDF3-A3D4C365B856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Интернет технологии</a:t>
          </a:r>
          <a:endParaRPr lang="ru-RU" dirty="0"/>
        </a:p>
      </dgm:t>
    </dgm:pt>
    <dgm:pt modelId="{4994240D-3320-4147-B429-3FF87A2863B3}" type="parTrans" cxnId="{BCFD35A3-AF8B-4200-987C-771E362A67E3}">
      <dgm:prSet/>
      <dgm:spPr/>
      <dgm:t>
        <a:bodyPr/>
        <a:lstStyle/>
        <a:p>
          <a:endParaRPr lang="ru-RU"/>
        </a:p>
      </dgm:t>
    </dgm:pt>
    <dgm:pt modelId="{C9D64957-2BE3-4ECE-B9E9-FADCB205190D}" type="sibTrans" cxnId="{BCFD35A3-AF8B-4200-987C-771E362A67E3}">
      <dgm:prSet/>
      <dgm:spPr/>
      <dgm:t>
        <a:bodyPr/>
        <a:lstStyle/>
        <a:p>
          <a:endParaRPr lang="ru-RU"/>
        </a:p>
      </dgm:t>
    </dgm:pt>
    <dgm:pt modelId="{9EDDD453-43D8-48FA-8FC4-93A90EE32B77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/>
            <a:t>магнитофонные лен­ты</a:t>
          </a:r>
          <a:endParaRPr lang="ru-RU" dirty="0"/>
        </a:p>
      </dgm:t>
    </dgm:pt>
    <dgm:pt modelId="{018214F8-A56F-4655-96F7-2A2BD87CF692}" type="parTrans" cxnId="{3DAC5935-9687-4273-BF84-43F98F524D30}">
      <dgm:prSet/>
      <dgm:spPr/>
      <dgm:t>
        <a:bodyPr/>
        <a:lstStyle/>
        <a:p>
          <a:endParaRPr lang="ru-RU"/>
        </a:p>
      </dgm:t>
    </dgm:pt>
    <dgm:pt modelId="{BFC42821-F7DE-49C9-8678-CB96CEDAB6AC}" type="sibTrans" cxnId="{3DAC5935-9687-4273-BF84-43F98F524D30}">
      <dgm:prSet/>
      <dgm:spPr/>
      <dgm:t>
        <a:bodyPr/>
        <a:lstStyle/>
        <a:p>
          <a:endParaRPr lang="ru-RU"/>
        </a:p>
      </dgm:t>
    </dgm:pt>
    <dgm:pt modelId="{C36E2192-192B-454C-B46B-4513B4C56FD6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/>
            <a:t>телевидение</a:t>
          </a:r>
          <a:endParaRPr lang="ru-RU" dirty="0"/>
        </a:p>
      </dgm:t>
    </dgm:pt>
    <dgm:pt modelId="{5004CEB3-32B9-4E6E-BF08-E3475A53BD86}" type="parTrans" cxnId="{2C22B261-9786-4CBE-B585-95E6F4289E34}">
      <dgm:prSet/>
      <dgm:spPr/>
      <dgm:t>
        <a:bodyPr/>
        <a:lstStyle/>
        <a:p>
          <a:endParaRPr lang="ru-RU"/>
        </a:p>
      </dgm:t>
    </dgm:pt>
    <dgm:pt modelId="{212419F3-4A3A-471F-A5A6-E2751340DEAE}" type="sibTrans" cxnId="{2C22B261-9786-4CBE-B585-95E6F4289E34}">
      <dgm:prSet/>
      <dgm:spPr/>
      <dgm:t>
        <a:bodyPr/>
        <a:lstStyle/>
        <a:p>
          <a:endParaRPr lang="ru-RU"/>
        </a:p>
      </dgm:t>
    </dgm:pt>
    <dgm:pt modelId="{F22C4BC8-1DED-4784-BA27-F73FE3886FE6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Технологии  с использованием локальных и глобальных вычислительных сетей</a:t>
          </a:r>
          <a:endParaRPr lang="ru-RU" dirty="0"/>
        </a:p>
      </dgm:t>
    </dgm:pt>
    <dgm:pt modelId="{68C55793-6A48-4FAB-8025-46CD11348BEC}" type="parTrans" cxnId="{61701127-96E8-4883-B046-461E3A79BED2}">
      <dgm:prSet/>
      <dgm:spPr/>
      <dgm:t>
        <a:bodyPr/>
        <a:lstStyle/>
        <a:p>
          <a:endParaRPr lang="ru-RU"/>
        </a:p>
      </dgm:t>
    </dgm:pt>
    <dgm:pt modelId="{80A74026-68CD-4E80-86D2-A54C86C720D4}" type="sibTrans" cxnId="{61701127-96E8-4883-B046-461E3A79BED2}">
      <dgm:prSet/>
      <dgm:spPr/>
      <dgm:t>
        <a:bodyPr/>
        <a:lstStyle/>
        <a:p>
          <a:endParaRPr lang="ru-RU"/>
        </a:p>
      </dgm:t>
    </dgm:pt>
    <dgm:pt modelId="{FEB82B7E-C708-4BD5-A56A-24BD26A0397E}" type="pres">
      <dgm:prSet presAssocID="{AA407592-E8F4-4B54-8112-2FF99527548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9ECD56-1166-45B3-887B-4E7B2353FC57}" type="pres">
      <dgm:prSet presAssocID="{AC3A6F16-FD23-465D-B326-93D947911AA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3A0EC4-B794-4649-8B8A-B857EB774E7F}" type="pres">
      <dgm:prSet presAssocID="{47E58342-F7A3-42D3-8705-D8910D75515F}" presName="sibTrans" presStyleCnt="0"/>
      <dgm:spPr/>
    </dgm:pt>
    <dgm:pt modelId="{5BE65B5F-4E1F-4BB6-9F93-C157DFE4CC1F}" type="pres">
      <dgm:prSet presAssocID="{BE4853A6-8BF9-4AB4-8320-30C32AE3124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19F4EB-795B-44ED-9240-75A27B26EC89}" type="pres">
      <dgm:prSet presAssocID="{77DFE51F-5400-4408-B9B6-88196566D399}" presName="sibTrans" presStyleCnt="0"/>
      <dgm:spPr/>
    </dgm:pt>
    <dgm:pt modelId="{66FA100E-4015-475B-BDA4-841DA8544599}" type="pres">
      <dgm:prSet presAssocID="{8D699604-0E27-460C-9825-F734CD55D2A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B36E78-05B2-41DC-931E-C096978913C7}" type="presOf" srcId="{F22C4BC8-1DED-4784-BA27-F73FE3886FE6}" destId="{66FA100E-4015-475B-BDA4-841DA8544599}" srcOrd="0" destOrd="2" presId="urn:microsoft.com/office/officeart/2005/8/layout/hList6"/>
    <dgm:cxn modelId="{ED160BA5-82BD-4A44-A547-36587B02A38B}" srcId="{BE4853A6-8BF9-4AB4-8320-30C32AE31249}" destId="{61C2628F-8124-4752-835A-623CB24A7D01}" srcOrd="0" destOrd="0" parTransId="{8384348A-5AD5-420A-9066-F9A841FD353C}" sibTransId="{FCEEC5EF-A06B-49AD-988F-D510DAA6FECB}"/>
    <dgm:cxn modelId="{181E0E97-623D-4761-B4AE-E157C1DB27E0}" type="presOf" srcId="{BE4853A6-8BF9-4AB4-8320-30C32AE31249}" destId="{5BE65B5F-4E1F-4BB6-9F93-C157DFE4CC1F}" srcOrd="0" destOrd="0" presId="urn:microsoft.com/office/officeart/2005/8/layout/hList6"/>
    <dgm:cxn modelId="{4B2D3E7F-00AD-4F4D-B794-B5E55D405F6D}" type="presOf" srcId="{F4BD59B0-F5AA-4D99-BDF3-A3D4C365B856}" destId="{66FA100E-4015-475B-BDA4-841DA8544599}" srcOrd="0" destOrd="1" presId="urn:microsoft.com/office/officeart/2005/8/layout/hList6"/>
    <dgm:cxn modelId="{1F748BA8-2A8E-4F73-AAA7-0A00D905C354}" type="presOf" srcId="{8D699604-0E27-460C-9825-F734CD55D2AA}" destId="{66FA100E-4015-475B-BDA4-841DA8544599}" srcOrd="0" destOrd="0" presId="urn:microsoft.com/office/officeart/2005/8/layout/hList6"/>
    <dgm:cxn modelId="{BCFD35A3-AF8B-4200-987C-771E362A67E3}" srcId="{8D699604-0E27-460C-9825-F734CD55D2AA}" destId="{F4BD59B0-F5AA-4D99-BDF3-A3D4C365B856}" srcOrd="0" destOrd="0" parTransId="{4994240D-3320-4147-B429-3FF87A2863B3}" sibTransId="{C9D64957-2BE3-4ECE-B9E9-FADCB205190D}"/>
    <dgm:cxn modelId="{2C22B261-9786-4CBE-B585-95E6F4289E34}" srcId="{BE4853A6-8BF9-4AB4-8320-30C32AE31249}" destId="{C36E2192-192B-454C-B46B-4513B4C56FD6}" srcOrd="2" destOrd="0" parTransId="{5004CEB3-32B9-4E6E-BF08-E3475A53BD86}" sibTransId="{212419F3-4A3A-471F-A5A6-E2751340DEAE}"/>
    <dgm:cxn modelId="{CD68A89C-F6AC-488B-9483-CA0EFF3F8ECF}" type="presOf" srcId="{AA407592-E8F4-4B54-8112-2FF99527548A}" destId="{FEB82B7E-C708-4BD5-A56A-24BD26A0397E}" srcOrd="0" destOrd="0" presId="urn:microsoft.com/office/officeart/2005/8/layout/hList6"/>
    <dgm:cxn modelId="{72C9D851-EF7E-49B0-9788-DC14566CF6DB}" type="presOf" srcId="{61C2628F-8124-4752-835A-623CB24A7D01}" destId="{5BE65B5F-4E1F-4BB6-9F93-C157DFE4CC1F}" srcOrd="0" destOrd="1" presId="urn:microsoft.com/office/officeart/2005/8/layout/hList6"/>
    <dgm:cxn modelId="{F0557536-5CE3-4963-9CDC-49638E3722C9}" srcId="{AA407592-E8F4-4B54-8112-2FF99527548A}" destId="{BE4853A6-8BF9-4AB4-8320-30C32AE31249}" srcOrd="1" destOrd="0" parTransId="{35A24B65-0730-41D3-A2C5-C4AE557AFFF8}" sibTransId="{77DFE51F-5400-4408-B9B6-88196566D399}"/>
    <dgm:cxn modelId="{89D8899F-AFD0-4A0D-83DD-EB1A32C89B96}" type="presOf" srcId="{C36E2192-192B-454C-B46B-4513B4C56FD6}" destId="{5BE65B5F-4E1F-4BB6-9F93-C157DFE4CC1F}" srcOrd="0" destOrd="3" presId="urn:microsoft.com/office/officeart/2005/8/layout/hList6"/>
    <dgm:cxn modelId="{C6172803-8DF4-4BDF-BEF9-59819CC4CBD7}" srcId="{AA407592-E8F4-4B54-8112-2FF99527548A}" destId="{8D699604-0E27-460C-9825-F734CD55D2AA}" srcOrd="2" destOrd="0" parTransId="{98229721-9437-46DB-9B69-3D2AAB01CB52}" sibTransId="{090B0339-FD8A-43C4-90FD-5AECF89BBB4B}"/>
    <dgm:cxn modelId="{D698D30D-6676-4CDD-9E4A-72D2A7901E15}" srcId="{AA407592-E8F4-4B54-8112-2FF99527548A}" destId="{AC3A6F16-FD23-465D-B326-93D947911AAC}" srcOrd="0" destOrd="0" parTransId="{9FA43B96-8ED6-4F2E-820D-1E55B47D6DD6}" sibTransId="{47E58342-F7A3-42D3-8705-D8910D75515F}"/>
    <dgm:cxn modelId="{3DAC5935-9687-4273-BF84-43F98F524D30}" srcId="{BE4853A6-8BF9-4AB4-8320-30C32AE31249}" destId="{9EDDD453-43D8-48FA-8FC4-93A90EE32B77}" srcOrd="1" destOrd="0" parTransId="{018214F8-A56F-4655-96F7-2A2BD87CF692}" sibTransId="{BFC42821-F7DE-49C9-8678-CB96CEDAB6AC}"/>
    <dgm:cxn modelId="{61701127-96E8-4883-B046-461E3A79BED2}" srcId="{8D699604-0E27-460C-9825-F734CD55D2AA}" destId="{F22C4BC8-1DED-4784-BA27-F73FE3886FE6}" srcOrd="1" destOrd="0" parTransId="{68C55793-6A48-4FAB-8025-46CD11348BEC}" sibTransId="{80A74026-68CD-4E80-86D2-A54C86C720D4}"/>
    <dgm:cxn modelId="{8603A14D-3DAB-485A-8932-5B05DEA1E957}" type="presOf" srcId="{9EDDD453-43D8-48FA-8FC4-93A90EE32B77}" destId="{5BE65B5F-4E1F-4BB6-9F93-C157DFE4CC1F}" srcOrd="0" destOrd="2" presId="urn:microsoft.com/office/officeart/2005/8/layout/hList6"/>
    <dgm:cxn modelId="{55B542A3-085E-4AFB-B979-E5D21E3CECBD}" type="presOf" srcId="{AC3A6F16-FD23-465D-B326-93D947911AAC}" destId="{399ECD56-1166-45B3-887B-4E7B2353FC57}" srcOrd="0" destOrd="0" presId="urn:microsoft.com/office/officeart/2005/8/layout/hList6"/>
    <dgm:cxn modelId="{CC9FC5FF-CC60-4789-BA1B-93233404F04E}" type="presParOf" srcId="{FEB82B7E-C708-4BD5-A56A-24BD26A0397E}" destId="{399ECD56-1166-45B3-887B-4E7B2353FC57}" srcOrd="0" destOrd="0" presId="urn:microsoft.com/office/officeart/2005/8/layout/hList6"/>
    <dgm:cxn modelId="{26126989-6857-440A-8614-2A5338AF46BC}" type="presParOf" srcId="{FEB82B7E-C708-4BD5-A56A-24BD26A0397E}" destId="{813A0EC4-B794-4649-8B8A-B857EB774E7F}" srcOrd="1" destOrd="0" presId="urn:microsoft.com/office/officeart/2005/8/layout/hList6"/>
    <dgm:cxn modelId="{B1D6C474-94C2-462A-97E0-B30B026EFD81}" type="presParOf" srcId="{FEB82B7E-C708-4BD5-A56A-24BD26A0397E}" destId="{5BE65B5F-4E1F-4BB6-9F93-C157DFE4CC1F}" srcOrd="2" destOrd="0" presId="urn:microsoft.com/office/officeart/2005/8/layout/hList6"/>
    <dgm:cxn modelId="{D7E5A292-D1A5-44CA-A008-189649112BAB}" type="presParOf" srcId="{FEB82B7E-C708-4BD5-A56A-24BD26A0397E}" destId="{4819F4EB-795B-44ED-9240-75A27B26EC89}" srcOrd="3" destOrd="0" presId="urn:microsoft.com/office/officeart/2005/8/layout/hList6"/>
    <dgm:cxn modelId="{988518DB-9FA6-4E47-AB53-238F466E6FB7}" type="presParOf" srcId="{FEB82B7E-C708-4BD5-A56A-24BD26A0397E}" destId="{66FA100E-4015-475B-BDA4-841DA854459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71942-5408-4BF6-98A4-5657DC587BA3}">
      <dsp:nvSpPr>
        <dsp:cNvPr id="0" name=""/>
        <dsp:cNvSpPr/>
      </dsp:nvSpPr>
      <dsp:spPr>
        <a:xfrm>
          <a:off x="2143565" y="2298710"/>
          <a:ext cx="145594" cy="1455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7B8652-974F-4DDA-8C44-DF33EDA601A3}">
      <dsp:nvSpPr>
        <dsp:cNvPr id="0" name=""/>
        <dsp:cNvSpPr/>
      </dsp:nvSpPr>
      <dsp:spPr>
        <a:xfrm>
          <a:off x="2016024" y="2503101"/>
          <a:ext cx="145594" cy="1455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0536B0-3B6A-49B9-90B5-AA89ABEAE99B}">
      <dsp:nvSpPr>
        <dsp:cNvPr id="0" name=""/>
        <dsp:cNvSpPr/>
      </dsp:nvSpPr>
      <dsp:spPr>
        <a:xfrm>
          <a:off x="1864023" y="2680059"/>
          <a:ext cx="145594" cy="1455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1C4EE0-4BCB-45DF-83ED-BF3FE5705D04}">
      <dsp:nvSpPr>
        <dsp:cNvPr id="0" name=""/>
        <dsp:cNvSpPr/>
      </dsp:nvSpPr>
      <dsp:spPr>
        <a:xfrm>
          <a:off x="2045725" y="241664"/>
          <a:ext cx="145594" cy="1455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0FD247-348B-409C-8EE2-F8EC527FB951}">
      <dsp:nvSpPr>
        <dsp:cNvPr id="0" name=""/>
        <dsp:cNvSpPr/>
      </dsp:nvSpPr>
      <dsp:spPr>
        <a:xfrm>
          <a:off x="2240240" y="125752"/>
          <a:ext cx="145594" cy="1455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054146-8CDF-40D4-8D1C-96B048CA0737}">
      <dsp:nvSpPr>
        <dsp:cNvPr id="0" name=""/>
        <dsp:cNvSpPr/>
      </dsp:nvSpPr>
      <dsp:spPr>
        <a:xfrm>
          <a:off x="2434172" y="9841"/>
          <a:ext cx="145594" cy="1455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7F8A69-6596-4B90-81AD-4B1C0FCD872C}">
      <dsp:nvSpPr>
        <dsp:cNvPr id="0" name=""/>
        <dsp:cNvSpPr/>
      </dsp:nvSpPr>
      <dsp:spPr>
        <a:xfrm>
          <a:off x="2628104" y="125752"/>
          <a:ext cx="145594" cy="1455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DB3FF-A5EE-43A5-AA07-0AAD7BCF0B12}">
      <dsp:nvSpPr>
        <dsp:cNvPr id="0" name=""/>
        <dsp:cNvSpPr/>
      </dsp:nvSpPr>
      <dsp:spPr>
        <a:xfrm>
          <a:off x="2822619" y="241664"/>
          <a:ext cx="145594" cy="1455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0CFC9-4DCD-4738-B0ED-DFE4265D71F7}">
      <dsp:nvSpPr>
        <dsp:cNvPr id="0" name=""/>
        <dsp:cNvSpPr/>
      </dsp:nvSpPr>
      <dsp:spPr>
        <a:xfrm>
          <a:off x="2434172" y="254414"/>
          <a:ext cx="145594" cy="1455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CAE6B4-966F-48B9-A3F5-8001E51F0748}">
      <dsp:nvSpPr>
        <dsp:cNvPr id="0" name=""/>
        <dsp:cNvSpPr/>
      </dsp:nvSpPr>
      <dsp:spPr>
        <a:xfrm>
          <a:off x="2434172" y="498988"/>
          <a:ext cx="145594" cy="1455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039ED7-F286-421F-B35B-9E22B59AF2C3}">
      <dsp:nvSpPr>
        <dsp:cNvPr id="0" name=""/>
        <dsp:cNvSpPr/>
      </dsp:nvSpPr>
      <dsp:spPr>
        <a:xfrm>
          <a:off x="1249614" y="3211867"/>
          <a:ext cx="3140186" cy="8422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4673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on-line</a:t>
          </a:r>
          <a:r>
            <a:rPr lang="ru-RU" sz="2000" kern="1200" dirty="0" smtClean="0"/>
            <a:t> </a:t>
          </a:r>
          <a:endParaRPr lang="ru-RU" sz="2000" kern="1200" dirty="0"/>
        </a:p>
      </dsp:txBody>
      <dsp:txXfrm>
        <a:off x="1290731" y="3252984"/>
        <a:ext cx="3057952" cy="760057"/>
      </dsp:txXfrm>
    </dsp:sp>
    <dsp:sp modelId="{F4676303-693E-4521-A04C-342E86E5675B}">
      <dsp:nvSpPr>
        <dsp:cNvPr id="0" name=""/>
        <dsp:cNvSpPr/>
      </dsp:nvSpPr>
      <dsp:spPr>
        <a:xfrm>
          <a:off x="378957" y="2386576"/>
          <a:ext cx="1455947" cy="145585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F75961-96EC-4D8A-AF57-0D211D772599}">
      <dsp:nvSpPr>
        <dsp:cNvPr id="0" name=""/>
        <dsp:cNvSpPr/>
      </dsp:nvSpPr>
      <dsp:spPr>
        <a:xfrm>
          <a:off x="2576855" y="1564376"/>
          <a:ext cx="3140186" cy="8422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4673" tIns="76200" rIns="76200" bIns="762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err="1" smtClean="0"/>
            <a:t>off-line</a:t>
          </a:r>
          <a:endParaRPr lang="ru-RU" sz="2000" kern="1200" dirty="0" smtClean="0"/>
        </a:p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2617972" y="1605493"/>
        <a:ext cx="3057952" cy="760057"/>
      </dsp:txXfrm>
    </dsp:sp>
    <dsp:sp modelId="{090C066F-1125-457F-B36A-2825F709CBD1}">
      <dsp:nvSpPr>
        <dsp:cNvPr id="0" name=""/>
        <dsp:cNvSpPr/>
      </dsp:nvSpPr>
      <dsp:spPr>
        <a:xfrm>
          <a:off x="1706199" y="739084"/>
          <a:ext cx="1455947" cy="1455850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ECD56-1166-45B3-887B-4E7B2353FC57}">
      <dsp:nvSpPr>
        <dsp:cNvPr id="0" name=""/>
        <dsp:cNvSpPr/>
      </dsp:nvSpPr>
      <dsp:spPr>
        <a:xfrm rot="16200000">
          <a:off x="-1130654" y="1131445"/>
          <a:ext cx="4319588" cy="2056696"/>
        </a:xfrm>
        <a:prstGeom prst="flowChartManualOperation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542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Кейс-технологии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учебно-методические материалы укомплектованные в спе­циальный набор (кейс) </a:t>
          </a:r>
          <a:endParaRPr lang="ru-RU" sz="1700" kern="1200" dirty="0"/>
        </a:p>
      </dsp:txBody>
      <dsp:txXfrm rot="5400000">
        <a:off x="792" y="863917"/>
        <a:ext cx="2056696" cy="2591752"/>
      </dsp:txXfrm>
    </dsp:sp>
    <dsp:sp modelId="{5BE65B5F-4E1F-4BB6-9F93-C157DFE4CC1F}">
      <dsp:nvSpPr>
        <dsp:cNvPr id="0" name=""/>
        <dsp:cNvSpPr/>
      </dsp:nvSpPr>
      <dsp:spPr>
        <a:xfrm rot="16200000">
          <a:off x="1080293" y="1131445"/>
          <a:ext cx="4319588" cy="2056696"/>
        </a:xfrm>
        <a:prstGeom prst="flowChartManualOperation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542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TV-технология</a:t>
          </a:r>
          <a:endParaRPr lang="ru-RU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/>
            <a:t>радио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/>
            <a:t>магнитофонные лен­ты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/>
            <a:t>телевидение</a:t>
          </a:r>
          <a:endParaRPr lang="ru-RU" sz="1300" kern="1200" dirty="0"/>
        </a:p>
      </dsp:txBody>
      <dsp:txXfrm rot="5400000">
        <a:off x="2211739" y="863917"/>
        <a:ext cx="2056696" cy="2591752"/>
      </dsp:txXfrm>
    </dsp:sp>
    <dsp:sp modelId="{66FA100E-4015-475B-BDA4-841DA8544599}">
      <dsp:nvSpPr>
        <dsp:cNvPr id="0" name=""/>
        <dsp:cNvSpPr/>
      </dsp:nvSpPr>
      <dsp:spPr>
        <a:xfrm rot="16200000">
          <a:off x="3291241" y="1131445"/>
          <a:ext cx="4319588" cy="2056696"/>
        </a:xfrm>
        <a:prstGeom prst="flowChartManualOperation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542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Сетевые технологии</a:t>
          </a:r>
          <a:r>
            <a:rPr lang="ru-RU" sz="1700" kern="1200" dirty="0" smtClean="0"/>
            <a:t> </a:t>
          </a:r>
          <a:endParaRPr lang="ru-RU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Интернет технологии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Технологии  с использованием локальных и глобальных вычислительных сетей</a:t>
          </a:r>
          <a:endParaRPr lang="ru-RU" sz="1300" kern="1200" dirty="0"/>
        </a:p>
      </dsp:txBody>
      <dsp:txXfrm rot="5400000">
        <a:off x="4422687" y="863917"/>
        <a:ext cx="2056696" cy="2591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Обучающие программы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Служат целям предъявления учащимся какой-либо новой информации и организации процесса ее усвоения. Должны учитывать исходный уровень знаний, умений и навыков учащихся. Структура такой обучающей программы включает, как правило, следующие блоки: регистрация входа в программу, исходный контроль, предъявление материала небольшими дозами с упражнениями и поэтапным контролем усвоения, итоговый контроль, блок статистики.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Программы-тренажеры.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 цель отработка одного (или небольшого числа) навыка на достаточно большом наборе однотипных заданий при ограниченном времени работы с программой. Структура программы: регистрация входа в программу, исходный контроль, поэтапное предъявление упражнений (с систематическим контролем правильности выполнения), промежуточный и итоговый контроль, блок статистики.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Контролирующие </a:t>
            </a:r>
            <a:r>
              <a:rPr lang="ru-RU" b="1" i="0" dirty="0" smtClean="0"/>
              <a:t>программы. </a:t>
            </a:r>
            <a:r>
              <a:rPr lang="ru-R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Такие программы используются на уроках формирования навыков и на этапе обобщающе-систематизирующего повторения. Следует выделить требования к такого вида программам: они должны давать оценку результата, в случае неверного ответа демонстрировать верный ответ; давать итоговую оценку с комментарием и, по возможности, придавать материалу игровой характер.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Программы-тесты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.Класс программ достаточно широк. Эти программы с большим успехом используются учителями профильной школы на этапе профориентации.</a:t>
            </a:r>
          </a:p>
          <a:p>
            <a:pPr fontAlgn="t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Поиск правильного ответа при работе с такими программами требует от учащихся умения систематизации материала, поиска закономерности по ограниченному набору данных, что, несомненно, важно при обучении математике. Наибольшая ценность тестов состоит в формировании тех или иных умений творческого характера. При составлении программ-тестов по математике чаще всего преследуют цель развития и определения уровня обобщенных знаний в решении основных опорных, а также нестандартных задач.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076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Комплект учебно-методических материалов к уроку должен разрабатываться соответственно принципам: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          План (маршрутный лист) должен содержать цели как компоненты учебного процесса по данной дисциплине, формировать мотивации успешного изучения курса с помощью разъяснения его места и значения в системе обучения.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           Учебные материалы в цифровой форме с использованием гипертекста должны удовлетворять требованию простоты ориентации учащихся при перемещении по ссылкам. В предисловии к учебным материалам необходимо объяснить условные обозначения ссылок и дать советы относительно рациональных приемов навигации.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          План (маршрутный лист) должен предусматривать общение учащихся с преподавателем и между собой.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           План (маршрутный лист)  не является электронной копией печатных учебников или простым компьютерным учебником. Информационно-коммуникационные технологии (не являясь самоцелью) могут и должны эффективно использоваться для достижения целей учебного процесса.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678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 – это обучение, осуществляемое с применением информационно-коммуникационных технологий и телекоммуникационных средств при опосредствованном (на расстоянии) или не полностью опосредствованном взаимодействии обучающегося и педагога. ДО осуществляется путем взаимодействия педагога и обучающегося между собой на расстоянии, отражающем присущие учебному процессу компоненты и реализуемое с помощью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телевизионны</a:t>
            </a:r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 (телеуроков)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сетевы</a:t>
            </a:r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кейс-технологи</a:t>
            </a:r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336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Существуют три основные характеристики качественной программы дистанционного образования</a:t>
            </a:r>
          </a:p>
          <a:p>
            <a:pPr marL="228600" indent="-228600">
              <a:buAutoNum type="arabicPeriod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Структура курса должна предоставлять большие возможности управлять процессом обучения, чем это было бы возможно при дневной форме обучения. Курс должен быть сконцентрирован на учащемся, позволяя ему чувствовать, что он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больше вовлечены в процесс обучения, чем они когда либо.</a:t>
            </a:r>
          </a:p>
          <a:p>
            <a:pPr marL="228600" indent="-228600">
              <a:buAutoNum type="arabicPeriod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Программа дистанционного образования может предполагать целый набор способов доставки информации, включая обычную почту, телефон и факс, Интернет, электронную почту, интерактивное телевидение, телеконференции, а также аудио и видео конференции.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Используя программу дистанционного образования, подумайте, каким образом учащиеся получают помощь и поддержку от своих инструкторов. Должна существовать онлайновая поддержка чатов и форумов, онлайновые информационные доски, онлайновые магазины и другие средства консультирования и поддержки студентов.</a:t>
            </a:r>
          </a:p>
          <a:p>
            <a:pPr marL="0" indent="0">
              <a:buNone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656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1.</a:t>
            </a:r>
            <a:r>
              <a:rPr lang="ru-RU" sz="1200" b="1" dirty="0" smtClean="0"/>
              <a:t> Учебный центр о</a:t>
            </a:r>
            <a:r>
              <a:rPr lang="ru-RU" sz="1200" dirty="0" smtClean="0"/>
              <a:t>существляет   необходимые функции организационной поддержки (как провайдер дистанционного обучения);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2.</a:t>
            </a:r>
            <a:r>
              <a:rPr lang="ru-RU" sz="1200" dirty="0" smtClean="0"/>
              <a:t> Учебные курсы, справочные, методические и другие материалы;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3.</a:t>
            </a:r>
            <a:r>
              <a:rPr lang="ru-RU" sz="1200" dirty="0" smtClean="0"/>
              <a:t>  Организаци­онные, технические, программные, дидактические и др. средства;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4.</a:t>
            </a:r>
            <a:r>
              <a:rPr lang="ru-RU" sz="1200" dirty="0" smtClean="0"/>
              <a:t> </a:t>
            </a:r>
            <a:r>
              <a:rPr lang="ru-RU" sz="1200" baseline="0" dirty="0" smtClean="0"/>
              <a:t> </a:t>
            </a:r>
            <a:r>
              <a:rPr lang="ru-RU" sz="1200" baseline="0" dirty="0" err="1" smtClean="0"/>
              <a:t>Тьюторы</a:t>
            </a:r>
            <a:r>
              <a:rPr lang="ru-RU" sz="1200" dirty="0" smtClean="0"/>
              <a:t> курируют дистанционные курсы;</a:t>
            </a:r>
            <a:endParaRPr lang="en-US" sz="1200" dirty="0" smtClean="0">
              <a:solidFill>
                <a:schemeClr val="accent2">
                  <a:lumMod val="50000"/>
                </a:schemeClr>
              </a:solidFill>
              <a:latin typeface="Arial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accent2">
                  <a:lumMod val="50000"/>
                </a:schemeClr>
              </a:solidFill>
              <a:latin typeface="Arial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156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организации и правильного функционирования системы дистанцион­ного образования необходимо выполнять следующие основные 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функции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поддержка учебных курсов;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доставка учебного материала учащимся;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поддержка справочных материалов (библиотека);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консультации;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контроль знаний;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организация общения обучающихся (коллективные формы обучения).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accent2">
                  <a:lumMod val="50000"/>
                </a:schemeClr>
              </a:solidFill>
              <a:latin typeface="Arial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156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При этом под дидактическими средствами дистанционного обучения понимаются материалы, методы и приемы обучения, формы организации учебно-познавательной деятельности, учитывающие ограниченность непосредственного общения с преподавателем.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Главным моментом в педагогических технологиях дистанционного обучения становится визуализация мысли, информации, знаний, создание новых способов педагогической коммуникации, корректировка традиционных форм организации учебной деятельности.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734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ИКТ расширяют возможности образовательной среды, как разнообразными программными средствами, так и методами развития креативности обучаемых. К числу таких программных средств относятся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моделирующие программы, поисковые, интеллектуальные обучающие, экспертные системы, программы для проведения деловых игр.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Коммуникационные технологии позволяют по-новому реализовывать методы, активизирующие творческую активность. Обучаемые могут включиться в дискуссии, которые проводятся не только в аудитории или классе, но и виртуально, например на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сайтах периодических изданий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учебных центров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В выполнении совместных творческих проектов могут участвовать учащиеся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различных учебных заведений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Использование лабораторного оборудования позволяет организовать в реальном времени постановку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демонстрационного эксперимента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усиливающего понимание материала и его усвоение.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Наряду с новыми инструментами учебной деятельности виртуальная среда содержит широкий спектр различных учебных объектов (анимации, видео, модели, симуляторы и пр.), которые могут использоваться для дидактического сопровождения демонстрационных опытов.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Контент включает: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□ учебный материал (конспекты лекций, демонстрационные материалы и т. п.);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□ дополнительные информационные материалы (комментарии преподава­теля, ответы на часто задаваемые вопросы и т. п.);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□ библиотеку ресурсов (рекомендованная литература, списки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-ресурсов по теме курса и т. п.);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□ предметный и/или тематический словарь (глоссарий);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□ программу обучения (академический календарь); и т. д.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496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Асинхронные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средства не требуют у обменивающихся сторон постоянного соединения. К таким средствам можно отнести: e-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mail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построенные на основе e-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mail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автоматические рассылки (так называемые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mail-lists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доски объявлений типа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Bulletin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Board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(BBS),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offline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-конференции типа "эхо"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FidoNet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т. п.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Синхронные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средства предполагают одновременные согласованные действия сторон — один говорит, другой слушает в то же самое время.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 рассматриваемые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online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-средства предполагают наличие прямого выхода в Интернет и базируются так или иначе на сервисах, существующих в сети Интернет. Наиболее эффективными являются 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online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-конференции, позволяющие поддерживать множество различных форм общения в процессе ДО: семинары, обсуждения, обмен опытом, проведение научных конференций. К новым и многообещающим средствам относятся интернет-трансляции видео- и аудиоматериалов 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интернет-телефония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696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 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кейс-технологии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учебно-методические материалы комплектуются в спе­циальный набор (кейс). Этот набор пересылается учащемуся для самостоя­тельного изучения. Общение с преподавателями-консультантами осуществ­ляется в созданных для этих целей региональных учебных центрах. Считается, что при достаточной мотивации обучаемый в состоянии самостоятельно изучить и освоить значительный объем материала по широкому кругу дисциплин, если такое обучение подкреплено содержательным кейсом.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40-х годов начинаются эксперименты по использованию отличных от почты средств доставки учебного материала — 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радио, магнитофонные лен­ты, телевидение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Процесс обучения дополняется не­прерывным процессом самообразования с использованием записанных на те или иные носители или транслируемых по радио и телевидению лекций. 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TV-технология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как следует из ее названия, основана на использовании те­левизионных лекций.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 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сетевым технологиям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относится интернет-технология и технологии, ис­пользующие возможности локальных и глобальных вычислительных сетей. В интернет-технологии "Всемирная паутина" используется для обеспечения учащихся учебно-методическим материалом, а также для интерактивного взаимодействия между преподавателем и обучаемыми. Возможность связи "многих-со-многими" является принципи­альным отличием интернет-технологии от иных технологий дистанционного обучения.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826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7056784" cy="1412776"/>
          </a:xfrm>
        </p:spPr>
        <p:txBody>
          <a:bodyPr/>
          <a:lstStyle>
            <a:lvl1pPr>
              <a:defRPr b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107504" y="1412776"/>
            <a:ext cx="6480720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1412776"/>
            <a:ext cx="6840760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056784" cy="1412776"/>
          </a:xfrm>
        </p:spPr>
        <p:txBody>
          <a:bodyPr>
            <a:noAutofit/>
          </a:bodyPr>
          <a:lstStyle/>
          <a:p>
            <a:pPr hangingPunct="0"/>
            <a:r>
              <a:rPr lang="ru-RU" sz="4800" dirty="0">
                <a:solidFill>
                  <a:schemeClr val="tx1"/>
                </a:solidFill>
                <a:effectLst/>
              </a:rPr>
              <a:t>Современные подходы к обучению в школе с применением  ДОТ</a:t>
            </a: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Дистанционные технологии</a:t>
            </a:r>
            <a:br>
              <a:rPr lang="ru-RU" b="1" dirty="0">
                <a:effectLst/>
              </a:rPr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1350382"/>
              </p:ext>
            </p:extLst>
          </p:nvPr>
        </p:nvGraphicFramePr>
        <p:xfrm>
          <a:off x="107950" y="1412875"/>
          <a:ext cx="6480175" cy="431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3745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>Педагогические </a:t>
            </a:r>
            <a:r>
              <a:rPr lang="ru-RU" dirty="0">
                <a:effectLst/>
              </a:rPr>
              <a:t>программные средства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обучающие </a:t>
            </a:r>
            <a:r>
              <a:rPr lang="ru-RU" dirty="0" smtClean="0"/>
              <a:t>программы</a:t>
            </a:r>
          </a:p>
          <a:p>
            <a:r>
              <a:rPr lang="ru-RU" dirty="0" smtClean="0"/>
              <a:t>программы-тренажеры</a:t>
            </a:r>
          </a:p>
          <a:p>
            <a:r>
              <a:rPr lang="ru-RU" dirty="0" smtClean="0"/>
              <a:t>контролирующие программы</a:t>
            </a:r>
          </a:p>
          <a:p>
            <a:r>
              <a:rPr lang="ru-RU" dirty="0" smtClean="0"/>
              <a:t>программы-тесты</a:t>
            </a:r>
          </a:p>
          <a:p>
            <a:r>
              <a:rPr lang="ru-RU" dirty="0" smtClean="0"/>
              <a:t>информационно-справочные </a:t>
            </a:r>
            <a:r>
              <a:rPr lang="ru-RU" dirty="0"/>
              <a:t>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320767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Структура дистанционного </a:t>
            </a:r>
            <a:r>
              <a:rPr lang="ru-RU" dirty="0" smtClean="0"/>
              <a:t>урока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k-KZ" dirty="0" smtClean="0"/>
              <a:t>к</a:t>
            </a:r>
            <a:r>
              <a:rPr lang="ru-RU" dirty="0" err="1"/>
              <a:t>ласс</a:t>
            </a:r>
            <a:r>
              <a:rPr lang="ru-RU" dirty="0"/>
              <a:t>, предмет, тема</a:t>
            </a:r>
            <a:r>
              <a:rPr lang="kk-KZ" dirty="0"/>
              <a:t>;</a:t>
            </a:r>
            <a:endParaRPr lang="ru-RU" dirty="0"/>
          </a:p>
          <a:p>
            <a:pPr hangingPunct="0"/>
            <a:r>
              <a:rPr lang="ru-RU" dirty="0"/>
              <a:t>краткое обобщение пройденного материала: изложение по  необходимости основных положений предыдущих тем, логически связанных и необходимых для объяснения нового материала. </a:t>
            </a:r>
          </a:p>
          <a:p>
            <a:pPr hangingPunct="0"/>
            <a:r>
              <a:rPr lang="ru-RU" dirty="0"/>
              <a:t>изложение нового материала по плану (краткий конспект);</a:t>
            </a:r>
          </a:p>
          <a:p>
            <a:pPr hangingPunct="0"/>
            <a:r>
              <a:rPr lang="ru-RU" dirty="0"/>
              <a:t>рекомендация для закрепления материала</a:t>
            </a:r>
            <a:r>
              <a:rPr lang="kk-KZ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484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03" y="2132856"/>
            <a:ext cx="8856984" cy="1224136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0988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Дистанционное обучение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- </a:t>
            </a:r>
            <a:r>
              <a:rPr lang="ru-RU" dirty="0"/>
              <a:t>осуществляется</a:t>
            </a:r>
            <a:r>
              <a:rPr lang="ru-RU" dirty="0" smtClean="0"/>
              <a:t> посредством использования ИКТ и </a:t>
            </a:r>
            <a:r>
              <a:rPr lang="ru-RU" dirty="0"/>
              <a:t>телекоммуникационных </a:t>
            </a:r>
            <a:r>
              <a:rPr lang="ru-RU" dirty="0" smtClean="0"/>
              <a:t>средств.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- выполняется </a:t>
            </a:r>
            <a:r>
              <a:rPr lang="ru-RU" dirty="0"/>
              <a:t>путем </a:t>
            </a:r>
            <a:r>
              <a:rPr lang="ru-RU" dirty="0" smtClean="0"/>
              <a:t>интерактивного взаимодействия </a:t>
            </a:r>
            <a:r>
              <a:rPr lang="ru-RU" dirty="0"/>
              <a:t>педагога и обучающегося между </a:t>
            </a:r>
            <a:r>
              <a:rPr lang="ru-RU" dirty="0" smtClean="0"/>
              <a:t>собой.</a:t>
            </a:r>
          </a:p>
          <a:p>
            <a:pPr marL="0" indent="0" algn="just">
              <a:buNone/>
            </a:pPr>
            <a:r>
              <a:rPr lang="ru-RU" dirty="0" smtClean="0"/>
              <a:t>	- реализуется </a:t>
            </a:r>
            <a:r>
              <a:rPr lang="ru-RU" dirty="0"/>
              <a:t>с помощью </a:t>
            </a:r>
            <a:r>
              <a:rPr lang="ru-RU" dirty="0" err="1"/>
              <a:t>телевизионны</a:t>
            </a:r>
            <a:r>
              <a:rPr lang="kk-KZ" dirty="0" smtClean="0"/>
              <a:t>х уроков</a:t>
            </a:r>
            <a:r>
              <a:rPr lang="ru-RU" dirty="0" smtClean="0"/>
              <a:t>, </a:t>
            </a:r>
            <a:r>
              <a:rPr lang="ru-RU" dirty="0" err="1"/>
              <a:t>сетевы</a:t>
            </a:r>
            <a:r>
              <a:rPr lang="kk-KZ" dirty="0"/>
              <a:t>х</a:t>
            </a:r>
            <a:r>
              <a:rPr lang="ru-RU" dirty="0"/>
              <a:t> и кейс-технологи</a:t>
            </a:r>
            <a:r>
              <a:rPr lang="kk-KZ" dirty="0" smtClean="0"/>
              <a:t>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12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420053"/>
            <a:ext cx="8856984" cy="122413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Характеристика дистанционного образования</a:t>
            </a:r>
            <a:br>
              <a:rPr lang="ru-RU" b="1" dirty="0">
                <a:effectLst/>
              </a:rPr>
            </a:br>
            <a:endParaRPr lang="ru-RU" dirty="0"/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776327" y="43124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1004927" y="23312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648756" y="175502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1608416" y="1800277"/>
            <a:ext cx="240649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/>
            <a:r>
              <a:rPr lang="ru-RU" sz="2400" b="1" dirty="0"/>
              <a:t>Структура курса</a:t>
            </a:r>
            <a:r>
              <a:rPr lang="ru-RU" sz="2400" dirty="0" smtClean="0"/>
              <a:t>;</a:t>
            </a:r>
            <a:endParaRPr lang="ru-RU" sz="2400" dirty="0"/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652502" y="181289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1004927" y="31694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720764" y="259322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776327" y="26360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1006515" y="4006102"/>
            <a:ext cx="4799012" cy="1587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720764" y="3431427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776327" y="34742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776327" y="517291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1619672" y="2653522"/>
            <a:ext cx="504061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0" hangingPunct="0"/>
            <a:r>
              <a:rPr lang="ru-RU" sz="2400" b="1" dirty="0"/>
              <a:t>Средства и способы коммуникации</a:t>
            </a:r>
            <a:r>
              <a:rPr lang="ru-RU" sz="2400" dirty="0" smtClean="0"/>
              <a:t>;</a:t>
            </a:r>
            <a:endParaRPr lang="ru-RU" sz="2400" dirty="0"/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1706774" y="3517321"/>
            <a:ext cx="74168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b="1" dirty="0"/>
              <a:t>Поддержка и контакт </a:t>
            </a:r>
            <a:r>
              <a:rPr lang="ru-RU" sz="2400" b="1" dirty="0" smtClean="0"/>
              <a:t>с учащимися.</a:t>
            </a:r>
            <a:endParaRPr lang="en-US" sz="2400" dirty="0">
              <a:solidFill>
                <a:schemeClr val="accent2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51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Основные характеристики дистанционного обучения</a:t>
            </a:r>
            <a:endParaRPr lang="ru-RU" dirty="0"/>
          </a:p>
        </p:txBody>
      </p:sp>
      <p:sp>
        <p:nvSpPr>
          <p:cNvPr id="24" name="Line 253"/>
          <p:cNvSpPr>
            <a:spLocks noChangeShapeType="1"/>
          </p:cNvSpPr>
          <p:nvPr/>
        </p:nvSpPr>
        <p:spPr bwMode="gray">
          <a:xfrm>
            <a:off x="1004927" y="48458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720764" y="4269627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776327" y="43124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1004927" y="23312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648756" y="175502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1413648" y="1527234"/>
            <a:ext cx="679243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/>
            <a:r>
              <a:rPr lang="ru-RU" sz="2000" dirty="0"/>
              <a:t>Детальное планирование деятельности обучаемого</a:t>
            </a:r>
          </a:p>
          <a:p>
            <a:pPr lvl="0"/>
            <a:r>
              <a:rPr lang="ru-RU" sz="2000" dirty="0"/>
              <a:t>(постановка задач, целей, разработка учебных материалов).</a:t>
            </a: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776327" y="17978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1004927" y="31694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720764" y="259322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776327" y="26360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1006515" y="4006102"/>
            <a:ext cx="4799012" cy="1587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 sz="20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720764" y="3431427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776327" y="34742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776327" y="517291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1547664" y="2338492"/>
            <a:ext cx="7377661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0" hangingPunct="0"/>
            <a:r>
              <a:rPr lang="ru-RU" sz="2000" dirty="0"/>
              <a:t>Интерактивность (между обучаемым и преподавателем, </a:t>
            </a:r>
          </a:p>
          <a:p>
            <a:pPr lvl="0" eaLnBrk="0" hangingPunct="0"/>
            <a:r>
              <a:rPr lang="ru-RU" sz="2000" dirty="0"/>
              <a:t>между обучаемым и учебным материалом, групповое обучение).</a:t>
            </a:r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1547664" y="3196431"/>
            <a:ext cx="494468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0" hangingPunct="0"/>
            <a:r>
              <a:rPr lang="ru-RU" sz="2000" dirty="0"/>
              <a:t>Мотивация (организация самостоятельной </a:t>
            </a:r>
            <a:endParaRPr lang="ru-RU" sz="2000" dirty="0" smtClean="0"/>
          </a:p>
          <a:p>
            <a:pPr lvl="0" eaLnBrk="0" hangingPunct="0"/>
            <a:r>
              <a:rPr lang="ru-RU" sz="2000" dirty="0" smtClean="0"/>
              <a:t>познавательной </a:t>
            </a:r>
            <a:r>
              <a:rPr lang="ru-RU" sz="2000" dirty="0"/>
              <a:t>деятельности)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42" name="Text Box 271"/>
          <p:cNvSpPr txBox="1">
            <a:spLocks noChangeArrowheads="1"/>
          </p:cNvSpPr>
          <p:nvPr/>
        </p:nvSpPr>
        <p:spPr bwMode="gray">
          <a:xfrm>
            <a:off x="1552413" y="4041834"/>
            <a:ext cx="725313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000" dirty="0" smtClean="0"/>
              <a:t>Результативность. Обучаемый </a:t>
            </a:r>
            <a:r>
              <a:rPr lang="ru-RU" sz="2000" dirty="0"/>
              <a:t>должен иметь возможность четко </a:t>
            </a:r>
            <a:endParaRPr lang="ru-RU" sz="2000" dirty="0" smtClean="0"/>
          </a:p>
          <a:p>
            <a:pPr eaLnBrk="0" hangingPunct="0"/>
            <a:r>
              <a:rPr lang="ru-RU" sz="2000" dirty="0" smtClean="0"/>
              <a:t>осознавать свое </a:t>
            </a:r>
            <a:r>
              <a:rPr lang="ru-RU" sz="2000" dirty="0"/>
              <a:t>продвижение </a:t>
            </a:r>
            <a:r>
              <a:rPr lang="ru-RU" sz="2000" dirty="0" smtClean="0"/>
              <a:t>по лестнице успеха.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359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Составляющие дистанционного образования</a:t>
            </a:r>
          </a:p>
        </p:txBody>
      </p:sp>
      <p:sp>
        <p:nvSpPr>
          <p:cNvPr id="24" name="Line 253"/>
          <p:cNvSpPr>
            <a:spLocks noChangeShapeType="1"/>
          </p:cNvSpPr>
          <p:nvPr/>
        </p:nvSpPr>
        <p:spPr bwMode="gray">
          <a:xfrm>
            <a:off x="1004927" y="48458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720764" y="4269627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776327" y="43124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1004927" y="23312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648756" y="175502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1691680" y="1887803"/>
            <a:ext cx="528221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b="1" dirty="0"/>
              <a:t>Учебный  центр  (учебное  </a:t>
            </a:r>
            <a:r>
              <a:rPr lang="ru-RU" sz="2400" b="1" dirty="0" smtClean="0"/>
              <a:t>заведение)</a:t>
            </a:r>
            <a:endParaRPr lang="en-US" sz="2400" dirty="0">
              <a:solidFill>
                <a:schemeClr val="accent2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776327" y="17978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1004927" y="31694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720764" y="259322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776327" y="26360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1006515" y="4006102"/>
            <a:ext cx="4799012" cy="1587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720764" y="3431427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776327" y="34742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37" name="Line 266"/>
          <p:cNvSpPr>
            <a:spLocks noChangeShapeType="1"/>
          </p:cNvSpPr>
          <p:nvPr/>
        </p:nvSpPr>
        <p:spPr bwMode="gray">
          <a:xfrm>
            <a:off x="1004927" y="5706314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8" name="Rectangle 267"/>
          <p:cNvSpPr>
            <a:spLocks noChangeArrowheads="1"/>
          </p:cNvSpPr>
          <p:nvPr/>
        </p:nvSpPr>
        <p:spPr bwMode="ltGray">
          <a:xfrm rot="3419336">
            <a:off x="720764" y="5130052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776327" y="517291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1691680" y="2704352"/>
            <a:ext cx="393088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b="1" dirty="0"/>
              <a:t>Информационные ресурсы</a:t>
            </a:r>
            <a:r>
              <a:rPr lang="ru-RU" sz="2400" dirty="0"/>
              <a:t> </a:t>
            </a:r>
            <a:endParaRPr lang="en-US" sz="2400" dirty="0">
              <a:solidFill>
                <a:schemeClr val="accent2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1691680" y="3516945"/>
            <a:ext cx="526214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b="1" dirty="0"/>
              <a:t>Средства обеспечения технологии </a:t>
            </a:r>
            <a:r>
              <a:rPr lang="ru-RU" sz="2400" b="1" dirty="0" smtClean="0"/>
              <a:t>ДО</a:t>
            </a:r>
            <a:endParaRPr lang="en-US" sz="2400" dirty="0">
              <a:solidFill>
                <a:schemeClr val="accent2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42" name="Text Box 271"/>
          <p:cNvSpPr txBox="1">
            <a:spLocks noChangeArrowheads="1"/>
          </p:cNvSpPr>
          <p:nvPr/>
        </p:nvSpPr>
        <p:spPr bwMode="gray">
          <a:xfrm>
            <a:off x="1763688" y="4349027"/>
            <a:ext cx="418262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 smtClean="0"/>
              <a:t>Преподаватели-консультанты</a:t>
            </a:r>
            <a:endParaRPr lang="ru-RU" sz="2400" dirty="0"/>
          </a:p>
        </p:txBody>
      </p:sp>
      <p:sp>
        <p:nvSpPr>
          <p:cNvPr id="43" name="Text Box 272"/>
          <p:cNvSpPr txBox="1">
            <a:spLocks noChangeArrowheads="1"/>
          </p:cNvSpPr>
          <p:nvPr/>
        </p:nvSpPr>
        <p:spPr bwMode="gray">
          <a:xfrm>
            <a:off x="1835696" y="5172914"/>
            <a:ext cx="208749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b="1" dirty="0"/>
              <a:t>Обучающиеся</a:t>
            </a:r>
            <a:endParaRPr lang="en-US" sz="2400" dirty="0">
              <a:solidFill>
                <a:schemeClr val="accent2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072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Основные функции ДО</a:t>
            </a:r>
            <a:endParaRPr lang="ru-RU" b="1" dirty="0">
              <a:effectLst/>
            </a:endParaRPr>
          </a:p>
        </p:txBody>
      </p:sp>
      <p:sp>
        <p:nvSpPr>
          <p:cNvPr id="24" name="Line 253"/>
          <p:cNvSpPr>
            <a:spLocks noChangeShapeType="1"/>
          </p:cNvSpPr>
          <p:nvPr/>
        </p:nvSpPr>
        <p:spPr bwMode="gray">
          <a:xfrm>
            <a:off x="1004927" y="48458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720764" y="4269627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776327" y="43124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1004927" y="23312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648756" y="175502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1691680" y="1887803"/>
            <a:ext cx="554337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/>
              <a:t>доставка учебного материала </a:t>
            </a:r>
            <a:r>
              <a:rPr lang="ru-RU" sz="2400" dirty="0" smtClean="0"/>
              <a:t>учащимся;</a:t>
            </a:r>
            <a:endParaRPr lang="ru-RU" sz="2400" dirty="0"/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776327" y="17978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1004927" y="31694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720764" y="259322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776327" y="26360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1006515" y="4006102"/>
            <a:ext cx="4799012" cy="1587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720764" y="3431427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776327" y="34742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37" name="Line 266"/>
          <p:cNvSpPr>
            <a:spLocks noChangeShapeType="1"/>
          </p:cNvSpPr>
          <p:nvPr/>
        </p:nvSpPr>
        <p:spPr bwMode="gray">
          <a:xfrm>
            <a:off x="1004927" y="5706314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8" name="Rectangle 267"/>
          <p:cNvSpPr>
            <a:spLocks noChangeArrowheads="1"/>
          </p:cNvSpPr>
          <p:nvPr/>
        </p:nvSpPr>
        <p:spPr bwMode="ltGray">
          <a:xfrm rot="3419336">
            <a:off x="720764" y="5130052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776327" y="517291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1691680" y="2704352"/>
            <a:ext cx="678217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/>
              <a:t>поддержка справочных материалов (библиотека);</a:t>
            </a:r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1691680" y="3516945"/>
            <a:ext cx="204652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/>
              <a:t>консультации;</a:t>
            </a:r>
          </a:p>
        </p:txBody>
      </p:sp>
      <p:sp>
        <p:nvSpPr>
          <p:cNvPr id="42" name="Text Box 271"/>
          <p:cNvSpPr txBox="1">
            <a:spLocks noChangeArrowheads="1"/>
          </p:cNvSpPr>
          <p:nvPr/>
        </p:nvSpPr>
        <p:spPr bwMode="gray">
          <a:xfrm>
            <a:off x="1763688" y="4349027"/>
            <a:ext cx="247971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/>
              <a:t>контроль знаний;</a:t>
            </a:r>
          </a:p>
        </p:txBody>
      </p:sp>
      <p:sp>
        <p:nvSpPr>
          <p:cNvPr id="43" name="Text Box 272"/>
          <p:cNvSpPr txBox="1">
            <a:spLocks noChangeArrowheads="1"/>
          </p:cNvSpPr>
          <p:nvPr/>
        </p:nvSpPr>
        <p:spPr bwMode="gray">
          <a:xfrm>
            <a:off x="1702233" y="4934461"/>
            <a:ext cx="4950651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/>
              <a:t>организация общения </a:t>
            </a:r>
            <a:r>
              <a:rPr lang="ru-RU" sz="2400" dirty="0" smtClean="0"/>
              <a:t>обучающихся</a:t>
            </a:r>
          </a:p>
          <a:p>
            <a:r>
              <a:rPr lang="ru-RU" sz="2400" dirty="0" smtClean="0"/>
              <a:t>(</a:t>
            </a:r>
            <a:r>
              <a:rPr lang="ru-RU" sz="2400" dirty="0"/>
              <a:t>коллективные формы обучения).</a:t>
            </a:r>
          </a:p>
        </p:txBody>
      </p:sp>
    </p:spTree>
    <p:extLst>
      <p:ext uri="{BB962C8B-B14F-4D97-AF65-F5344CB8AC3E}">
        <p14:creationId xmlns:p14="http://schemas.microsoft.com/office/powerpoint/2010/main" val="222992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Педагогические технологии дистанционного 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6984776" cy="489654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это </a:t>
            </a:r>
            <a:r>
              <a:rPr lang="ru-RU" dirty="0"/>
              <a:t>педагогические технологии опосредованного и непосредственного общения с использованием электронных телекоммуникаций и дидактических средств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5944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</a:t>
            </a:r>
            <a:r>
              <a:rPr lang="ru-RU" dirty="0" smtClean="0">
                <a:effectLst/>
              </a:rPr>
              <a:t>нформационные технологии в ДО</a:t>
            </a:r>
            <a:endParaRPr lang="ru-RU" dirty="0"/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776327" y="43124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1004927" y="23312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648756" y="175502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1608416" y="1800277"/>
            <a:ext cx="662098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/>
            <a:r>
              <a:rPr lang="ru-RU" sz="2000" dirty="0"/>
              <a:t>технологии</a:t>
            </a:r>
            <a:r>
              <a:rPr lang="ru-RU" sz="2000" b="1" dirty="0"/>
              <a:t> представления </a:t>
            </a:r>
            <a:r>
              <a:rPr lang="ru-RU" sz="2000" dirty="0"/>
              <a:t>образовательной информации;</a:t>
            </a: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652502" y="181289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1004927" y="3169489"/>
            <a:ext cx="4800600" cy="0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720764" y="259322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776327" y="26360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1006515" y="4006102"/>
            <a:ext cx="4799012" cy="1587"/>
          </a:xfrm>
          <a:prstGeom prst="line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720764" y="3431427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776327" y="347428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776327" y="517291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1619672" y="2653522"/>
            <a:ext cx="6022995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0" hangingPunct="0"/>
            <a:r>
              <a:rPr lang="ru-RU" sz="2000" dirty="0" smtClean="0"/>
              <a:t>технологии </a:t>
            </a:r>
            <a:r>
              <a:rPr lang="ru-RU" sz="2000" b="1" dirty="0"/>
              <a:t>передачи</a:t>
            </a:r>
            <a:r>
              <a:rPr lang="ru-RU" sz="2000" dirty="0"/>
              <a:t> образовательной информации</a:t>
            </a:r>
            <a:r>
              <a:rPr lang="ru-RU" sz="2000" dirty="0" smtClean="0"/>
              <a:t>;</a:t>
            </a:r>
            <a:endParaRPr lang="ru-RU" sz="2000" dirty="0"/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1706774" y="3517321"/>
            <a:ext cx="7416823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ru-RU" sz="2000" dirty="0"/>
              <a:t>технологии </a:t>
            </a:r>
            <a:r>
              <a:rPr lang="ru-RU" sz="2000" b="1" dirty="0"/>
              <a:t>хранения и обработки </a:t>
            </a:r>
            <a:r>
              <a:rPr lang="ru-RU" sz="2000" dirty="0"/>
              <a:t>образовательной </a:t>
            </a:r>
            <a:r>
              <a:rPr lang="ru-RU" sz="2000" dirty="0" smtClean="0"/>
              <a:t>информации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Коммуникационные технологии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079758314"/>
              </p:ext>
            </p:extLst>
          </p:nvPr>
        </p:nvGraphicFramePr>
        <p:xfrm>
          <a:off x="1619672" y="15567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9975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e27a272af19c9149b54e591d6cbfc26db421"/>
</p:tagLst>
</file>

<file path=ppt/theme/theme1.xml><?xml version="1.0" encoding="utf-8"?>
<a:theme xmlns:a="http://schemas.openxmlformats.org/drawingml/2006/main" name="Тема Office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2504</TotalTime>
  <Words>1067</Words>
  <Application>Microsoft Office PowerPoint</Application>
  <PresentationFormat>Экран (4:3)</PresentationFormat>
  <Paragraphs>142</Paragraphs>
  <Slides>13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Современные подходы к обучению в школе с применением  ДОТ</vt:lpstr>
      <vt:lpstr>Дистанционное обучение</vt:lpstr>
      <vt:lpstr>Характеристика дистанционного образования </vt:lpstr>
      <vt:lpstr>Основные характеристики дистанционного обучения</vt:lpstr>
      <vt:lpstr>Составляющие дистанционного образования</vt:lpstr>
      <vt:lpstr>Основные функции ДО</vt:lpstr>
      <vt:lpstr>Педагогические технологии дистанционного обучения</vt:lpstr>
      <vt:lpstr>Информационные технологии в ДО</vt:lpstr>
      <vt:lpstr>Коммуникационные технологии </vt:lpstr>
      <vt:lpstr>Дистанционные технологии </vt:lpstr>
      <vt:lpstr>Педагогические программные средства</vt:lpstr>
      <vt:lpstr>Структура дистанционного урока</vt:lpstr>
      <vt:lpstr>Спасибо за внимание!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Эра инноваций</dc:title>
  <dc:creator>obstinate</dc:creator>
  <dc:description>Шаблон презентации с сайта https://presentation-creation.ru/</dc:description>
  <cp:lastModifiedBy>Дом</cp:lastModifiedBy>
  <cp:revision>1102</cp:revision>
  <dcterms:created xsi:type="dcterms:W3CDTF">2018-02-25T09:09:03Z</dcterms:created>
  <dcterms:modified xsi:type="dcterms:W3CDTF">2020-04-04T03:45:41Z</dcterms:modified>
</cp:coreProperties>
</file>