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9" r:id="rId2"/>
    <p:sldId id="256" r:id="rId3"/>
    <p:sldId id="258" r:id="rId4"/>
    <p:sldId id="263" r:id="rId5"/>
    <p:sldId id="264" r:id="rId6"/>
    <p:sldId id="271" r:id="rId7"/>
    <p:sldId id="276" r:id="rId8"/>
    <p:sldId id="272" r:id="rId9"/>
    <p:sldId id="275" r:id="rId10"/>
    <p:sldId id="278" r:id="rId11"/>
    <p:sldId id="273" r:id="rId12"/>
    <p:sldId id="277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880CA"/>
    <a:srgbClr val="B13FFF"/>
    <a:srgbClr val="FA9A90"/>
    <a:srgbClr val="F64926"/>
    <a:srgbClr val="E8D652"/>
    <a:srgbClr val="DFBA31"/>
    <a:srgbClr val="D2A320"/>
    <a:srgbClr val="A77105"/>
    <a:srgbClr val="FCEC71"/>
    <a:srgbClr val="F8B32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B642-0DCF-40D5-96F0-31AD22E5CB7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E6ED-6568-4D11-A698-455817CF60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215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B642-0DCF-40D5-96F0-31AD22E5CB7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E6ED-6568-4D11-A698-455817CF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362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B642-0DCF-40D5-96F0-31AD22E5CB7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E6ED-6568-4D11-A698-455817CF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455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B642-0DCF-40D5-96F0-31AD22E5CB7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E6ED-6568-4D11-A698-455817CF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992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B642-0DCF-40D5-96F0-31AD22E5CB7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E6ED-6568-4D11-A698-455817CF60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7991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B642-0DCF-40D5-96F0-31AD22E5CB7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E6ED-6568-4D11-A698-455817CF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345925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B642-0DCF-40D5-96F0-31AD22E5CB7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E6ED-6568-4D11-A698-455817CF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352713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B642-0DCF-40D5-96F0-31AD22E5CB7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E6ED-6568-4D11-A698-455817CF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4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B642-0DCF-40D5-96F0-31AD22E5CB7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E6ED-6568-4D11-A698-455817CF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344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177B642-0DCF-40D5-96F0-31AD22E5CB7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B3E6ED-6568-4D11-A698-455817CF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069658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B642-0DCF-40D5-96F0-31AD22E5CB7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E6ED-6568-4D11-A698-455817CF6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130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77B642-0DCF-40D5-96F0-31AD22E5CB7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6B3E6ED-6568-4D11-A698-455817CF60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7602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4069" y="512801"/>
            <a:ext cx="10725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1516" y="1166810"/>
            <a:ext cx="2330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12" y="5183343"/>
            <a:ext cx="1188390" cy="897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63" y="5183343"/>
            <a:ext cx="1188390" cy="897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14" y="5183343"/>
            <a:ext cx="1188390" cy="897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65" y="5183343"/>
            <a:ext cx="1188390" cy="897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16" y="5183343"/>
            <a:ext cx="1188390" cy="897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667" y="5183343"/>
            <a:ext cx="1188390" cy="897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818" y="5183343"/>
            <a:ext cx="1188390" cy="897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969" y="5183343"/>
            <a:ext cx="1188390" cy="897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120" y="5183343"/>
            <a:ext cx="1188390" cy="897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271" y="5183343"/>
            <a:ext cx="1188390" cy="897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537705" y="2967335"/>
            <a:ext cx="91165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0"/>
                <a:solidFill>
                  <a:srgbClr val="A77105"/>
                </a:soli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</a:rPr>
              <a:t>П</a:t>
            </a:r>
            <a:r>
              <a:rPr lang="ru-RU" sz="6000" b="0" cap="none" spc="0" dirty="0" smtClean="0">
                <a:ln w="0"/>
                <a:solidFill>
                  <a:srgbClr val="D2A320"/>
                </a:soli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</a:rPr>
              <a:t>С</a:t>
            </a:r>
            <a:r>
              <a:rPr lang="ru-RU" sz="6000" b="0" cap="none" spc="0" dirty="0" smtClean="0">
                <a:ln w="0"/>
                <a:solidFill>
                  <a:srgbClr val="DFBA31"/>
                </a:soli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</a:rPr>
              <a:t>И</a:t>
            </a:r>
            <a:r>
              <a:rPr lang="ru-RU" sz="6000" b="0" cap="none" spc="0" dirty="0" smtClean="0">
                <a:ln w="0">
                  <a:noFill/>
                </a:ln>
                <a:solidFill>
                  <a:srgbClr val="E8D652"/>
                </a:soli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</a:rPr>
              <a:t>Х</a:t>
            </a:r>
            <a:r>
              <a:rPr lang="ru-RU" sz="6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</a:rPr>
              <a:t>О</a:t>
            </a:r>
            <a:r>
              <a:rPr lang="ru-RU" sz="60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</a:rPr>
              <a:t>Л</a:t>
            </a:r>
            <a:r>
              <a:rPr lang="ru-RU" sz="6000" b="0" cap="none" spc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</a:rPr>
              <a:t>О</a:t>
            </a:r>
            <a:r>
              <a:rPr lang="ru-RU" sz="6000" b="0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</a:rPr>
              <a:t>Г</a:t>
            </a:r>
            <a:r>
              <a:rPr lang="ru-RU" sz="6000" b="0" cap="none" spc="0" dirty="0" smtClean="0">
                <a:ln w="0"/>
                <a:solidFill>
                  <a:srgbClr val="F64926"/>
                </a:soli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</a:rPr>
              <a:t>И</a:t>
            </a:r>
            <a:r>
              <a:rPr lang="ru-RU" sz="6000" b="0" cap="none" spc="0" dirty="0" smtClean="0">
                <a:ln w="0"/>
                <a:solidFill>
                  <a:srgbClr val="FA9A90"/>
                </a:soli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</a:rPr>
              <a:t>Я</a:t>
            </a:r>
            <a:r>
              <a:rPr lang="ru-RU" sz="6000" b="0" cap="none" spc="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</a:rPr>
              <a:t>Л</a:t>
            </a:r>
            <a:r>
              <a:rPr lang="ru-RU" sz="6000" b="0" cap="none" spc="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</a:rPr>
              <a:t>Ы</a:t>
            </a:r>
            <a:r>
              <a:rPr lang="kk-KZ" sz="60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</a:rPr>
              <a:t>Қ</a:t>
            </a:r>
            <a:r>
              <a:rPr lang="kk-KZ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</a:rPr>
              <a:t> </a:t>
            </a:r>
            <a:r>
              <a:rPr lang="kk-KZ" sz="60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</a:rPr>
              <a:t>К</a:t>
            </a:r>
            <a:r>
              <a:rPr lang="kk-KZ" sz="600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</a:rPr>
              <a:t>ӨМ</a:t>
            </a:r>
            <a:r>
              <a:rPr lang="kk-KZ" sz="60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</a:rPr>
              <a:t>Е</a:t>
            </a:r>
            <a:r>
              <a:rPr lang="kk-KZ" sz="6000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</a:rPr>
              <a:t>К</a:t>
            </a:r>
            <a:endParaRPr lang="ru-RU" sz="6000" b="0" cap="none" spc="0" dirty="0">
              <a:ln w="0"/>
              <a:solidFill>
                <a:schemeClr val="accent3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98241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10000">
        <p15:prstTrans prst="pageCurlDouble"/>
        <p:sndAc>
          <p:stSnd>
            <p:snd r:embed="rId4" name="chimes.wav"/>
          </p:stSnd>
        </p:sndAc>
      </p:transition>
    </mc:Choice>
    <mc:Fallback>
      <p:transition spd="slow" advClick="0" advTm="10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406" y="757646"/>
            <a:ext cx="9209314" cy="45243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болу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әлде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көмекші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рөлін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сауалға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жауаптар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"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әуелі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әке-шешенің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қадағалауы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Баласының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сабағы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қызығушылығына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?" 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сауалды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онымен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талқылап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қабылдап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зияндыларына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құлып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салып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технологиялық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тыйымдар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жасаулары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Компьютерден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қорқу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ойлаймыз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жабдықталған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орнында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таңдалған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тәртібінен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компьютер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қорқынышты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құбыжықтан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құралға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айналады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2145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7256" y="1484690"/>
            <a:ext cx="104903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6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МҰҒАЛІМДЕРГЕ КЕҢЕС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4278" y="3231452"/>
            <a:ext cx="5970905" cy="451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84" y="3976654"/>
            <a:ext cx="3668348" cy="2771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14" y="4693378"/>
            <a:ext cx="1944936" cy="1469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imgur.com/3dN6HIN.gif?noredirec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58" y="326274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imgur.com/3dN6HIN.gif?noredirec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885" y="4046454"/>
            <a:ext cx="2881346" cy="2881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.imgur.com/3dN6HIN.gif?noredirec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208" y="4802659"/>
            <a:ext cx="2373267" cy="2373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08194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7000">
        <p15:prstTrans prst="pageCurlDouble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646" y="247773"/>
            <a:ext cx="1120390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endParaRPr lang="kk-KZ" sz="2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kk-KZ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Уақытыңызды тиімді пайдаланыңыз. Денсаулығыңызды күтіңіз</a:t>
            </a:r>
            <a:endParaRPr lang="kk-KZ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kk-KZ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Қашықтықтан оқытудың қыр-сырын үйреніңіз. Бұл – мұғалім жұмысының жаңа шарты. Жаңалықты үйренуге қиналмаңыз. Керісінше, жаңалықтарға «есігіңіз ашық» болсын. Қуанышпен, позитивпен қабылдаңыз. Сол кезде жұмысыңыз алға басады</a:t>
            </a:r>
          </a:p>
          <a:p>
            <a:pPr marL="457200" indent="-457200" algn="just">
              <a:buAutoNum type="arabicPeriod"/>
            </a:pPr>
            <a:r>
              <a:rPr lang="kk-KZ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Бәрі бір дегенде қолымыздан келе салмайды. </a:t>
            </a:r>
            <a:r>
              <a:rPr lang="kk-KZ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Қателесуге қорықпаңыз. Көш </a:t>
            </a:r>
            <a:r>
              <a:rPr lang="kk-KZ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 </a:t>
            </a:r>
            <a:r>
              <a:rPr lang="kk-KZ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түзеледі</a:t>
            </a:r>
            <a:endParaRPr lang="kk-KZ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kk-KZ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 – оқушы – ата-ана арасындағы байланысты бұрынғыдан да тығыз етуге тырысыңыз. Қазіргі жағдай бәріміз үшін тың нәрсе. </a:t>
            </a:r>
            <a:r>
              <a:rPr lang="kk-KZ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Бір-біріңізге түсіністікпен қараңыздар</a:t>
            </a:r>
            <a:r>
              <a:rPr lang="kk-KZ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Бір-біріңізді қолдаңыздар</a:t>
            </a:r>
          </a:p>
          <a:p>
            <a:pPr marL="457200" indent="-457200" algn="just">
              <a:buAutoNum type="arabicPeriod"/>
            </a:pPr>
            <a:r>
              <a:rPr lang="kk-KZ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Уақытша қиындықтарға мойымаймыз. Бәріміз күш біріктірсек, індетті де жеңеміз, жаңалықтарды да игереміз</a:t>
            </a:r>
          </a:p>
          <a:p>
            <a:pPr marL="457200" indent="-457200" algn="just">
              <a:buAutoNum type="arabicPeriod"/>
            </a:pPr>
            <a:endParaRPr lang="kk-KZ" sz="2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kk-KZ" sz="2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kk-KZ" sz="2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29391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4000">
        <p15:prstTrans prst="pageCurlDouble"/>
      </p:transition>
    </mc:Choice>
    <mc:Fallback>
      <p:transition spd="slow" advClick="0" advTm="4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4018" y="1536961"/>
            <a:ext cx="6414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Аман-есен болайық!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5696" y="4706607"/>
            <a:ext cx="5131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>
                <a:solidFill>
                  <a:schemeClr val="accent2">
                    <a:lumMod val="75000"/>
                  </a:schemeClr>
                </a:solidFill>
              </a:rPr>
              <a:t>бізбіргеміз</a:t>
            </a:r>
            <a:endParaRPr lang="kk-KZ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kk-KZ" sz="3600" dirty="0" smtClean="0">
                <a:solidFill>
                  <a:schemeClr val="accent2">
                    <a:lumMod val="75000"/>
                  </a:schemeClr>
                </a:solidFill>
              </a:rPr>
              <a:t>үйде қалыңыз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img2.freepng.ru/20180630/rsz/kisspng-yellow-red-heart-color-pink-5b3830964d9986.1802941115304091103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06" y="2544939"/>
            <a:ext cx="4402777" cy="25438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66074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199" y="2288908"/>
            <a:ext cx="119596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cap="none" spc="0" dirty="0" smtClean="0">
                <a:ln w="0"/>
                <a:solidFill>
                  <a:srgbClr val="E880C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ru-RU" sz="6600" cap="none" spc="0" dirty="0">
              <a:ln w="0"/>
              <a:solidFill>
                <a:srgbClr val="E880CA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3153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10000">
        <p15:prstTrans prst="pageCurlDoubl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8699" y="824099"/>
            <a:ext cx="93825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Мемлекеттегі болып жатқан жағдайларға байланысты,сіздерде әртүрлі сұрақтар төңірегінде мазасыздық орын алған болса, </a:t>
            </a:r>
            <a:r>
              <a:rPr lang="kk-KZ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lang="kk-KZ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түсінікті </a:t>
            </a:r>
            <a:endParaRPr lang="kk-KZ" sz="32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себебі </a:t>
            </a:r>
            <a:r>
              <a:rPr lang="kk-KZ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, теледидар арқылы әртүрлі ақпараттар </a:t>
            </a:r>
            <a:r>
              <a:rPr lang="kk-KZ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 </a:t>
            </a:r>
            <a:r>
              <a:rPr lang="kk-KZ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арқылы,оны дұрыс түсіну, қабылдауы қиын. Осы орайда </a:t>
            </a:r>
            <a:r>
              <a:rPr lang="kk-KZ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сіздерді </a:t>
            </a:r>
            <a:r>
              <a:rPr lang="kk-KZ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жайландыруға және қорғауға көмектесетін бірнеше кеңес ұсынамын.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90421" y="553186"/>
            <a:ext cx="659958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608195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19000">
        <p15:prstTrans prst="pageCurlDouble"/>
      </p:transition>
    </mc:Choice>
    <mc:Fallback>
      <p:transition spd="slow" advClick="0"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urepng.com/public/uploads/medium/purepng.com-rainbowrainbowmeteorological-phenomenoncolourful-arcrefracted-light-beam-1411527074950ekyl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55" y="3071479"/>
            <a:ext cx="5967721" cy="2704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7261" y="359556"/>
            <a:ext cx="75139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Ауруға, </a:t>
            </a:r>
            <a:r>
              <a:rPr lang="kk-KZ" sz="4000" dirty="0" smtClean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қорқынышқа</a:t>
            </a:r>
            <a:r>
              <a:rPr lang="kk-KZ" sz="3600" dirty="0" smtClean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берілмес үшін не істейміз?</a:t>
            </a:r>
            <a:endParaRPr lang="ru-RU" sz="3600" dirty="0">
              <a:solidFill>
                <a:srgbClr val="2A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4661" y="2083027"/>
            <a:ext cx="9064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Ойымызды позитивті арнаға бұрамыз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c7.uihere.com/files/769/985/312/clip-art-transparent-sun-png-clip-art-image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45" y="4021844"/>
            <a:ext cx="2213214" cy="2198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5936" y="-1319501"/>
            <a:ext cx="5970905" cy="451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7" y="3709532"/>
            <a:ext cx="2193874" cy="1657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088" y="2770680"/>
            <a:ext cx="1274173" cy="962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imgur.com/3dN6HIN.gif?noredirec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121" y="-43021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.imgur.com/3dN6HIN.gif?noredirec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68" y="2425148"/>
            <a:ext cx="2959650" cy="295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25355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 advClick="0" advTm="10000">
        <p15:prstTrans prst="pageCurlDoubl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531" y="395907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kk-KZ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Карантинді жақсы жағынан қарастырайық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3095" y="2537459"/>
            <a:ext cx="10652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</a:t>
            </a:r>
            <a:r>
              <a:rPr lang="kk-KZ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бұл жақындарымызға көбірек көңіл бөлуге берілген мүмкіндік</a:t>
            </a:r>
          </a:p>
          <a:p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</a:t>
            </a:r>
            <a:r>
              <a:rPr lang="kk-KZ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бұл отбасының бірлігін, татулығын арттыратын уақыт</a:t>
            </a:r>
          </a:p>
          <a:p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</a:t>
            </a:r>
            <a:r>
              <a:rPr lang="kk-KZ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бұл жақындарыңа деген махаббат, қамқорлық пен жанашырлығымыз көрінетін кез</a:t>
            </a:r>
          </a:p>
          <a:p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</a:t>
            </a:r>
            <a:r>
              <a:rPr lang="kk-KZ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бұл өз-өзімізді дамытуға берілген мүмкіндік</a:t>
            </a:r>
          </a:p>
          <a:p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</a:t>
            </a:r>
            <a:r>
              <a:rPr lang="kk-KZ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бұл  қолда бар алтынның қадірін түсінетін уақыт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921"/>
            <a:ext cx="1399134" cy="1057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3" y="3481146"/>
            <a:ext cx="1399134" cy="1057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5783"/>
            <a:ext cx="1399134" cy="1057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72541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19000">
        <p15:prstTrans prst="pageCurlDouble"/>
      </p:transition>
    </mc:Choice>
    <mc:Fallback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380" y="329228"/>
            <a:ext cx="10058400" cy="1450757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 қандай мүмкіндіктер беріліп отыр?</a:t>
            </a:r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4646" y="2072343"/>
            <a:ext cx="81718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 балалардың білім алуын назардан тыс қалдырған жоқ. Интернетте «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kk-KZ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Daryn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</a:t>
            </a:r>
            <a:r>
              <a:rPr lang="kk-KZ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сияқты оқушыларға арналған материалдардың шоғырланған парақшалары жұмыс жасап тұр. ҰБТ-ға дай</a:t>
            </a:r>
            <a:r>
              <a:rPr lang="kk-KZ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kk-KZ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ндалатын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iTest, testcenter.kz </a:t>
            </a:r>
            <a:r>
              <a:rPr lang="kk-KZ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 сайттар түлектердің тестке дайындалуы үшін тегін онлайн тесттер шығарды.</a:t>
            </a:r>
          </a:p>
          <a:p>
            <a:pPr algn="just"/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gamepedia.cursecdn.com/archeage_gamepedia/thumb/d/d8/Exclamation_mark_yellow.png/157px-Exclamation_mark_yel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35" y="2072343"/>
            <a:ext cx="847725" cy="3390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98429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19000">
        <p15:prstTrans prst="pageCurlDouble"/>
      </p:transition>
    </mc:Choice>
    <mc:Fallback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8921" y="1565647"/>
            <a:ext cx="99693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 КЕҢЕС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5281" y="3172457"/>
            <a:ext cx="5970905" cy="451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84" y="3976654"/>
            <a:ext cx="3668348" cy="2771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14" y="4693378"/>
            <a:ext cx="1944936" cy="1469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imgur.com/3dN6HIN.gif?noredirec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16" y="325905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imgur.com/3dN6HIN.gif?noredirec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23" y="3866948"/>
            <a:ext cx="2881346" cy="2881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.imgur.com/3dN6HIN.gif?noredirec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463" y="4484733"/>
            <a:ext cx="2373267" cy="2373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319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017" y="370848"/>
            <a:ext cx="1120390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 бас гигиенасын мүлтіксіз сақтаңыз, үйден себепсіз шықпаңыз</a:t>
            </a:r>
          </a:p>
          <a:p>
            <a:pPr marL="457200" indent="-457200" algn="just">
              <a:buAutoNum type="arabicPeriod"/>
            </a:pPr>
            <a:r>
              <a:rPr lang="kk-K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Уақытылы жатып, уақытылы </a:t>
            </a: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ояныңыз</a:t>
            </a:r>
          </a:p>
          <a:p>
            <a:pPr marL="457200" indent="-457200" algn="just">
              <a:buAutoNum type="arabicPeriod"/>
            </a:pPr>
            <a:r>
              <a:rPr lang="kk-K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 тамақтанып, күнделікті жаттығу </a:t>
            </a: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жасаңыз</a:t>
            </a:r>
          </a:p>
          <a:p>
            <a:pPr marL="457200" indent="-457200" algn="just">
              <a:buAutoNum type="arabicPeriod"/>
            </a:pPr>
            <a:r>
              <a:rPr lang="kk-K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Көңілді жүріңіз, күлімдеп жүріңіз. Вирус мықты және позитивті </a:t>
            </a: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адамдарға   жоламайды</a:t>
            </a:r>
          </a:p>
          <a:p>
            <a:pPr marL="457200" indent="-457200" algn="just">
              <a:buAutoNum type="arabicPeriod"/>
            </a:pPr>
            <a:r>
              <a:rPr lang="kk-K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Ата-ананың тыйымдарына құлақ </a:t>
            </a: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асыңыздар</a:t>
            </a:r>
          </a:p>
          <a:p>
            <a:pPr marL="457200" indent="-457200" algn="just">
              <a:buAutoNum type="arabicPeriod"/>
            </a:pP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желілеріндегі түрлі қорқыныш ұялататын видео, жазбаларды қарамаңыз. Пайдалысы бар, пайдысызы бар көп ақпарат қабылдай бермеңіз. Тек ресми, сенімді жаңалықтарды күніне бір тыңдасаңыз жеткілікті.</a:t>
            </a:r>
            <a:endParaRPr lang="kk-KZ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Интернетті көбінесе онлайн сабақтарға кіруге пайдаланыңыз. ҰБТ-ға дайындық сайттарында көбірек уақыт өткізіңіз</a:t>
            </a:r>
          </a:p>
          <a:p>
            <a:pPr marL="457200" indent="-457200" algn="just">
              <a:buAutoNum type="arabicPeriod"/>
            </a:pP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 оқыңыз. Біліміңізді жетілдіріңіз</a:t>
            </a:r>
          </a:p>
          <a:p>
            <a:pPr marL="457200" indent="-457200" algn="just">
              <a:buAutoNum type="arabicPeriod"/>
            </a:pP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Жаман ойлардан аулақ болыңыз</a:t>
            </a:r>
          </a:p>
          <a:p>
            <a:pPr marL="457200" indent="-457200" algn="just">
              <a:buAutoNum type="arabicPeriod"/>
            </a:pP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Жарқын болашағыңызды, армандағы оқу орныңызды </a:t>
            </a: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ойлаңыз</a:t>
            </a:r>
          </a:p>
          <a:p>
            <a:pPr marL="457200" indent="-457200" algn="just">
              <a:buAutoNum type="arabicPeriod"/>
            </a:pPr>
            <a:endParaRPr lang="kk-KZ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kk-KZ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kk-KZ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kk-KZ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97147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5000">
        <p15:prstTrans prst="pageCurlDouble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904" y="1682946"/>
            <a:ext cx="101478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6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АТА-АНАЛАРҒА КЕҢЕС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4278" y="3231452"/>
            <a:ext cx="5970905" cy="451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84" y="3976654"/>
            <a:ext cx="3668348" cy="2771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mg2.freepng.ru/20171127/2ee/yellow-daisy-png-transparent-clip-art-image-5a1bd6cb6fb900.9476210415117738994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14" y="4693378"/>
            <a:ext cx="1944936" cy="1469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imgur.com/3dN6HIN.gif?noredirec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16" y="325905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.imgur.com/3dN6HIN.gif?noredirec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23" y="4722212"/>
            <a:ext cx="2881346" cy="2881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.imgur.com/3dN6HIN.gif?noredirec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14" y="5164052"/>
            <a:ext cx="2373267" cy="2373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21378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659" y="380509"/>
            <a:ext cx="1120390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kk-K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 сұрақтар қойыңыз және </a:t>
            </a: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тыңдаңыз.</a:t>
            </a:r>
            <a:endParaRPr lang="kk-KZ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Уақытылы ұйқысын, тамақтануын қадағалаңыз.</a:t>
            </a:r>
          </a:p>
          <a:p>
            <a:pPr marL="457200" indent="-457200" algn="just">
              <a:buAutoNum type="arabicPeriod"/>
            </a:pP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Барынша сабырлы, ұстамды болыңыз.</a:t>
            </a:r>
          </a:p>
          <a:p>
            <a:pPr marL="457200" indent="-457200" algn="just">
              <a:buAutoNum type="arabicPeriod"/>
            </a:pP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Қорқынышқа жол бермеңіз.</a:t>
            </a:r>
          </a:p>
          <a:p>
            <a:pPr marL="457200" indent="-457200" algn="just">
              <a:buAutoNum type="arabicPeriod"/>
            </a:pP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Балаларыңызға барынша қолдау көрсетіп, қай кезде де жандарынан табылатындығыңызды сезіндіріңіз.</a:t>
            </a:r>
          </a:p>
          <a:p>
            <a:pPr marL="457200" indent="-457200" algn="just">
              <a:buAutoNum type="arabicPeriod"/>
            </a:pP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Сабағына дайындалуына, өзін дамытуына барынша жағдай жасаңыз.</a:t>
            </a:r>
          </a:p>
          <a:p>
            <a:pPr marL="457200" indent="-457200" algn="just">
              <a:buAutoNum type="arabicPeriod"/>
            </a:pP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Карантиннің уақытша екендігін, бәрі өз қалпына келетіндігін түсіндіріңіз</a:t>
            </a:r>
          </a:p>
          <a:p>
            <a:pPr marL="457200" indent="-457200" algn="just">
              <a:buAutoNum type="arabicPeriod"/>
            </a:pPr>
            <a:r>
              <a:rPr lang="kk-K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 тәртібінің (сабақ кестесі) дұрыс құрылуын және </a:t>
            </a: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 орындалуын </a:t>
            </a:r>
            <a:r>
              <a:rPr lang="kk-K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 ете </a:t>
            </a: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біліңіз</a:t>
            </a:r>
            <a:endParaRPr lang="kk-KZ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Қашықтықтан оқыту кезеңінде бала мен мұғалім арасында «алтын көпір» болыңыз. </a:t>
            </a:r>
            <a:r>
              <a:rPr lang="kk-K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 жақтың бір-бірін түсінуіне, жемісті еңбек етуіне </a:t>
            </a: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көмектесіңіз.</a:t>
            </a:r>
          </a:p>
          <a:p>
            <a:pPr algn="just"/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Күнделікті </a:t>
            </a:r>
            <a:r>
              <a:rPr lang="kk-K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балаңыздың көңіл күйін бақылап, бос </a:t>
            </a: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уақытын дұрыс       ұйымдастыруға </a:t>
            </a:r>
            <a:r>
              <a:rPr lang="kk-K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 </a:t>
            </a: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салысыңыз.</a:t>
            </a:r>
          </a:p>
          <a:p>
            <a:pPr algn="just"/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Жеке </a:t>
            </a:r>
            <a:r>
              <a:rPr lang="kk-K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 гигиенасын сақтаудың маңыздылығын </a:t>
            </a: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 түсіндіріп</a:t>
            </a:r>
            <a:r>
              <a:rPr lang="kk-K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әдетке айналдырыңыз                                           </a:t>
            </a:r>
          </a:p>
          <a:p>
            <a:pPr marL="457200" indent="-457200" algn="just">
              <a:buAutoNum type="arabicPeriod"/>
            </a:pPr>
            <a:endParaRPr lang="kk-KZ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10424160" y="2860766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96676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2000">
        <p15:prstTrans prst="pageCurlDouble"/>
      </p:transition>
    </mc:Choice>
    <mc:Fallback>
      <p:transition spd="slow" advClick="0" advTm="4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474</TotalTime>
  <Words>492</Words>
  <Application>Microsoft Office PowerPoint</Application>
  <PresentationFormat>Произвольный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Ретро</vt:lpstr>
      <vt:lpstr>Слайд 1</vt:lpstr>
      <vt:lpstr>Слайд 2</vt:lpstr>
      <vt:lpstr>Слайд 3</vt:lpstr>
      <vt:lpstr>Карантинді жақсы жағынан қарастырайық</vt:lpstr>
      <vt:lpstr>Оқушыларға қандай мүмкіндіктер беріліп отыр?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nurbol_92_24@mail.ru</dc:creator>
  <cp:lastModifiedBy>Жанар</cp:lastModifiedBy>
  <cp:revision>37</cp:revision>
  <dcterms:created xsi:type="dcterms:W3CDTF">2020-03-28T16:09:22Z</dcterms:created>
  <dcterms:modified xsi:type="dcterms:W3CDTF">2020-04-08T05:28:29Z</dcterms:modified>
</cp:coreProperties>
</file>