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8" r:id="rId2"/>
    <p:sldId id="268" r:id="rId3"/>
    <p:sldId id="277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366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AD9019-59B5-4306-9035-C7CEC32C26A6}" type="datetimeFigureOut">
              <a:rPr lang="ru-RU" smtClean="0"/>
              <a:t>20.03.2012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5DEF61-31D6-4A5E-824E-5840177D8B4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09F4D-8045-4BFD-87F6-F26559FDFF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BDAD36-6887-4EBE-AD47-5B13CCA7C3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A3D7D1-4194-4036-A3F0-56BCA9A54D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AAEF81-DC45-4922-BC5F-47D362BA75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4230B-544E-4B35-B170-59865CE729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5C4FD8-191D-4D51-A859-533F941CA9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BEE42-3C22-41E1-A8C3-F836C41CA0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98E80C-C5AE-4950-B7A6-AC23DFFCB0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2503A4-B756-4276-8C74-6F2E0E3135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2E36F1-83FF-49F3-9C01-FCA79BDC94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A0176A-B051-4887-97C1-BBDC672B1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C565DA-16ED-49E2-9B76-51CE2D3C9F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87030D-0AB4-4939-8545-9DF8519462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9CBCBE-3B77-4F37-9640-36A2F5DFA4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7FB632-8898-497E-833B-F53BBAB888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EE888-3054-45BF-8B6E-C878003B23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34B8D790-80CB-4887-9B68-65810B5646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0.xml"/><Relationship Id="rId5" Type="http://schemas.openxmlformats.org/officeDocument/2006/relationships/image" Target="../media/image17.jpeg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1.xml"/><Relationship Id="rId4" Type="http://schemas.openxmlformats.org/officeDocument/2006/relationships/slide" Target="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5" Type="http://schemas.openxmlformats.org/officeDocument/2006/relationships/image" Target="../media/image4.jpeg"/><Relationship Id="rId4" Type="http://schemas.openxmlformats.org/officeDocument/2006/relationships/slide" Target="slide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5" Type="http://schemas.openxmlformats.org/officeDocument/2006/relationships/image" Target="../media/image5.png"/><Relationship Id="rId4" Type="http://schemas.openxmlformats.org/officeDocument/2006/relationships/slide" Target="slide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slide" Target="slide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Relationship Id="rId5" Type="http://schemas.openxmlformats.org/officeDocument/2006/relationships/image" Target="../media/image9.jpeg"/><Relationship Id="rId4" Type="http://schemas.openxmlformats.org/officeDocument/2006/relationships/slide" Target="slide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6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slide" Target="slide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7.xml"/><Relationship Id="rId5" Type="http://schemas.openxmlformats.org/officeDocument/2006/relationships/image" Target="../media/image13.jpeg"/><Relationship Id="rId4" Type="http://schemas.openxmlformats.org/officeDocument/2006/relationships/slide" Target="slide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8.xml"/><Relationship Id="rId6" Type="http://schemas.openxmlformats.org/officeDocument/2006/relationships/image" Target="../media/image15.jpeg"/><Relationship Id="rId5" Type="http://schemas.openxmlformats.org/officeDocument/2006/relationships/image" Target="../media/image14.wmf"/><Relationship Id="rId4" Type="http://schemas.openxmlformats.org/officeDocument/2006/relationships/slide" Target="slide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9.xml"/><Relationship Id="rId5" Type="http://schemas.openxmlformats.org/officeDocument/2006/relationships/image" Target="../media/image16.wmf"/><Relationship Id="rId4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41350"/>
            <a:ext cx="7848600" cy="5716588"/>
          </a:xfrm>
        </p:spPr>
        <p:txBody>
          <a:bodyPr/>
          <a:lstStyle/>
          <a:p>
            <a:pPr marL="1622425" indent="-1622425" algn="l" eaLnBrk="1" hangingPunct="1"/>
            <a:endParaRPr lang="ru-RU" sz="4000" dirty="0" smtClean="0"/>
          </a:p>
        </p:txBody>
      </p:sp>
      <p:sp>
        <p:nvSpPr>
          <p:cNvPr id="3075" name="AutoShape 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763000" y="64770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3076" name="Picture 4" descr="C:\Documents and Settings\Admin\Рабочий стол\Фон для презентации. 100 штук\My_new_fons_next 100\15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09600" y="0"/>
            <a:ext cx="9753600" cy="73152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357166"/>
            <a:ext cx="8692617" cy="609397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flat" dir="tl">
              <a:rot lat="0" lon="0" rev="6600000"/>
            </a:lightRig>
          </a:scene3d>
          <a:sp3d>
            <a:bevelT/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СОПШДО № 17</a:t>
            </a:r>
          </a:p>
          <a:p>
            <a:pPr algn="ctr"/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6600" b="1" i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sz="66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</a:t>
            </a:r>
            <a:r>
              <a:rPr lang="ru-RU" sz="6600" b="1" i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</a:t>
            </a:r>
            <a:r>
              <a:rPr lang="ru-RU" sz="66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КТ</a:t>
            </a:r>
            <a:r>
              <a:rPr lang="ru-RU" sz="6600" b="1" i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</a:t>
            </a:r>
            <a:r>
              <a:rPr lang="ru-RU" sz="66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  </a:t>
            </a:r>
            <a:r>
              <a:rPr lang="ru-RU" sz="6600" b="1" i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</a:t>
            </a:r>
            <a:r>
              <a:rPr lang="ru-RU" sz="66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НИ</a:t>
            </a:r>
            <a:r>
              <a:rPr lang="ru-RU" sz="6600" b="1" i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</a:t>
            </a:r>
            <a:r>
              <a:rPr lang="ru-RU" sz="66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</a:t>
            </a:r>
          </a:p>
          <a:p>
            <a:pPr algn="ctr"/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b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                                          Библиотечный урок</a:t>
            </a:r>
          </a:p>
          <a:p>
            <a:pPr algn="ctr"/>
            <a:endParaRPr lang="ru-RU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b="1" cap="none" spc="0" dirty="0" smtClean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b="1" dirty="0" smtClean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b="1" dirty="0" smtClean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b="1" dirty="0" smtClean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b="1" dirty="0" smtClean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b="1" dirty="0" smtClean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                                                           Подготовила: Сулейменова К.Н.</a:t>
            </a:r>
            <a:endParaRPr lang="ru-RU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Picture 8" descr="C:\Documents and Settings\Admin\Рабочий стол\папка5\Фото164.jpg"/>
          <p:cNvPicPr>
            <a:picLocks noChangeAspect="1" noChangeArrowheads="1"/>
          </p:cNvPicPr>
          <p:nvPr/>
        </p:nvPicPr>
        <p:blipFill>
          <a:blip r:embed="rId4">
            <a:lum contrast="40000"/>
          </a:blip>
          <a:srcRect l="9722" t="2647" r="17361" b="3013"/>
          <a:stretch>
            <a:fillRect/>
          </a:stretch>
        </p:blipFill>
        <p:spPr bwMode="auto">
          <a:xfrm rot="21057053">
            <a:off x="468667" y="3115279"/>
            <a:ext cx="3357586" cy="350046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  <p:custDataLst>
      <p:tags r:id="rId1"/>
    </p:custDataLst>
  </p:cSld>
  <p:clrMapOvr>
    <a:masterClrMapping/>
  </p:clrMapOvr>
  <p:transition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2" name="Picture 8" descr="C:\Documents and Settings\Admin\Рабочий стол\Фон для презентации. 100 штук\My_new_fons_next 100\15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57222" y="-285776"/>
            <a:ext cx="9753600" cy="7315200"/>
          </a:xfrm>
          <a:prstGeom prst="rect">
            <a:avLst/>
          </a:prstGeom>
          <a:noFill/>
        </p:spPr>
      </p:pic>
      <p:sp>
        <p:nvSpPr>
          <p:cNvPr id="16388" name="AutoShape 7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63000" y="6553200"/>
            <a:ext cx="381000" cy="304800"/>
          </a:xfrm>
          <a:prstGeom prst="actionButtonRetur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500174"/>
            <a:ext cx="564360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 eaLnBrk="1" hangingPunct="1">
              <a:defRPr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	Очень </a:t>
            </a:r>
            <a:r>
              <a:rPr lang="ru-RU" sz="2800" i="1" dirty="0">
                <a:solidFill>
                  <a:schemeClr val="accent2">
                    <a:lumMod val="75000"/>
                  </a:schemeClr>
                </a:solidFill>
              </a:rPr>
              <a:t>краткое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изложение </a:t>
            </a:r>
          </a:p>
          <a:p>
            <a:pPr marL="609600" indent="-609600" eaLnBrk="1" hangingPunct="1">
              <a:defRPr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содержания книги, с </a:t>
            </a:r>
            <a:r>
              <a:rPr lang="ru-RU" sz="2800" i="1" dirty="0">
                <a:solidFill>
                  <a:schemeClr val="accent2">
                    <a:lumMod val="75000"/>
                  </a:schemeClr>
                </a:solidFill>
              </a:rPr>
              <a:t>краткой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ее</a:t>
            </a:r>
          </a:p>
          <a:p>
            <a:pPr marL="609600" indent="-609600" eaLnBrk="1" hangingPunct="1">
              <a:defRPr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800" i="1" dirty="0">
                <a:solidFill>
                  <a:schemeClr val="accent2">
                    <a:lumMod val="75000"/>
                  </a:schemeClr>
                </a:solidFill>
              </a:rPr>
              <a:t>характеристикой или оценкой.</a:t>
            </a:r>
          </a:p>
          <a:p>
            <a:pPr marL="609600" indent="-609600" eaLnBrk="1" hangingPunct="1">
              <a:defRPr/>
            </a:pPr>
            <a:r>
              <a:rPr lang="ru-RU" sz="2800" i="1" dirty="0">
                <a:solidFill>
                  <a:schemeClr val="accent2">
                    <a:lumMod val="75000"/>
                  </a:schemeClr>
                </a:solidFill>
              </a:rPr>
              <a:t>Можно узнать не только о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чем</a:t>
            </a:r>
          </a:p>
          <a:p>
            <a:pPr marL="609600" indent="-609600" eaLnBrk="1" hangingPunct="1">
              <a:defRPr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эта книга, </a:t>
            </a:r>
            <a:r>
              <a:rPr lang="ru-RU" sz="2800" i="1" dirty="0">
                <a:solidFill>
                  <a:schemeClr val="accent2">
                    <a:lumMod val="75000"/>
                  </a:schemeClr>
                </a:solidFill>
              </a:rPr>
              <a:t>но и кто ее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главные</a:t>
            </a:r>
          </a:p>
          <a:p>
            <a:pPr marL="609600" indent="-609600" eaLnBrk="1" hangingPunct="1">
              <a:defRPr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герои</a:t>
            </a:r>
            <a:r>
              <a:rPr lang="ru-RU" sz="2800" i="1" dirty="0">
                <a:solidFill>
                  <a:schemeClr val="accent2">
                    <a:lumMod val="75000"/>
                  </a:schemeClr>
                </a:solidFill>
              </a:rPr>
              <a:t>, для кого написана </a:t>
            </a:r>
            <a:endParaRPr lang="ru-RU" sz="2800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609600" indent="-609600" eaLnBrk="1" hangingPunct="1">
              <a:defRPr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книга</a:t>
            </a:r>
            <a:r>
              <a:rPr lang="ru-RU" sz="2800" i="1" dirty="0">
                <a:solidFill>
                  <a:schemeClr val="accent2">
                    <a:lumMod val="75000"/>
                  </a:schemeClr>
                </a:solidFill>
              </a:rPr>
              <a:t>, иногда есть сведения об </a:t>
            </a:r>
            <a:endParaRPr lang="ru-RU" sz="2800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609600" indent="-609600" eaLnBrk="1" hangingPunct="1">
              <a:defRPr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авторе </a:t>
            </a:r>
            <a:r>
              <a:rPr lang="ru-RU" sz="2800" i="1" dirty="0">
                <a:solidFill>
                  <a:schemeClr val="accent2">
                    <a:lumMod val="75000"/>
                  </a:schemeClr>
                </a:solidFill>
              </a:rPr>
              <a:t>и других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его</a:t>
            </a:r>
          </a:p>
          <a:p>
            <a:pPr marL="609600" indent="-609600" eaLnBrk="1" hangingPunct="1">
              <a:defRPr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произведениях</a:t>
            </a:r>
            <a:r>
              <a:rPr lang="ru-RU" sz="2800" i="1" dirty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428604"/>
            <a:ext cx="66437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i="1" dirty="0" smtClean="0">
                <a:solidFill>
                  <a:srgbClr val="FF0000"/>
                </a:solidFill>
              </a:rPr>
              <a:t>Аннотация</a:t>
            </a:r>
            <a:endParaRPr lang="ru-RU" sz="6000" dirty="0"/>
          </a:p>
        </p:txBody>
      </p:sp>
      <p:pic>
        <p:nvPicPr>
          <p:cNvPr id="40962" name="Picture 2" descr="C:\Documents and Settings\Admin\Рабочий стол\папка5\Фото201.jpg"/>
          <p:cNvPicPr>
            <a:picLocks noChangeAspect="1" noChangeArrowheads="1"/>
          </p:cNvPicPr>
          <p:nvPr/>
        </p:nvPicPr>
        <p:blipFill>
          <a:blip r:embed="rId5">
            <a:lum contrast="40000"/>
          </a:blip>
          <a:srcRect l="11111" t="1493" r="8888" b="5970"/>
          <a:stretch>
            <a:fillRect/>
          </a:stretch>
        </p:blipFill>
        <p:spPr bwMode="auto">
          <a:xfrm>
            <a:off x="6215074" y="1571612"/>
            <a:ext cx="2714644" cy="4429156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advTm="53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2" name="Picture 8" descr="C:\Documents and Settings\Admin\Рабочий стол\Фон для презентации. 100 штук\My_new_fons_next 100\15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16388" name="AutoShape 7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63000" y="6553200"/>
            <a:ext cx="381000" cy="304800"/>
          </a:xfrm>
          <a:prstGeom prst="actionButtonRetur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2000240"/>
            <a:ext cx="700092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ru-RU" sz="2800" i="1" dirty="0">
                <a:solidFill>
                  <a:schemeClr val="accent2">
                    <a:lumMod val="75000"/>
                  </a:schemeClr>
                </a:solidFill>
              </a:rPr>
              <a:t>Для чего нужна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обложка</a:t>
            </a:r>
            <a:r>
              <a:rPr lang="ru-RU" sz="2800" i="1" dirty="0">
                <a:solidFill>
                  <a:schemeClr val="accent2">
                    <a:lumMod val="75000"/>
                  </a:schemeClr>
                </a:solidFill>
              </a:rPr>
              <a:t>?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ru-RU" sz="2800" i="1" dirty="0">
                <a:solidFill>
                  <a:schemeClr val="accent2">
                    <a:lumMod val="75000"/>
                  </a:schemeClr>
                </a:solidFill>
              </a:rPr>
              <a:t>Как называется первый лист книги?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ru-RU" sz="2800" i="1" dirty="0">
                <a:solidFill>
                  <a:schemeClr val="accent2">
                    <a:lumMod val="75000"/>
                  </a:schemeClr>
                </a:solidFill>
              </a:rPr>
              <a:t>О чем может рассказать титульный лист?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ru-RU" sz="2800" i="1" dirty="0">
                <a:solidFill>
                  <a:schemeClr val="accent2">
                    <a:lumMod val="75000"/>
                  </a:schemeClr>
                </a:solidFill>
              </a:rPr>
              <a:t>Что можно узнать из оглавления?</a:t>
            </a:r>
          </a:p>
          <a:p>
            <a:pPr marL="609600" indent="-609600" eaLnBrk="1" hangingPunct="1">
              <a:buFont typeface="Wingdings" pitchFamily="2" charset="2"/>
              <a:buAutoNum type="arabicPeriod"/>
              <a:defRPr/>
            </a:pPr>
            <a:r>
              <a:rPr lang="ru-RU" sz="2800" i="1" dirty="0">
                <a:solidFill>
                  <a:schemeClr val="accent2">
                    <a:lumMod val="75000"/>
                  </a:schemeClr>
                </a:solidFill>
              </a:rPr>
              <a:t>Что такое аннотация?</a:t>
            </a:r>
            <a:endParaRPr lang="ru-RU" sz="2800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14480" y="571480"/>
            <a:ext cx="48577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i="1" dirty="0" smtClean="0">
                <a:solidFill>
                  <a:srgbClr val="FF0000"/>
                </a:solidFill>
              </a:rPr>
              <a:t>Вопросы</a:t>
            </a:r>
            <a:endParaRPr lang="ru-RU" sz="6000" dirty="0"/>
          </a:p>
        </p:txBody>
      </p:sp>
    </p:spTree>
    <p:custDataLst>
      <p:tags r:id="rId1"/>
    </p:custDataLst>
  </p:cSld>
  <p:clrMapOvr>
    <a:masterClrMapping/>
  </p:clrMapOvr>
  <p:transition advTm="53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 descr="C:\Documents and Settings\Admin\Рабочий стол\Фон для презентации. 100 штук\My_new_fons_next 100\15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</p:spPr>
        <p:txBody>
          <a:bodyPr/>
          <a:lstStyle/>
          <a:p>
            <a:pPr eaLnBrk="1" hangingPunct="1"/>
            <a:r>
              <a:rPr lang="ru-RU" sz="6000" i="1" dirty="0" smtClean="0">
                <a:solidFill>
                  <a:srgbClr val="FF0000"/>
                </a:solidFill>
              </a:rPr>
              <a:t>Обложка</a:t>
            </a:r>
            <a:endParaRPr lang="ru-RU" sz="6000" i="1" dirty="0" smtClean="0">
              <a:solidFill>
                <a:srgbClr val="FF0000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142984"/>
            <a:ext cx="4691066" cy="5214974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endParaRPr lang="ru-RU" sz="2400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</a:rPr>
              <a:t>Чтобы </a:t>
            </a: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</a:rPr>
              <a:t>страницы не потерялись и были всегда аккуратными на них «одевают» специальную одежду книги </a:t>
            </a: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</a:rPr>
              <a:t>–обложку</a:t>
            </a: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</a:rPr>
              <a:t>. Она бывает мягкой, сделанной из бумаги, или твёрдой – тогда её называют переплётом. На них печатают фамилию автора, название книги, иногда название издательства и год издания.</a:t>
            </a:r>
          </a:p>
        </p:txBody>
      </p:sp>
      <p:sp>
        <p:nvSpPr>
          <p:cNvPr id="13316" name="AutoShape 5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63000" y="6477000"/>
            <a:ext cx="381000" cy="381000"/>
          </a:xfrm>
          <a:prstGeom prst="actionButtonRetur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4342" name="Picture 6" descr="Рисунок7"/>
          <p:cNvPicPr>
            <a:picLocks noChangeAspect="1" noChangeArrowheads="1"/>
          </p:cNvPicPr>
          <p:nvPr/>
        </p:nvPicPr>
        <p:blipFill>
          <a:blip r:embed="rId5">
            <a:lum bright="-20000" contrast="40000"/>
          </a:blip>
          <a:srcRect/>
          <a:stretch>
            <a:fillRect/>
          </a:stretch>
        </p:blipFill>
        <p:spPr bwMode="auto">
          <a:xfrm>
            <a:off x="5429256" y="1428736"/>
            <a:ext cx="3243263" cy="4932363"/>
          </a:xfrm>
          <a:prstGeom prst="rect">
            <a:avLst/>
          </a:prstGeom>
          <a:noFill/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2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utoUpdateAnimBg="0"/>
      <p:bldP spid="14339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 descr="C:\Documents and Settings\Admin\Рабочий стол\Фон для презентации. 100 штук\My_new_fons_next 100\15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533400"/>
            <a:ext cx="7467600" cy="762000"/>
          </a:xfrm>
        </p:spPr>
        <p:txBody>
          <a:bodyPr/>
          <a:lstStyle/>
          <a:p>
            <a:pPr eaLnBrk="1" hangingPunct="1"/>
            <a:r>
              <a:rPr lang="ru-RU" sz="6000" b="1" i="1" dirty="0" smtClean="0">
                <a:solidFill>
                  <a:srgbClr val="FF0000"/>
                </a:solidFill>
              </a:rPr>
              <a:t>Форзац - </a:t>
            </a:r>
            <a:endParaRPr lang="ru-RU" sz="6000" b="1" i="1" dirty="0" smtClean="0">
              <a:solidFill>
                <a:srgbClr val="FF0000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28596" y="1428736"/>
            <a:ext cx="6643734" cy="5286412"/>
          </a:xfrm>
        </p:spPr>
        <p:txBody>
          <a:bodyPr/>
          <a:lstStyle/>
          <a:p>
            <a:pPr>
              <a:spcBef>
                <a:spcPts val="0"/>
              </a:spcBef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это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лист бумаги,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соединяющий</a:t>
            </a:r>
          </a:p>
          <a:p>
            <a:pPr>
              <a:spcBef>
                <a:spcPts val="0"/>
              </a:spcBef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основную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часть книги с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крышкой</a:t>
            </a:r>
          </a:p>
          <a:p>
            <a:pPr>
              <a:spcBef>
                <a:spcPts val="0"/>
              </a:spcBef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переплета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. Часто это просто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белая</a:t>
            </a:r>
          </a:p>
          <a:p>
            <a:pPr>
              <a:spcBef>
                <a:spcPts val="0"/>
              </a:spcBef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бумага.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Но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иногда оформитель </a:t>
            </a:r>
          </a:p>
          <a:p>
            <a:pPr>
              <a:spcBef>
                <a:spcPts val="0"/>
              </a:spcBef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использует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форзац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для  того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,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чтобы</a:t>
            </a:r>
          </a:p>
          <a:p>
            <a:pPr>
              <a:spcBef>
                <a:spcPts val="0"/>
              </a:spcBef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сразу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,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еще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до текста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, создать у </a:t>
            </a:r>
          </a:p>
          <a:p>
            <a:pPr>
              <a:spcBef>
                <a:spcPts val="0"/>
              </a:spcBef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читателя определенное</a:t>
            </a:r>
          </a:p>
          <a:p>
            <a:pPr>
              <a:spcBef>
                <a:spcPts val="0"/>
              </a:spcBef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настроение. Тогда на форзаце</a:t>
            </a:r>
          </a:p>
          <a:p>
            <a:pPr>
              <a:spcBef>
                <a:spcPts val="0"/>
              </a:spcBef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печатают справочные сведения,</a:t>
            </a:r>
          </a:p>
          <a:p>
            <a:pPr>
              <a:spcBef>
                <a:spcPts val="0"/>
              </a:spcBef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таблицу, карту, декоративный</a:t>
            </a:r>
          </a:p>
          <a:p>
            <a:pPr>
              <a:spcBef>
                <a:spcPts val="0"/>
              </a:spcBef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рисунок. </a:t>
            </a:r>
            <a:endParaRPr lang="ru-RU" sz="2800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292" name="AutoShape 4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63000" y="6477000"/>
            <a:ext cx="381000" cy="381000"/>
          </a:xfrm>
          <a:prstGeom prst="actionButtonRetur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6" name="Рисунок 5"/>
          <p:cNvPicPr/>
          <p:nvPr/>
        </p:nvPicPr>
        <p:blipFill>
          <a:blip r:embed="rId5">
            <a:lum contrast="40000"/>
          </a:blip>
          <a:srcRect l="5131" r="56385" b="3992"/>
          <a:stretch>
            <a:fillRect/>
          </a:stretch>
        </p:blipFill>
        <p:spPr bwMode="auto">
          <a:xfrm>
            <a:off x="7358082" y="1928802"/>
            <a:ext cx="1428760" cy="35004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1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utoUpdateAnimBg="0"/>
      <p:bldP spid="13315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4" name="Picture 8" descr="C:\Documents and Settings\Admin\Рабочий стол\Фон для презентации. 100 штук\My_new_fons_next 100\15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696200" cy="838200"/>
          </a:xfrm>
        </p:spPr>
        <p:txBody>
          <a:bodyPr/>
          <a:lstStyle/>
          <a:p>
            <a:pPr algn="l" eaLnBrk="1" hangingPunct="1"/>
            <a:r>
              <a:rPr lang="ru-RU" sz="6000" b="1" i="1" dirty="0" smtClean="0">
                <a:solidFill>
                  <a:srgbClr val="FF0000"/>
                </a:solidFill>
              </a:rPr>
              <a:t>Корешок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2976" y="1571612"/>
            <a:ext cx="4000528" cy="452596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sz="2800" dirty="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Корешок всегда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на виду. Если книга стоит на полке, то всякий может его увидеть. Глядя на корешок каждый узнает, как называется книга и кто её написал. </a:t>
            </a:r>
          </a:p>
        </p:txBody>
      </p:sp>
      <p:sp>
        <p:nvSpPr>
          <p:cNvPr id="14340" name="AutoShape 7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63000" y="6553200"/>
            <a:ext cx="381000" cy="304800"/>
          </a:xfrm>
          <a:prstGeom prst="actionButtonRetur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5370" name="Picture 10" descr="Рисунок10"/>
          <p:cNvPicPr>
            <a:picLocks noChangeAspect="1" noChangeArrowheads="1"/>
          </p:cNvPicPr>
          <p:nvPr/>
        </p:nvPicPr>
        <p:blipFill>
          <a:blip r:embed="rId5">
            <a:lum contrast="40000"/>
          </a:blip>
          <a:srcRect/>
          <a:stretch>
            <a:fillRect/>
          </a:stretch>
        </p:blipFill>
        <p:spPr bwMode="auto">
          <a:xfrm>
            <a:off x="6084888" y="1268413"/>
            <a:ext cx="9334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1" name="Picture 11" descr="Рисунок8"/>
          <p:cNvPicPr>
            <a:picLocks noChangeAspect="1" noChangeArrowheads="1"/>
          </p:cNvPicPr>
          <p:nvPr/>
        </p:nvPicPr>
        <p:blipFill>
          <a:blip r:embed="rId6">
            <a:lum contrast="40000"/>
          </a:blip>
          <a:srcRect/>
          <a:stretch>
            <a:fillRect/>
          </a:stretch>
        </p:blipFill>
        <p:spPr bwMode="auto">
          <a:xfrm>
            <a:off x="7019925" y="908050"/>
            <a:ext cx="669925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2" name="Picture 12" descr="Рисунок9"/>
          <p:cNvPicPr>
            <a:picLocks noChangeAspect="1" noChangeArrowheads="1"/>
          </p:cNvPicPr>
          <p:nvPr/>
        </p:nvPicPr>
        <p:blipFill>
          <a:blip r:embed="rId7">
            <a:lum contrast="40000"/>
          </a:blip>
          <a:srcRect/>
          <a:stretch>
            <a:fillRect/>
          </a:stretch>
        </p:blipFill>
        <p:spPr bwMode="auto">
          <a:xfrm>
            <a:off x="7740650" y="188913"/>
            <a:ext cx="969963" cy="573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1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utoUpdateAnimBg="0"/>
      <p:bldP spid="15363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6" name="Picture 6" descr="C:\Documents and Settings\Admin\Рабочий стол\Фон для презентации. 100 штук\My_new_fons_next 100\15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457200"/>
            <a:ext cx="7467600" cy="762000"/>
          </a:xfrm>
        </p:spPr>
        <p:txBody>
          <a:bodyPr/>
          <a:lstStyle/>
          <a:p>
            <a:pPr eaLnBrk="1" hangingPunct="1"/>
            <a:r>
              <a:rPr lang="ru-RU" sz="6000" b="1" i="1" dirty="0" smtClean="0">
                <a:solidFill>
                  <a:srgbClr val="FF0000"/>
                </a:solidFill>
              </a:rPr>
              <a:t>Титульный лист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000496" y="1600200"/>
            <a:ext cx="4714908" cy="44958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Первая страница книги – это титульный лист. Он всегда нарядный и красивый. На нём печатается автор, заглавие книги. Место и год издания, а так же сведения о художниках, переводчиках и оформителях книги</a:t>
            </a:r>
          </a:p>
        </p:txBody>
      </p:sp>
      <p:sp>
        <p:nvSpPr>
          <p:cNvPr id="15365" name="AutoShape 5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63000" y="6477000"/>
            <a:ext cx="381000" cy="381000"/>
          </a:xfrm>
          <a:prstGeom prst="actionButtonRetur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5369" name="Picture 9" descr="C:\Documents and Settings\Admin\Рабочий стол\папка5\Фото167.jpg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5">
            <a:lum contrast="40000"/>
          </a:blip>
          <a:srcRect t="2525" r="6250" b="2771"/>
          <a:stretch>
            <a:fillRect/>
          </a:stretch>
        </p:blipFill>
        <p:spPr bwMode="auto">
          <a:xfrm>
            <a:off x="500034" y="1714488"/>
            <a:ext cx="3214710" cy="428628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advTm="1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utoUpdateAnimBg="0"/>
      <p:bldP spid="16387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2" name="Picture 8" descr="C:\Documents and Settings\Admin\Рабочий стол\Фон для презентации. 100 штук\My_new_fons_next 100\15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81000"/>
            <a:ext cx="7467600" cy="838200"/>
          </a:xfrm>
        </p:spPr>
        <p:txBody>
          <a:bodyPr/>
          <a:lstStyle/>
          <a:p>
            <a:pPr eaLnBrk="1" hangingPunct="1"/>
            <a:r>
              <a:rPr lang="ru-RU" sz="6000" b="1" i="1" dirty="0" smtClean="0">
                <a:solidFill>
                  <a:srgbClr val="FF0000"/>
                </a:solidFill>
              </a:rPr>
              <a:t>Буквица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447800"/>
            <a:ext cx="5867400" cy="46482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sz="2800" i="1" dirty="0" smtClean="0">
                <a:solidFill>
                  <a:srgbClr val="002060"/>
                </a:solidFill>
              </a:rPr>
              <a:t>«Буквица» - большая, заглавная буква, яркая и красочная. С неё начинается повествование.</a:t>
            </a:r>
          </a:p>
        </p:txBody>
      </p:sp>
      <p:sp>
        <p:nvSpPr>
          <p:cNvPr id="16388" name="AutoShape 7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63000" y="6553200"/>
            <a:ext cx="381000" cy="304800"/>
          </a:xfrm>
          <a:prstGeom prst="actionButtonRetur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7416" name="Picture 8" descr="Рисунок12"/>
          <p:cNvPicPr>
            <a:picLocks noChangeAspect="1" noChangeArrowheads="1"/>
          </p:cNvPicPr>
          <p:nvPr/>
        </p:nvPicPr>
        <p:blipFill>
          <a:blip r:embed="rId5">
            <a:lum bright="-20000" contrast="40000"/>
          </a:blip>
          <a:srcRect/>
          <a:stretch>
            <a:fillRect/>
          </a:stretch>
        </p:blipFill>
        <p:spPr bwMode="auto">
          <a:xfrm>
            <a:off x="285720" y="3429000"/>
            <a:ext cx="4194175" cy="224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9" descr="Рисунок13"/>
          <p:cNvPicPr>
            <a:picLocks noChangeAspect="1" noChangeArrowheads="1"/>
          </p:cNvPicPr>
          <p:nvPr/>
        </p:nvPicPr>
        <p:blipFill>
          <a:blip r:embed="rId6">
            <a:lum bright="-20000" contrast="40000"/>
          </a:blip>
          <a:srcRect/>
          <a:stretch>
            <a:fillRect/>
          </a:stretch>
        </p:blipFill>
        <p:spPr bwMode="auto">
          <a:xfrm>
            <a:off x="5072066" y="3786190"/>
            <a:ext cx="1584325" cy="220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9" name="Picture 11" descr="Рисунок13"/>
          <p:cNvPicPr>
            <a:picLocks noChangeAspect="1" noChangeArrowheads="1"/>
          </p:cNvPicPr>
          <p:nvPr>
            <p:ph sz="half" idx="2"/>
          </p:nvPr>
        </p:nvPicPr>
        <p:blipFill>
          <a:blip r:embed="rId7">
            <a:lum bright="-20000" contrast="40000"/>
          </a:blip>
          <a:srcRect/>
          <a:stretch>
            <a:fillRect/>
          </a:stretch>
        </p:blipFill>
        <p:spPr>
          <a:xfrm>
            <a:off x="7164388" y="1628775"/>
            <a:ext cx="1593850" cy="4525963"/>
          </a:xfrm>
          <a:noFill/>
        </p:spPr>
      </p:pic>
    </p:spTree>
    <p:custDataLst>
      <p:tags r:id="rId1"/>
    </p:custDataLst>
  </p:cSld>
  <p:clrMapOvr>
    <a:masterClrMapping/>
  </p:clrMapOvr>
  <p:transition advTm="5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utoUpdateAnimBg="0"/>
      <p:bldP spid="17411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2" name="Picture 8" descr="C:\Documents and Settings\Admin\Рабочий стол\Фон для презентации. 100 штук\My_new_fons_next 100\15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16388" name="AutoShape 7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63000" y="6553200"/>
            <a:ext cx="381000" cy="304800"/>
          </a:xfrm>
          <a:prstGeom prst="actionButtonRetur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000628" y="2143117"/>
            <a:ext cx="35719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400" i="1" dirty="0">
                <a:solidFill>
                  <a:schemeClr val="accent2">
                    <a:lumMod val="75000"/>
                  </a:schemeClr>
                </a:solidFill>
              </a:rPr>
              <a:t>Автор обычно хочет сказать несколько слов тому, кто взял в руки его книгу.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i="1" dirty="0">
                <a:solidFill>
                  <a:schemeClr val="accent2">
                    <a:lumMod val="75000"/>
                  </a:schemeClr>
                </a:solidFill>
              </a:rPr>
              <a:t>Может быть написано и другим человеком, который </a:t>
            </a:r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</a:rPr>
              <a:t>делится </a:t>
            </a:r>
            <a:r>
              <a:rPr lang="ru-RU" sz="2400" i="1" dirty="0">
                <a:solidFill>
                  <a:schemeClr val="accent2">
                    <a:lumMod val="75000"/>
                  </a:schemeClr>
                </a:solidFill>
              </a:rPr>
              <a:t>с читателем своими впечатлениями о книге и ее авторе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71604" y="285728"/>
            <a:ext cx="571503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i="1" dirty="0" smtClean="0">
                <a:solidFill>
                  <a:srgbClr val="FF0000"/>
                </a:solidFill>
              </a:rPr>
              <a:t>Предисловие</a:t>
            </a:r>
            <a:endParaRPr lang="ru-RU" sz="6000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half" idx="1"/>
          </p:nvPr>
        </p:nvSpPr>
        <p:spPr>
          <a:xfrm>
            <a:off x="642910" y="1600201"/>
            <a:ext cx="3643338" cy="447200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9939" name="Picture 3" descr="C:\Documents and Settings\Admin\Рабочий стол\папка5\Фото200.jpg"/>
          <p:cNvPicPr>
            <a:picLocks noChangeAspect="1" noChangeArrowheads="1"/>
          </p:cNvPicPr>
          <p:nvPr/>
        </p:nvPicPr>
        <p:blipFill>
          <a:blip r:embed="rId5">
            <a:lum contrast="40000"/>
          </a:blip>
          <a:srcRect l="1818" r="5454"/>
          <a:stretch>
            <a:fillRect/>
          </a:stretch>
        </p:blipFill>
        <p:spPr bwMode="auto">
          <a:xfrm>
            <a:off x="642910" y="1571612"/>
            <a:ext cx="3643338" cy="4500594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advTm="53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2" name="Picture 8" descr="C:\Documents and Settings\Admin\Рабочий стол\Фон для презентации. 100 штук\My_new_fons_next 100\15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57222" y="-214338"/>
            <a:ext cx="9753600" cy="7315200"/>
          </a:xfrm>
          <a:prstGeom prst="rect">
            <a:avLst/>
          </a:prstGeom>
          <a:noFill/>
        </p:spPr>
      </p:pic>
      <p:sp>
        <p:nvSpPr>
          <p:cNvPr id="16388" name="AutoShape 7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63000" y="6553200"/>
            <a:ext cx="381000" cy="304800"/>
          </a:xfrm>
          <a:prstGeom prst="actionButtonRetur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4" name="Picture 8" descr="HH00546_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78" y="285728"/>
            <a:ext cx="1928826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85720" y="1571612"/>
            <a:ext cx="52864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Рассказывает кратко о дальнейшей судьбе героев.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428604"/>
            <a:ext cx="578647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i="1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  Послесловие</a:t>
            </a:r>
            <a:endParaRPr lang="ru-RU" sz="6000" dirty="0">
              <a:latin typeface="+mn-lt"/>
              <a:cs typeface="Times New Roman" pitchFamily="18" charset="0"/>
            </a:endParaRPr>
          </a:p>
        </p:txBody>
      </p:sp>
      <p:pic>
        <p:nvPicPr>
          <p:cNvPr id="38914" name="Picture 2" descr="C:\Documents and Settings\Admin\Рабочий стол\папка5\Фото192.jpg"/>
          <p:cNvPicPr>
            <a:picLocks noChangeAspect="1" noChangeArrowheads="1"/>
          </p:cNvPicPr>
          <p:nvPr/>
        </p:nvPicPr>
        <p:blipFill>
          <a:blip r:embed="rId6" cstate="print">
            <a:lum contrast="40000"/>
          </a:blip>
          <a:srcRect/>
          <a:stretch>
            <a:fillRect/>
          </a:stretch>
        </p:blipFill>
        <p:spPr bwMode="auto">
          <a:xfrm>
            <a:off x="285720" y="2714620"/>
            <a:ext cx="4572032" cy="3500462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advTm="5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2" name="Picture 8" descr="C:\Documents and Settings\Admin\Рабочий стол\Фон для презентации. 100 штук\My_new_fons_next 100\15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57222" y="-285776"/>
            <a:ext cx="9753600" cy="7315200"/>
          </a:xfrm>
          <a:prstGeom prst="rect">
            <a:avLst/>
          </a:prstGeom>
          <a:noFill/>
        </p:spPr>
      </p:pic>
      <p:sp>
        <p:nvSpPr>
          <p:cNvPr id="16388" name="AutoShape 7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763000" y="6553200"/>
            <a:ext cx="381000" cy="304800"/>
          </a:xfrm>
          <a:prstGeom prst="actionButtonRetur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4" name="Picture 7" descr="MCj04061840000[1]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5"/>
          <a:srcRect/>
          <a:stretch>
            <a:fillRect/>
          </a:stretch>
        </p:blipFill>
        <p:spPr>
          <a:xfrm>
            <a:off x="4572000" y="2060575"/>
            <a:ext cx="4176713" cy="4392613"/>
          </a:xfrm>
        </p:spPr>
      </p:pic>
      <p:sp>
        <p:nvSpPr>
          <p:cNvPr id="5" name="Прямоугольник 4"/>
          <p:cNvSpPr/>
          <p:nvPr/>
        </p:nvSpPr>
        <p:spPr>
          <a:xfrm>
            <a:off x="357158" y="1500175"/>
            <a:ext cx="3571900" cy="4745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b="1" i="1" dirty="0">
                <a:solidFill>
                  <a:srgbClr val="00B050"/>
                </a:solidFill>
              </a:rPr>
              <a:t>Оглавление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i="1" dirty="0">
                <a:solidFill>
                  <a:schemeClr val="accent2">
                    <a:lumMod val="75000"/>
                  </a:schemeClr>
                </a:solidFill>
              </a:rPr>
              <a:t>Перечисляются названия рассказов, сказок, </a:t>
            </a:r>
            <a:endParaRPr lang="ru-RU" sz="2800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глав</a:t>
            </a:r>
            <a:r>
              <a:rPr lang="ru-RU" sz="2800" i="1" dirty="0">
                <a:solidFill>
                  <a:schemeClr val="accent2">
                    <a:lumMod val="75000"/>
                  </a:schemeClr>
                </a:solidFill>
              </a:rPr>
              <a:t>, которые есть в книге, и указываются страницы, на которых можно найти начало каждого рассказа или главы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43042" y="285728"/>
            <a:ext cx="578647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i="1" dirty="0" smtClean="0">
                <a:solidFill>
                  <a:srgbClr val="FF0000"/>
                </a:solidFill>
              </a:rPr>
              <a:t>Содержание </a:t>
            </a:r>
            <a:endParaRPr lang="ru-RU" sz="6000" dirty="0"/>
          </a:p>
        </p:txBody>
      </p:sp>
    </p:spTree>
    <p:custDataLst>
      <p:tags r:id="rId1"/>
    </p:custDataLst>
  </p:cSld>
  <p:clrMapOvr>
    <a:masterClrMapping/>
  </p:clrMapOvr>
  <p:transition advTm="5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|1.|1.|0.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|1.|1.|0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9|0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8|1.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.1|0.8|0.7|0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8|0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|1.|1.|0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|1.|1.|0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|1.|1.|0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|1.|1.|0.9"/>
</p:tagLst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314</Words>
  <Application>Microsoft Office PowerPoint</Application>
  <PresentationFormat>Экран (4:3)</PresentationFormat>
  <Paragraphs>66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Comic Sans MS</vt:lpstr>
      <vt:lpstr>Times New Roman</vt:lpstr>
      <vt:lpstr>Wingdings</vt:lpstr>
      <vt:lpstr>Tahoma</vt:lpstr>
      <vt:lpstr>Оформление по умолчанию</vt:lpstr>
      <vt:lpstr>Слайд 1</vt:lpstr>
      <vt:lpstr>Обложка</vt:lpstr>
      <vt:lpstr>Форзац - </vt:lpstr>
      <vt:lpstr>Корешок</vt:lpstr>
      <vt:lpstr>Титульный лист</vt:lpstr>
      <vt:lpstr>Буквица</vt:lpstr>
      <vt:lpstr>Слайд 7</vt:lpstr>
      <vt:lpstr>Слайд 8</vt:lpstr>
      <vt:lpstr>Слайд 9</vt:lpstr>
      <vt:lpstr>Слайд 10</vt:lpstr>
      <vt:lpstr>Слайд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книги</dc:title>
  <dc:creator>Исламова</dc:creator>
  <cp:lastModifiedBy>COMP</cp:lastModifiedBy>
  <cp:revision>34</cp:revision>
  <dcterms:created xsi:type="dcterms:W3CDTF">2006-05-21T12:14:59Z</dcterms:created>
  <dcterms:modified xsi:type="dcterms:W3CDTF">2012-03-20T18:45:50Z</dcterms:modified>
</cp:coreProperties>
</file>