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8" r:id="rId6"/>
    <p:sldId id="269" r:id="rId7"/>
    <p:sldId id="271" r:id="rId8"/>
    <p:sldId id="257" r:id="rId9"/>
    <p:sldId id="260" r:id="rId10"/>
    <p:sldId id="263" r:id="rId11"/>
    <p:sldId id="272" r:id="rId12"/>
    <p:sldId id="265" r:id="rId13"/>
    <p:sldId id="267" r:id="rId14"/>
    <p:sldId id="262" r:id="rId15"/>
    <p:sldId id="264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Легенды библиотеки </a:t>
            </a:r>
            <a:r>
              <a:rPr lang="ru-RU" dirty="0" err="1"/>
              <a:t>Отрара</a:t>
            </a:r>
            <a:r>
              <a:rPr lang="ru-RU" dirty="0"/>
              <a:t>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85728"/>
            <a:ext cx="6768752" cy="4524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032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25"/>
          <a:stretch/>
        </p:blipFill>
        <p:spPr bwMode="auto">
          <a:xfrm>
            <a:off x="16590" y="620688"/>
            <a:ext cx="9003059" cy="52641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10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Autofit/>
          </a:bodyPr>
          <a:lstStyle/>
          <a:p>
            <a:r>
              <a:rPr lang="ru-RU" sz="1600" cap="none" dirty="0" smtClean="0">
                <a:solidFill>
                  <a:schemeClr val="accent6"/>
                </a:solidFill>
              </a:rPr>
              <a:t>Но откуда же легенда? Или это не легенда? На эту тему известный южно-казахстанский археолог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александром</a:t>
            </a:r>
            <a:r>
              <a:rPr lang="ru-RU" sz="1600" cap="none" dirty="0" smtClean="0">
                <a:solidFill>
                  <a:schemeClr val="accent6"/>
                </a:solidFill>
              </a:rPr>
              <a:t>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грищенко</a:t>
            </a:r>
            <a:r>
              <a:rPr lang="ru-RU" sz="1600" cap="none" dirty="0" smtClean="0">
                <a:solidFill>
                  <a:schemeClr val="accent6"/>
                </a:solidFill>
              </a:rPr>
              <a:t> рассказал следующее:    легенда возникла недавно, где-то в семидесятых годах. «Помню, к нам обратился тогда некий пенсионер,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безаппеляционно</a:t>
            </a:r>
            <a:r>
              <a:rPr lang="ru-RU" sz="1600" cap="none" dirty="0" smtClean="0">
                <a:solidFill>
                  <a:schemeClr val="accent6"/>
                </a:solidFill>
              </a:rPr>
              <a:t> заявивший, что знает, где закопана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отрарская</a:t>
            </a:r>
            <a:r>
              <a:rPr lang="ru-RU" sz="1600" cap="none" dirty="0" smtClean="0">
                <a:solidFill>
                  <a:schemeClr val="accent6"/>
                </a:solidFill>
              </a:rPr>
              <a:t> библиотека. До этого и слухов о ней не было, и легенд никаких. А тут как снежный ком. Мы пытались его разубедить. Но он отправился к первому секретарю обкома партии. Последовало указание: проверить. Поехали. Была поздняя осень, грязь. Пенсионер указал на клумбу напротив районной прокуратуры. Перекопали все - и, конечно, безрезультатно».</a:t>
            </a:r>
            <a:br>
              <a:rPr lang="ru-RU" sz="1600" cap="none" dirty="0" smtClean="0">
                <a:solidFill>
                  <a:schemeClr val="accent6"/>
                </a:solidFill>
              </a:rPr>
            </a:br>
            <a:r>
              <a:rPr lang="ru-RU" sz="1600" cap="none" dirty="0" smtClean="0">
                <a:solidFill>
                  <a:schemeClr val="accent6"/>
                </a:solidFill>
              </a:rPr>
              <a:t>Судьба библиотеки заинтересовала русского писателя Ю.О. Домбровского. Его герой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зыбин</a:t>
            </a:r>
            <a:r>
              <a:rPr lang="ru-RU" sz="1600" cap="none" dirty="0" smtClean="0">
                <a:solidFill>
                  <a:schemeClr val="accent6"/>
                </a:solidFill>
              </a:rPr>
              <a:t> в книге «факультет ненужных вещей» разыскивает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отрарскую</a:t>
            </a:r>
            <a:r>
              <a:rPr lang="ru-RU" sz="1600" cap="none" dirty="0" smtClean="0">
                <a:solidFill>
                  <a:schemeClr val="accent6"/>
                </a:solidFill>
              </a:rPr>
              <a:t> библиотеку.</a:t>
            </a:r>
            <a:br>
              <a:rPr lang="ru-RU" sz="1600" cap="none" dirty="0" smtClean="0">
                <a:solidFill>
                  <a:schemeClr val="accent6"/>
                </a:solidFill>
              </a:rPr>
            </a:br>
            <a:r>
              <a:rPr lang="ru-RU" sz="1600" cap="none" dirty="0" smtClean="0">
                <a:solidFill>
                  <a:schemeClr val="accent6"/>
                </a:solidFill>
              </a:rPr>
              <a:t>Из романа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юрия</a:t>
            </a:r>
            <a:r>
              <a:rPr lang="ru-RU" sz="1600" cap="none" dirty="0" smtClean="0">
                <a:solidFill>
                  <a:schemeClr val="accent6"/>
                </a:solidFill>
              </a:rPr>
              <a:t>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домбровского</a:t>
            </a:r>
            <a:r>
              <a:rPr lang="ru-RU" sz="1600" cap="none" dirty="0" smtClean="0">
                <a:solidFill>
                  <a:schemeClr val="accent6"/>
                </a:solidFill>
              </a:rPr>
              <a:t> «факультет ненужных вещей»: </a:t>
            </a:r>
            <a:r>
              <a:rPr lang="ru-RU" sz="1600" i="1" cap="none" dirty="0" smtClean="0">
                <a:solidFill>
                  <a:schemeClr val="accent6"/>
                </a:solidFill>
              </a:rPr>
              <a:t>«А древний </a:t>
            </a:r>
            <a:r>
              <a:rPr lang="ru-RU" sz="1600" i="1" cap="none" dirty="0" err="1" smtClean="0">
                <a:solidFill>
                  <a:schemeClr val="accent6"/>
                </a:solidFill>
              </a:rPr>
              <a:t>отрар</a:t>
            </a:r>
            <a:r>
              <a:rPr lang="ru-RU" sz="1600" i="1" cap="none" dirty="0" smtClean="0">
                <a:solidFill>
                  <a:schemeClr val="accent6"/>
                </a:solidFill>
              </a:rPr>
              <a:t>? Вторая библиотека древнего мира? Ее до сих пор не нашли, но она где-то там, в подземелье. И вот в какой-нибудь нише стоит сундук, и в нем лежит полный </a:t>
            </a:r>
            <a:r>
              <a:rPr lang="ru-RU" sz="1600" i="1" cap="none" dirty="0" err="1" smtClean="0">
                <a:solidFill>
                  <a:schemeClr val="accent6"/>
                </a:solidFill>
              </a:rPr>
              <a:t>тацит</a:t>
            </a:r>
            <a:r>
              <a:rPr lang="ru-RU" sz="1600" i="1" cap="none" dirty="0" smtClean="0">
                <a:solidFill>
                  <a:schemeClr val="accent6"/>
                </a:solidFill>
              </a:rPr>
              <a:t>, все сто драм </a:t>
            </a:r>
            <a:r>
              <a:rPr lang="ru-RU" sz="1600" i="1" cap="none" dirty="0" err="1" smtClean="0">
                <a:solidFill>
                  <a:schemeClr val="accent6"/>
                </a:solidFill>
              </a:rPr>
              <a:t>софокла</a:t>
            </a:r>
            <a:r>
              <a:rPr lang="ru-RU" sz="1600" i="1" cap="none" dirty="0" smtClean="0">
                <a:solidFill>
                  <a:schemeClr val="accent6"/>
                </a:solidFill>
              </a:rPr>
              <a:t>, десять книг </a:t>
            </a:r>
            <a:r>
              <a:rPr lang="ru-RU" sz="1600" i="1" cap="none" dirty="0" err="1" smtClean="0">
                <a:solidFill>
                  <a:schemeClr val="accent6"/>
                </a:solidFill>
              </a:rPr>
              <a:t>сафо</a:t>
            </a:r>
            <a:r>
              <a:rPr lang="ru-RU" sz="1600" i="1" cap="none" dirty="0" smtClean="0">
                <a:solidFill>
                  <a:schemeClr val="accent6"/>
                </a:solidFill>
              </a:rPr>
              <a:t>, все элегии великого галла, от которого не осталось ни строчки. Вот куда хочу я обязательно добраться с лопатой…»</a:t>
            </a:r>
            <a:r>
              <a:rPr lang="ru-RU" sz="1600" cap="none" dirty="0" smtClean="0">
                <a:solidFill>
                  <a:schemeClr val="accent6"/>
                </a:solidFill>
              </a:rPr>
              <a:t/>
            </a:r>
            <a:br>
              <a:rPr lang="ru-RU" sz="1600" cap="none" dirty="0" smtClean="0">
                <a:solidFill>
                  <a:schemeClr val="accent6"/>
                </a:solidFill>
              </a:rPr>
            </a:br>
            <a:r>
              <a:rPr lang="ru-RU" sz="1600" cap="none" dirty="0" err="1" smtClean="0">
                <a:solidFill>
                  <a:schemeClr val="accent6"/>
                </a:solidFill>
              </a:rPr>
              <a:t>абилдажумашев</a:t>
            </a:r>
            <a:r>
              <a:rPr lang="ru-RU" sz="1600" cap="none" dirty="0" smtClean="0">
                <a:solidFill>
                  <a:schemeClr val="accent6"/>
                </a:solidFill>
              </a:rPr>
              <a:t>, директор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отарского</a:t>
            </a:r>
            <a:r>
              <a:rPr lang="ru-RU" sz="1600" cap="none" dirty="0" smtClean="0">
                <a:solidFill>
                  <a:schemeClr val="accent6"/>
                </a:solidFill>
              </a:rPr>
              <a:t> литературного музея и ярый сторонник гипотезы "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отрарской</a:t>
            </a:r>
            <a:r>
              <a:rPr lang="ru-RU" sz="1600" cap="none" dirty="0" smtClean="0">
                <a:solidFill>
                  <a:schemeClr val="accent6"/>
                </a:solidFill>
              </a:rPr>
              <a:t> библиотеки" неоднократно обращался в национальную академию наук с просьбой выделить средства на поиски легендарного книгохранилища, не уступающего по значимости знаменитой библиотеке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ивана</a:t>
            </a:r>
            <a:r>
              <a:rPr lang="ru-RU" sz="1600" cap="none" dirty="0" smtClean="0">
                <a:solidFill>
                  <a:schemeClr val="accent6"/>
                </a:solidFill>
              </a:rPr>
              <a:t> грозного. По его мнению, курганы </a:t>
            </a:r>
            <a:r>
              <a:rPr lang="ru-RU" sz="1600" cap="none" dirty="0" err="1" smtClean="0">
                <a:solidFill>
                  <a:schemeClr val="accent6"/>
                </a:solidFill>
              </a:rPr>
              <a:t>отрара</a:t>
            </a:r>
            <a:r>
              <a:rPr lang="ru-RU" sz="1600" cap="none" dirty="0" smtClean="0">
                <a:solidFill>
                  <a:schemeClr val="accent6"/>
                </a:solidFill>
              </a:rPr>
              <a:t> — хранители величайших творений древней культуры. Но для того чтобы прикоснуться к их тайне, потребовались столетия и еще потребовались последние пятьдесят лет, которые позволили казахскому народу, использовав все достижения современной науки и культуры, уверенно и бережно приподнять полог, скрывающий уникальные ценности национальной культуры прошлого.</a:t>
            </a:r>
            <a:br>
              <a:rPr lang="ru-RU" sz="1600" cap="none" dirty="0" smtClean="0">
                <a:solidFill>
                  <a:schemeClr val="accent6"/>
                </a:solidFill>
              </a:rPr>
            </a:br>
            <a:endParaRPr lang="ru-RU" sz="1600" cap="non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00230"/>
          </a:xfrm>
        </p:spPr>
        <p:txBody>
          <a:bodyPr>
            <a:normAutofit/>
          </a:bodyPr>
          <a:lstStyle/>
          <a:p>
            <a:r>
              <a:rPr lang="ru-RU" sz="1400" cap="none" dirty="0" smtClean="0">
                <a:solidFill>
                  <a:schemeClr val="accent6"/>
                </a:solidFill>
              </a:rPr>
              <a:t>Итак, легенда эта недавнего происхождения. Но за полвека существования она буквально расцвела. 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r>
              <a:rPr lang="ru-RU" sz="1400" cap="none" dirty="0" smtClean="0">
                <a:solidFill>
                  <a:schemeClr val="accent6"/>
                </a:solidFill>
              </a:rPr>
              <a:t>Причем, легенд о библиотеке сохранилось достаточно много. Согласно одной из них, библиотека спрятана глубоко под землей. Однажды охотник погнался за лисой, которая скрылась в норе. Он было принялся раскапывать нору, и вдруг у него в руках оказался папирусный свиток. А нора оказалась ходом в пещеру, где в отблесках света джигит успел разглядеть большие залежи древних книг. Однако в это время лиса неожиданно выскочила из другой стороны, и охотник вновь устремился за ней. А после уже не смог отыскать того места.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endParaRPr lang="ru-RU" sz="1400" cap="none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96"/>
          <a:stretch>
            <a:fillRect/>
          </a:stretch>
        </p:blipFill>
        <p:spPr bwMode="auto">
          <a:xfrm>
            <a:off x="571472" y="2214554"/>
            <a:ext cx="8316913" cy="406876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04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03830" cy="600181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457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"/>
          <a:stretch>
            <a:fillRect/>
          </a:stretch>
        </p:blipFill>
        <p:spPr bwMode="auto">
          <a:xfrm>
            <a:off x="539552" y="357166"/>
            <a:ext cx="8107041" cy="60547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852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43040"/>
          </a:xfrm>
        </p:spPr>
        <p:txBody>
          <a:bodyPr>
            <a:noAutofit/>
          </a:bodyPr>
          <a:lstStyle/>
          <a:p>
            <a:r>
              <a:rPr lang="ru-RU" sz="1400" cap="none" dirty="0" smtClean="0">
                <a:solidFill>
                  <a:schemeClr val="accent6"/>
                </a:solidFill>
              </a:rPr>
              <a:t>Так была ли эта библиотека на самом деле? Этот вопрос уже многие годы волнует археологов и историков. Раскопки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Отрара</a:t>
            </a:r>
            <a:r>
              <a:rPr lang="ru-RU" sz="1400" cap="none" dirty="0" smtClean="0">
                <a:solidFill>
                  <a:schemeClr val="accent6"/>
                </a:solidFill>
              </a:rPr>
              <a:t> снова начались в 1969 году. И за почти полвека никаких остатков былой великой библиотеки найдено не было. Ничего - ни фундамента здания, ни клочков папирусов или клинописей, ни подземного тайного хранилища, которое могло бы все сохранить…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r>
              <a:rPr lang="ru-RU" sz="1400" cap="none" dirty="0" smtClean="0">
                <a:solidFill>
                  <a:schemeClr val="accent6"/>
                </a:solidFill>
              </a:rPr>
              <a:t>более того, нет информации о библиотеке ни в одном письменном источнике, известном науке. Современные ученые-историки склонны полагать, что предания об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отрарской</a:t>
            </a:r>
            <a:r>
              <a:rPr lang="ru-RU" sz="1400" cap="none" dirty="0" smtClean="0">
                <a:solidFill>
                  <a:schemeClr val="accent6"/>
                </a:solidFill>
              </a:rPr>
              <a:t> библиотеке - лишь миф. Более того, современный миф, который, по их мнению, родился в конце прошлого столетия, чтобы пробудить интерес к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О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трару</a:t>
            </a:r>
            <a:r>
              <a:rPr lang="ru-RU" sz="1400" cap="none" dirty="0" smtClean="0">
                <a:solidFill>
                  <a:schemeClr val="accent6"/>
                </a:solidFill>
              </a:rPr>
              <a:t> и древней истории. 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endParaRPr lang="ru-RU" sz="1400" cap="none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844"/>
          <a:stretch>
            <a:fillRect/>
          </a:stretch>
        </p:blipFill>
        <p:spPr bwMode="auto">
          <a:xfrm>
            <a:off x="500034" y="2285992"/>
            <a:ext cx="7812088" cy="41687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908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Autofit/>
          </a:bodyPr>
          <a:lstStyle/>
          <a:p>
            <a:r>
              <a:rPr lang="ru-RU" sz="1400" cap="none" dirty="0" smtClean="0">
                <a:solidFill>
                  <a:schemeClr val="accent6"/>
                </a:solidFill>
              </a:rPr>
              <a:t>Но, с другой стороны - судьба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О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трара</a:t>
            </a:r>
            <a:r>
              <a:rPr lang="ru-RU" sz="1400" cap="none" dirty="0" smtClean="0">
                <a:solidFill>
                  <a:schemeClr val="accent6"/>
                </a:solidFill>
              </a:rPr>
              <a:t> известна  нам по двум источникам. «Это книга секретаря султана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Джулалазина</a:t>
            </a:r>
            <a:r>
              <a:rPr lang="ru-RU" sz="1400" cap="none" dirty="0" smtClean="0">
                <a:solidFill>
                  <a:schemeClr val="accent6"/>
                </a:solidFill>
              </a:rPr>
              <a:t> —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Ан-Насави</a:t>
            </a:r>
            <a:r>
              <a:rPr lang="ru-RU" sz="1400" cap="none" dirty="0" smtClean="0">
                <a:solidFill>
                  <a:schemeClr val="accent6"/>
                </a:solidFill>
              </a:rPr>
              <a:t>, который пережил катастрофу, связанную с вторжением монголов в державу Хорезмшаха. Вторым рассказчиком был арабский историк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Ибн-Аль</a:t>
            </a:r>
            <a:r>
              <a:rPr lang="ru-RU" sz="1400" cap="none" dirty="0" smtClean="0">
                <a:solidFill>
                  <a:schemeClr val="accent6"/>
                </a:solidFill>
              </a:rPr>
              <a:t>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Н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асир</a:t>
            </a:r>
            <a:r>
              <a:rPr lang="ru-RU" sz="1400" cap="none" dirty="0" smtClean="0">
                <a:solidFill>
                  <a:schemeClr val="accent6"/>
                </a:solidFill>
              </a:rPr>
              <a:t>, живший в Сирии. Его ученую обитель омывали потоки беженцев из степи, среди которых были и значимые личности». Добавим, что свои версии гибели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О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трара</a:t>
            </a:r>
            <a:r>
              <a:rPr lang="ru-RU" sz="1400" cap="none" dirty="0" smtClean="0">
                <a:solidFill>
                  <a:schemeClr val="accent6"/>
                </a:solidFill>
              </a:rPr>
              <a:t> также излагали  средневековые историки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Д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жувейни</a:t>
            </a:r>
            <a:r>
              <a:rPr lang="ru-RU" sz="1400" cap="none" dirty="0" smtClean="0">
                <a:solidFill>
                  <a:schemeClr val="accent6"/>
                </a:solidFill>
              </a:rPr>
              <a:t> и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Р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ашид</a:t>
            </a:r>
            <a:r>
              <a:rPr lang="ru-RU" sz="1400" cap="none" dirty="0" smtClean="0">
                <a:solidFill>
                  <a:schemeClr val="accent6"/>
                </a:solidFill>
              </a:rPr>
              <a:t> Ад-Дин.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r>
              <a:rPr lang="ru-RU" sz="1400" cap="none" dirty="0" smtClean="0">
                <a:solidFill>
                  <a:schemeClr val="accent6"/>
                </a:solidFill>
              </a:rPr>
              <a:t>В общем..Материала практически нет, эпоха молчит, почти ничего достоверного не добралось оттуда до нас. Все гневно противоречат  друг другу…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r>
              <a:rPr lang="ru-RU" sz="1400" cap="none" dirty="0" smtClean="0">
                <a:solidFill>
                  <a:schemeClr val="accent6"/>
                </a:solidFill>
              </a:rPr>
              <a:t>А легендарная библиотека 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отрара</a:t>
            </a:r>
            <a:r>
              <a:rPr lang="ru-RU" sz="1400" cap="none" dirty="0" smtClean="0">
                <a:solidFill>
                  <a:schemeClr val="accent6"/>
                </a:solidFill>
              </a:rPr>
              <a:t> ждет своих исследователей! Возможно им станет кто–</a:t>
            </a:r>
            <a:r>
              <a:rPr lang="ru-RU" sz="1400" cap="none" dirty="0" err="1" smtClean="0">
                <a:solidFill>
                  <a:schemeClr val="accent6"/>
                </a:solidFill>
              </a:rPr>
              <a:t>нибудь</a:t>
            </a:r>
            <a:r>
              <a:rPr lang="ru-RU" sz="1400" cap="none" dirty="0" smtClean="0">
                <a:solidFill>
                  <a:schemeClr val="accent6"/>
                </a:solidFill>
              </a:rPr>
              <a:t> из вас?</a:t>
            </a:r>
            <a:br>
              <a:rPr lang="ru-RU" sz="1400" cap="none" dirty="0" smtClean="0">
                <a:solidFill>
                  <a:schemeClr val="accent6"/>
                </a:solidFill>
              </a:rPr>
            </a:br>
            <a:endParaRPr lang="ru-RU" sz="1400" cap="none" dirty="0">
              <a:solidFill>
                <a:schemeClr val="accent6"/>
              </a:solidFill>
            </a:endParaRPr>
          </a:p>
        </p:txBody>
      </p:sp>
      <p:pic>
        <p:nvPicPr>
          <p:cNvPr id="28674" name="Picture 2" descr="http://enciklopediya.kazakh.ru/upload/blog/b4a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5905488" cy="4561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chemeClr val="accent6"/>
                </a:solidFill>
              </a:rPr>
              <a:t>Сколько тайн хранится в бескрайней степи,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i="1" dirty="0" smtClean="0">
                <a:solidFill>
                  <a:schemeClr val="accent6"/>
                </a:solidFill>
              </a:rPr>
              <a:t>Здесь был город </a:t>
            </a:r>
            <a:r>
              <a:rPr lang="ru-RU" sz="2000" i="1" dirty="0" err="1" smtClean="0">
                <a:solidFill>
                  <a:schemeClr val="accent6"/>
                </a:solidFill>
              </a:rPr>
              <a:t>Отрар</a:t>
            </a:r>
            <a:r>
              <a:rPr lang="ru-RU" sz="2000" i="1" dirty="0" smtClean="0">
                <a:solidFill>
                  <a:schemeClr val="accent6"/>
                </a:solidFill>
              </a:rPr>
              <a:t>, а теперь миражи.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i="1" dirty="0" smtClean="0">
                <a:solidFill>
                  <a:schemeClr val="accent6"/>
                </a:solidFill>
              </a:rPr>
              <a:t>Только ветер звенит и качая ковыль,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i="1" dirty="0" smtClean="0">
                <a:solidFill>
                  <a:schemeClr val="accent6"/>
                </a:solidFill>
              </a:rPr>
              <a:t>Он с холмов обдувает забвения пыль</a:t>
            </a:r>
            <a:r>
              <a:rPr lang="ru-RU" sz="2000" i="1" dirty="0" smtClean="0">
                <a:solidFill>
                  <a:schemeClr val="accent6"/>
                </a:solidFill>
              </a:rPr>
              <a:t>.</a:t>
            </a:r>
          </a:p>
          <a:p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i="1" dirty="0" err="1" smtClean="0">
                <a:solidFill>
                  <a:schemeClr val="accent6"/>
                </a:solidFill>
              </a:rPr>
              <a:t>АнуарСуртаев</a:t>
            </a:r>
            <a:endParaRPr lang="ru-RU" sz="2000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29698" name="Picture 2" descr="C:\Users\User\Desktop\56ebc75d0a8b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6291" y="428604"/>
            <a:ext cx="5775198" cy="578647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r>
              <a:rPr lang="ru-RU" sz="1600" i="1" dirty="0" smtClean="0">
                <a:solidFill>
                  <a:schemeClr val="accent6"/>
                </a:solidFill>
              </a:rPr>
              <a:t>Из далеких держав шли сюда мудрецы.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smtClean="0">
                <a:solidFill>
                  <a:schemeClr val="accent6"/>
                </a:solidFill>
              </a:rPr>
              <a:t>Что бы светом познанья, насладиться душой,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smtClean="0">
                <a:solidFill>
                  <a:schemeClr val="accent6"/>
                </a:solidFill>
              </a:rPr>
              <a:t>И к высоким трудам прикоснуться рукой.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smtClean="0">
                <a:solidFill>
                  <a:schemeClr val="accent6"/>
                </a:solidFill>
              </a:rPr>
              <a:t>Книги разных времен и достойных умов,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smtClean="0">
                <a:solidFill>
                  <a:schemeClr val="accent6"/>
                </a:solidFill>
              </a:rPr>
              <a:t>Собирались, хранились немало веков.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smtClean="0">
                <a:solidFill>
                  <a:schemeClr val="accent6"/>
                </a:solidFill>
              </a:rPr>
              <a:t>Был бы каждый мыслитель несказанно рад,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smtClean="0">
                <a:solidFill>
                  <a:schemeClr val="accent6"/>
                </a:solidFill>
              </a:rPr>
              <a:t>Если смог бы прочесть и понять этот клад…. 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i="1" dirty="0" err="1" smtClean="0">
                <a:solidFill>
                  <a:schemeClr val="accent6"/>
                </a:solidFill>
              </a:rPr>
              <a:t>АнуарСуртаев</a:t>
            </a:r>
            <a:endParaRPr lang="ru-RU" sz="1600" dirty="0" smtClean="0">
              <a:solidFill>
                <a:schemeClr val="accent6"/>
              </a:solidFill>
            </a:endParaRPr>
          </a:p>
          <a:p>
            <a:r>
              <a:rPr lang="ru-RU" sz="1600" b="1" dirty="0" smtClean="0">
                <a:solidFill>
                  <a:schemeClr val="accent6"/>
                </a:solidFill>
              </a:rPr>
              <a:t> </a:t>
            </a:r>
            <a:endParaRPr lang="ru-RU" sz="1600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00364" y="1071546"/>
            <a:ext cx="5943602" cy="3786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02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72400" cy="61282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427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Были и легенды </a:t>
            </a:r>
            <a:r>
              <a:rPr lang="ru-RU" dirty="0" err="1" smtClean="0">
                <a:solidFill>
                  <a:schemeClr val="accent6"/>
                </a:solidFill>
              </a:rPr>
              <a:t>древнегоОтрара</a:t>
            </a:r>
            <a:r>
              <a:rPr lang="ru-RU" dirty="0" smtClean="0">
                <a:solidFill>
                  <a:schemeClr val="accent6"/>
                </a:solidFill>
              </a:rPr>
              <a:t>. Смерть Тамерлана, клад Чингисхана,  подземная </a:t>
            </a:r>
            <a:r>
              <a:rPr lang="ru-RU" dirty="0" err="1" smtClean="0">
                <a:solidFill>
                  <a:schemeClr val="accent6"/>
                </a:solidFill>
              </a:rPr>
              <a:t>отрарская</a:t>
            </a:r>
            <a:r>
              <a:rPr lang="ru-RU" dirty="0" smtClean="0">
                <a:solidFill>
                  <a:schemeClr val="accent6"/>
                </a:solidFill>
              </a:rPr>
              <a:t> библиотека. По уверению приверженцев этой идеи, некогда собранное в древнем </a:t>
            </a:r>
            <a:r>
              <a:rPr lang="ru-RU" dirty="0" err="1" smtClean="0">
                <a:solidFill>
                  <a:schemeClr val="accent6"/>
                </a:solidFill>
              </a:rPr>
              <a:t>Отраре</a:t>
            </a:r>
            <a:r>
              <a:rPr lang="ru-RU" dirty="0" smtClean="0">
                <a:solidFill>
                  <a:schemeClr val="accent6"/>
                </a:solidFill>
              </a:rPr>
              <a:t> книгохранилище содержало тысячи томов начиная от клинописных табличек и папирусных свитков до средневековых книг европейского, арабского и китайского мира. Естественно, следы библиотеки теряются во время нашествия </a:t>
            </a:r>
            <a:r>
              <a:rPr lang="ru-RU" dirty="0" err="1" smtClean="0">
                <a:solidFill>
                  <a:schemeClr val="accent6"/>
                </a:solidFill>
              </a:rPr>
              <a:t>монголов.Как</a:t>
            </a:r>
            <a:r>
              <a:rPr lang="ru-RU" dirty="0" smtClean="0">
                <a:solidFill>
                  <a:schemeClr val="accent6"/>
                </a:solidFill>
              </a:rPr>
              <a:t> и многие другие легенды о средневековых библиотеках, сказания о книгохранилище в </a:t>
            </a:r>
            <a:r>
              <a:rPr lang="ru-RU" dirty="0" err="1" smtClean="0">
                <a:solidFill>
                  <a:schemeClr val="accent6"/>
                </a:solidFill>
              </a:rPr>
              <a:t>Отраре</a:t>
            </a:r>
            <a:r>
              <a:rPr lang="ru-RU" dirty="0" smtClean="0">
                <a:solidFill>
                  <a:schemeClr val="accent6"/>
                </a:solidFill>
              </a:rPr>
              <a:t> вдохновляют энтузиастов на его поиски.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6024" y="1142984"/>
            <a:ext cx="5734346" cy="3857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823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214290"/>
            <a:ext cx="3257544" cy="4800600"/>
          </a:xfrm>
        </p:spPr>
        <p:txBody>
          <a:bodyPr>
            <a:noAutofit/>
          </a:bodyPr>
          <a:lstStyle/>
          <a:p>
            <a:r>
              <a:rPr lang="ru-RU" sz="1300" dirty="0" err="1" smtClean="0">
                <a:solidFill>
                  <a:schemeClr val="accent6"/>
                </a:solidFill>
              </a:rPr>
              <a:t>Отра́р</a:t>
            </a:r>
            <a:r>
              <a:rPr lang="ru-RU" sz="1300" dirty="0" smtClean="0">
                <a:solidFill>
                  <a:schemeClr val="accent6"/>
                </a:solidFill>
              </a:rPr>
              <a:t>, (</a:t>
            </a:r>
            <a:r>
              <a:rPr lang="ru-RU" sz="1300" dirty="0" err="1" smtClean="0">
                <a:solidFill>
                  <a:schemeClr val="accent6"/>
                </a:solidFill>
              </a:rPr>
              <a:t>каз</a:t>
            </a:r>
            <a:r>
              <a:rPr lang="ru-RU" sz="1300" dirty="0" smtClean="0">
                <a:solidFill>
                  <a:schemeClr val="accent6"/>
                </a:solidFill>
              </a:rPr>
              <a:t>. </a:t>
            </a:r>
            <a:r>
              <a:rPr lang="ru-RU" sz="1300" dirty="0" err="1" smtClean="0">
                <a:solidFill>
                  <a:schemeClr val="accent6"/>
                </a:solidFill>
              </a:rPr>
              <a:t>Отырар</a:t>
            </a:r>
            <a:r>
              <a:rPr lang="ru-RU" sz="1300" dirty="0" smtClean="0">
                <a:solidFill>
                  <a:schemeClr val="accent6"/>
                </a:solidFill>
              </a:rPr>
              <a:t>) </a:t>
            </a:r>
            <a:r>
              <a:rPr lang="ru-RU" sz="1300" dirty="0" err="1" smtClean="0">
                <a:solidFill>
                  <a:schemeClr val="accent6"/>
                </a:solidFill>
              </a:rPr>
              <a:t>Тарбанд</a:t>
            </a:r>
            <a:r>
              <a:rPr lang="ru-RU" sz="1300" dirty="0" smtClean="0">
                <a:solidFill>
                  <a:schemeClr val="accent6"/>
                </a:solidFill>
              </a:rPr>
              <a:t>, </a:t>
            </a:r>
            <a:r>
              <a:rPr lang="ru-RU" sz="1300" dirty="0" err="1" smtClean="0">
                <a:solidFill>
                  <a:schemeClr val="accent6"/>
                </a:solidFill>
              </a:rPr>
              <a:t>Турарбанд</a:t>
            </a:r>
            <a:r>
              <a:rPr lang="ru-RU" sz="1300" dirty="0" smtClean="0">
                <a:solidFill>
                  <a:schemeClr val="accent6"/>
                </a:solidFill>
              </a:rPr>
              <a:t>, </a:t>
            </a:r>
            <a:r>
              <a:rPr lang="ru-RU" sz="1300" dirty="0" err="1" smtClean="0">
                <a:solidFill>
                  <a:schemeClr val="accent6"/>
                </a:solidFill>
              </a:rPr>
              <a:t>Турар</a:t>
            </a:r>
            <a:r>
              <a:rPr lang="ru-RU" sz="1300" dirty="0" smtClean="0">
                <a:solidFill>
                  <a:schemeClr val="accent6"/>
                </a:solidFill>
              </a:rPr>
              <a:t>, Фараб — до монгольского нашествия, один из крупнейших городов Средней Азии, ныне городище в </a:t>
            </a:r>
            <a:r>
              <a:rPr lang="ru-RU" sz="1300" dirty="0" err="1" smtClean="0">
                <a:solidFill>
                  <a:schemeClr val="accent6"/>
                </a:solidFill>
              </a:rPr>
              <a:t>Отрарском</a:t>
            </a:r>
            <a:r>
              <a:rPr lang="ru-RU" sz="1300" dirty="0" smtClean="0">
                <a:solidFill>
                  <a:schemeClr val="accent6"/>
                </a:solidFill>
              </a:rPr>
              <a:t> районе Туркестанской области. Расположено в низовьях реки Арысь при впадении её в Сырдарью, в 10 км западнее железнодорожной станции Тимур. В двухсоттысячном </a:t>
            </a:r>
            <a:r>
              <a:rPr lang="ru-RU" sz="1300" dirty="0" err="1" smtClean="0">
                <a:solidFill>
                  <a:schemeClr val="accent6"/>
                </a:solidFill>
              </a:rPr>
              <a:t>Отраре</a:t>
            </a:r>
            <a:r>
              <a:rPr lang="ru-RU" sz="1300" dirty="0" smtClean="0">
                <a:solidFill>
                  <a:schemeClr val="accent6"/>
                </a:solidFill>
              </a:rPr>
              <a:t>, выросшем на том месте, где река Арысь сливалась с Сырдарьей, обосновались ученые, мудрецы, искусные музыканты, предсказатели, ювелиры. В городе было большое медресе, базар, мастерская-кузница, гурт-хана (место, где распивали вина), баня, мечети, лавки, </a:t>
            </a:r>
            <a:r>
              <a:rPr lang="ru-RU" sz="1300" dirty="0" err="1" smtClean="0">
                <a:solidFill>
                  <a:schemeClr val="accent6"/>
                </a:solidFill>
              </a:rPr>
              <a:t>магазины.Отрар</a:t>
            </a:r>
            <a:r>
              <a:rPr lang="ru-RU" sz="1300" dirty="0" smtClean="0">
                <a:solidFill>
                  <a:schemeClr val="accent6"/>
                </a:solidFill>
              </a:rPr>
              <a:t> был стёрт с лица земли во время завоевательных походов Чингисхана, а дальнейшая судьба его книжных богатств не </a:t>
            </a:r>
            <a:r>
              <a:rPr lang="ru-RU" sz="1300" dirty="0" err="1" smtClean="0">
                <a:solidFill>
                  <a:schemeClr val="accent6"/>
                </a:solidFill>
              </a:rPr>
              <a:t>задокументирована</a:t>
            </a:r>
            <a:r>
              <a:rPr lang="ru-RU" sz="1300" dirty="0" smtClean="0">
                <a:solidFill>
                  <a:schemeClr val="accent6"/>
                </a:solidFill>
              </a:rPr>
              <a:t>. В начале XIII века город </a:t>
            </a:r>
            <a:r>
              <a:rPr lang="ru-RU" sz="1300" dirty="0" err="1" smtClean="0">
                <a:solidFill>
                  <a:schemeClr val="accent6"/>
                </a:solidFill>
              </a:rPr>
              <a:t>Отрар</a:t>
            </a:r>
            <a:r>
              <a:rPr lang="ru-RU" sz="1300" dirty="0" smtClean="0">
                <a:solidFill>
                  <a:schemeClr val="accent6"/>
                </a:solidFill>
              </a:rPr>
              <a:t> вошел в состав государства Хорезм. Средневековые историки писали, что после убийства послов по степи разлетелись искры мести, которые утопили в крови мусульманский мир. Масштабы описания </a:t>
            </a:r>
            <a:r>
              <a:rPr lang="ru-RU" sz="1300" dirty="0" err="1" smtClean="0">
                <a:solidFill>
                  <a:schemeClr val="accent6"/>
                </a:solidFill>
              </a:rPr>
              <a:t>отрарской</a:t>
            </a:r>
            <a:r>
              <a:rPr lang="ru-RU" sz="1300" dirty="0" smtClean="0">
                <a:solidFill>
                  <a:schemeClr val="accent6"/>
                </a:solidFill>
              </a:rPr>
              <a:t> трагедии потрясают.</a:t>
            </a:r>
          </a:p>
          <a:p>
            <a:endParaRPr lang="ru-RU" sz="1300" dirty="0">
              <a:solidFill>
                <a:schemeClr val="accent6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218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Удивительно лишь то, что в ходе раскопок на городище специалисты не нашли никаких следов пожара и разрушений. Ничего! Более того, после монгольского нашествия он быстро восстановился и в XV веке был отстроен заново. Город пережил монгольское нашествие и даже стал одним из крупнейших городов Казахского ханства.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Спустя века </a:t>
            </a:r>
            <a:r>
              <a:rPr lang="ru-RU" dirty="0" err="1" smtClean="0">
                <a:solidFill>
                  <a:schemeClr val="accent6"/>
                </a:solidFill>
              </a:rPr>
              <a:t>Отрар</a:t>
            </a:r>
            <a:r>
              <a:rPr lang="ru-RU" dirty="0" smtClean="0">
                <a:solidFill>
                  <a:schemeClr val="accent6"/>
                </a:solidFill>
              </a:rPr>
              <a:t> настигла новая беда - пережив монгольское нашествие, город не сумел пережить </a:t>
            </a:r>
            <a:r>
              <a:rPr lang="ru-RU" dirty="0" err="1" smtClean="0">
                <a:solidFill>
                  <a:schemeClr val="accent6"/>
                </a:solidFill>
              </a:rPr>
              <a:t>джунгарское.В</a:t>
            </a:r>
            <a:r>
              <a:rPr lang="ru-RU" dirty="0" smtClean="0">
                <a:solidFill>
                  <a:schemeClr val="accent6"/>
                </a:solidFill>
              </a:rPr>
              <a:t> 80-х годах XVII века прекратил свое существование после осады, погрома и разрушения войсками </a:t>
            </a:r>
            <a:r>
              <a:rPr lang="ru-RU" dirty="0" err="1" smtClean="0">
                <a:solidFill>
                  <a:schemeClr val="accent6"/>
                </a:solidFill>
              </a:rPr>
              <a:t>джунгарского</a:t>
            </a:r>
            <a:r>
              <a:rPr lang="ru-RU" dirty="0" smtClean="0">
                <a:solidFill>
                  <a:schemeClr val="accent6"/>
                </a:solidFill>
              </a:rPr>
              <a:t> хана </a:t>
            </a:r>
            <a:r>
              <a:rPr lang="ru-RU" dirty="0" err="1" smtClean="0">
                <a:solidFill>
                  <a:schemeClr val="accent6"/>
                </a:solidFill>
              </a:rPr>
              <a:t>Галдана</a:t>
            </a:r>
            <a:r>
              <a:rPr lang="ru-RU" dirty="0" smtClean="0">
                <a:solidFill>
                  <a:schemeClr val="accent6"/>
                </a:solidFill>
              </a:rPr>
              <a:t> и </a:t>
            </a:r>
            <a:r>
              <a:rPr lang="ru-RU" dirty="0" err="1" smtClean="0">
                <a:solidFill>
                  <a:schemeClr val="accent6"/>
                </a:solidFill>
              </a:rPr>
              <a:t>славныйОтрар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5050" y="1407794"/>
            <a:ext cx="5340350" cy="352140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695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8222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343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4079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3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3143272"/>
          </a:xfrm>
        </p:spPr>
        <p:txBody>
          <a:bodyPr>
            <a:noAutofit/>
          </a:bodyPr>
          <a:lstStyle/>
          <a:p>
            <a:r>
              <a:rPr lang="ru-RU" sz="1800" cap="none" dirty="0" smtClean="0">
                <a:solidFill>
                  <a:schemeClr val="accent6"/>
                </a:solidFill>
              </a:rPr>
              <a:t>Легенды рассказывают, что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отрарское</a:t>
            </a:r>
            <a:r>
              <a:rPr lang="ru-RU" sz="1800" cap="none" dirty="0" smtClean="0">
                <a:solidFill>
                  <a:schemeClr val="accent6"/>
                </a:solidFill>
              </a:rPr>
              <a:t> книгохранилище, якобы основанное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Абу-Насыром</a:t>
            </a:r>
            <a:r>
              <a:rPr lang="ru-RU" sz="1800" cap="none" dirty="0" smtClean="0">
                <a:solidFill>
                  <a:schemeClr val="accent6"/>
                </a:solidFill>
              </a:rPr>
              <a:t>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Аль-Фараби</a:t>
            </a:r>
            <a:r>
              <a:rPr lang="ru-RU" sz="1800" cap="none" dirty="0" smtClean="0">
                <a:solidFill>
                  <a:schemeClr val="accent6"/>
                </a:solidFill>
              </a:rPr>
              <a:t>, насчитывало не менее 33 тысяч томов, начиная с клинописных табличек и папирусных свитков до средневековых книг европейского, арабского и китайского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миров.заметим</a:t>
            </a:r>
            <a:r>
              <a:rPr lang="ru-RU" sz="1800" cap="none" dirty="0" smtClean="0">
                <a:solidFill>
                  <a:schemeClr val="accent6"/>
                </a:solidFill>
              </a:rPr>
              <a:t> сразу, что никакую библиотеку в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отраре</a:t>
            </a:r>
            <a:r>
              <a:rPr lang="ru-RU" sz="1800" cap="none" dirty="0" smtClean="0">
                <a:solidFill>
                  <a:schemeClr val="accent6"/>
                </a:solidFill>
              </a:rPr>
              <a:t>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Аль-Фараби</a:t>
            </a:r>
            <a:r>
              <a:rPr lang="ru-RU" sz="1800" cap="none" dirty="0" smtClean="0">
                <a:solidFill>
                  <a:schemeClr val="accent6"/>
                </a:solidFill>
              </a:rPr>
              <a:t> основать не мог уже в силу того, что покинул родные края подростком и никогда туда не возвращался, прожив всю сознательную жизнь в Багдаде, а затем в Дамаске.  но если </a:t>
            </a:r>
            <a:r>
              <a:rPr lang="ru-RU" sz="1800" cap="none" dirty="0" err="1" smtClean="0">
                <a:solidFill>
                  <a:schemeClr val="accent6"/>
                </a:solidFill>
              </a:rPr>
              <a:t>Отрарская</a:t>
            </a:r>
            <a:r>
              <a:rPr lang="ru-RU" sz="1800" cap="none" dirty="0" smtClean="0">
                <a:solidFill>
                  <a:schemeClr val="accent6"/>
                </a:solidFill>
              </a:rPr>
              <a:t> библиотека все же существовала то, по значимости она уступала бы лишь знаменитой Александрийской.</a:t>
            </a:r>
            <a:br>
              <a:rPr lang="ru-RU" sz="1800" cap="none" dirty="0" smtClean="0">
                <a:solidFill>
                  <a:schemeClr val="accent6"/>
                </a:solidFill>
              </a:rPr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71604" y="2332038"/>
            <a:ext cx="6034616" cy="452596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575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775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«Легенды библиотеки Отрара»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Легенды рассказывают, что отрарское книгохранилище, якобы основанное Абу-Насыром Аль-Фараби, насчитывало не менее 33 тысяч томов, начиная с клинописных табличек и папирусных свитков до средневековых книг европейского, арабского и китайского миров.заметим сразу, что никакую библиотеку в отраре Аль-Фараби основать не мог уже в силу того, что покинул родные края подростком и никогда туда не возвращался, прожив всю сознательную жизнь в Багдаде, а затем в Дамаске.  но если Отрарская библиотека все же существовала то, по значимости она уступала бы лишь знаменитой Александрийской. </vt:lpstr>
      <vt:lpstr>Слайд 10</vt:lpstr>
      <vt:lpstr>Но откуда же легенда? Или это не легенда? На эту тему известный южно-казахстанский археолог александром грищенко рассказал следующее:    легенда возникла недавно, где-то в семидесятых годах. «Помню, к нам обратился тогда некий пенсионер, безаппеляционно заявивший, что знает, где закопана отрарская библиотека. До этого и слухов о ней не было, и легенд никаких. А тут как снежный ком. Мы пытались его разубедить. Но он отправился к первому секретарю обкома партии. Последовало указание: проверить. Поехали. Была поздняя осень, грязь. Пенсионер указал на клумбу напротив районной прокуратуры. Перекопали все - и, конечно, безрезультатно». Судьба библиотеки заинтересовала русского писателя Ю.О. Домбровского. Его герой зыбин в книге «факультет ненужных вещей» разыскивает отрарскую библиотеку. Из романа юрия домбровского «факультет ненужных вещей»: «А древний отрар? Вторая библиотека древнего мира? Ее до сих пор не нашли, но она где-то там, в подземелье. И вот в какой-нибудь нише стоит сундук, и в нем лежит полный тацит, все сто драм софокла, десять книг сафо, все элегии великого галла, от которого не осталось ни строчки. Вот куда хочу я обязательно добраться с лопатой…» абилдажумашев, директор отарского литературного музея и ярый сторонник гипотезы "отрарской библиотеки" неоднократно обращался в национальную академию наук с просьбой выделить средства на поиски легендарного книгохранилища, не уступающего по значимости знаменитой библиотеке ивана грозного. По его мнению, курганы отрара — хранители величайших творений древней культуры. Но для того чтобы прикоснуться к их тайне, потребовались столетия и еще потребовались последние пятьдесят лет, которые позволили казахскому народу, использовав все достижения современной науки и культуры, уверенно и бережно приподнять полог, скрывающий уникальные ценности национальной культуры прошлого. </vt:lpstr>
      <vt:lpstr>Итак, легенда эта недавнего происхождения. Но за полвека существования она буквально расцвела.  Причем, легенд о библиотеке сохранилось достаточно много. Согласно одной из них, библиотека спрятана глубоко под землей. Однажды охотник погнался за лисой, которая скрылась в норе. Он было принялся раскапывать нору, и вдруг у него в руках оказался папирусный свиток. А нора оказалась ходом в пещеру, где в отблесках света джигит успел разглядеть большие залежи древних книг. Однако в это время лиса неожиданно выскочила из другой стороны, и охотник вновь устремился за ней. А после уже не смог отыскать того места. </vt:lpstr>
      <vt:lpstr>Слайд 13</vt:lpstr>
      <vt:lpstr>Слайд 14</vt:lpstr>
      <vt:lpstr>Так была ли эта библиотека на самом деле? Этот вопрос уже многие годы волнует археологов и историков. Раскопки Отрара снова начались в 1969 году. И за почти полвека никаких остатков былой великой библиотеки найдено не было. Ничего - ни фундамента здания, ни клочков папирусов или клинописей, ни подземного тайного хранилища, которое могло бы все сохранить… более того, нет информации о библиотеке ни в одном письменном источнике, известном науке. Современные ученые-историки склонны полагать, что предания об отрарской библиотеке - лишь миф. Более того, современный миф, который, по их мнению, родился в конце прошлого столетия, чтобы пробудить интерес к Отрару и древней истории.  </vt:lpstr>
      <vt:lpstr>Но, с другой стороны - судьба Отрара известна  нам по двум источникам. «Это книга секретаря султана Джулалазина — Ан-Насави, который пережил катастрофу, связанную с вторжением монголов в державу Хорезмшаха. Вторым рассказчиком был арабский историк Ибн-Аль Насир, живший в Сирии. Его ученую обитель омывали потоки беженцев из степи, среди которых были и значимые личности». Добавим, что свои версии гибели Отрара также излагали  средневековые историки Джувейни и Рашид Ад-Дин. В общем..Материала практически нет, эпоха молчит, почти ничего достоверного не добралось оттуда до нас. Все гневно противоречат  друг другу… А легендарная библиотека отрара ждет своих исследователей! Возможно им станет кто–нибудь из вас?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«Легенды библиотеки Отрара» </dc:title>
  <dc:creator>1</dc:creator>
  <cp:lastModifiedBy>User</cp:lastModifiedBy>
  <cp:revision>8</cp:revision>
  <dcterms:created xsi:type="dcterms:W3CDTF">2020-03-06T05:09:52Z</dcterms:created>
  <dcterms:modified xsi:type="dcterms:W3CDTF">2020-04-14T13:45:33Z</dcterms:modified>
</cp:coreProperties>
</file>