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4" r:id="rId9"/>
    <p:sldId id="266" r:id="rId10"/>
    <p:sldId id="265" r:id="rId11"/>
    <p:sldId id="267" r:id="rId12"/>
    <p:sldId id="263" r:id="rId13"/>
    <p:sldId id="262" r:id="rId14"/>
    <p:sldId id="276" r:id="rId15"/>
    <p:sldId id="268" r:id="rId16"/>
    <p:sldId id="272" r:id="rId17"/>
    <p:sldId id="273" r:id="rId18"/>
    <p:sldId id="274" r:id="rId19"/>
    <p:sldId id="270" r:id="rId20"/>
    <p:sldId id="271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9-12-05T05:44:49.1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64FD53-4C23-4AE1-986B-43B8E986EF4F}" emma:medium="tactile" emma:mode="ink">
          <msink:context xmlns:msink="http://schemas.microsoft.com/ink/2010/main" type="writingRegion" rotatedBoundingBox="8385,9115 10070,9115 10070,9235 8385,9235"/>
        </emma:interpretation>
      </emma:emma>
    </inkml:annotationXML>
    <inkml:traceGroup>
      <inkml:annotationXML>
        <emma:emma xmlns:emma="http://www.w3.org/2003/04/emma" version="1.0">
          <emma:interpretation id="{418CF729-D981-4155-9720-9D602019E3BA}" emma:medium="tactile" emma:mode="ink">
            <msink:context xmlns:msink="http://schemas.microsoft.com/ink/2010/main" type="paragraph" rotatedBoundingBox="8385,9115 10070,9115 10070,9235 8385,92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D17E5C-C0E4-40ED-93D5-166E4EA6C118}" emma:medium="tactile" emma:mode="ink">
              <msink:context xmlns:msink="http://schemas.microsoft.com/ink/2010/main" type="line" rotatedBoundingBox="8385,9115 10070,9115 10070,9235 8385,9235"/>
            </emma:interpretation>
          </emma:emma>
        </inkml:annotationXML>
        <inkml:traceGroup>
          <inkml:annotationXML>
            <emma:emma xmlns:emma="http://www.w3.org/2003/04/emma" version="1.0">
              <emma:interpretation id="{7CBA8F65-97C5-41CF-A449-967BE9378B94}" emma:medium="tactile" emma:mode="ink">
                <msink:context xmlns:msink="http://schemas.microsoft.com/ink/2010/main" type="inkWord" rotatedBoundingBox="8385,9115 8400,9115 8400,9130 8385,9130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-2147483648-2147483648 0</inkml:trace>
        </inkml:traceGroup>
        <inkml:traceGroup>
          <inkml:annotationXML>
            <emma:emma xmlns:emma="http://www.w3.org/2003/04/emma" version="1.0">
              <emma:interpretation id="{CD0BAC17-64BD-4632-BA4E-D3A9C88AE163}" emma:medium="tactile" emma:mode="ink">
                <msink:context xmlns:msink="http://schemas.microsoft.com/ink/2010/main" type="inkWord" rotatedBoundingBox="10055,9220 10070,9220 10070,9235 10055,9235"/>
              </emma:interpretation>
              <emma:one-of disjunction-type="recognition" id="oneOf1"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:</emma:literal>
                </emma:interpretation>
                <emma:interpretation id="interp7" emma:lang="" emma:confidence="0">
                  <emma:literal>'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1</emma:literal>
                </emma:interpretation>
              </emma:one-of>
            </emma:emma>
          </inkml:annotationXML>
          <inkml:trace contextRef="#ctx0" brushRef="#br0">-2147483648-2147483648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772702E-CEB1-45F5-9A75-5B27AADA02B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C02-DBC7-4FF2-B8C3-6B7B803CD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29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702E-CEB1-45F5-9A75-5B27AADA02B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C02-DBC7-4FF2-B8C3-6B7B803CD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9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702E-CEB1-45F5-9A75-5B27AADA02B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C02-DBC7-4FF2-B8C3-6B7B803CDB1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10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702E-CEB1-45F5-9A75-5B27AADA02B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C02-DBC7-4FF2-B8C3-6B7B803CD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2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702E-CEB1-45F5-9A75-5B27AADA02B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C02-DBC7-4FF2-B8C3-6B7B803CD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702E-CEB1-45F5-9A75-5B27AADA02B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C02-DBC7-4FF2-B8C3-6B7B803CD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4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702E-CEB1-45F5-9A75-5B27AADA02B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C02-DBC7-4FF2-B8C3-6B7B803CD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1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702E-CEB1-45F5-9A75-5B27AADA02B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C02-DBC7-4FF2-B8C3-6B7B803CD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0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702E-CEB1-45F5-9A75-5B27AADA02B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C02-DBC7-4FF2-B8C3-6B7B803CD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5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702E-CEB1-45F5-9A75-5B27AADA02B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C02-DBC7-4FF2-B8C3-6B7B803CD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1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702E-CEB1-45F5-9A75-5B27AADA02B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C02-DBC7-4FF2-B8C3-6B7B803CD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85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72702E-CEB1-45F5-9A75-5B27AADA02B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C58DC02-DBC7-4FF2-B8C3-6B7B803CDB1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69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1" y="0"/>
            <a:ext cx="5561557" cy="5736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4498" y="0"/>
            <a:ext cx="6417502" cy="45699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Веселые рассказы</a:t>
            </a:r>
            <a:b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 веселого писателя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9148" y="4770328"/>
            <a:ext cx="6057900" cy="1854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Виктор Драгунский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46" y="300625"/>
            <a:ext cx="8340005" cy="234428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Ксения Викторовна Драгунская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525" y="2784488"/>
            <a:ext cx="11633200" cy="392853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В 1966 году у Виктора Юзефовича и Аллы Васильевны родилась дочь Ксюша. Сегодня она является известным российским драматургом, сценаристом, детским писателем, искусствоведом. Ксения Викторовна – автор пьес, которые ставят самые именитые режиссеры во всем мире. Их можно посмотреть в академических театрах и подвальчиках андеграунда, на студенческих показах и в любительских студиях.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Сюжеты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ее произведений наполнены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искренностью 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замечательным и тонким юмором. Произведения Ксении Викторовны используют для обучения студентов и подготовки актеров в школе-студии МХАТ, РАТИ, ВГИК, ГИТИС,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University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of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Iowa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 (США), в училище им. Щукина.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964" y="125261"/>
            <a:ext cx="2381250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906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55599"/>
            <a:ext cx="7103872" cy="204893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«Вместе весело шагать»</a:t>
            </a:r>
            <a:r>
              <a:rPr lang="ru-RU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Franklin Gothic Demi Cond" panose="020B0706030402020204" pitchFamily="34" charset="0"/>
              </a:rPr>
            </a:br>
            <a:endParaRPr lang="ru-RU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34" y="3200400"/>
            <a:ext cx="11609271" cy="336973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Его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книгами зачитывались в детстве ваши мамы и папы. И теперь, я думаю, что и вы их читаете с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удовольствием. Он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прошел большой и нелегкий жизненный путь, прежде чем стал писателем. Много профессий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опробовал. Драгунский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стал писать свои рассказы, когда у него подросли сыновья и с ними стали случаться всякие смешные истории. Оставалось только успевать их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записывать. Книги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писателя дети читают уже более 60 лет, и это не случайно, ведь они умели слушать и понимать детей. В его рассказах присутствуют три ценных качества: поучительность, доброта и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юмор. 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добрая, веселая книжка даже в хмурый день поднимает настроение, заставляет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улыбнуться.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055" y="169333"/>
            <a:ext cx="2907350" cy="30310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712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54000"/>
            <a:ext cx="9720072" cy="12799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Библиография</a:t>
            </a:r>
            <a:r>
              <a:rPr lang="ru-RU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Franklin Gothic Demi Cond" panose="020B0706030402020204" pitchFamily="34" charset="0"/>
              </a:rPr>
            </a:br>
            <a:endParaRPr lang="ru-RU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047" y="1160119"/>
            <a:ext cx="5968421" cy="495281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Franklin Gothic Demi" panose="020B0703020102020204" pitchFamily="34" charset="0"/>
              </a:rPr>
              <a:t>1960 </a:t>
            </a:r>
            <a:r>
              <a:rPr lang="ru-RU" sz="24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– «Железный характер»</a:t>
            </a:r>
          </a:p>
          <a:p>
            <a:r>
              <a:rPr lang="ru-RU" sz="24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1961 – «Расскажите мне про Сингапур»</a:t>
            </a:r>
          </a:p>
          <a:p>
            <a:r>
              <a:rPr lang="ru-RU" sz="24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1961 – «Он упал на траву»</a:t>
            </a:r>
          </a:p>
          <a:p>
            <a:r>
              <a:rPr lang="ru-RU" sz="24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1962 – «Человек с голубым лицом»</a:t>
            </a:r>
          </a:p>
          <a:p>
            <a:r>
              <a:rPr lang="ru-RU" sz="24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1964 – «Девочка на море»</a:t>
            </a:r>
          </a:p>
          <a:p>
            <a:r>
              <a:rPr lang="ru-RU" sz="24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1964 – «Старый мореход»</a:t>
            </a:r>
          </a:p>
          <a:p>
            <a:r>
              <a:rPr lang="ru-RU" sz="24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1964 – «Сегодня и ежедневно»</a:t>
            </a:r>
          </a:p>
          <a:p>
            <a:r>
              <a:rPr lang="ru-RU" sz="24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1966 – «Денискины рассказы»</a:t>
            </a:r>
          </a:p>
          <a:p>
            <a:r>
              <a:rPr lang="ru-RU" sz="24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1966 – «Похититель собак»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468" y="1160119"/>
            <a:ext cx="5706909" cy="419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608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644" y="118533"/>
            <a:ext cx="4189956" cy="2793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783072" cy="1499616"/>
          </a:xfrm>
        </p:spPr>
        <p:txBody>
          <a:bodyPr>
            <a:normAutofit/>
          </a:bodyPr>
          <a:lstStyle/>
          <a:p>
            <a:pPr algn="ctr"/>
            <a:r>
              <a:rPr lang="ru-RU" sz="115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память</a:t>
            </a:r>
            <a:endParaRPr lang="ru-RU" sz="11500" b="1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1" y="3231715"/>
            <a:ext cx="11684000" cy="3236818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Скончался Виктор Драгунский в столице на 60-м году, от хронической болезни, с которой боролся долгие годы. В последний путь светлого и доброго писателя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проводили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тысячи поклонников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Могила артиста, юмориста и писателя находится на 14-м участке Ваганьковского кладбища. В 1990-м вдова писателя Алла Драгунская издала книгу стихов Виктора Юзефовича.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66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413359"/>
            <a:ext cx="9720072" cy="1052187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/>
            </a:r>
            <a:br>
              <a:rPr lang="ru-RU" b="1" dirty="0" smtClean="0">
                <a:latin typeface="Segoe Print" panose="02000600000000000000" pitchFamily="2" charset="0"/>
              </a:rPr>
            </a:br>
            <a:r>
              <a:rPr lang="ru-RU" b="1" dirty="0">
                <a:latin typeface="Segoe Print" panose="02000600000000000000" pitchFamily="2" charset="0"/>
              </a:rPr>
              <a:t/>
            </a:r>
            <a:br>
              <a:rPr lang="ru-RU" b="1" dirty="0">
                <a:latin typeface="Segoe Print" panose="02000600000000000000" pitchFamily="2" charset="0"/>
              </a:rPr>
            </a:br>
            <a:r>
              <a:rPr lang="ru-RU" sz="6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ДЕНИСКИНЫ </a:t>
            </a:r>
            <a:r>
              <a:rPr lang="ru-RU" sz="6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ИГРЫ</a:t>
            </a:r>
            <a:br>
              <a:rPr lang="ru-RU" sz="6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665962"/>
            <a:ext cx="9720073" cy="314403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«Юному человеку нужны все витамины, в том числе все нравственные витамины. Витамины доброты, благородства, честности, порядочности, мужества. Все эти витамины дарил нашим детям щедро и талантливо Виктор Драгунский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algn="r"/>
            <a:r>
              <a:rPr lang="ru-RU" sz="2800" b="1" dirty="0">
                <a:latin typeface="Monotype Corsiva" panose="03010101010201010101" pitchFamily="66" charset="0"/>
              </a:rPr>
              <a:t>                                              </a:t>
            </a:r>
            <a:r>
              <a:rPr lang="ru-RU" sz="2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Поэт Яков Аким</a:t>
            </a:r>
            <a:endParaRPr lang="ru-RU" sz="32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4128" y="5800303"/>
            <a:ext cx="1014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Давайте поиграем</a:t>
            </a:r>
          </a:p>
        </p:txBody>
      </p:sp>
    </p:spTree>
    <p:extLst>
      <p:ext uri="{BB962C8B-B14F-4D97-AF65-F5344CB8AC3E}">
        <p14:creationId xmlns:p14="http://schemas.microsoft.com/office/powerpoint/2010/main" val="20310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34" y="244738"/>
            <a:ext cx="6350697" cy="149961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Разминка</a:t>
            </a:r>
            <a:endParaRPr lang="ru-RU" sz="6600" b="1" dirty="0">
              <a:solidFill>
                <a:schemeClr val="accent2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989" y="1882140"/>
            <a:ext cx="7227518" cy="46188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Продолжить </a:t>
            </a:r>
            <a:r>
              <a:rPr lang="ru-RU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название </a:t>
            </a: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произведения:</a:t>
            </a:r>
          </a:p>
          <a:p>
            <a:endParaRPr lang="ru-RU" dirty="0" smtClean="0"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Тайное …                                      </a:t>
            </a:r>
            <a:endParaRPr lang="ru-RU" sz="3000" b="1" dirty="0" smtClean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становится </a:t>
            </a: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явным</a:t>
            </a:r>
          </a:p>
          <a:p>
            <a:pPr marL="0" indent="0">
              <a:buNone/>
            </a:pPr>
            <a:endParaRPr lang="ru-RU" sz="3000" b="1" dirty="0" smtClean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Сверху …                                         </a:t>
            </a:r>
            <a:endParaRPr lang="ru-RU" sz="3000" b="1" dirty="0" smtClean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вниз</a:t>
            </a: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, наискосок</a:t>
            </a:r>
          </a:p>
          <a:p>
            <a:pPr marL="0" indent="0">
              <a:buNone/>
            </a:pPr>
            <a:endParaRPr lang="ru-RU" sz="3000" b="1" dirty="0" smtClean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Сражение …                                    </a:t>
            </a:r>
            <a:endParaRPr lang="ru-RU" sz="3000" b="1" dirty="0" smtClean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у </a:t>
            </a: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Чистой реки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130" y="347209"/>
            <a:ext cx="4087661" cy="4851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Рукописный ввод 8"/>
              <p14:cNvContentPartPr/>
              <p14:nvPr/>
            </p14:nvContentPartPr>
            <p14:xfrm>
              <a:off x="3018925" y="3281656"/>
              <a:ext cx="601560" cy="3816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7045" y="3269776"/>
                <a:ext cx="625320" cy="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5838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793" y="236937"/>
            <a:ext cx="9720072" cy="139890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B0F0"/>
                </a:solidFill>
                <a:latin typeface="Segoe Print" panose="02000600000000000000" pitchFamily="2" charset="0"/>
              </a:rPr>
              <a:t>ИСПРАВЬ ОШИБКУ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82" y="3263745"/>
            <a:ext cx="1729421" cy="2027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804" y="3991924"/>
            <a:ext cx="1791955" cy="1729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544" y="3562022"/>
            <a:ext cx="2033950" cy="2027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375" y="4173748"/>
            <a:ext cx="1879601" cy="1729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7112" y="3263744"/>
            <a:ext cx="1857375" cy="2027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13223" y="1635840"/>
            <a:ext cx="9068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КТО-ТО ПЕРЕПУТАЛ НАЗВАНИЯ РАССКАЗОВ И НЕПРАВИЛЬНО РАЗМЕСТИЛ НАДПИСИ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ПОД ИЛЛЮСТРАЦИЯМИ. ИСПРАВЬ ОШИБКУ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414" y="6374871"/>
            <a:ext cx="2574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Segoe Print" panose="02000600000000000000" pitchFamily="2" charset="0"/>
              </a:rPr>
              <a:t>"Куриный бульон"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7406" y="3136566"/>
            <a:ext cx="2925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Segoe Print" panose="02000600000000000000" pitchFamily="2" charset="0"/>
              </a:rPr>
              <a:t>"Похититель собак"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4174" y="6384456"/>
            <a:ext cx="340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Segoe Print" panose="02000600000000000000" pitchFamily="2" charset="0"/>
              </a:rPr>
              <a:t>"Не хуже вас, цирковых"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0498" y="3111804"/>
            <a:ext cx="2942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Segoe Print" panose="02000600000000000000" pitchFamily="2" charset="0"/>
              </a:rPr>
              <a:t>"Заколдованная буква"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21094" y="6372220"/>
            <a:ext cx="3974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"</a:t>
            </a:r>
            <a:r>
              <a:rPr lang="ru-RU" sz="2000" b="1" dirty="0" smtClean="0">
                <a:latin typeface="Segoe Print" panose="02000600000000000000" pitchFamily="2" charset="0"/>
              </a:rPr>
              <a:t>Тайное становится явным"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53420" y="4449978"/>
            <a:ext cx="9433692" cy="195069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428486" y="4969748"/>
            <a:ext cx="2532715" cy="142341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249108" y="3419219"/>
            <a:ext cx="2698536" cy="124438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2"/>
            <a:endCxn id="13" idx="2"/>
          </p:cNvCxnSpPr>
          <p:nvPr/>
        </p:nvCxnSpPr>
        <p:spPr>
          <a:xfrm>
            <a:off x="8611975" y="381969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8568267" y="3370091"/>
            <a:ext cx="31083" cy="159965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127342" y="4483901"/>
            <a:ext cx="10006197" cy="193950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0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055" y="150312"/>
            <a:ext cx="7340252" cy="29240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latin typeface="Franklin Gothic Demi" panose="020B0703020102020204" pitchFamily="34" charset="0"/>
              </a:rPr>
              <a:t/>
            </a:r>
            <a:br>
              <a:rPr lang="ru-RU" sz="6700" b="1" dirty="0" smtClean="0">
                <a:latin typeface="Franklin Gothic Demi" panose="020B0703020102020204" pitchFamily="34" charset="0"/>
              </a:rPr>
            </a:br>
            <a:r>
              <a:rPr lang="ru-RU" sz="73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ВИКТОРИНА</a:t>
            </a:r>
            <a:r>
              <a:rPr lang="ru-RU" b="1" dirty="0" smtClean="0">
                <a:solidFill>
                  <a:srgbClr val="00B0F0"/>
                </a:solidFill>
                <a:latin typeface="Franklin Gothic Demi" panose="020B0703020102020204" pitchFamily="34" charset="0"/>
              </a:rPr>
              <a:t/>
            </a:r>
            <a:br>
              <a:rPr lang="ru-RU" b="1" dirty="0" smtClean="0">
                <a:solidFill>
                  <a:srgbClr val="00B0F0"/>
                </a:solidFill>
                <a:latin typeface="Franklin Gothic Demi" panose="020B0703020102020204" pitchFamily="34" charset="0"/>
              </a:rPr>
            </a:br>
            <a:r>
              <a:rPr lang="ru-RU" sz="5300" b="1" dirty="0" smtClean="0">
                <a:latin typeface="Franklin Gothic Demi" panose="020B0703020102020204" pitchFamily="34" charset="0"/>
              </a:rPr>
              <a:t> 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3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КАКИХ РАССКАЗАХ </a:t>
            </a:r>
            <a:r>
              <a:rPr lang="ru-RU" sz="3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/>
            </a:r>
            <a:br>
              <a:rPr lang="ru-RU" sz="3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3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ВСТРЕЧАЮТСЯ </a:t>
            </a:r>
            <a:br>
              <a:rPr lang="ru-RU" sz="3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3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ЭТИ </a:t>
            </a:r>
            <a:r>
              <a:rPr lang="ru-RU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ПРЕДМЕТЫ</a:t>
            </a:r>
            <a:r>
              <a:rPr lang="ru-RU" sz="3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?</a:t>
            </a:r>
            <a:br>
              <a:rPr lang="ru-RU" sz="3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ru-RU" sz="27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05" y="2176232"/>
            <a:ext cx="1314450" cy="14954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743" y="3074358"/>
            <a:ext cx="1524000" cy="14668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834" y="3625960"/>
            <a:ext cx="1402561" cy="14954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957" y="4451656"/>
            <a:ext cx="1438275" cy="14710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866" y="5079051"/>
            <a:ext cx="1338272" cy="153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0785" y="4492631"/>
            <a:ext cx="1377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Segoe Print" panose="02000600000000000000" pitchFamily="2" charset="0"/>
              </a:rPr>
              <a:t>Друг </a:t>
            </a:r>
            <a:endParaRPr lang="ru-RU" sz="2000" b="1" dirty="0" smtClean="0">
              <a:solidFill>
                <a:srgbClr val="00B050"/>
              </a:solidFill>
              <a:latin typeface="Segoe Print" panose="02000600000000000000" pitchFamily="2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детства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26910" y="5276408"/>
            <a:ext cx="1737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Он живой и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 светится</a:t>
            </a:r>
            <a:endParaRPr lang="ru-RU" sz="2000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6722" y="5964129"/>
            <a:ext cx="2079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Segoe Print" panose="02000600000000000000" pitchFamily="2" charset="0"/>
              </a:rPr>
              <a:t>Сражение у </a:t>
            </a:r>
            <a:endParaRPr lang="ru-RU" sz="2000" b="1" dirty="0" smtClean="0">
              <a:solidFill>
                <a:srgbClr val="00B050"/>
              </a:solidFill>
              <a:latin typeface="Segoe Print" panose="02000600000000000000" pitchFamily="2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Чистой </a:t>
            </a:r>
            <a:r>
              <a:rPr lang="ru-RU" sz="2000" b="1" dirty="0">
                <a:solidFill>
                  <a:srgbClr val="00B050"/>
                </a:solidFill>
                <a:latin typeface="Segoe Print" panose="02000600000000000000" pitchFamily="2" charset="0"/>
              </a:rPr>
              <a:t>речки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74769" y="3625960"/>
            <a:ext cx="2098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Заколдованная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Segoe Print" panose="02000600000000000000" pitchFamily="2" charset="0"/>
              </a:rPr>
              <a:t>буква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118609" y="4232330"/>
            <a:ext cx="2073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Segoe Print" panose="02000600000000000000" pitchFamily="2" charset="0"/>
              </a:rPr>
              <a:t>Сверху вниз, </a:t>
            </a:r>
            <a:endParaRPr lang="ru-RU" sz="2000" b="1" dirty="0" smtClean="0">
              <a:solidFill>
                <a:srgbClr val="00B050"/>
              </a:solidFill>
              <a:latin typeface="Segoe Print" panose="02000600000000000000" pitchFamily="2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наискосок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4136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04801"/>
            <a:ext cx="9720072" cy="9102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Поставь правильно</a:t>
            </a:r>
            <a:endParaRPr lang="ru-RU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469" y="1215024"/>
            <a:ext cx="11779621" cy="5642975"/>
          </a:xfrm>
        </p:spPr>
        <p:txBody>
          <a:bodyPr>
            <a:normAutofit fontScale="92500" lnSpcReduction="20000"/>
          </a:bodyPr>
          <a:lstStyle/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1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. Вылитый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Кощей                                                                                                   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algn="r"/>
            <a:r>
              <a:rPr lang="ru-RU" sz="1600" b="1" dirty="0" smtClean="0">
                <a:latin typeface="Franklin Gothic Demi" panose="020B0703020102020204" pitchFamily="34" charset="0"/>
              </a:rPr>
              <a:t> </a:t>
            </a:r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Харитон </a:t>
            </a:r>
            <a:r>
              <a:rPr lang="ru-RU" sz="16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Васильевич, дядя Дениски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2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. Человек с голубым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лицом                                                                                   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 </a:t>
            </a:r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Дениска </a:t>
            </a:r>
            <a:r>
              <a:rPr lang="ru-RU" sz="16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Кораблёв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3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.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Она и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есть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Дюймовочка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, такая маленькая, милая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                                       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 algn="r">
              <a:buNone/>
            </a:pPr>
            <a:r>
              <a:rPr lang="ru-RU" sz="1600" b="1" dirty="0" smtClean="0">
                <a:latin typeface="Franklin Gothic Demi" panose="020B0703020102020204" pitchFamily="34" charset="0"/>
              </a:rPr>
              <a:t> </a:t>
            </a:r>
            <a:r>
              <a:rPr lang="ru-RU" sz="16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Ефросинья Петровна, Мишкина соседка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4.Симпатичная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старушка, но похожая на Бабу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Ягу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sz="1600" b="1" dirty="0" smtClean="0">
                <a:latin typeface="Franklin Gothic Demi" panose="020B0703020102020204" pitchFamily="34" charset="0"/>
              </a:rPr>
              <a:t>                                             </a:t>
            </a:r>
            <a:endParaRPr lang="ru-RU" sz="1600" b="1" dirty="0" smtClean="0">
              <a:latin typeface="Franklin Gothic Demi" panose="020B0703020102020204" pitchFamily="34" charset="0"/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Девочка </a:t>
            </a:r>
            <a:r>
              <a:rPr lang="ru-RU" sz="16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на шаре, Танечка Воронцова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5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. Высоченный человек с красным лицом и зелёными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глазами                   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  </a:t>
            </a:r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Мишка </a:t>
            </a:r>
            <a:r>
              <a:rPr lang="ru-RU" sz="16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Слонов, друг Дениски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6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. Он пищит как котёнок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Мурзик</a:t>
            </a:r>
            <a:r>
              <a:rPr lang="ru-RU" sz="1600" b="1" dirty="0" smtClean="0">
                <a:latin typeface="Franklin Gothic Demi" panose="020B0703020102020204" pitchFamily="34" charset="0"/>
              </a:rPr>
              <a:t>                                                                              </a:t>
            </a:r>
            <a:endParaRPr lang="ru-RU" sz="1600" b="1" dirty="0" smtClean="0">
              <a:latin typeface="Franklin Gothic Demi" panose="020B0703020102020204" pitchFamily="34" charset="0"/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 </a:t>
            </a:r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Денискин </a:t>
            </a:r>
            <a:r>
              <a:rPr lang="ru-RU" sz="16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папа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7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. Она носила мужские длинные штаны, измазанные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красками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,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                                                                                                                                Девушка-маляр</a:t>
            </a:r>
            <a:endParaRPr lang="ru-RU" sz="1600" b="1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Franklin Gothic Demi" panose="020B0703020102020204" pitchFamily="34" charset="0"/>
              </a:rPr>
              <a:t>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на голове у неё была шапка из газет и она всегда пела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песню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"Ландыши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,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ландыши«     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                                                                                            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510" y="365083"/>
            <a:ext cx="9720072" cy="14996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Бюро находок</a:t>
            </a:r>
            <a:r>
              <a:rPr lang="ru-RU" b="1" dirty="0">
                <a:latin typeface="Segoe Print" panose="02000600000000000000" pitchFamily="2" charset="0"/>
              </a:rPr>
              <a:t/>
            </a:r>
            <a:br>
              <a:rPr lang="ru-RU" b="1" dirty="0">
                <a:latin typeface="Segoe Print" panose="02000600000000000000" pitchFamily="2" charset="0"/>
              </a:rPr>
            </a:b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255" y="1338605"/>
            <a:ext cx="11634593" cy="532524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Franklin Gothic Demi" panose="020B0703020102020204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Скажите, а вы теряете свои вещи? Переживаете, если ваша «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потеряшка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» не находится. Вот и герои рассказов то же иногда теряют свои вещи, давайте поможем вернуть «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потеряшки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» хозяевам. Вспомните, пожалуйста, из какого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это рассказа: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dirty="0" smtClean="0">
                <a:latin typeface="Franklin Gothic Demi" panose="020B0703020102020204" pitchFamily="34" charset="0"/>
              </a:rPr>
              <a:t> </a:t>
            </a:r>
            <a:r>
              <a:rPr lang="ru-RU" dirty="0" smtClean="0">
                <a:solidFill>
                  <a:schemeClr val="accent3"/>
                </a:solidFill>
                <a:latin typeface="Franklin Gothic Demi" panose="020B0703020102020204" pitchFamily="34" charset="0"/>
              </a:rPr>
              <a:t>Медведь, боксерские перчатки         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                                                                                                                                     «Друг детства»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Franklin Gothic Demi" panose="020B0703020102020204" pitchFamily="34" charset="0"/>
              </a:rPr>
              <a:t>           </a:t>
            </a:r>
            <a:r>
              <a:rPr lang="ru-RU" dirty="0" smtClean="0">
                <a:solidFill>
                  <a:schemeClr val="accent3"/>
                </a:solidFill>
                <a:latin typeface="Franklin Gothic Demi" panose="020B0703020102020204" pitchFamily="34" charset="0"/>
              </a:rPr>
              <a:t>Шляпа, шахматы 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Franklin Gothic Demi" panose="020B0703020102020204" pitchFamily="34" charset="0"/>
              </a:rPr>
              <a:t>           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«Шляпа гроссмейстера»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Franklin Gothic Demi" panose="020B0703020102020204" pitchFamily="34" charset="0"/>
              </a:rPr>
              <a:t>                        </a:t>
            </a:r>
            <a:r>
              <a:rPr lang="ru-RU" dirty="0" smtClean="0">
                <a:solidFill>
                  <a:schemeClr val="accent3"/>
                </a:solidFill>
                <a:latin typeface="Franklin Gothic Demi" panose="020B0703020102020204" pitchFamily="34" charset="0"/>
              </a:rPr>
              <a:t>Елка </a:t>
            </a:r>
            <a:r>
              <a:rPr lang="ru-RU" dirty="0" smtClean="0">
                <a:latin typeface="Franklin Gothic Demi" panose="020B0703020102020204" pitchFamily="34" charset="0"/>
              </a:rPr>
              <a:t>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Franklin Gothic Demi" panose="020B0703020102020204" pitchFamily="34" charset="0"/>
              </a:rPr>
              <a:t>            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Заколдованная буква»</a:t>
            </a:r>
          </a:p>
          <a:p>
            <a:pPr marL="0" indent="0">
              <a:buNone/>
            </a:pPr>
            <a:r>
              <a:rPr lang="ru-RU" dirty="0" smtClean="0">
                <a:latin typeface="Franklin Gothic Demi" panose="020B0703020102020204" pitchFamily="34" charset="0"/>
              </a:rPr>
              <a:t>     </a:t>
            </a:r>
            <a:r>
              <a:rPr lang="ru-RU" dirty="0" smtClean="0">
                <a:solidFill>
                  <a:schemeClr val="accent3"/>
                </a:solidFill>
                <a:latin typeface="Franklin Gothic Demi" panose="020B0703020102020204" pitchFamily="34" charset="0"/>
              </a:rPr>
              <a:t>Огурец, пистолет, рогатка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Franklin Gothic Demi" panose="020B0703020102020204" pitchFamily="34" charset="0"/>
              </a:rPr>
              <a:t>         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Сражение у Чистой реки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latin typeface="Franklin Gothic Demi" panose="020B0703020102020204" pitchFamily="34" charset="0"/>
              </a:rPr>
              <a:t>   </a:t>
            </a:r>
            <a:r>
              <a:rPr lang="ru-RU" dirty="0" smtClean="0">
                <a:solidFill>
                  <a:schemeClr val="accent3"/>
                </a:solidFill>
                <a:latin typeface="Franklin Gothic Demi" panose="020B0703020102020204" pitchFamily="34" charset="0"/>
              </a:rPr>
              <a:t>Зеркало, магнит, пуговица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Franklin Gothic Demi" panose="020B0703020102020204" pitchFamily="34" charset="0"/>
              </a:rPr>
              <a:t>                 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«Подзорная труба»</a:t>
            </a:r>
          </a:p>
          <a:p>
            <a:pPr marL="0" indent="0">
              <a:buNone/>
            </a:pPr>
            <a:r>
              <a:rPr lang="ru-RU" dirty="0" smtClean="0">
                <a:latin typeface="Franklin Gothic Demi" panose="020B0703020102020204" pitchFamily="34" charset="0"/>
              </a:rPr>
              <a:t>           </a:t>
            </a:r>
            <a:r>
              <a:rPr lang="ru-RU" dirty="0" smtClean="0">
                <a:solidFill>
                  <a:schemeClr val="accent3"/>
                </a:solidFill>
                <a:latin typeface="Franklin Gothic Demi" panose="020B0703020102020204" pitchFamily="34" charset="0"/>
              </a:rPr>
              <a:t>Самосвал, светлячок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/>
                </a:solidFill>
                <a:latin typeface="Franklin Gothic Demi" panose="020B0703020102020204" pitchFamily="34" charset="0"/>
              </a:rPr>
              <a:t>              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«Он живой и светится»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51" y="226987"/>
            <a:ext cx="9183192" cy="28293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00B050"/>
                </a:solidFill>
                <a:latin typeface="Franklin Gothic Demi Cond" panose="020B0706030402020204" pitchFamily="34" charset="0"/>
              </a:rPr>
              <a:t>Дени́с</a:t>
            </a:r>
            <a:r>
              <a:rPr lang="ru-RU" sz="3600" b="1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Franklin Gothic Demi Cond" panose="020B0706030402020204" pitchFamily="34" charset="0"/>
              </a:rPr>
              <a:t>Ви́кторович</a:t>
            </a:r>
            <a:r>
              <a:rPr lang="ru-RU" sz="3600" b="1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</a:br>
            <a:r>
              <a:rPr lang="ru-RU" sz="3600" b="1" dirty="0" err="1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Драгу́нский</a:t>
            </a:r>
            <a:r>
              <a:rPr lang="ru-RU" sz="36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</a:br>
            <a:r>
              <a:rPr lang="ru-RU" sz="3600" b="1" dirty="0" smtClean="0">
                <a:solidFill>
                  <a:schemeClr val="accent5"/>
                </a:solidFill>
                <a:latin typeface="Segoe Script" panose="020B0504020000000003" pitchFamily="34" charset="0"/>
              </a:rPr>
              <a:t/>
            </a:r>
            <a:br>
              <a:rPr lang="ru-RU" sz="3600" b="1" dirty="0" smtClean="0">
                <a:solidFill>
                  <a:schemeClr val="accent5"/>
                </a:solidFill>
                <a:latin typeface="Segoe Script" panose="020B0504020000000003" pitchFamily="34" charset="0"/>
              </a:rPr>
            </a:br>
            <a:r>
              <a:rPr lang="ru-RU" sz="2800" b="1" dirty="0" smtClean="0">
                <a:solidFill>
                  <a:schemeClr val="accent5"/>
                </a:solidFill>
                <a:latin typeface="Segoe Script" panose="020B0504020000000003" pitchFamily="34" charset="0"/>
              </a:rPr>
              <a:t>российский </a:t>
            </a:r>
            <a:r>
              <a:rPr lang="ru-RU" sz="2800" b="1" dirty="0">
                <a:solidFill>
                  <a:schemeClr val="accent5"/>
                </a:solidFill>
                <a:latin typeface="Segoe Script" panose="020B0504020000000003" pitchFamily="34" charset="0"/>
              </a:rPr>
              <a:t>филолог, политолог, </a:t>
            </a:r>
            <a:r>
              <a:rPr lang="ru-RU" sz="2800" b="1" dirty="0" smtClean="0">
                <a:solidFill>
                  <a:schemeClr val="accent5"/>
                </a:solidFill>
                <a:latin typeface="Segoe Script" panose="020B0504020000000003" pitchFamily="34" charset="0"/>
              </a:rPr>
              <a:t/>
            </a:r>
            <a:br>
              <a:rPr lang="ru-RU" sz="2800" b="1" dirty="0" smtClean="0">
                <a:solidFill>
                  <a:schemeClr val="accent5"/>
                </a:solidFill>
                <a:latin typeface="Segoe Script" panose="020B0504020000000003" pitchFamily="34" charset="0"/>
              </a:rPr>
            </a:br>
            <a:r>
              <a:rPr lang="ru-RU" sz="2800" b="1" dirty="0" smtClean="0">
                <a:solidFill>
                  <a:schemeClr val="accent5"/>
                </a:solidFill>
                <a:latin typeface="Segoe Script" panose="020B0504020000000003" pitchFamily="34" charset="0"/>
              </a:rPr>
              <a:t>писатель</a:t>
            </a:r>
            <a:r>
              <a:rPr lang="ru-RU" sz="2800" b="1" dirty="0">
                <a:solidFill>
                  <a:schemeClr val="accent5"/>
                </a:solidFill>
                <a:latin typeface="Segoe Script" panose="020B0504020000000003" pitchFamily="34" charset="0"/>
              </a:rPr>
              <a:t>, журналист и </a:t>
            </a:r>
            <a:r>
              <a:rPr lang="ru-RU" sz="2800" b="1" dirty="0" smtClean="0">
                <a:solidFill>
                  <a:schemeClr val="accent5"/>
                </a:solidFill>
                <a:latin typeface="Segoe Script" panose="020B0504020000000003" pitchFamily="34" charset="0"/>
              </a:rPr>
              <a:t>драматург </a:t>
            </a:r>
            <a:endParaRPr lang="ru-RU" sz="3600" b="1" dirty="0">
              <a:solidFill>
                <a:schemeClr val="accent5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750" y="3477828"/>
            <a:ext cx="11815050" cy="323612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Виктор Драгунский, подаривший детям цикл заряжающих позитивом «Денискиных рассказов», творил вдохновенно, его прозу для младшей читательской аудитории с удовольствием перечитывают взрослые, вспоминая те беззаботные годы, когда «деревья были большими».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Добрые и озорные рассказы писателя стали классикой детской литературы советского периода. Их охотно читают и в новом веке, находя забавными, поучительными и остроумными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Сочинения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автора настолько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реалистичны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и красочны, что по ним снято полтора десятка фильмов, поставлены спектакли. В наши дни творчество Драгунского переживает второе рождение и всплеск читательского интереса.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028" y="226986"/>
            <a:ext cx="2452772" cy="31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66" y="150312"/>
            <a:ext cx="4337011" cy="1172141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Franklin Gothic Demi" panose="020B0703020102020204" pitchFamily="34" charset="0"/>
              </a:rPr>
              <a:t>Кроссворд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5964" y="178081"/>
            <a:ext cx="5181402" cy="66012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939" y="914834"/>
            <a:ext cx="66541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Franklin Gothic Demi" panose="020B0703020102020204" pitchFamily="34" charset="0"/>
            </a:endParaRPr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ИГРЫ ПО ВЕРТИКАЛИ:</a:t>
            </a:r>
          </a:p>
          <a:p>
            <a:endParaRPr lang="ru-RU" sz="1600" b="1" dirty="0" smtClean="0">
              <a:latin typeface="Franklin Gothic Demi" panose="020B0703020102020204" pitchFamily="34" charset="0"/>
            </a:endParaRPr>
          </a:p>
          <a:p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1. Мальчик, который вместе с Дениской доставал из пруда шляпу гроссмейстера</a:t>
            </a:r>
          </a:p>
          <a:p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4. Обладатель велосипеда с мотором</a:t>
            </a:r>
          </a:p>
          <a:p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5. Девушки маляры - Санька, Раечка и ...</a:t>
            </a:r>
          </a:p>
          <a:p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6. Он выучил на английском языке одно слово - Пит</a:t>
            </a:r>
          </a:p>
          <a:p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8. Девочка на голубом шаре</a:t>
            </a:r>
          </a:p>
          <a:p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9. Маленькая подружка Дениски и Мишки</a:t>
            </a:r>
          </a:p>
          <a:p>
            <a:r>
              <a:rPr lang="ru-RU" sz="1600" b="1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11. Этот мальчик болел корью</a:t>
            </a:r>
          </a:p>
          <a:p>
            <a:endParaRPr lang="ru-RU" sz="1600" b="1" dirty="0" smtClean="0">
              <a:latin typeface="Franklin Gothic Demi" panose="020B0703020102020204" pitchFamily="34" charset="0"/>
            </a:endParaRPr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ПО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Franklin Gothic Demi" panose="020B0703020102020204" pitchFamily="34" charset="0"/>
              </a:rPr>
              <a:t>ГОРИЗОНТАЛИ:</a:t>
            </a:r>
          </a:p>
          <a:p>
            <a:endParaRPr lang="ru-RU" sz="1600" b="1" dirty="0">
              <a:latin typeface="Franklin Gothic Demi" panose="020B0703020102020204" pitchFamily="34" charset="0"/>
            </a:endParaRPr>
          </a:p>
          <a:p>
            <a:r>
              <a:rPr lang="ru-RU" sz="16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2. Денискин одноклассник, который играл на аккордеоне</a:t>
            </a:r>
          </a:p>
          <a:p>
            <a:r>
              <a:rPr lang="ru-RU" sz="16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3. Он стукнул Дениску пеналом по голове</a:t>
            </a:r>
          </a:p>
          <a:p>
            <a:r>
              <a:rPr lang="ru-RU" sz="16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7. Четвероклассник, школьный поэт</a:t>
            </a:r>
          </a:p>
          <a:p>
            <a:r>
              <a:rPr lang="ru-RU" sz="16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8. Цирковой мальчик</a:t>
            </a:r>
          </a:p>
          <a:p>
            <a:r>
              <a:rPr lang="ru-RU" sz="16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10. Лучший друг Дениски Кораблёва</a:t>
            </a:r>
          </a:p>
          <a:p>
            <a:r>
              <a:rPr lang="ru-RU" sz="16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12. Школьная вожатая</a:t>
            </a:r>
          </a:p>
          <a:p>
            <a:r>
              <a:rPr lang="ru-RU" sz="16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13. "Эти 100 граммов веснушек - вот это и есть ...."</a:t>
            </a:r>
          </a:p>
          <a:p>
            <a:r>
              <a:rPr lang="ru-RU" sz="16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14. Немножко рыжеватый, но довольно сообразительный мальчик</a:t>
            </a:r>
          </a:p>
          <a:p>
            <a:endParaRPr lang="ru-RU" sz="1600" b="1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199" y="150313"/>
            <a:ext cx="566899" cy="5788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65199" y="530632"/>
            <a:ext cx="566899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91981" y="927664"/>
            <a:ext cx="422873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69847" y="1344786"/>
            <a:ext cx="430887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88775" y="1741818"/>
            <a:ext cx="42607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>
                <a:solidFill>
                  <a:prstClr val="black"/>
                </a:solidFill>
              </a:rPr>
              <a:t>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24160" y="2158940"/>
            <a:ext cx="52225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>
                <a:solidFill>
                  <a:prstClr val="black"/>
                </a:solidFill>
              </a:rPr>
              <a:t>Ш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860229" y="2555972"/>
            <a:ext cx="44050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63071" y="1741818"/>
            <a:ext cx="3818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Ф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481884" y="2087547"/>
            <a:ext cx="4034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500697" y="2433275"/>
            <a:ext cx="3658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Д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540562" y="2841126"/>
            <a:ext cx="3353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Ь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463071" y="3235476"/>
            <a:ext cx="338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К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412095" y="3679866"/>
            <a:ext cx="44050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428030" y="2087546"/>
            <a:ext cx="3609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Н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447266" y="2483575"/>
            <a:ext cx="322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Е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412000" y="3264225"/>
            <a:ext cx="3577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Л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412000" y="2844887"/>
            <a:ext cx="3577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Л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311651" y="3649608"/>
            <a:ext cx="45813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826790" y="2483575"/>
            <a:ext cx="3593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838012" y="2841125"/>
            <a:ext cx="348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58852" y="3263247"/>
            <a:ext cx="338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В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858852" y="3640843"/>
            <a:ext cx="3577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Л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882034" y="3998082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Я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156785" y="3631504"/>
            <a:ext cx="322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Т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131137" y="4065110"/>
            <a:ext cx="348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А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131137" y="4432730"/>
            <a:ext cx="3609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Н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131137" y="4778017"/>
            <a:ext cx="322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Е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111901" y="5163960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Ч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111901" y="5582321"/>
            <a:ext cx="338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К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102283" y="5951480"/>
            <a:ext cx="348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А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920405" y="3640842"/>
            <a:ext cx="348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А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952562" y="5547462"/>
            <a:ext cx="348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А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937763" y="4009372"/>
            <a:ext cx="3577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Л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8921316" y="4808789"/>
            <a:ext cx="3609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Н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8940552" y="4403447"/>
            <a:ext cx="322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Ё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932537" y="5168005"/>
            <a:ext cx="338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К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152357" y="5582320"/>
            <a:ext cx="338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К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1152357" y="3662938"/>
            <a:ext cx="338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К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1109666" y="3989925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О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1146536" y="4455671"/>
            <a:ext cx="3353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С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1127300" y="4818064"/>
            <a:ext cx="322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Т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1112872" y="5215316"/>
            <a:ext cx="3658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И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521829" y="1324696"/>
            <a:ext cx="338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В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540764" y="533793"/>
            <a:ext cx="338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В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282312" y="1309939"/>
            <a:ext cx="348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1478678" y="5555254"/>
            <a:ext cx="348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А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821504" y="1302538"/>
            <a:ext cx="3577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Л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9263076" y="520825"/>
            <a:ext cx="3577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Л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0426726" y="4403447"/>
            <a:ext cx="3577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Л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9592005" y="533793"/>
            <a:ext cx="322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Е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8540764" y="4786949"/>
            <a:ext cx="322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Е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0026410" y="540273"/>
            <a:ext cx="3305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Р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0039277" y="2487258"/>
            <a:ext cx="3305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Р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9994923" y="5601327"/>
            <a:ext cx="3305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Р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0388894" y="520824"/>
            <a:ext cx="338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К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8521675" y="3640841"/>
            <a:ext cx="338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</a:rPr>
              <a:t>К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0784516" y="520823"/>
            <a:ext cx="348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А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8175847" y="1322453"/>
            <a:ext cx="322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Ё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9259870" y="5582319"/>
            <a:ext cx="3609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Н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9286167" y="2498615"/>
            <a:ext cx="3609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Н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620866" y="5555254"/>
            <a:ext cx="3658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Д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9657258" y="2444932"/>
            <a:ext cx="3658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Д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8192592" y="4818063"/>
            <a:ext cx="3658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Д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0746102" y="2522117"/>
            <a:ext cx="3658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Й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435073" y="3653369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О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8208262" y="3638598"/>
            <a:ext cx="3353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Ь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050311" y="3677219"/>
            <a:ext cx="4251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М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0753687" y="5609386"/>
            <a:ext cx="4299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Ш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754007" y="3651827"/>
            <a:ext cx="4299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Ш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0364438" y="5556278"/>
            <a:ext cx="4331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Ю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0752084" y="4428969"/>
            <a:ext cx="4331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Ю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1510840" y="4440259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Я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9321329" y="4825569"/>
            <a:ext cx="3658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И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9659113" y="4801870"/>
            <a:ext cx="3353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953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00"/>
                            </p:stCondLst>
                            <p:childTnLst>
                              <p:par>
                                <p:cTn id="2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500"/>
                            </p:stCondLst>
                            <p:childTnLst>
                              <p:par>
                                <p:cTn id="2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500"/>
                            </p:stCondLst>
                            <p:childTnLst>
                              <p:par>
                                <p:cTn id="2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00"/>
                            </p:stCondLst>
                            <p:childTnLst>
                              <p:par>
                                <p:cTn id="29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500"/>
                            </p:stCondLst>
                            <p:childTnLst>
                              <p:par>
                                <p:cTn id="30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0"/>
                            </p:stCondLst>
                            <p:childTnLst>
                              <p:par>
                                <p:cTn id="3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500"/>
                            </p:stCondLst>
                            <p:childTnLst>
                              <p:par>
                                <p:cTn id="3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"/>
                            </p:stCondLst>
                            <p:childTnLst>
                              <p:par>
                                <p:cTn id="3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0"/>
                            </p:stCondLst>
                            <p:childTnLst>
                              <p:par>
                                <p:cTn id="3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00"/>
                            </p:stCondLst>
                            <p:childTnLst>
                              <p:par>
                                <p:cTn id="35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0"/>
                            </p:stCondLst>
                            <p:childTnLst>
                              <p:par>
                                <p:cTn id="36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500"/>
                            </p:stCondLst>
                            <p:childTnLst>
                              <p:par>
                                <p:cTn id="37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00"/>
                            </p:stCondLst>
                            <p:childTnLst>
                              <p:par>
                                <p:cTn id="38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000"/>
                            </p:stCondLst>
                            <p:childTnLst>
                              <p:par>
                                <p:cTn id="39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2500"/>
                            </p:stCondLst>
                            <p:childTnLst>
                              <p:par>
                                <p:cTn id="39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prstTxWarp prst="textInflat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за </a:t>
            </a:r>
          </a:p>
          <a:p>
            <a:pPr marL="0" indent="0" algn="ctr">
              <a:buNone/>
            </a:pPr>
            <a:r>
              <a:rPr lang="ru-RU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внимание</a:t>
            </a:r>
            <a:endParaRPr lang="ru-RU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3809999" cy="2655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8423" y="406400"/>
            <a:ext cx="4353577" cy="16485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Детство и юность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39" y="2983456"/>
            <a:ext cx="11824569" cy="359270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Популярный и любимый многими советский и российский писатель Виктор Драгунский родился в Соединенных Штатах — в Нью-Йорке — тридцатого ноября тысяча девятьсот тринадцатого года в семье еврейских эмигрантов из города Гомеля. Мама будущего писателя – Рита Драгунская — и отец –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Юда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Перцовский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 — познакомились в Гомеле, там же вступили в брак. Опасаясь еврейских погромов, незадолго до появления на свет сына эмигрировали в США. Однако им не удалось прижиться на чужбине, и в 1914 году они вернулись на родину. В 1918 году Виктор Драгунский, биография которого насыщена трагическими событиями, испытал первый удар – от тифа скончался его отец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Окончив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школу, Виктор Драгунский устроился помощником токаря на завод. Позже перешел на фабрику конской упряжи, где мастерил шоры для лошадей. Но любовь к творчеству, привитая отчимом, не остывала: в 1930-м Виктор записался в мастерскую театрального педагога и режиссера Алексея Дикого, где учился 5 лет.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9" y="78462"/>
            <a:ext cx="3865584" cy="257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0141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46364"/>
            <a:ext cx="3745282" cy="2496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0854" y="406400"/>
            <a:ext cx="6723345" cy="167843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/>
            </a:r>
            <a:br>
              <a:rPr lang="ru-RU" sz="80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</a:br>
            <a:r>
              <a:rPr lang="ru-RU" sz="138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Театр</a:t>
            </a:r>
            <a:r>
              <a:rPr lang="ru-RU" sz="13800" b="1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/>
            </a:r>
            <a:br>
              <a:rPr lang="ru-RU" sz="13800" b="1" dirty="0">
                <a:solidFill>
                  <a:srgbClr val="00B050"/>
                </a:solidFill>
                <a:latin typeface="Franklin Gothic Demi Cond" panose="020B0706030402020204" pitchFamily="34" charset="0"/>
              </a:rPr>
            </a:br>
            <a:endParaRPr lang="ru-RU" sz="8000" b="1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664" y="2809540"/>
            <a:ext cx="11709403" cy="40484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Вскоре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талантливого артиста заметили и пригласили в столичный Театр сатиры. Виктор Драгунский вечером выходил на подмостки, а днем писал фельетоны и юмористические монологи, придумывал клоунады для цирка и веселые интермедии. Актер и писатель подружился с цирковыми артистами и даже выходил на арену как клоун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Виктор Драгунский, биография которого неразрывно связана с творчеством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, семнадцатилетним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юношей стал частым гостем в Литературно-театральных мастерских Алексея Дикого. Не прошло и пяти лет, как состоялся его актерский дебют на сцене Театра транспорта. Сегодня это Театр имени Н. В. Гоголя. Именно в это время в окружении талантливых людей Драгунский, биография которого полна необыкновенных перевоплощений, заинтересовался литературной деятельностью.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В этом «театре в театре» Драгунский возглавил пародийный коллектив «Синяя птичка», выходивший на сцену 10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лет. Виктор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сочинял сценарии пародий и тексты песен. Одна из них («Теплоход») вошла в эстрадный репертуар Леонида Утесова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49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457201"/>
            <a:ext cx="6020139" cy="1999246"/>
          </a:xfrm>
        </p:spPr>
        <p:txBody>
          <a:bodyPr>
            <a:normAutofit/>
          </a:bodyPr>
          <a:lstStyle/>
          <a:p>
            <a:pPr algn="ctr"/>
            <a:r>
              <a:rPr lang="ru-RU" sz="138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Кино</a:t>
            </a:r>
            <a:r>
              <a:rPr lang="ru-RU" sz="138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 </a:t>
            </a:r>
            <a:endParaRPr lang="ru-RU" sz="13800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1333" y="117487"/>
            <a:ext cx="3505200" cy="233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5468" y="2764572"/>
            <a:ext cx="119665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После войны артист и писатель устроился в труппу столичного Театра-студии киноактера. Творческая биография литератора – это и роли в кино. У Михаила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Ромма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 Драгунский снялся в картине «Русский вопрос», зрители узнали его в образе диктора на радио. Вышел на театральную сцену, сыграв героев нескольких спектаклей. Актера приняли в драмтеатр на Поварской.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Многие произведения Виктора Драгунского экранизированы. Советские режиссеры сняли фильмы по мотивам Денискиных рассказов «Девочка на шаре», «Капитан» и «Удивительные приключения Дениса Кораблева».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Саркастический рассказ «Волшебная сила искусства» был экранизирован советским режиссером Наумом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Бирманом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. Сценарий комедии написал Виктор Драгунский, а в трех новеллах одноименного альманаха снялись Аркадий Райкин, Нина Ургант и Николай Трофимов.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В 1980 году на экраны вышла мелодрама «Клоун» по мотивам одноименной повести. В фильме снялись Наталья Варлей, Анатолий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Марчевский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, Римма Быкова. Сценарий грустной комедии написал автор.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35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236" y="150522"/>
            <a:ext cx="4116428" cy="2079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88" y="287635"/>
            <a:ext cx="7290148" cy="206181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Виктор Драгунский – писатель и сценарист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60" y="2349445"/>
            <a:ext cx="11912252" cy="450855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Написанные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за 10 лет фельетоны и юморески литератор объединил в сборник, который назвал «Железный характер».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Известность пришла к писателю после выхода в 1966-м «Денискиных рассказов» – цикла юмористических рассказов для детей и подростков, главным героем которых стал Дениска Кораблев. Как и вся проза Драгунского, веселые истории о Дениске и его друге Мишке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Слонове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 взяты из жизни. Прототипом главного героя стал сын литератора Денис. В центре этих рассказов находится пытливый и доверчивый Дениска и его антипод – товарищ Мишка, немного заторможенный и мечтательный. Все истории друзей веселые и динамичные. В том же году юные читатели порадовались еще одной книге – сборнику под названием «Похититель собак».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1960 годы книги цикла издавались миллионными тиражами. Дети зачитывались рассказами «Первый день», «Друг детства», «Кот в сапогах» и «Тайное становится явным». Поучительные, но не назидательные книги Виктора Драгунского легко находили путь к сердцу ребенка, прививали любовь к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чтению.</a:t>
            </a:r>
          </a:p>
        </p:txBody>
      </p:sp>
    </p:spTree>
    <p:extLst>
      <p:ext uri="{BB962C8B-B14F-4D97-AF65-F5344CB8AC3E}">
        <p14:creationId xmlns:p14="http://schemas.microsoft.com/office/powerpoint/2010/main" val="119199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839" y="363255"/>
            <a:ext cx="6576164" cy="172157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Виктор Драгунский – </a:t>
            </a:r>
            <a:r>
              <a:rPr lang="ru-RU" sz="44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/>
            </a:r>
            <a:br>
              <a:rPr lang="ru-RU" sz="44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</a:br>
            <a:r>
              <a:rPr lang="ru-RU" sz="44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писатель </a:t>
            </a:r>
            <a:r>
              <a:rPr lang="ru-RU" sz="4400" b="1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и сценарист</a:t>
            </a:r>
            <a:endParaRPr lang="ru-RU" sz="4000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96" y="2931090"/>
            <a:ext cx="11712537" cy="3926910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1CADE4"/>
              </a:buClr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Взрослым писатель подарил две повести – «Он упал на траву» и «Сегодня и ежедневно». Первая - о войне, вторая - о жизни артистов цирка. В отличие от произведений для детей, в рассказах и повестях для взрослых уделяется особое внимание деталям и определенности ситуации. Они придают произведениям жесткость. Их драматизм почти всегда переходит в тяжелую трагедию.</a:t>
            </a:r>
          </a:p>
          <a:p>
            <a:pPr lvl="0">
              <a:buClr>
                <a:srgbClr val="1CADE4"/>
              </a:buClr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 Несмотря на то что во время войны Драгунский находился в ополчении, его всегда волновала военная тема. В 1951 году на суд читателей была представлена повесть «Он упал в траву», посвященная первым дням войны и героям, принявшим удар на себя. Главный персонаж повести, несмотря на то, что по состоянию здоровья не был призван в армию, пошел в ополчение.</a:t>
            </a:r>
          </a:p>
          <a:p>
            <a:pPr lvl="0">
              <a:buClr>
                <a:srgbClr val="1CADE4"/>
              </a:buClr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В 1964 году Драгунский, биография которого включает в себя и небольшой опыт работы в цирке, выпускает повесть «Сегодня и ежедневно», главный герой которой трудится в цирке. Великолепный коверный Николай Ветров может спасти самую слабую программу, сделать хорошие сборы даже в самом маленьком провинциальном цирке, но в реальной жизни ему неловко и неуютно. Повесть дважды экранизировалась.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96" y="233355"/>
            <a:ext cx="3588502" cy="2392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96534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0125" y="225468"/>
            <a:ext cx="4434981" cy="29410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Личная жизнь, </a:t>
            </a:r>
            <a:r>
              <a:rPr lang="ru-RU" sz="36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семья </a:t>
            </a:r>
            <a:br>
              <a:rPr lang="ru-RU" sz="36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Виктора </a:t>
            </a:r>
            <a:br>
              <a:rPr lang="ru-RU" sz="36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Драгунского</a:t>
            </a:r>
            <a:r>
              <a:rPr lang="ru-RU" sz="4400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/>
            </a:r>
            <a:br>
              <a:rPr lang="ru-RU" sz="4400" dirty="0">
                <a:solidFill>
                  <a:srgbClr val="00B050"/>
                </a:solidFill>
                <a:latin typeface="Franklin Gothic Demi Cond" panose="020B0706030402020204" pitchFamily="34" charset="0"/>
              </a:rPr>
            </a:br>
            <a:endParaRPr lang="ru-RU" sz="4400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267" y="3591044"/>
            <a:ext cx="11963981" cy="32669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Елена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Корнилова – актриса, которая стала первой женой писателя. Она родила сына Леонида, который впоследствии закончил экономический факультет МГУ. Долгое время работал журналистом в «Известиях», «Неделе». Стал автором таких произведений, как «Образ жизни – советский!», «Сказочная сила», «Останутся в памяти» и др. Исаак Львович Драгунский – дядя писателя, был прокурором Азово-Черноморского края.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Второй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супругой писателя стала Алла Васильевна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Драгунская. В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браке родились двое детей: дочь Ксения и сын Денис.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562" y="110186"/>
            <a:ext cx="4280686" cy="3056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186"/>
            <a:ext cx="3811201" cy="3056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86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9" y="425885"/>
            <a:ext cx="7815072" cy="2404997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Денис Викторович Драгунский</a:t>
            </a:r>
            <a:r>
              <a:rPr lang="ru-RU" sz="4000" b="1" dirty="0">
                <a:latin typeface="Segoe Print" panose="02000600000000000000" pitchFamily="2" charset="0"/>
              </a:rPr>
              <a:t/>
            </a:r>
            <a:br>
              <a:rPr lang="ru-RU" sz="4000" b="1" dirty="0">
                <a:latin typeface="Segoe Print" panose="02000600000000000000" pitchFamily="2" charset="0"/>
              </a:rPr>
            </a:br>
            <a:endParaRPr lang="ru-RU" sz="4000" b="1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34" y="2655518"/>
            <a:ext cx="11918978" cy="420248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15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декабря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1950 года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родился Денис Драгунский, ставший в детстве прототипом «Денискиных рассказов».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Он закончил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МГУ, филологический факультет. До 1979-го преподавал греческий язык в Академии Дипломатии. Затем он стал свободным литератором, создавал сценарий кино- и телефильмов.</a:t>
            </a:r>
          </a:p>
          <a:p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Одна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Franklin Gothic Demi" panose="020B0703020102020204" pitchFamily="34" charset="0"/>
              </a:rPr>
              <a:t>из пьес писателя шла на сцене Моссовета 18 лет. Денис Викторович Драгунский написал около 80 научных статей и обзоров, более 400 статей на политические темы. Они переведены на немецкий, английский, японский и итальянский языки. Написал несколько сценариев к фильмам по произведениям отца.</a:t>
            </a:r>
          </a:p>
          <a:p>
            <a:r>
              <a:rPr lang="ru-RU" sz="3100" dirty="0">
                <a:latin typeface="Franklin Gothic Demi" panose="020B07030201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796" y="25336"/>
            <a:ext cx="2447204" cy="2953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0995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1831</TotalTime>
  <Words>2043</Words>
  <Application>Microsoft Office PowerPoint</Application>
  <PresentationFormat>Широкоэкранный</PresentationFormat>
  <Paragraphs>216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Calibri</vt:lpstr>
      <vt:lpstr>Franklin Gothic Demi</vt:lpstr>
      <vt:lpstr>Franklin Gothic Demi Cond</vt:lpstr>
      <vt:lpstr>Franklin Gothic Medium Cond</vt:lpstr>
      <vt:lpstr>Monotype Corsiva</vt:lpstr>
      <vt:lpstr>Segoe Print</vt:lpstr>
      <vt:lpstr>Segoe Script</vt:lpstr>
      <vt:lpstr>Times New Roman</vt:lpstr>
      <vt:lpstr>Tw Cen MT</vt:lpstr>
      <vt:lpstr>Tw Cen MT Condensed</vt:lpstr>
      <vt:lpstr>Wingdings 3</vt:lpstr>
      <vt:lpstr>Интеграл</vt:lpstr>
      <vt:lpstr>Веселые рассказы  веселого писателя</vt:lpstr>
      <vt:lpstr>Дени́с Ви́кторович  Драгу́нский   российский филолог, политолог,  писатель, журналист и драматург </vt:lpstr>
      <vt:lpstr>Детство и юность </vt:lpstr>
      <vt:lpstr> Театр </vt:lpstr>
      <vt:lpstr>Кино </vt:lpstr>
      <vt:lpstr>Виктор Драгунский – писатель и сценарист </vt:lpstr>
      <vt:lpstr>Виктор Драгунский –  писатель и сценарист</vt:lpstr>
      <vt:lpstr>Личная жизнь,  семья  Виктора  Драгунского </vt:lpstr>
      <vt:lpstr>Денис Викторович Драгунский </vt:lpstr>
      <vt:lpstr>Ксения Викторовна Драгунская </vt:lpstr>
      <vt:lpstr>«Вместе весело шагать» </vt:lpstr>
      <vt:lpstr>Библиография </vt:lpstr>
      <vt:lpstr>память</vt:lpstr>
      <vt:lpstr>  ДЕНИСКИНЫ ИГРЫ  </vt:lpstr>
      <vt:lpstr>Разминка</vt:lpstr>
      <vt:lpstr>ИСПРАВЬ ОШИБКУ</vt:lpstr>
      <vt:lpstr> ВИКТОРИНА   В КАКИХ РАССКАЗАХ  ВСТРЕЧАЮТСЯ  ЭТИ ПРЕДМЕТЫ? </vt:lpstr>
      <vt:lpstr>Поставь правильно</vt:lpstr>
      <vt:lpstr>Бюро находок </vt:lpstr>
      <vt:lpstr>Кроссворд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Веселые рассказы  веселого писателя</dc:title>
  <dc:creator>Пользователь</dc:creator>
  <cp:lastModifiedBy>Пользователь</cp:lastModifiedBy>
  <cp:revision>76</cp:revision>
  <dcterms:created xsi:type="dcterms:W3CDTF">2019-11-06T04:09:56Z</dcterms:created>
  <dcterms:modified xsi:type="dcterms:W3CDTF">2019-12-26T05:33:13Z</dcterms:modified>
</cp:coreProperties>
</file>