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0" r:id="rId3"/>
    <p:sldId id="277" r:id="rId4"/>
    <p:sldId id="257" r:id="rId5"/>
    <p:sldId id="259" r:id="rId6"/>
    <p:sldId id="260" r:id="rId7"/>
    <p:sldId id="265" r:id="rId8"/>
    <p:sldId id="261" r:id="rId9"/>
    <p:sldId id="262" r:id="rId10"/>
    <p:sldId id="263" r:id="rId11"/>
    <p:sldId id="273" r:id="rId12"/>
    <p:sldId id="274" r:id="rId13"/>
    <p:sldId id="268" r:id="rId14"/>
    <p:sldId id="276" r:id="rId15"/>
    <p:sldId id="258" r:id="rId16"/>
    <p:sldId id="264" r:id="rId17"/>
    <p:sldId id="275" r:id="rId18"/>
    <p:sldId id="272" r:id="rId19"/>
    <p:sldId id="271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50" autoAdjust="0"/>
  </p:normalViewPr>
  <p:slideViewPr>
    <p:cSldViewPr>
      <p:cViewPr varScale="1">
        <p:scale>
          <a:sx n="93" d="100"/>
          <a:sy n="93" d="100"/>
        </p:scale>
        <p:origin x="5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138E1-4B70-4C0C-BE02-E4A40FC1B361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CE981-A4D8-46B6-9193-0B4D45FC5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988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CE981-A4D8-46B6-9193-0B4D45FC50D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59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4CC4-6A62-4FF0-BFBC-06E540A3A97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696971-0C1D-48FF-96C2-B2804CC40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4CC4-6A62-4FF0-BFBC-06E540A3A97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6971-0C1D-48FF-96C2-B2804CC40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4CC4-6A62-4FF0-BFBC-06E540A3A97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6971-0C1D-48FF-96C2-B2804CC40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4CC4-6A62-4FF0-BFBC-06E540A3A97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696971-0C1D-48FF-96C2-B2804CC40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4CC4-6A62-4FF0-BFBC-06E540A3A97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6971-0C1D-48FF-96C2-B2804CC40F4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4CC4-6A62-4FF0-BFBC-06E540A3A97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6971-0C1D-48FF-96C2-B2804CC40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4CC4-6A62-4FF0-BFBC-06E540A3A97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696971-0C1D-48FF-96C2-B2804CC40F4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4CC4-6A62-4FF0-BFBC-06E540A3A97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6971-0C1D-48FF-96C2-B2804CC40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4CC4-6A62-4FF0-BFBC-06E540A3A97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6971-0C1D-48FF-96C2-B2804CC40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4CC4-6A62-4FF0-BFBC-06E540A3A97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6971-0C1D-48FF-96C2-B2804CC40F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04CC4-6A62-4FF0-BFBC-06E540A3A97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96971-0C1D-48FF-96C2-B2804CC40F4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E04CC4-6A62-4FF0-BFBC-06E540A3A974}" type="datetimeFigureOut">
              <a:rPr lang="ru-RU" smtClean="0"/>
              <a:t>04.03.2020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696971-0C1D-48FF-96C2-B2804CC40F4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0"/>
            <a:ext cx="6084168" cy="6597352"/>
          </a:xfrm>
        </p:spPr>
        <p:txBody>
          <a:bodyPr>
            <a:prstTxWarp prst="textCanDown">
              <a:avLst/>
            </a:prstTxWarp>
            <a:norm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Jikharev" pitchFamily="2" charset="0"/>
              </a:rPr>
              <a:t>Волшебный </a:t>
            </a:r>
            <a:br>
              <a:rPr lang="ru-RU" sz="18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Jikharev" pitchFamily="2" charset="0"/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Jikharev" pitchFamily="2" charset="0"/>
              </a:rPr>
              <a:t>мир </a:t>
            </a:r>
            <a:br>
              <a:rPr lang="ru-RU" sz="18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Jikharev" pitchFamily="2" charset="0"/>
              </a:rPr>
            </a:br>
            <a:r>
              <a:rPr lang="ru-RU" sz="18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Jikharev" pitchFamily="2" charset="0"/>
              </a:rPr>
              <a:t>поэзии</a:t>
            </a:r>
            <a:r>
              <a:rPr lang="ru-RU" sz="24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Jikharev" pitchFamily="2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Jikharev" pitchFamily="2" charset="0"/>
              </a:rPr>
            </a:br>
            <a:r>
              <a:rPr lang="ru-RU" sz="2000" b="1" dirty="0" err="1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Jikharev" pitchFamily="2" charset="0"/>
              </a:rPr>
              <a:t>Фаризы</a:t>
            </a:r>
            <a:r>
              <a:rPr lang="ru-RU" sz="20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Jikharev" pitchFamily="2" charset="0"/>
              </a:rPr>
              <a:t> </a:t>
            </a:r>
            <a:br>
              <a:rPr lang="ru-RU" sz="2000" b="1" dirty="0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Jikharev" pitchFamily="2" charset="0"/>
              </a:rPr>
            </a:br>
            <a:r>
              <a:rPr lang="ru-RU" sz="2000" b="1" dirty="0" err="1" smtClean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Z Jikharev" pitchFamily="2" charset="0"/>
              </a:rPr>
              <a:t>Онгарсыновой</a:t>
            </a:r>
            <a:endParaRPr lang="ru-RU" sz="4400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Z Jikharev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-881400"/>
            <a:ext cx="845820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" y="80144"/>
            <a:ext cx="3766096" cy="54726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7503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264" y="378103"/>
            <a:ext cx="3422501" cy="15767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Перу </a:t>
            </a:r>
            <a:r>
              <a:rPr lang="ru-RU" sz="3100" b="1" dirty="0" err="1">
                <a:solidFill>
                  <a:srgbClr val="0070C0"/>
                </a:solidFill>
              </a:rPr>
              <a:t>Ф.Унгарсыновой</a:t>
            </a:r>
            <a:r>
              <a:rPr lang="ru-RU" sz="31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677" y="2924944"/>
            <a:ext cx="8812088" cy="36835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400" b="1" dirty="0"/>
              <a:t>Перу </a:t>
            </a:r>
            <a:r>
              <a:rPr lang="ru-RU" sz="3400" b="1" dirty="0" err="1"/>
              <a:t>Ф.Унгарсыновой</a:t>
            </a:r>
            <a:r>
              <a:rPr lang="ru-RU" sz="3400" b="1" dirty="0"/>
              <a:t> принадлежат также сборник художественных очерков «Высота», выпущенный в 1976 году издательством «Казахстан», документальная повесть «</a:t>
            </a:r>
            <a:r>
              <a:rPr lang="ru-RU" sz="3400" b="1" dirty="0" err="1"/>
              <a:t>Камшат</a:t>
            </a:r>
            <a:r>
              <a:rPr lang="ru-RU" sz="3400" b="1" dirty="0"/>
              <a:t>», вышедшая в издательстве «</a:t>
            </a:r>
            <a:r>
              <a:rPr lang="ru-RU" sz="3400" b="1" dirty="0" err="1"/>
              <a:t>Жазушы</a:t>
            </a:r>
            <a:r>
              <a:rPr lang="ru-RU" sz="3400" b="1" dirty="0"/>
              <a:t>». </a:t>
            </a:r>
          </a:p>
          <a:p>
            <a:pPr marL="0" indent="0">
              <a:buNone/>
            </a:pPr>
            <a:r>
              <a:rPr lang="ru-RU" sz="3400" b="1" dirty="0"/>
              <a:t>Одна из ее книг названа «Полдневный жар</a:t>
            </a:r>
            <a:r>
              <a:rPr lang="ru-RU" sz="3400" b="1" dirty="0" smtClean="0"/>
              <a:t>». В </a:t>
            </a:r>
            <a:r>
              <a:rPr lang="ru-RU" sz="3400" b="1" dirty="0"/>
              <a:t>ней впервые на русском языке наиболее полно представлено собрание стихотворений и поэм </a:t>
            </a:r>
            <a:r>
              <a:rPr lang="ru-RU" sz="3400" b="1" dirty="0" err="1"/>
              <a:t>Фаризы</a:t>
            </a:r>
            <a:r>
              <a:rPr lang="ru-RU" sz="3400" b="1" dirty="0"/>
              <a:t> </a:t>
            </a:r>
            <a:r>
              <a:rPr lang="ru-RU" sz="3400" b="1" dirty="0" err="1"/>
              <a:t>Унгарсыновой</a:t>
            </a:r>
            <a:r>
              <a:rPr lang="ru-RU" sz="3400" b="1" dirty="0"/>
              <a:t>. </a:t>
            </a:r>
          </a:p>
          <a:p>
            <a:pPr marL="0" indent="0">
              <a:buNone/>
            </a:pPr>
            <a:r>
              <a:rPr lang="ru-RU" sz="3400" b="1" dirty="0"/>
              <a:t>В книге «Полдневный жар» представлен прежде всего Казахстан – родина поэтессы, и как зримо, вещественно рассказано о ней! Здесь и зеленая весна Мангышлака, и жаркий желто-матовый ковер пустыни, и быстрый бег волн Каспийского моря… </a:t>
            </a:r>
          </a:p>
          <a:p>
            <a:pPr marL="0" indent="0">
              <a:buNone/>
            </a:pPr>
            <a:r>
              <a:rPr lang="ru-RU" sz="3400" b="1" dirty="0"/>
              <a:t>Острая социальность, гражданственность свойственны поэмам «Проклятье» и «Окровавленная победа». Особой духовной силой покоряют </a:t>
            </a:r>
            <a:r>
              <a:rPr lang="ru-RU" sz="3400" b="1" dirty="0" smtClean="0"/>
              <a:t>размышления поэзии о современности </a:t>
            </a:r>
            <a:r>
              <a:rPr lang="ru-RU" sz="3400" b="1" dirty="0"/>
              <a:t>в поэме «Алмазный клинок». 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765" y="17403"/>
            <a:ext cx="3429000" cy="241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89" y="252892"/>
            <a:ext cx="2047875" cy="222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806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-5377"/>
            <a:ext cx="3060457" cy="311532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7620" y="332656"/>
            <a:ext cx="4484820" cy="955576"/>
          </a:xfrm>
        </p:spPr>
        <p:txBody>
          <a:bodyPr>
            <a:normAutofit fontScale="90000"/>
          </a:bodyPr>
          <a:lstStyle/>
          <a:p>
            <a:r>
              <a:rPr lang="ru-RU" dirty="0"/>
              <a:t>любовь и ненависть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109949"/>
            <a:ext cx="8686800" cy="37444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Критики </a:t>
            </a:r>
            <a:r>
              <a:rPr lang="ru-RU" b="1" dirty="0"/>
              <a:t>называют творчество </a:t>
            </a:r>
            <a:r>
              <a:rPr lang="ru-RU" b="1" dirty="0" err="1"/>
              <a:t>Фаризы</a:t>
            </a:r>
            <a:r>
              <a:rPr lang="ru-RU" b="1" dirty="0"/>
              <a:t> </a:t>
            </a:r>
            <a:r>
              <a:rPr lang="ru-RU" b="1" dirty="0" err="1"/>
              <a:t>Онгарсыновой</a:t>
            </a:r>
            <a:r>
              <a:rPr lang="ru-RU" b="1" dirty="0"/>
              <a:t> настоящим прорывом в казахской литературе. Ее стихи — это целая эпоха, отмечают поклонники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err="1"/>
              <a:t>Фариза</a:t>
            </a:r>
            <a:r>
              <a:rPr lang="ru-RU" b="1" dirty="0"/>
              <a:t> </a:t>
            </a:r>
            <a:r>
              <a:rPr lang="ru-RU" b="1" dirty="0" err="1"/>
              <a:t>Онгарсынова</a:t>
            </a:r>
            <a:r>
              <a:rPr lang="ru-RU" b="1" dirty="0"/>
              <a:t> и сегодня остается одним из самых читаемых авторов </a:t>
            </a:r>
            <a:r>
              <a:rPr lang="ru-RU" b="1" dirty="0" err="1"/>
              <a:t>Казахстана.В</a:t>
            </a:r>
            <a:r>
              <a:rPr lang="ru-RU" b="1" dirty="0"/>
              <a:t> поэзии она искренна, даже в советское время не боялась писать о независимости народа, призывала любить свой народ, его традиции и культуру. Наверное, поэтому, простые люди так любили и любят ее творения. Основные темы её творчества – любовь и ненависть, мужество и трусость, добро и зло. Множество своих стихотворений поэтесса посвятила аулу, где родилась, своим землякам. Произведениям </a:t>
            </a:r>
            <a:r>
              <a:rPr lang="ru-RU" b="1" dirty="0" err="1"/>
              <a:t>Фаризы</a:t>
            </a:r>
            <a:r>
              <a:rPr lang="ru-RU" b="1" dirty="0"/>
              <a:t> </a:t>
            </a:r>
            <a:r>
              <a:rPr lang="ru-RU" b="1" dirty="0" err="1"/>
              <a:t>Унгарсыновой</a:t>
            </a:r>
            <a:r>
              <a:rPr lang="ru-RU" b="1" dirty="0"/>
              <a:t> свойственны социальность и гражданственность, они призывают любить и уважать свою нацию, ее традиции и культуру.</a:t>
            </a:r>
          </a:p>
        </p:txBody>
      </p:sp>
    </p:spTree>
    <p:extLst>
      <p:ext uri="{BB962C8B-B14F-4D97-AF65-F5344CB8AC3E}">
        <p14:creationId xmlns:p14="http://schemas.microsoft.com/office/powerpoint/2010/main" val="32231495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2" y="258967"/>
            <a:ext cx="2975106" cy="28165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28283"/>
            <a:ext cx="5836982" cy="1027584"/>
          </a:xfrm>
        </p:spPr>
        <p:txBody>
          <a:bodyPr/>
          <a:lstStyle/>
          <a:p>
            <a:r>
              <a:rPr lang="ru-RU" dirty="0" smtClean="0"/>
              <a:t>Музыкальное звучание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464267"/>
            <a:ext cx="6356138" cy="35651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Ее творчество востребовано не только в литературе, многие стихи </a:t>
            </a:r>
            <a:r>
              <a:rPr lang="ru-RU" b="1" dirty="0" err="1"/>
              <a:t>Онгарсыновой</a:t>
            </a:r>
            <a:r>
              <a:rPr lang="ru-RU" b="1" dirty="0"/>
              <a:t> положены на музыку и уже полвека звучат на казахстанской эстраде. Самые известные песни исполнили </a:t>
            </a:r>
            <a:r>
              <a:rPr lang="ru-RU" b="1" dirty="0" err="1"/>
              <a:t>Бекзат</a:t>
            </a:r>
            <a:r>
              <a:rPr lang="ru-RU" b="1" dirty="0"/>
              <a:t> </a:t>
            </a:r>
            <a:r>
              <a:rPr lang="ru-RU" b="1" dirty="0" err="1"/>
              <a:t>Оспанов</a:t>
            </a:r>
            <a:r>
              <a:rPr lang="ru-RU" b="1" dirty="0"/>
              <a:t>, </a:t>
            </a:r>
            <a:r>
              <a:rPr lang="ru-RU" b="1" dirty="0" err="1"/>
              <a:t>Табыл</a:t>
            </a:r>
            <a:r>
              <a:rPr lang="ru-RU" b="1" dirty="0"/>
              <a:t> </a:t>
            </a:r>
            <a:r>
              <a:rPr lang="ru-RU" b="1" dirty="0" err="1"/>
              <a:t>Досымов</a:t>
            </a:r>
            <a:r>
              <a:rPr lang="ru-RU" b="1" dirty="0"/>
              <a:t>, Тамара </a:t>
            </a:r>
            <a:r>
              <a:rPr lang="ru-RU" b="1" dirty="0" err="1"/>
              <a:t>Асар</a:t>
            </a:r>
            <a:r>
              <a:rPr lang="ru-RU" b="1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839" y="5081754"/>
            <a:ext cx="2883967" cy="1646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638" y="3207361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7967">
            <a:off x="3254939" y="1260877"/>
            <a:ext cx="2768873" cy="1841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1797" y="1268760"/>
            <a:ext cx="2411113" cy="135022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869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45728"/>
            <a:ext cx="4032448" cy="1699095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0070C0"/>
                </a:solidFill>
              </a:rPr>
              <a:t>Е</a:t>
            </a:r>
            <a:r>
              <a:rPr lang="ru-RU" b="1" dirty="0" smtClean="0">
                <a:solidFill>
                  <a:srgbClr val="0070C0"/>
                </a:solidFill>
              </a:rPr>
              <a:t>ё</a:t>
            </a:r>
            <a:r>
              <a:rPr lang="kk-KZ" b="1" dirty="0" smtClean="0">
                <a:solidFill>
                  <a:srgbClr val="0070C0"/>
                </a:solidFill>
              </a:rPr>
              <a:t> перу принадлежат...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94" y="70787"/>
            <a:ext cx="1507416" cy="2204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2360181"/>
            <a:ext cx="3121281" cy="2047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70788"/>
            <a:ext cx="1402029" cy="2242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22729"/>
            <a:ext cx="1728192" cy="2290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789" y="2329342"/>
            <a:ext cx="1507415" cy="20851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75" y="4468597"/>
            <a:ext cx="1507415" cy="2290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143" y="2367261"/>
            <a:ext cx="2914199" cy="2047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0032" y="4522729"/>
            <a:ext cx="1666875" cy="2290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/>
          <a:srcRect l="19760" t="2082" r="19760" b="3839"/>
          <a:stretch/>
        </p:blipFill>
        <p:spPr>
          <a:xfrm>
            <a:off x="1907704" y="70787"/>
            <a:ext cx="1440160" cy="2204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6296" y="4522729"/>
            <a:ext cx="1546047" cy="2290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2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563" y="322548"/>
            <a:ext cx="4608512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казахская амазонка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2132856"/>
            <a:ext cx="9036496" cy="38164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                  «</a:t>
            </a:r>
            <a:r>
              <a:rPr lang="ru-RU" b="1" dirty="0" err="1"/>
              <a:t>Фариза</a:t>
            </a:r>
            <a:r>
              <a:rPr lang="ru-RU" b="1" dirty="0"/>
              <a:t> </a:t>
            </a:r>
            <a:r>
              <a:rPr lang="ru-RU" b="1" dirty="0" err="1"/>
              <a:t>Унгарсынова</a:t>
            </a:r>
            <a:r>
              <a:rPr lang="ru-RU" b="1" dirty="0"/>
              <a:t> всегда была яркой, неординарной личностью, вокруг которой взвихривались и поэтические, и человеческие страсти. Прямая и открытая в стихах и суждениях, на литературном олимпе СССР она обрела славу таинственной амазонки казахской поэзии».</a:t>
            </a:r>
          </a:p>
          <a:p>
            <a:pPr marL="0" indent="0" algn="r">
              <a:buNone/>
            </a:pPr>
            <a:r>
              <a:rPr lang="ru-RU" dirty="0"/>
              <a:t>                                                                                                                              </a:t>
            </a:r>
            <a:r>
              <a:rPr lang="ru-RU" b="1" dirty="0">
                <a:latin typeface="Monotype Corsiva" panose="03010101010201010101" pitchFamily="66" charset="0"/>
              </a:rPr>
              <a:t>Любовь </a:t>
            </a:r>
            <a:r>
              <a:rPr lang="ru-RU" b="1" dirty="0" err="1">
                <a:latin typeface="Monotype Corsiva" panose="03010101010201010101" pitchFamily="66" charset="0"/>
              </a:rPr>
              <a:t>Шашкова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941168"/>
            <a:ext cx="2461642" cy="18975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8640"/>
            <a:ext cx="1272540" cy="204181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4192" t="7692" r="24401" b="7692"/>
          <a:stretch/>
        </p:blipFill>
        <p:spPr>
          <a:xfrm>
            <a:off x="7380312" y="188640"/>
            <a:ext cx="1502350" cy="19442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7590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ариза Онгарсынова\Онгарсынова фото\загруженное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3" y="-20672"/>
            <a:ext cx="2250476" cy="32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-1539552"/>
            <a:ext cx="2709738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59" y="1"/>
            <a:ext cx="6408713" cy="20608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err="1" smtClean="0">
                <a:solidFill>
                  <a:srgbClr val="0070C0"/>
                </a:solidFill>
              </a:rPr>
              <a:t>Ф.Унгарсыновой</a:t>
            </a:r>
            <a:r>
              <a:rPr lang="ru-RU" sz="2800" b="1" dirty="0" smtClean="0">
                <a:solidFill>
                  <a:srgbClr val="0070C0"/>
                </a:solidFill>
              </a:rPr>
              <a:t> написаны и литературно-критические статьи о творчестве казахских поэтов </a:t>
            </a:r>
            <a:r>
              <a:rPr lang="ru-RU" sz="2400" b="1" dirty="0" err="1" smtClean="0">
                <a:solidFill>
                  <a:srgbClr val="0070C0"/>
                </a:solidFill>
              </a:rPr>
              <a:t>А.Тажибаева</a:t>
            </a:r>
            <a:r>
              <a:rPr lang="ru-RU" sz="2400" b="1" dirty="0" smtClean="0">
                <a:solidFill>
                  <a:srgbClr val="0070C0"/>
                </a:solidFill>
              </a:rPr>
              <a:t>, </a:t>
            </a:r>
            <a:r>
              <a:rPr lang="ru-RU" sz="2400" b="1" dirty="0" err="1" smtClean="0">
                <a:solidFill>
                  <a:srgbClr val="0070C0"/>
                </a:solidFill>
              </a:rPr>
              <a:t>М.Макатаева</a:t>
            </a:r>
            <a:r>
              <a:rPr lang="ru-RU" sz="2400" b="1" dirty="0" smtClean="0">
                <a:solidFill>
                  <a:srgbClr val="0070C0"/>
                </a:solidFill>
              </a:rPr>
              <a:t>, чилийского поэта Пабло Неруды и др.</a:t>
            </a:r>
          </a:p>
          <a:p>
            <a:pPr marL="0" indent="0">
              <a:buNone/>
            </a:pPr>
            <a:r>
              <a:rPr lang="ru-RU" sz="2000" b="1" dirty="0" smtClean="0"/>
              <a:t> </a:t>
            </a:r>
            <a:endParaRPr lang="ru-RU" sz="2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08" y="2060848"/>
            <a:ext cx="2925763" cy="155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1" y="3617639"/>
            <a:ext cx="88924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Занимается поэтесса и переводами. Ею переведены на казахский язык повести для детей молдавского писателя </a:t>
            </a:r>
            <a:r>
              <a:rPr lang="ru-RU" sz="2200" b="1" dirty="0" err="1"/>
              <a:t>С.Вангели</a:t>
            </a:r>
            <a:r>
              <a:rPr lang="ru-RU" sz="2200" b="1" dirty="0"/>
              <a:t> «Приключения </a:t>
            </a:r>
            <a:r>
              <a:rPr lang="ru-RU" sz="2200" b="1" dirty="0" err="1"/>
              <a:t>Гугуце</a:t>
            </a:r>
            <a:r>
              <a:rPr lang="ru-RU" sz="2200" b="1" dirty="0"/>
              <a:t>», «Дедушкин министр», циклы стихов </a:t>
            </a:r>
            <a:r>
              <a:rPr lang="ru-RU" sz="2200" b="1" dirty="0" err="1"/>
              <a:t>С.Капутикян</a:t>
            </a:r>
            <a:r>
              <a:rPr lang="ru-RU" sz="2200" b="1" dirty="0"/>
              <a:t>, </a:t>
            </a:r>
            <a:r>
              <a:rPr lang="ru-RU" sz="2200" b="1" dirty="0" err="1"/>
              <a:t>Е.Евтушенко</a:t>
            </a:r>
            <a:r>
              <a:rPr lang="ru-RU" sz="2200" b="1" dirty="0"/>
              <a:t>, </a:t>
            </a:r>
            <a:r>
              <a:rPr lang="ru-RU" sz="2200" b="1" dirty="0" err="1"/>
              <a:t>Р.Казаковой</a:t>
            </a:r>
            <a:r>
              <a:rPr lang="ru-RU" sz="2200" b="1" dirty="0"/>
              <a:t>, арабского поэта </a:t>
            </a:r>
            <a:r>
              <a:rPr lang="ru-RU" sz="2200" b="1" dirty="0" err="1"/>
              <a:t>Абдурахмана</a:t>
            </a:r>
            <a:r>
              <a:rPr lang="ru-RU" sz="2200" b="1" dirty="0"/>
              <a:t> аль-</a:t>
            </a:r>
            <a:r>
              <a:rPr lang="ru-RU" sz="2200" b="1" dirty="0" err="1"/>
              <a:t>Хамиси</a:t>
            </a:r>
            <a:r>
              <a:rPr lang="ru-RU" sz="2200" b="1" dirty="0"/>
              <a:t>, книги </a:t>
            </a:r>
            <a:r>
              <a:rPr lang="ru-RU" sz="2200" b="1" dirty="0" err="1"/>
              <a:t>П.Неруды</a:t>
            </a:r>
            <a:r>
              <a:rPr lang="ru-RU" sz="2200" b="1" dirty="0"/>
              <a:t> «Четыре времени сердца» и др. </a:t>
            </a:r>
          </a:p>
          <a:p>
            <a:r>
              <a:rPr lang="ru-RU" sz="2200" b="1" dirty="0"/>
              <a:t>Поэтесса занимается большой общественной деятельностью. Была депутатом Мажилиса. За выдающиеся заслуги перед Родиной поэтесса награждена орденом «Знак почета», медалями, удостоена почетного звания «Народный писатель Казахстана».</a:t>
            </a:r>
          </a:p>
        </p:txBody>
      </p:sp>
    </p:spTree>
    <p:extLst>
      <p:ext uri="{BB962C8B-B14F-4D97-AF65-F5344CB8AC3E}">
        <p14:creationId xmlns:p14="http://schemas.microsoft.com/office/powerpoint/2010/main" val="4996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45" t="18697"/>
          <a:stretch/>
        </p:blipFill>
        <p:spPr bwMode="auto">
          <a:xfrm>
            <a:off x="6516216" y="4249937"/>
            <a:ext cx="1835696" cy="2458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14536"/>
            <a:ext cx="5400600" cy="8382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за выдающиеся заслуги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520" y="2298829"/>
            <a:ext cx="8783960" cy="44099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err="1"/>
              <a:t>Фариза</a:t>
            </a:r>
            <a:r>
              <a:rPr lang="ru-RU" sz="1600" b="1" dirty="0"/>
              <a:t> </a:t>
            </a:r>
            <a:r>
              <a:rPr lang="ru-RU" sz="1600" b="1" dirty="0" err="1"/>
              <a:t>Онгарсынова</a:t>
            </a:r>
            <a:r>
              <a:rPr lang="ru-RU" sz="1600" b="1" dirty="0"/>
              <a:t> – поэтесса, автор целого ряда поэтических книг и публикаций. Народный писатель Республики Казахстан, Лауреат Государственной премии Республики Казахстан. Награждена орденом «Знак почета».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В </a:t>
            </a:r>
            <a:r>
              <a:rPr lang="ru-RU" sz="1600" b="1" dirty="0"/>
              <a:t>2009г за выдающиеся заслуги перед государством и обществом Президент Н.А. Назарбаев вручил </a:t>
            </a:r>
            <a:r>
              <a:rPr lang="ru-RU" sz="1600" b="1" dirty="0" err="1"/>
              <a:t>Фаризе</a:t>
            </a:r>
            <a:r>
              <a:rPr lang="ru-RU" sz="1600" b="1" dirty="0"/>
              <a:t> </a:t>
            </a:r>
            <a:r>
              <a:rPr lang="ru-RU" sz="1600" b="1" dirty="0" err="1"/>
              <a:t>Унгарсыновой</a:t>
            </a:r>
            <a:r>
              <a:rPr lang="ru-RU" sz="1600" b="1" dirty="0"/>
              <a:t> орден «</a:t>
            </a:r>
            <a:r>
              <a:rPr lang="ru-RU" sz="1600" b="1" dirty="0" err="1"/>
              <a:t>Достық</a:t>
            </a:r>
            <a:r>
              <a:rPr lang="ru-RU" sz="1600" b="1" dirty="0" smtClean="0"/>
              <a:t>».</a:t>
            </a:r>
          </a:p>
          <a:p>
            <a:pPr marL="0" indent="0">
              <a:buNone/>
            </a:pPr>
            <a:r>
              <a:rPr lang="ru-RU" sz="1600" b="1" dirty="0" smtClean="0"/>
              <a:t> </a:t>
            </a:r>
            <a:r>
              <a:rPr lang="ru-RU" sz="1600" b="1" dirty="0"/>
              <a:t>Работала </a:t>
            </a:r>
            <a:r>
              <a:rPr lang="ru-RU" sz="1600" b="1" dirty="0" smtClean="0"/>
              <a:t>как уже сообщили ранее, преподавателем </a:t>
            </a:r>
            <a:r>
              <a:rPr lang="ru-RU" sz="1600" b="1" dirty="0"/>
              <a:t>языка и </a:t>
            </a:r>
            <a:r>
              <a:rPr lang="ru-RU" sz="1600" b="1" dirty="0" smtClean="0"/>
              <a:t>литературы</a:t>
            </a:r>
            <a:r>
              <a:rPr lang="ru-RU" sz="1600" b="1" dirty="0"/>
              <a:t>, директором сельской </a:t>
            </a:r>
            <a:r>
              <a:rPr lang="ru-RU" sz="1600" b="1" dirty="0" smtClean="0"/>
              <a:t>школы, а также </a:t>
            </a:r>
            <a:r>
              <a:rPr lang="ru-RU" sz="1600" b="1" dirty="0"/>
              <a:t>редактором республиканских газет и журналов Казахстана</a:t>
            </a:r>
            <a:r>
              <a:rPr lang="ru-RU" sz="1600" b="1" dirty="0" smtClean="0"/>
              <a:t>, например: </a:t>
            </a:r>
          </a:p>
          <a:p>
            <a:pPr marL="0" indent="0">
              <a:buNone/>
            </a:pPr>
            <a:r>
              <a:rPr lang="ru-RU" sz="1600" b="1" dirty="0" smtClean="0"/>
              <a:t>собственным </a:t>
            </a:r>
            <a:r>
              <a:rPr lang="ru-RU" sz="1600" b="1" dirty="0"/>
              <a:t>корреспондентом газеты «</a:t>
            </a:r>
            <a:r>
              <a:rPr lang="ru-RU" sz="1600" b="1" dirty="0" err="1"/>
              <a:t>Лениншіл</a:t>
            </a:r>
            <a:r>
              <a:rPr lang="ru-RU" sz="1600" b="1" dirty="0"/>
              <a:t> </a:t>
            </a:r>
            <a:r>
              <a:rPr lang="ru-RU" sz="1600" b="1" dirty="0" err="1"/>
              <a:t>жас</a:t>
            </a:r>
            <a:r>
              <a:rPr lang="ru-RU" sz="1600" b="1" dirty="0" smtClean="0"/>
              <a:t>»,</a:t>
            </a:r>
          </a:p>
          <a:p>
            <a:pPr marL="0" indent="0">
              <a:buNone/>
            </a:pPr>
            <a:r>
              <a:rPr lang="ru-RU" sz="1600" b="1" dirty="0" smtClean="0"/>
              <a:t> республиканской </a:t>
            </a:r>
            <a:r>
              <a:rPr lang="ru-RU" sz="1600" b="1" dirty="0"/>
              <a:t>газеты «</a:t>
            </a:r>
            <a:r>
              <a:rPr lang="ru-RU" sz="1600" b="1" dirty="0" err="1"/>
              <a:t>Қазақстан</a:t>
            </a:r>
            <a:r>
              <a:rPr lang="ru-RU" sz="1600" b="1" dirty="0"/>
              <a:t> </a:t>
            </a:r>
            <a:r>
              <a:rPr lang="ru-RU" sz="1600" b="1" dirty="0" err="1"/>
              <a:t>пионері</a:t>
            </a:r>
            <a:r>
              <a:rPr lang="ru-RU" sz="1600" b="1" dirty="0"/>
              <a:t>», главным 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редактором </a:t>
            </a:r>
            <a:r>
              <a:rPr lang="ru-RU" sz="1600" b="1" dirty="0"/>
              <a:t>журнала «Пионер».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И </a:t>
            </a:r>
            <a:r>
              <a:rPr lang="ru-RU" sz="1600" b="1" dirty="0"/>
              <a:t>всегда, в стихах и статьях писала о простых людях,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поднимала </a:t>
            </a:r>
            <a:r>
              <a:rPr lang="ru-RU" sz="1600" b="1" dirty="0"/>
              <a:t>насущные проблемы родного </a:t>
            </a:r>
            <a:r>
              <a:rPr lang="ru-RU" sz="1600" b="1" dirty="0" smtClean="0"/>
              <a:t>края. </a:t>
            </a:r>
          </a:p>
          <a:p>
            <a:pPr marL="0" indent="0">
              <a:buNone/>
            </a:pPr>
            <a:r>
              <a:rPr lang="ru-RU" sz="1600" b="1" dirty="0" err="1" smtClean="0"/>
              <a:t>Фариза</a:t>
            </a:r>
            <a:r>
              <a:rPr lang="ru-RU" sz="1600" b="1" dirty="0" smtClean="0"/>
              <a:t> </a:t>
            </a:r>
            <a:r>
              <a:rPr lang="ru-RU" sz="1600" b="1" dirty="0" err="1"/>
              <a:t>Онгарсынова</a:t>
            </a:r>
            <a:r>
              <a:rPr lang="ru-RU" sz="1600" b="1" dirty="0"/>
              <a:t> не раз избиралась депутатом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Мажилиса </a:t>
            </a:r>
            <a:r>
              <a:rPr lang="ru-RU" sz="1600" b="1" dirty="0"/>
              <a:t>Парламента Республики Казахстан.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Она до сих пор отстаивает </a:t>
            </a:r>
            <a:r>
              <a:rPr lang="ru-RU" sz="1600" b="1" dirty="0"/>
              <a:t>и защищает права 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b="1" dirty="0" smtClean="0"/>
              <a:t>Матери </a:t>
            </a:r>
            <a:r>
              <a:rPr lang="ru-RU" sz="1600" b="1" dirty="0"/>
              <a:t>и Женщины.</a:t>
            </a:r>
          </a:p>
          <a:p>
            <a:pPr marL="0" indent="0">
              <a:buNone/>
            </a:pPr>
            <a:endParaRPr lang="ru-RU" sz="11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40390"/>
            <a:ext cx="1518945" cy="19562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029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7680" y="620688"/>
            <a:ext cx="561662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вклад в </a:t>
            </a:r>
            <a:r>
              <a:rPr lang="ru-RU" dirty="0" smtClean="0">
                <a:solidFill>
                  <a:srgbClr val="0070C0"/>
                </a:solidFill>
              </a:rPr>
              <a:t>творчество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казахстанских </a:t>
            </a:r>
            <a:r>
              <a:rPr lang="ru-RU" dirty="0">
                <a:solidFill>
                  <a:srgbClr val="0070C0"/>
                </a:solidFill>
              </a:rPr>
              <a:t>писателей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204864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До конца жизни </a:t>
            </a:r>
            <a:r>
              <a:rPr lang="ru-RU" b="1" dirty="0" err="1" smtClean="0"/>
              <a:t>Фариза</a:t>
            </a:r>
            <a:r>
              <a:rPr lang="ru-RU" b="1" dirty="0" smtClean="0"/>
              <a:t> </a:t>
            </a:r>
            <a:r>
              <a:rPr lang="ru-RU" b="1" dirty="0" err="1"/>
              <a:t>Онгарсынова</a:t>
            </a:r>
            <a:r>
              <a:rPr lang="ru-RU" b="1" dirty="0"/>
              <a:t> </a:t>
            </a:r>
            <a:r>
              <a:rPr lang="ru-RU" b="1" dirty="0" smtClean="0"/>
              <a:t>вносила </a:t>
            </a:r>
            <a:r>
              <a:rPr lang="ru-RU" b="1" dirty="0"/>
              <a:t>свой вклад в развитие казахстанской поэзии: она </a:t>
            </a:r>
            <a:r>
              <a:rPr lang="ru-RU" b="1" dirty="0" smtClean="0"/>
              <a:t>являлась </a:t>
            </a:r>
            <a:r>
              <a:rPr lang="ru-RU" b="1" dirty="0"/>
              <a:t>главным редактором Республиканского литературно-художественного журнала «</a:t>
            </a:r>
            <a:r>
              <a:rPr lang="ru-RU" b="1" dirty="0" err="1"/>
              <a:t>Тумар</a:t>
            </a:r>
            <a:r>
              <a:rPr lang="ru-RU" b="1" dirty="0"/>
              <a:t>», а также </a:t>
            </a:r>
            <a:r>
              <a:rPr lang="ru-RU" b="1" dirty="0" smtClean="0"/>
              <a:t>поддерживала всегда </a:t>
            </a:r>
            <a:r>
              <a:rPr lang="ru-RU" b="1" dirty="0"/>
              <a:t>молодых талантливых литераторов. С 2007 года она </a:t>
            </a:r>
            <a:r>
              <a:rPr lang="ru-RU" b="1" dirty="0" smtClean="0"/>
              <a:t>была председателем </a:t>
            </a:r>
            <a:r>
              <a:rPr lang="ru-RU" b="1" dirty="0"/>
              <a:t>оргкомитета акции «Одна страна — одна книга». Ее </a:t>
            </a:r>
            <a:r>
              <a:rPr lang="ru-RU" b="1" dirty="0" smtClean="0"/>
              <a:t>работы до сих пор  вносят </a:t>
            </a:r>
            <a:r>
              <a:rPr lang="ru-RU" b="1" dirty="0"/>
              <a:t>большой вклад в пропаганду творчества казахстанских </a:t>
            </a:r>
            <a:r>
              <a:rPr lang="ru-RU" b="1" dirty="0" smtClean="0"/>
              <a:t>писателей и  </a:t>
            </a:r>
            <a:r>
              <a:rPr lang="ru-RU" b="1" dirty="0"/>
              <a:t>привлечение подрастающего поколения к чтению.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4500"/>
            <a:ext cx="2334970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0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428" y="241605"/>
            <a:ext cx="446449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за выдающиеся заслуги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096" y="58455"/>
            <a:ext cx="2466975" cy="2310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89822" y="2693588"/>
            <a:ext cx="2466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КГУ «СОШ </a:t>
            </a:r>
            <a:r>
              <a:rPr lang="ru-RU" sz="1200" b="1" dirty="0" err="1"/>
              <a:t>им.Ф.Онгарсыновой</a:t>
            </a:r>
            <a:r>
              <a:rPr lang="ru-RU" sz="1200" b="1" dirty="0" smtClean="0"/>
              <a:t>» </a:t>
            </a:r>
          </a:p>
          <a:p>
            <a:r>
              <a:rPr lang="ru-RU" sz="1200" b="1" dirty="0"/>
              <a:t> </a:t>
            </a:r>
            <a:r>
              <a:rPr lang="ru-RU" sz="1200" b="1" dirty="0" smtClean="0"/>
              <a:t>           г. Атырау</a:t>
            </a:r>
            <a:endParaRPr lang="ru-RU" sz="1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896" y="4594842"/>
            <a:ext cx="2689606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6449897" y="6549575"/>
            <a:ext cx="2701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/>
              <a:t>Улица в честь </a:t>
            </a:r>
            <a:r>
              <a:rPr lang="ru-RU" sz="1200" b="1" dirty="0" err="1"/>
              <a:t>Фаризы</a:t>
            </a:r>
            <a:r>
              <a:rPr lang="ru-RU" sz="1200" b="1" dirty="0"/>
              <a:t> </a:t>
            </a:r>
            <a:r>
              <a:rPr lang="ru-RU" sz="1200" b="1" dirty="0" err="1"/>
              <a:t>Онгарсыновой</a:t>
            </a:r>
            <a:r>
              <a:rPr lang="ru-RU" sz="1200" b="1" dirty="0"/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648" y="152707"/>
            <a:ext cx="2678345" cy="2019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637123" y="1157416"/>
            <a:ext cx="36511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- </a:t>
            </a:r>
            <a:r>
              <a:rPr lang="ru-RU" sz="2000" b="1" dirty="0" err="1"/>
              <a:t>Фариза</a:t>
            </a:r>
            <a:r>
              <a:rPr lang="ru-RU" sz="2000" b="1" dirty="0"/>
              <a:t> </a:t>
            </a:r>
            <a:r>
              <a:rPr lang="ru-RU" sz="2000" b="1" dirty="0" err="1"/>
              <a:t>Онгарсынова</a:t>
            </a:r>
            <a:r>
              <a:rPr lang="ru-RU" sz="2000" b="1" dirty="0"/>
              <a:t> уроженка </a:t>
            </a:r>
            <a:r>
              <a:rPr lang="ru-RU" sz="2000" b="1" dirty="0" err="1"/>
              <a:t>Атырауской</a:t>
            </a:r>
            <a:r>
              <a:rPr lang="ru-RU" sz="2000" b="1" dirty="0"/>
              <a:t> земли, одна из первых выпускниц храма науки – нынешнего </a:t>
            </a:r>
            <a:r>
              <a:rPr lang="ru-RU" sz="2000" b="1" dirty="0" err="1"/>
              <a:t>Атырауского</a:t>
            </a:r>
            <a:r>
              <a:rPr lang="ru-RU" sz="2000" b="1" dirty="0"/>
              <a:t> государственного университета имени </a:t>
            </a:r>
            <a:r>
              <a:rPr lang="ru-RU" sz="2000" b="1" dirty="0" err="1"/>
              <a:t>Халела</a:t>
            </a:r>
            <a:r>
              <a:rPr lang="ru-RU" sz="2000" b="1" dirty="0"/>
              <a:t> </a:t>
            </a:r>
            <a:r>
              <a:rPr lang="ru-RU" sz="2000" b="1" dirty="0" err="1"/>
              <a:t>Досмухамедова</a:t>
            </a:r>
            <a:r>
              <a:rPr lang="ru-RU" sz="2000" b="1" dirty="0"/>
              <a:t>. Она – обладательница редчайшего, исключительного дара, непревзойденный мастер художественного слова. Очень трудно описать суть, особенности, всю сложную гамму ее творчества. Ее творения – вершина казахской женской поэзии. Стихи ее будут жить вечно, - </a:t>
            </a:r>
            <a:r>
              <a:rPr lang="ru-RU" sz="2000" b="1" dirty="0" smtClean="0"/>
              <a:t>сказала о ней </a:t>
            </a:r>
            <a:r>
              <a:rPr lang="ru-RU" sz="2000" b="1" dirty="0"/>
              <a:t>А. </a:t>
            </a:r>
            <a:r>
              <a:rPr lang="ru-RU" sz="2000" b="1" dirty="0" err="1"/>
              <a:t>Ажигалиева</a:t>
            </a:r>
            <a:r>
              <a:rPr lang="ru-RU" sz="2000" b="1" dirty="0"/>
              <a:t>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2" y="3489518"/>
            <a:ext cx="2466975" cy="2263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-202284" y="5947402"/>
            <a:ext cx="3051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Школа </a:t>
            </a:r>
            <a:r>
              <a:rPr lang="ru-RU" sz="1200" b="1" dirty="0"/>
              <a:t>имени </a:t>
            </a:r>
            <a:r>
              <a:rPr lang="ru-RU" sz="1200" b="1" dirty="0" err="1"/>
              <a:t>Фаризы</a:t>
            </a:r>
            <a:r>
              <a:rPr lang="ru-RU" sz="1200" b="1" dirty="0"/>
              <a:t> </a:t>
            </a:r>
            <a:r>
              <a:rPr lang="ru-RU" sz="1200" b="1" dirty="0" err="1"/>
              <a:t>Онгарсыновой</a:t>
            </a:r>
            <a:r>
              <a:rPr lang="ru-RU" sz="1200" b="1" dirty="0"/>
              <a:t> открылась в </a:t>
            </a:r>
            <a:r>
              <a:rPr lang="ru-RU" sz="1200" b="1" dirty="0" err="1"/>
              <a:t>Актобе</a:t>
            </a:r>
            <a:endParaRPr lang="ru-RU" sz="12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648" y="2599967"/>
            <a:ext cx="2694103" cy="163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5606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912" y="390029"/>
            <a:ext cx="4843264" cy="890736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Награды и премии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Ордена </a:t>
            </a:r>
            <a:r>
              <a:rPr lang="ru-RU" b="1" dirty="0">
                <a:solidFill>
                  <a:srgbClr val="C00000"/>
                </a:solidFill>
              </a:rPr>
              <a:t>Почёта (1976)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Государственная премия Казахской ССР имени Абая (1979)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Отличник народного образования (1985)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Народный писатель Республики Казахстан (1996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Орден </a:t>
            </a:r>
            <a:r>
              <a:rPr lang="ru-RU" b="1" dirty="0" err="1">
                <a:solidFill>
                  <a:srgbClr val="C00000"/>
                </a:solidFill>
              </a:rPr>
              <a:t>Парасат</a:t>
            </a:r>
            <a:r>
              <a:rPr lang="ru-RU" b="1" dirty="0">
                <a:solidFill>
                  <a:srgbClr val="C00000"/>
                </a:solidFill>
              </a:rPr>
              <a:t> (1996)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Орден </a:t>
            </a:r>
            <a:r>
              <a:rPr lang="ru-RU" b="1" dirty="0" err="1">
                <a:solidFill>
                  <a:srgbClr val="C00000"/>
                </a:solidFill>
              </a:rPr>
              <a:t>Достык</a:t>
            </a:r>
            <a:r>
              <a:rPr lang="ru-RU" b="1" dirty="0">
                <a:solidFill>
                  <a:srgbClr val="C00000"/>
                </a:solidFill>
              </a:rPr>
              <a:t> I степени (</a:t>
            </a:r>
            <a:r>
              <a:rPr lang="ru-RU" b="1" dirty="0" smtClean="0">
                <a:solidFill>
                  <a:srgbClr val="C00000"/>
                </a:solidFill>
              </a:rPr>
              <a:t>2009)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Почётная </a:t>
            </a:r>
            <a:r>
              <a:rPr lang="ru-RU" b="1" dirty="0">
                <a:solidFill>
                  <a:srgbClr val="C00000"/>
                </a:solidFill>
              </a:rPr>
              <a:t>грамота Президиума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Верховного </a:t>
            </a:r>
            <a:r>
              <a:rPr lang="ru-RU" b="1" dirty="0">
                <a:solidFill>
                  <a:srgbClr val="C00000"/>
                </a:solidFill>
              </a:rPr>
              <a:t>Совета Казахской ССР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079" t="10250" r="24803" b="17259"/>
          <a:stretch/>
        </p:blipFill>
        <p:spPr>
          <a:xfrm>
            <a:off x="7164288" y="116632"/>
            <a:ext cx="1728191" cy="20372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2600" r="16842"/>
          <a:stretch/>
        </p:blipFill>
        <p:spPr>
          <a:xfrm>
            <a:off x="6660231" y="4149080"/>
            <a:ext cx="2232247" cy="25202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9239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12" y="1349499"/>
            <a:ext cx="1857375" cy="2457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/>
              <a:t>Фариза</a:t>
            </a:r>
            <a:r>
              <a:rPr lang="ru-RU" dirty="0"/>
              <a:t> </a:t>
            </a:r>
            <a:r>
              <a:rPr lang="ru-RU" dirty="0" err="1"/>
              <a:t>Онгарсыновна</a:t>
            </a:r>
            <a:r>
              <a:rPr lang="ru-RU" dirty="0"/>
              <a:t> </a:t>
            </a:r>
            <a:r>
              <a:rPr lang="ru-RU" dirty="0" err="1"/>
              <a:t>Онгарсынова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861048"/>
            <a:ext cx="8686800" cy="24482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+mj-lt"/>
              </a:rPr>
              <a:t>Поэтесса</a:t>
            </a:r>
            <a:r>
              <a:rPr lang="ru-RU" b="1" dirty="0">
                <a:latin typeface="+mj-lt"/>
              </a:rPr>
              <a:t>, народный писатель Республики </a:t>
            </a:r>
            <a:r>
              <a:rPr lang="ru-RU" b="1" dirty="0" smtClean="0">
                <a:latin typeface="+mj-lt"/>
              </a:rPr>
              <a:t>Казахстан, </a:t>
            </a:r>
            <a:r>
              <a:rPr lang="ru-RU" b="1" dirty="0">
                <a:latin typeface="+mj-lt"/>
              </a:rPr>
              <a:t>лауреат Государственной премии Казахской ССР </a:t>
            </a:r>
            <a:r>
              <a:rPr lang="ru-RU" b="1" dirty="0" smtClean="0">
                <a:latin typeface="+mj-lt"/>
              </a:rPr>
              <a:t>имени Абая, </a:t>
            </a:r>
            <a:r>
              <a:rPr lang="ru-RU" b="1" dirty="0">
                <a:latin typeface="+mj-lt"/>
              </a:rPr>
              <a:t>общественный деятель, автор целого ряда поэтических книг и публикаций.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671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Администратор\Рабочий стол\Фариза Онгарсынова\Онгарсынова фото\images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"/>
            <a:ext cx="9144000" cy="94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900" y="54671"/>
            <a:ext cx="2705100" cy="168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963488"/>
            <a:ext cx="8686800" cy="360040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640960" cy="5184576"/>
          </a:xfrm>
        </p:spPr>
        <p:txBody>
          <a:bodyPr>
            <a:prstTxWarp prst="textInflat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письменным столом 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родится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слово,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Вставшее колом в саднящем горле.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много лучше, чем немота.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нужно мне участья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Моих врагов.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Теперь устою,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от новых песен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устаю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знает, может быть и это счастье?</a:t>
            </a:r>
          </a:p>
          <a:p>
            <a:pPr algn="ctr"/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Администратор\Рабочий стол\Фариза Онгарсынова\Онгарсынова фото\images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44000" cy="7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5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03" y="332656"/>
            <a:ext cx="2250976" cy="838200"/>
          </a:xfrm>
        </p:spPr>
        <p:txBody>
          <a:bodyPr/>
          <a:lstStyle/>
          <a:p>
            <a:r>
              <a:rPr lang="ru-RU" dirty="0"/>
              <a:t>ФАРИЗА!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Кажется</a:t>
            </a:r>
            <a:r>
              <a:rPr lang="ru-RU" b="1" dirty="0"/>
              <a:t>, уже в имени её звучит музыка, которой наполнены её стихи. Они дышат ароматом Великой степи. В них бьется живое сердце, боль и радость народа. Автор многочисленных стихотворений, очерков, рассказов и повестей, известных далеко за пределами нашей страны, она начала свое творчество около пятидесяти лет назад и до сих </a:t>
            </a:r>
            <a:r>
              <a:rPr lang="ru-RU" b="1" dirty="0" smtClean="0"/>
              <a:t>пор была </a:t>
            </a:r>
            <a:r>
              <a:rPr lang="ru-RU" b="1" dirty="0"/>
              <a:t>верна своему выбору.</a:t>
            </a:r>
          </a:p>
        </p:txBody>
      </p:sp>
      <p:pic>
        <p:nvPicPr>
          <p:cNvPr id="1026" name="Picture 2" descr="http://www.pushkinlibrary.kz/exhibitions/Fariza/images/na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1553"/>
            <a:ext cx="5603776" cy="135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8154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04" y="0"/>
            <a:ext cx="3011487" cy="25649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621" y="1019650"/>
            <a:ext cx="5544616" cy="157748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/>
            </a:r>
            <a:br>
              <a:rPr lang="ru-RU" sz="2400" b="1" dirty="0" smtClean="0">
                <a:solidFill>
                  <a:schemeClr val="accent6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Стихи </a:t>
            </a:r>
            <a:r>
              <a:rPr lang="ru-RU" sz="2800" b="1" dirty="0">
                <a:solidFill>
                  <a:srgbClr val="0070C0"/>
                </a:solidFill>
              </a:rPr>
              <a:t>не стареют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- Стареют поэты.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Да разве поэты жалеют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об </a:t>
            </a:r>
            <a:r>
              <a:rPr lang="ru-RU" sz="2800" b="1" dirty="0">
                <a:solidFill>
                  <a:srgbClr val="0070C0"/>
                </a:solidFill>
              </a:rPr>
              <a:t>этом? ...</a:t>
            </a:r>
            <a:br>
              <a:rPr lang="ru-RU" sz="2800" b="1" dirty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211" y="2635215"/>
            <a:ext cx="8700118" cy="41764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dirty="0" smtClean="0"/>
              <a:t>Казахский </a:t>
            </a:r>
            <a:r>
              <a:rPr lang="ru-RU" sz="8000" b="1" dirty="0"/>
              <a:t>читатель давно знает, что </a:t>
            </a:r>
            <a:r>
              <a:rPr lang="ru-RU" sz="8000" b="1" dirty="0" err="1"/>
              <a:t>Ф.Онгарсынова</a:t>
            </a:r>
            <a:r>
              <a:rPr lang="ru-RU" sz="8000" b="1" dirty="0"/>
              <a:t> - оригинальный, ни на кого не похожий поэт, развивающий лучшие традиции казахской поэтической классики: Абая, </a:t>
            </a:r>
            <a:r>
              <a:rPr lang="ru-RU" sz="8000" b="1" dirty="0" err="1"/>
              <a:t>Макатаева</a:t>
            </a:r>
            <a:r>
              <a:rPr lang="ru-RU" sz="8000" b="1" dirty="0"/>
              <a:t>. </a:t>
            </a:r>
            <a:endParaRPr lang="ru-RU" sz="8000" b="1" dirty="0" smtClean="0"/>
          </a:p>
          <a:p>
            <a:pPr marL="0" indent="0" algn="ctr">
              <a:buNone/>
            </a:pPr>
            <a:r>
              <a:rPr lang="ru-RU" sz="8000" b="1" dirty="0" smtClean="0"/>
              <a:t>Поэт </a:t>
            </a:r>
            <a:r>
              <a:rPr lang="ru-RU" sz="8000" b="1" dirty="0"/>
              <a:t>преображает напевность традиционного казахского стиха, вместе с тем ее стих наполнен современными ритмами, острой мыслью, поражает столкновением, казалось бы,  несоединимых слов и </a:t>
            </a:r>
            <a:r>
              <a:rPr lang="ru-RU" sz="8000" b="1" dirty="0" smtClean="0"/>
              <a:t>понятий.</a:t>
            </a:r>
            <a:endParaRPr lang="ru-RU" sz="67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ru-RU" sz="9600" b="1" dirty="0" smtClean="0">
                <a:solidFill>
                  <a:schemeClr val="accent6"/>
                </a:solidFill>
              </a:rPr>
              <a:t>Мой век,</a:t>
            </a:r>
          </a:p>
          <a:p>
            <a:pPr marL="0" indent="0" algn="r">
              <a:buNone/>
            </a:pPr>
            <a:r>
              <a:rPr lang="ru-RU" sz="9600" b="1" dirty="0" smtClean="0">
                <a:solidFill>
                  <a:schemeClr val="accent6"/>
                </a:solidFill>
              </a:rPr>
              <a:t>                   Возьми </a:t>
            </a:r>
            <a:r>
              <a:rPr lang="ru-RU" sz="9600" b="1" dirty="0">
                <a:solidFill>
                  <a:schemeClr val="accent6"/>
                </a:solidFill>
              </a:rPr>
              <a:t>до капли жизнь мою</a:t>
            </a:r>
          </a:p>
          <a:p>
            <a:pPr marL="0" indent="0" algn="r">
              <a:buNone/>
            </a:pPr>
            <a:r>
              <a:rPr lang="ru-RU" sz="9600" b="1" dirty="0">
                <a:solidFill>
                  <a:schemeClr val="accent6"/>
                </a:solidFill>
              </a:rPr>
              <a:t>-   </a:t>
            </a:r>
            <a:r>
              <a:rPr lang="ru-RU" sz="9600" b="1" dirty="0" smtClean="0">
                <a:solidFill>
                  <a:schemeClr val="accent6"/>
                </a:solidFill>
              </a:rPr>
              <a:t>                           Ты </a:t>
            </a:r>
            <a:r>
              <a:rPr lang="ru-RU" sz="9600" b="1" dirty="0">
                <a:solidFill>
                  <a:schemeClr val="accent6"/>
                </a:solidFill>
              </a:rPr>
              <a:t>мне открыл бескрайние высоты,</a:t>
            </a:r>
          </a:p>
          <a:p>
            <a:pPr marL="0" indent="0" algn="r">
              <a:buNone/>
            </a:pPr>
            <a:r>
              <a:rPr lang="ru-RU" sz="9600" b="1" dirty="0" smtClean="0">
                <a:solidFill>
                  <a:schemeClr val="accent6"/>
                </a:solidFill>
              </a:rPr>
              <a:t>                          И </a:t>
            </a:r>
            <a:r>
              <a:rPr lang="ru-RU" sz="9600" b="1" dirty="0">
                <a:solidFill>
                  <a:schemeClr val="accent6"/>
                </a:solidFill>
              </a:rPr>
              <a:t>я, коснувшись золотого солнца</a:t>
            </a:r>
          </a:p>
          <a:p>
            <a:pPr marL="0" indent="0" algn="r">
              <a:buNone/>
            </a:pPr>
            <a:r>
              <a:rPr lang="ru-RU" sz="9600" b="1" dirty="0" smtClean="0">
                <a:solidFill>
                  <a:schemeClr val="accent6"/>
                </a:solidFill>
              </a:rPr>
              <a:t>                               И </a:t>
            </a:r>
            <a:r>
              <a:rPr lang="ru-RU" sz="9600" b="1" dirty="0">
                <a:solidFill>
                  <a:schemeClr val="accent6"/>
                </a:solidFill>
              </a:rPr>
              <a:t>счастьем переполнившись, пою</a:t>
            </a:r>
            <a:r>
              <a:rPr lang="ru-RU" sz="4200" b="1" dirty="0">
                <a:solidFill>
                  <a:schemeClr val="accent6"/>
                </a:solidFill>
              </a:rPr>
              <a:t>.</a:t>
            </a:r>
            <a:r>
              <a:rPr lang="ru-RU" sz="3400" b="1" dirty="0">
                <a:solidFill>
                  <a:schemeClr val="accent6"/>
                </a:solidFill>
              </a:rPr>
              <a:t>..</a:t>
            </a:r>
          </a:p>
          <a:p>
            <a:pPr algn="r"/>
            <a:endParaRPr lang="ru-RU" sz="3400" b="1" dirty="0"/>
          </a:p>
        </p:txBody>
      </p:sp>
      <p:pic>
        <p:nvPicPr>
          <p:cNvPr id="6148" name="Picture 4" descr="C:\Documents and Settings\Администратор\Рабочий стол\Фариза Онгарсынова\Онгарсынова фото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2" y="52160"/>
            <a:ext cx="5544616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509120"/>
            <a:ext cx="3307996" cy="21025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88227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Фариза Онгарсынова\Онгарсынова фото\фото Онгарсынова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789040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1"/>
            <a:ext cx="4608512" cy="19679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>
                <a:solidFill>
                  <a:schemeClr val="accent6"/>
                </a:solidFill>
              </a:rPr>
              <a:t>Білмейсің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</a:rPr>
              <a:t>бе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</a:rPr>
              <a:t>қарагым</a:t>
            </a:r>
            <a:r>
              <a:rPr lang="ru-RU" sz="2000" b="1" dirty="0">
                <a:solidFill>
                  <a:schemeClr val="accent6"/>
                </a:solidFill>
              </a:rPr>
              <a:t>,</a:t>
            </a:r>
            <a:br>
              <a:rPr lang="ru-RU" sz="2000" b="1" dirty="0">
                <a:solidFill>
                  <a:schemeClr val="accent6"/>
                </a:solidFill>
              </a:rPr>
            </a:br>
            <a:r>
              <a:rPr lang="ru-RU" sz="2000" b="1" dirty="0" err="1">
                <a:solidFill>
                  <a:schemeClr val="accent6"/>
                </a:solidFill>
              </a:rPr>
              <a:t>Менің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</a:rPr>
              <a:t>мінез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</a:rPr>
              <a:t>кұлкымды</a:t>
            </a:r>
            <a:r>
              <a:rPr lang="ru-RU" sz="2000" b="1" dirty="0">
                <a:solidFill>
                  <a:schemeClr val="accent6"/>
                </a:solidFill>
              </a:rPr>
              <a:t>?</a:t>
            </a:r>
            <a:br>
              <a:rPr lang="ru-RU" sz="2000" b="1" dirty="0">
                <a:solidFill>
                  <a:schemeClr val="accent6"/>
                </a:solidFill>
              </a:rPr>
            </a:br>
            <a:r>
              <a:rPr lang="ru-RU" sz="2000" b="1" dirty="0">
                <a:solidFill>
                  <a:schemeClr val="accent6"/>
                </a:solidFill>
              </a:rPr>
              <a:t>Осы </a:t>
            </a:r>
            <a:r>
              <a:rPr lang="ru-RU" sz="2000" b="1" dirty="0" err="1">
                <a:solidFill>
                  <a:schemeClr val="accent6"/>
                </a:solidFill>
              </a:rPr>
              <a:t>күймен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</a:rPr>
              <a:t>қаламын</a:t>
            </a:r>
            <a:r>
              <a:rPr lang="ru-RU" sz="2000" b="1" dirty="0">
                <a:solidFill>
                  <a:schemeClr val="accent6"/>
                </a:solidFill>
              </a:rPr>
              <a:t>,</a:t>
            </a:r>
            <a:br>
              <a:rPr lang="ru-RU" sz="2000" b="1" dirty="0">
                <a:solidFill>
                  <a:schemeClr val="accent6"/>
                </a:solidFill>
              </a:rPr>
            </a:br>
            <a:r>
              <a:rPr lang="ru-RU" sz="2000" b="1" dirty="0">
                <a:solidFill>
                  <a:schemeClr val="accent6"/>
                </a:solidFill>
              </a:rPr>
              <a:t>Бола </a:t>
            </a:r>
            <a:r>
              <a:rPr lang="ru-RU" sz="2000" b="1" dirty="0" err="1">
                <a:solidFill>
                  <a:schemeClr val="accent6"/>
                </a:solidFill>
              </a:rPr>
              <a:t>берсін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</a:rPr>
              <a:t>бір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</a:rPr>
              <a:t>түрлі</a:t>
            </a:r>
            <a:r>
              <a:rPr lang="ru-RU" sz="2000" b="1" dirty="0">
                <a:solidFill>
                  <a:schemeClr val="accent6"/>
                </a:solidFill>
              </a:rPr>
              <a:t>,</a:t>
            </a:r>
            <a:br>
              <a:rPr lang="ru-RU" sz="2000" b="1" dirty="0">
                <a:solidFill>
                  <a:schemeClr val="accent6"/>
                </a:solidFill>
              </a:rPr>
            </a:br>
            <a:r>
              <a:rPr lang="ru-RU" sz="2000" b="1" dirty="0" err="1">
                <a:solidFill>
                  <a:schemeClr val="accent6"/>
                </a:solidFill>
              </a:rPr>
              <a:t>Екі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</a:rPr>
              <a:t>өлшеммен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</a:rPr>
              <a:t>шектелем</a:t>
            </a:r>
            <a:r>
              <a:rPr lang="ru-RU" sz="2000" b="1" dirty="0">
                <a:solidFill>
                  <a:schemeClr val="accent6"/>
                </a:solidFill>
              </a:rPr>
              <a:t>,</a:t>
            </a:r>
            <a:br>
              <a:rPr lang="ru-RU" sz="2000" b="1" dirty="0">
                <a:solidFill>
                  <a:schemeClr val="accent6"/>
                </a:solidFill>
              </a:rPr>
            </a:br>
            <a:r>
              <a:rPr lang="ru-RU" sz="2000" b="1" dirty="0" err="1">
                <a:solidFill>
                  <a:schemeClr val="accent6"/>
                </a:solidFill>
              </a:rPr>
              <a:t>Айыптасын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</a:rPr>
              <a:t>көп</a:t>
            </a:r>
            <a:r>
              <a:rPr lang="ru-RU" sz="2000" b="1" dirty="0">
                <a:solidFill>
                  <a:schemeClr val="accent6"/>
                </a:solidFill>
              </a:rPr>
              <a:t> </a:t>
            </a:r>
            <a:r>
              <a:rPr lang="ru-RU" sz="2000" b="1" dirty="0" err="1">
                <a:solidFill>
                  <a:schemeClr val="accent6"/>
                </a:solidFill>
              </a:rPr>
              <a:t>пенде</a:t>
            </a:r>
            <a:r>
              <a:rPr lang="ru-RU" sz="20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712968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Немногим </a:t>
            </a:r>
            <a:r>
              <a:rPr lang="ru-RU" b="1" dirty="0"/>
              <a:t>поэтам удается совместить такие начала, как открытая гражданственность и пронзительная лиричность, трагичность неразделенной любви и мудрые строки о ремесле поэта.</a:t>
            </a:r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/>
              <a:t>поэзии </a:t>
            </a:r>
            <a:r>
              <a:rPr lang="ru-RU" b="1" dirty="0" err="1"/>
              <a:t>Онгарсыновой</a:t>
            </a:r>
            <a:r>
              <a:rPr lang="ru-RU" b="1" dirty="0"/>
              <a:t> представлен прежде всего Казахстан -  родина поэта. Выросшая на западе Казахстана, в селе </a:t>
            </a:r>
            <a:r>
              <a:rPr lang="ru-RU" b="1" dirty="0" err="1"/>
              <a:t>Манаш</a:t>
            </a:r>
            <a:r>
              <a:rPr lang="ru-RU" b="1" dirty="0"/>
              <a:t>, где кругом ни родника, ни ручья, только немногие колодцы, поэтесса с раннего детства мечтала о расцвете пустынного края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Солнце по миру пустили-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В этой огненной пустыне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Не допросишься воды.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Грудь земли - иссохший камень,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Нет конца нужде веками-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/>
                </a:solidFill>
              </a:rPr>
              <a:t>Трещины ее следы...</a:t>
            </a:r>
          </a:p>
          <a:p>
            <a:pPr marL="0" indent="0">
              <a:buNone/>
            </a:pPr>
            <a:r>
              <a:rPr lang="ru-RU" b="1" dirty="0"/>
              <a:t>Ее ранние стихи - о Мангышлаке, о преображении пустынных земель, о людях, чья смелость и отвага не уступают сердечности.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154"/>
            <a:ext cx="2376264" cy="182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042537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454" y="350911"/>
            <a:ext cx="4392488" cy="838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Немного истории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3" y="136790"/>
            <a:ext cx="1511742" cy="26441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483" y="2564904"/>
            <a:ext cx="8929394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</a:t>
            </a:r>
            <a:r>
              <a:rPr lang="ru-RU" dirty="0"/>
              <a:t>   </a:t>
            </a:r>
            <a:r>
              <a:rPr lang="ru-RU" b="1" dirty="0"/>
              <a:t>Жизненный путь </a:t>
            </a:r>
            <a:r>
              <a:rPr lang="ru-RU" b="1" dirty="0" err="1"/>
              <a:t>Фаризы</a:t>
            </a:r>
            <a:r>
              <a:rPr lang="ru-RU" b="1" dirty="0"/>
              <a:t> </a:t>
            </a:r>
            <a:r>
              <a:rPr lang="ru-RU" b="1" dirty="0" err="1"/>
              <a:t>Онгарсыновой</a:t>
            </a:r>
            <a:r>
              <a:rPr lang="ru-RU" b="1" dirty="0"/>
              <a:t> начинается на земле легендарного </a:t>
            </a:r>
            <a:r>
              <a:rPr lang="ru-RU" b="1" dirty="0" err="1"/>
              <a:t>Мангистау</a:t>
            </a:r>
            <a:r>
              <a:rPr lang="ru-RU" b="1" dirty="0"/>
              <a:t>. Она родилась в ауле </a:t>
            </a:r>
            <a:r>
              <a:rPr lang="ru-RU" b="1" dirty="0" err="1"/>
              <a:t>Манаш</a:t>
            </a:r>
            <a:r>
              <a:rPr lang="ru-RU" b="1" dirty="0"/>
              <a:t> </a:t>
            </a:r>
            <a:r>
              <a:rPr lang="ru-RU" b="1" dirty="0" err="1"/>
              <a:t>Гурьевской</a:t>
            </a:r>
            <a:r>
              <a:rPr lang="ru-RU" b="1" dirty="0"/>
              <a:t> области в 1939 г. Суровая земля, кругом пески – ни родника, ни ручья, только немногие колодцы.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 </a:t>
            </a:r>
            <a:r>
              <a:rPr lang="ru-RU" b="1" dirty="0"/>
              <a:t>1961 году окончила филологический факультет </a:t>
            </a:r>
            <a:r>
              <a:rPr lang="ru-RU" b="1" dirty="0" err="1"/>
              <a:t>Гурьевского</a:t>
            </a:r>
            <a:r>
              <a:rPr lang="ru-RU" b="1" dirty="0"/>
              <a:t> (</a:t>
            </a:r>
            <a:r>
              <a:rPr lang="ru-RU" b="1" dirty="0" err="1"/>
              <a:t>Атырауского</a:t>
            </a:r>
            <a:r>
              <a:rPr lang="ru-RU" b="1" dirty="0"/>
              <a:t>) педагогического института и до 1966 года работала сначала учительницей, а потом директором в сельских школах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Мать </a:t>
            </a:r>
            <a:r>
              <a:rPr lang="ru-RU" b="1" dirty="0" err="1"/>
              <a:t>Фаризы</a:t>
            </a:r>
            <a:r>
              <a:rPr lang="ru-RU" b="1" dirty="0"/>
              <a:t>, неграмотная казашка, любила народные сказания, старинные казахские песни. Долгими зимними вечерами дети читали вслух книги, учили на память поэтические произведения. Многим </a:t>
            </a:r>
            <a:r>
              <a:rPr lang="ru-RU" b="1" dirty="0" err="1"/>
              <a:t>Фариза</a:t>
            </a:r>
            <a:r>
              <a:rPr lang="ru-RU" b="1" dirty="0"/>
              <a:t> обязана матери, стремившейся, чтобы дети росли свободными, не скованными цепями давних традиционных запретов.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1" y="74436"/>
            <a:ext cx="2306054" cy="2490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972730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6413" y="0"/>
            <a:ext cx="4243622" cy="292494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6"/>
                </a:solidFill>
              </a:rPr>
              <a:t>Ее лицо поставь заре в пример</a:t>
            </a:r>
            <a:br>
              <a:rPr lang="ru-RU" sz="1800" b="1" dirty="0">
                <a:solidFill>
                  <a:schemeClr val="accent6"/>
                </a:solidFill>
              </a:rPr>
            </a:br>
            <a:r>
              <a:rPr lang="ru-RU" sz="1800" b="1" dirty="0">
                <a:solidFill>
                  <a:schemeClr val="accent6"/>
                </a:solidFill>
              </a:rPr>
              <a:t>Не ошибешься!</a:t>
            </a:r>
            <a:br>
              <a:rPr lang="ru-RU" sz="1800" b="1" dirty="0">
                <a:solidFill>
                  <a:schemeClr val="accent6"/>
                </a:solidFill>
              </a:rPr>
            </a:br>
            <a:r>
              <a:rPr lang="ru-RU" sz="1800" b="1" dirty="0">
                <a:solidFill>
                  <a:schemeClr val="accent6"/>
                </a:solidFill>
              </a:rPr>
              <a:t>Чуточку курноса,</a:t>
            </a:r>
            <a:br>
              <a:rPr lang="ru-RU" sz="1800" b="1" dirty="0">
                <a:solidFill>
                  <a:schemeClr val="accent6"/>
                </a:solidFill>
              </a:rPr>
            </a:br>
            <a:r>
              <a:rPr lang="ru-RU" sz="1800" b="1" dirty="0">
                <a:solidFill>
                  <a:schemeClr val="accent6"/>
                </a:solidFill>
              </a:rPr>
              <a:t>Легка, что облачко, черноволоса,</a:t>
            </a:r>
            <a:br>
              <a:rPr lang="ru-RU" sz="1800" b="1" dirty="0">
                <a:solidFill>
                  <a:schemeClr val="accent6"/>
                </a:solidFill>
              </a:rPr>
            </a:br>
            <a:r>
              <a:rPr lang="ru-RU" sz="1800" b="1" dirty="0">
                <a:solidFill>
                  <a:schemeClr val="accent6"/>
                </a:solidFill>
              </a:rPr>
              <a:t>Гармония таких достойна мер.</a:t>
            </a:r>
            <a:br>
              <a:rPr lang="ru-RU" sz="1800" b="1" dirty="0">
                <a:solidFill>
                  <a:schemeClr val="accent6"/>
                </a:solidFill>
              </a:rPr>
            </a:br>
            <a:r>
              <a:rPr lang="ru-RU" sz="1800" b="1" dirty="0">
                <a:solidFill>
                  <a:schemeClr val="accent6"/>
                </a:solidFill>
              </a:rPr>
              <a:t>В ней целомудренная вылилась природа</a:t>
            </a:r>
            <a:br>
              <a:rPr lang="ru-RU" sz="1800" b="1" dirty="0">
                <a:solidFill>
                  <a:schemeClr val="accent6"/>
                </a:solidFill>
              </a:rPr>
            </a:br>
            <a:r>
              <a:rPr lang="ru-RU" sz="1800" b="1" dirty="0">
                <a:solidFill>
                  <a:schemeClr val="accent6"/>
                </a:solidFill>
              </a:rPr>
              <a:t>Джигиты ходят рядом, как во сне.</a:t>
            </a:r>
            <a:br>
              <a:rPr lang="ru-RU" sz="1800" b="1" dirty="0">
                <a:solidFill>
                  <a:schemeClr val="accent6"/>
                </a:solidFill>
              </a:rPr>
            </a:br>
            <a:r>
              <a:rPr lang="ru-RU" sz="1800" b="1" dirty="0">
                <a:solidFill>
                  <a:schemeClr val="accent6"/>
                </a:solidFill>
              </a:rPr>
              <a:t>Вся - посвященье счастью и весне,</a:t>
            </a:r>
            <a:br>
              <a:rPr lang="ru-RU" sz="1800" b="1" dirty="0">
                <a:solidFill>
                  <a:schemeClr val="accent6"/>
                </a:solidFill>
              </a:rPr>
            </a:br>
            <a:r>
              <a:rPr lang="ru-RU" sz="1800" b="1" dirty="0">
                <a:solidFill>
                  <a:schemeClr val="accent6"/>
                </a:solidFill>
              </a:rPr>
              <a:t> </a:t>
            </a:r>
            <a:r>
              <a:rPr lang="ru-RU" sz="1800" b="1" dirty="0" smtClean="0">
                <a:solidFill>
                  <a:schemeClr val="accent6"/>
                </a:solidFill>
              </a:rPr>
              <a:t>Чиста </a:t>
            </a:r>
            <a:r>
              <a:rPr lang="ru-RU" sz="1800" b="1" dirty="0">
                <a:solidFill>
                  <a:schemeClr val="accent6"/>
                </a:solidFill>
              </a:rPr>
              <a:t>и весела, как луч восхода...</a:t>
            </a:r>
            <a:br>
              <a:rPr lang="ru-RU" sz="1800" b="1" dirty="0">
                <a:solidFill>
                  <a:schemeClr val="accent6"/>
                </a:solidFill>
              </a:rPr>
            </a:br>
            <a:endParaRPr lang="ru-RU" sz="1800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36912"/>
            <a:ext cx="8686800" cy="42210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О поэзии </a:t>
            </a:r>
            <a:r>
              <a:rPr lang="ru-RU" b="1" dirty="0" err="1"/>
              <a:t>Онгарсыновой</a:t>
            </a:r>
            <a:r>
              <a:rPr lang="ru-RU" b="1" dirty="0"/>
              <a:t> можно говорить бесконечно. В ее стихах каждый находит свое, сокровенное. Кажется, что это она передает твои ощущения, душевные переживания и эмоции. Сегодня трудно поставить кого-то  рядом с ней. Она уверенно очертила контуры казахской поэзии, и женской в том числе, подарив нам очень много ярких, самобытных и искренних стихов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И взрослея, </a:t>
            </a:r>
            <a:r>
              <a:rPr lang="ru-RU" b="1" dirty="0" err="1"/>
              <a:t>Фариза</a:t>
            </a:r>
            <a:r>
              <a:rPr lang="ru-RU" b="1" dirty="0"/>
              <a:t> становилась другой - жаркое, порывистое пламя молодости, первых юношеских чувств сменялось  внешне сдержанным, по-философски размеренным и неторопливым, как спокойное течение воды, слогом.</a:t>
            </a:r>
          </a:p>
        </p:txBody>
      </p:sp>
      <p:pic>
        <p:nvPicPr>
          <p:cNvPr id="3075" name="Picture 3" descr="C:\Documents and Settings\Администратор\Рабочий стол\Фариза Онгарсынова\Онгарсынова фото\фото Онгарсынова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555776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0"/>
            <a:ext cx="2443424" cy="24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3429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6660232" cy="1080120"/>
          </a:xfrm>
        </p:spPr>
        <p:txBody>
          <a:bodyPr>
            <a:normAutofit fontScale="90000"/>
          </a:bodyPr>
          <a:lstStyle/>
          <a:p>
            <a:r>
              <a:rPr lang="ru-RU" dirty="0"/>
              <a:t>журналистская деятельность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564904"/>
            <a:ext cx="8686800" cy="385596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Старинная классическая поэзия с детства стала природным строительным материалом для стихов </a:t>
            </a:r>
            <a:r>
              <a:rPr lang="ru-RU" b="1" dirty="0" err="1"/>
              <a:t>Фаризы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А современное звучание они обрели потому, что с 1966 года в редакции </a:t>
            </a:r>
            <a:r>
              <a:rPr lang="ru-RU" b="1" dirty="0" err="1"/>
              <a:t>Гурьевской</a:t>
            </a:r>
            <a:r>
              <a:rPr lang="ru-RU" b="1" dirty="0"/>
              <a:t> областной газеты «</a:t>
            </a:r>
            <a:r>
              <a:rPr lang="ru-RU" b="1" dirty="0" err="1"/>
              <a:t>Коммунистик</a:t>
            </a:r>
            <a:r>
              <a:rPr lang="ru-RU" b="1" dirty="0"/>
              <a:t> </a:t>
            </a:r>
            <a:r>
              <a:rPr lang="ru-RU" b="1" dirty="0" err="1"/>
              <a:t>енбек</a:t>
            </a:r>
            <a:r>
              <a:rPr lang="ru-RU" b="1" dirty="0"/>
              <a:t>» началась ее </a:t>
            </a:r>
            <a:r>
              <a:rPr lang="ru-RU" b="1" dirty="0" smtClean="0"/>
              <a:t>в </a:t>
            </a:r>
            <a:r>
              <a:rPr lang="ru-RU" b="1" dirty="0"/>
              <a:t>должности литературного сотрудника. </a:t>
            </a:r>
            <a:r>
              <a:rPr lang="ru-RU" b="1" dirty="0" smtClean="0"/>
              <a:t>      </a:t>
            </a:r>
          </a:p>
          <a:p>
            <a:pPr marL="0" indent="0">
              <a:buNone/>
            </a:pPr>
            <a:r>
              <a:rPr lang="ru-RU" b="1" dirty="0" smtClean="0"/>
              <a:t>   В </a:t>
            </a:r>
            <a:r>
              <a:rPr lang="ru-RU" b="1" dirty="0"/>
              <a:t>1969 году </a:t>
            </a:r>
            <a:r>
              <a:rPr lang="ru-RU" b="1" dirty="0" err="1"/>
              <a:t>Ф.Унгарсынова</a:t>
            </a:r>
            <a:r>
              <a:rPr lang="ru-RU" b="1" dirty="0"/>
              <a:t> переходит на работу в редакцию газеты «</a:t>
            </a:r>
            <a:r>
              <a:rPr lang="ru-RU" b="1" dirty="0" err="1"/>
              <a:t>Лениншыл</a:t>
            </a:r>
            <a:r>
              <a:rPr lang="ru-RU" b="1" dirty="0"/>
              <a:t> </a:t>
            </a:r>
            <a:r>
              <a:rPr lang="ru-RU" b="1" dirty="0" err="1"/>
              <a:t>жас</a:t>
            </a:r>
            <a:r>
              <a:rPr lang="ru-RU" b="1" dirty="0"/>
              <a:t>» в качестве собственного корреспондента по </a:t>
            </a:r>
            <a:r>
              <a:rPr lang="ru-RU" b="1" dirty="0" err="1"/>
              <a:t>Гурьевской</a:t>
            </a:r>
            <a:r>
              <a:rPr lang="ru-RU" b="1" dirty="0"/>
              <a:t>, Актюбинской, Уральской областям.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 </a:t>
            </a:r>
            <a:r>
              <a:rPr lang="ru-RU" b="1" dirty="0"/>
              <a:t>1970 по 1977 год она – редактор республиканской пионерской газеты «Казахстан </a:t>
            </a:r>
            <a:r>
              <a:rPr lang="ru-RU" b="1" dirty="0" err="1"/>
              <a:t>пионери</a:t>
            </a:r>
            <a:r>
              <a:rPr lang="ru-RU" b="1" dirty="0" smtClean="0"/>
              <a:t>».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В 1978 году – главный редактор журнала «Пионер».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53" y="116632"/>
            <a:ext cx="2225115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7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honeycomb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0"/>
            <a:ext cx="3600400" cy="692696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Ранние стихи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616530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b="1" dirty="0" smtClean="0"/>
              <a:t>Ранние </a:t>
            </a:r>
            <a:r>
              <a:rPr lang="ru-RU" sz="8000" b="1" dirty="0"/>
              <a:t>стихи Ф</a:t>
            </a:r>
            <a:r>
              <a:rPr lang="ru-RU" sz="8000" b="1" dirty="0" smtClean="0"/>
              <a:t>. </a:t>
            </a:r>
            <a:r>
              <a:rPr lang="ru-RU" sz="8000" b="1" dirty="0" err="1" smtClean="0"/>
              <a:t>Унгарсыновой</a:t>
            </a:r>
            <a:r>
              <a:rPr lang="ru-RU" sz="8000" b="1" dirty="0" smtClean="0"/>
              <a:t> </a:t>
            </a:r>
            <a:r>
              <a:rPr lang="ru-RU" sz="8000" b="1" dirty="0"/>
              <a:t>о преображении </a:t>
            </a:r>
            <a:r>
              <a:rPr lang="ru-RU" sz="8000" b="1" dirty="0" smtClean="0"/>
              <a:t>пустынных </a:t>
            </a:r>
            <a:r>
              <a:rPr lang="ru-RU" sz="8000" b="1" dirty="0"/>
              <a:t>земель Казахстана, о проникновении жизни </a:t>
            </a:r>
            <a:r>
              <a:rPr lang="ru-RU" sz="8000" b="1" dirty="0" smtClean="0"/>
              <a:t>в самые заброшенные уголки обширной безводной степи, о </a:t>
            </a:r>
            <a:r>
              <a:rPr lang="ru-RU" sz="8000" b="1" dirty="0"/>
              <a:t>людях, чьи смелость и отвага не уступают их сердечности. </a:t>
            </a:r>
            <a:endParaRPr lang="ru-RU" sz="5500" b="1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chemeClr val="accent6"/>
                </a:solidFill>
              </a:rPr>
              <a:t>Теперь </a:t>
            </a:r>
            <a:r>
              <a:rPr lang="ru-RU" sz="8000" b="1" dirty="0">
                <a:solidFill>
                  <a:schemeClr val="accent6"/>
                </a:solidFill>
              </a:rPr>
              <a:t>стихи  моя больная совесть,</a:t>
            </a:r>
          </a:p>
          <a:p>
            <a:pPr marL="0" indent="0" algn="ctr">
              <a:buNone/>
            </a:pPr>
            <a:r>
              <a:rPr lang="ru-RU" sz="8000" b="1" dirty="0">
                <a:solidFill>
                  <a:schemeClr val="accent6"/>
                </a:solidFill>
              </a:rPr>
              <a:t>Моя мечта,</a:t>
            </a:r>
          </a:p>
          <a:p>
            <a:pPr marL="0" indent="0" algn="ctr">
              <a:buNone/>
            </a:pPr>
            <a:r>
              <a:rPr lang="ru-RU" sz="8000" b="1" dirty="0">
                <a:solidFill>
                  <a:schemeClr val="accent6"/>
                </a:solidFill>
              </a:rPr>
              <a:t>Несбывшаяся в жизни</a:t>
            </a:r>
          </a:p>
          <a:p>
            <a:pPr marL="0" indent="0" algn="ctr">
              <a:buNone/>
            </a:pPr>
            <a:r>
              <a:rPr lang="ru-RU" sz="8000" b="1" dirty="0">
                <a:solidFill>
                  <a:schemeClr val="accent6"/>
                </a:solidFill>
              </a:rPr>
              <a:t>Мой откровенный</a:t>
            </a:r>
          </a:p>
          <a:p>
            <a:pPr marL="0" indent="0" algn="ctr">
              <a:buNone/>
            </a:pPr>
            <a:r>
              <a:rPr lang="ru-RU" sz="8000" b="1" dirty="0">
                <a:solidFill>
                  <a:schemeClr val="accent6"/>
                </a:solidFill>
              </a:rPr>
              <a:t>Горестный протест</a:t>
            </a:r>
          </a:p>
          <a:p>
            <a:pPr marL="0" indent="0" algn="ctr">
              <a:buNone/>
            </a:pPr>
            <a:r>
              <a:rPr lang="ru-RU" sz="8000" b="1" dirty="0">
                <a:solidFill>
                  <a:schemeClr val="accent6"/>
                </a:solidFill>
              </a:rPr>
              <a:t>Мой детский крик,</a:t>
            </a:r>
          </a:p>
          <a:p>
            <a:pPr marL="0" indent="0" algn="ctr">
              <a:buNone/>
            </a:pPr>
            <a:r>
              <a:rPr lang="ru-RU" sz="8000" b="1" dirty="0">
                <a:solidFill>
                  <a:schemeClr val="accent6"/>
                </a:solidFill>
              </a:rPr>
              <a:t>Моя душа живая</a:t>
            </a:r>
            <a:r>
              <a:rPr lang="ru-RU" sz="8000" b="1" dirty="0" smtClean="0">
                <a:solidFill>
                  <a:schemeClr val="accent6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8000" b="1" dirty="0" smtClean="0"/>
              <a:t>Так </a:t>
            </a:r>
            <a:r>
              <a:rPr lang="ru-RU" sz="8000" b="1" dirty="0"/>
              <a:t>начинались стихи, так начиналась биография поэзии </a:t>
            </a:r>
            <a:r>
              <a:rPr lang="ru-RU" sz="8000" b="1" dirty="0" err="1"/>
              <a:t>Фаризы</a:t>
            </a:r>
            <a:r>
              <a:rPr lang="ru-RU" sz="8000" b="1" dirty="0"/>
              <a:t> </a:t>
            </a:r>
            <a:r>
              <a:rPr lang="ru-RU" sz="8000" b="1" dirty="0" err="1"/>
              <a:t>Унгарсыновой</a:t>
            </a:r>
            <a:r>
              <a:rPr lang="ru-RU" sz="8000" b="1" dirty="0"/>
              <a:t> – поэтессы, властно вошедшей в современную казахскую литературу. Ее первая поэтическая книга «Соловей» вышла в 1967 году. С тех пор издательством «</a:t>
            </a:r>
            <a:r>
              <a:rPr lang="ru-RU" sz="8000" b="1" dirty="0" err="1"/>
              <a:t>Жазушы</a:t>
            </a:r>
            <a:r>
              <a:rPr lang="ru-RU" sz="8000" b="1" dirty="0"/>
              <a:t>» выпущено несколько поэтических сборников: «Мелодия» (1970), «Беспокойная пора» (1972), «Гордое поколение» (1973), «Голуби мои» (1974), «Буйное русло» (1975), однотомник избранных стихов «Зной» (1978). Сборники стихов поэтессы на русском языке вышли в издательстве «</a:t>
            </a:r>
            <a:r>
              <a:rPr lang="ru-RU" sz="8000" b="1" dirty="0" err="1"/>
              <a:t>Жалын</a:t>
            </a:r>
            <a:r>
              <a:rPr lang="ru-RU" sz="8000" b="1" dirty="0"/>
              <a:t>» - «Нежность» (1977) и «Гончая птица» (1988), а также в Москве в издательстве «Молодая гвардия» сборники стихов «Тревоги» (1979), «Ожидание солнца» (1985) и в издательстве «Советский писатель» - «Озарение» (1980). </a:t>
            </a:r>
          </a:p>
        </p:txBody>
      </p:sp>
      <p:pic>
        <p:nvPicPr>
          <p:cNvPr id="4099" name="Picture 3" descr="C:\Documents and Settings\Администратор\Рабочий стол\Фариза Онгарсынова\Онгарсынова фото\фото Онгарсынова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93381"/>
            <a:ext cx="2667000" cy="1714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980" y="2026706"/>
            <a:ext cx="2571750" cy="1781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4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1130</TotalTime>
  <Words>1663</Words>
  <Application>Microsoft Office PowerPoint</Application>
  <PresentationFormat>Экран (4:3)</PresentationFormat>
  <Paragraphs>105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Calibri</vt:lpstr>
      <vt:lpstr>Franklin Gothic Book</vt:lpstr>
      <vt:lpstr>Franklin Gothic Medium</vt:lpstr>
      <vt:lpstr>KZ Jikharev</vt:lpstr>
      <vt:lpstr>Monotype Corsiva</vt:lpstr>
      <vt:lpstr>Times New Roman</vt:lpstr>
      <vt:lpstr>Wingdings 2</vt:lpstr>
      <vt:lpstr>Трек</vt:lpstr>
      <vt:lpstr>Волшебный  мир  поэзии Фаризы  Онгарсыновой</vt:lpstr>
      <vt:lpstr>Фариза Онгарсыновна Онгарсынова </vt:lpstr>
      <vt:lpstr>ФАРИЗА! </vt:lpstr>
      <vt:lpstr> Стихи не стареют - Стареют поэты. Да разве поэты жалеют  об этом? ... </vt:lpstr>
      <vt:lpstr>Білмейсің бе қарагым, Менің мінез кұлкымды? Осы күймен қаламын, Бола берсін бір түрлі, Екі өлшеммен шектелем, Айыптасын көп пенде.</vt:lpstr>
      <vt:lpstr>Немного истории</vt:lpstr>
      <vt:lpstr>Ее лицо поставь заре в пример Не ошибешься! Чуточку курноса, Легка, что облачко, черноволоса, Гармония таких достойна мер. В ней целомудренная вылилась природа Джигиты ходят рядом, как во сне. Вся - посвященье счастью и весне,  Чиста и весела, как луч восхода... </vt:lpstr>
      <vt:lpstr>журналистская деятельность </vt:lpstr>
      <vt:lpstr>Ранние стихи </vt:lpstr>
      <vt:lpstr>Перу Ф.Унгарсыновой </vt:lpstr>
      <vt:lpstr>любовь и ненависть</vt:lpstr>
      <vt:lpstr>Музыкальное звучание</vt:lpstr>
      <vt:lpstr>Её перу принадлежат...</vt:lpstr>
      <vt:lpstr>казахская амазонка</vt:lpstr>
      <vt:lpstr>Презентация PowerPoint</vt:lpstr>
      <vt:lpstr>за выдающиеся заслуги </vt:lpstr>
      <vt:lpstr>вклад в творчество  казахстанских писателей </vt:lpstr>
      <vt:lpstr>за выдающиеся заслуги </vt:lpstr>
      <vt:lpstr>Награды и премии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Волшебный мир поэзии Фаризы Онгарсыновой</dc:title>
  <dc:creator>Пользователь</dc:creator>
  <cp:lastModifiedBy>Пользователь</cp:lastModifiedBy>
  <cp:revision>57</cp:revision>
  <dcterms:created xsi:type="dcterms:W3CDTF">2013-10-29T03:58:39Z</dcterms:created>
  <dcterms:modified xsi:type="dcterms:W3CDTF">2020-03-04T10:22:05Z</dcterms:modified>
</cp:coreProperties>
</file>