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B606E05-85AA-428D-BDB0-6991CABBDC3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AE71B59-A9BC-4143-AC36-1E49AB875E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aZxNpGXJ1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/>
          <a:lstStyle/>
          <a:p>
            <a:r>
              <a:rPr lang="kk-KZ" dirty="0" smtClean="0"/>
              <a:t>Әлемнің таңғажайып </a:t>
            </a:r>
            <a:r>
              <a:rPr lang="ru-RU" dirty="0" smtClean="0"/>
              <a:t>12 </a:t>
            </a:r>
            <a:r>
              <a:rPr lang="kk-KZ" dirty="0" smtClean="0"/>
              <a:t>кітапханасы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160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Делфт университетінің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3152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8. </a:t>
            </a:r>
            <a:r>
              <a:rPr lang="ru-RU" sz="1600" dirty="0" err="1" smtClean="0"/>
              <a:t>Голландиядағы</a:t>
            </a:r>
            <a:r>
              <a:rPr lang="ru-RU" sz="1600" dirty="0" smtClean="0"/>
              <a:t> Делфт </a:t>
            </a:r>
          </a:p>
          <a:p>
            <a:pPr marL="0" indent="0">
              <a:buNone/>
            </a:pPr>
            <a:r>
              <a:rPr lang="ru-RU" sz="1600" dirty="0" err="1" smtClean="0"/>
              <a:t>технологиялық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университетінің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кітапханасы</a:t>
            </a:r>
            <a:r>
              <a:rPr lang="ru-RU" sz="1600" dirty="0" smtClean="0"/>
              <a:t>. </a:t>
            </a:r>
            <a:r>
              <a:rPr lang="ru-RU" sz="1600" dirty="0" err="1" smtClean="0"/>
              <a:t>Ол</a:t>
            </a:r>
            <a:r>
              <a:rPr lang="ru-RU" sz="1600" dirty="0" smtClean="0"/>
              <a:t> 1997-жылы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err="1" smtClean="0"/>
              <a:t>Mecanoo</a:t>
            </a:r>
            <a:r>
              <a:rPr lang="en-US" sz="1600" dirty="0" smtClean="0"/>
              <a:t> </a:t>
            </a:r>
            <a:r>
              <a:rPr lang="ru-RU" sz="1600" dirty="0" err="1" smtClean="0"/>
              <a:t>архитектуралық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студиясының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жобасы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бойынша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салынған</a:t>
            </a:r>
            <a:r>
              <a:rPr lang="ru-RU" sz="1600" dirty="0" smtClean="0"/>
              <a:t>. </a:t>
            </a:r>
            <a:r>
              <a:rPr lang="ru-RU" sz="1600" dirty="0" err="1" smtClean="0"/>
              <a:t>Бұл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</a:t>
            </a:r>
            <a:r>
              <a:rPr lang="ru-RU" sz="1600" dirty="0" err="1" smtClean="0"/>
              <a:t>шатыры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үлкен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конуспен</a:t>
            </a:r>
            <a:r>
              <a:rPr lang="ru-RU" sz="1600" dirty="0" smtClean="0"/>
              <a:t> </a:t>
            </a:r>
            <a:r>
              <a:rPr lang="ru-RU" sz="1600" dirty="0" err="1" smtClean="0"/>
              <a:t>аяқталатын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ерекше</a:t>
            </a:r>
            <a:r>
              <a:rPr lang="ru-RU" sz="1600" dirty="0" smtClean="0"/>
              <a:t> </a:t>
            </a:r>
            <a:r>
              <a:rPr lang="ru-RU" sz="1600" dirty="0" err="1" smtClean="0"/>
              <a:t>үлгідегі</a:t>
            </a:r>
            <a:r>
              <a:rPr lang="ru-RU" sz="1600" dirty="0" smtClean="0"/>
              <a:t> </a:t>
            </a:r>
            <a:r>
              <a:rPr lang="ru-RU" sz="1600" dirty="0" err="1" smtClean="0"/>
              <a:t>әлемдегі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бірден-бір</a:t>
            </a:r>
            <a:r>
              <a:rPr lang="ru-RU" sz="1600" dirty="0" smtClean="0"/>
              <a:t> </a:t>
            </a:r>
            <a:r>
              <a:rPr lang="ru-RU" sz="1600" dirty="0" err="1" smtClean="0"/>
              <a:t>ғимарат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6139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90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Хосе Васконселос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9. Хосе </a:t>
            </a:r>
            <a:r>
              <a:rPr lang="ru-RU" sz="1600" dirty="0" err="1" smtClean="0"/>
              <a:t>Васконселос</a:t>
            </a:r>
            <a:r>
              <a:rPr lang="ru-RU" sz="1600" dirty="0" smtClean="0"/>
              <a:t> </a:t>
            </a:r>
            <a:r>
              <a:rPr lang="ru-RU" sz="1600" dirty="0" err="1" smtClean="0"/>
              <a:t>атындағы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кітапхана</a:t>
            </a:r>
            <a:r>
              <a:rPr lang="ru-RU" sz="1600" dirty="0" smtClean="0"/>
              <a:t>. </a:t>
            </a:r>
            <a:r>
              <a:rPr lang="ru-RU" sz="1600" dirty="0" err="1" smtClean="0"/>
              <a:t>Мексиканың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астанасы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Мехиконың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орталығында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орналасқан</a:t>
            </a:r>
            <a:r>
              <a:rPr lang="ru-RU" sz="1600" dirty="0" smtClean="0"/>
              <a:t> </a:t>
            </a:r>
            <a:r>
              <a:rPr lang="ru-RU" sz="1600" dirty="0" err="1" smtClean="0"/>
              <a:t>бұл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2006 ж.</a:t>
            </a:r>
          </a:p>
          <a:p>
            <a:pPr marL="0" indent="0">
              <a:buNone/>
            </a:pPr>
            <a:r>
              <a:rPr lang="ru-RU" sz="1600" dirty="0" err="1" smtClean="0"/>
              <a:t>ашылған</a:t>
            </a:r>
            <a:r>
              <a:rPr lang="ru-RU" sz="1600" dirty="0" smtClean="0"/>
              <a:t>.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1922-1924 </a:t>
            </a:r>
          </a:p>
          <a:p>
            <a:pPr marL="0" indent="0">
              <a:buNone/>
            </a:pPr>
            <a:r>
              <a:rPr lang="ru-RU" sz="1600" dirty="0" err="1" smtClean="0"/>
              <a:t>жылдары</a:t>
            </a:r>
            <a:r>
              <a:rPr lang="ru-RU" sz="1600" dirty="0" smtClean="0"/>
              <a:t> </a:t>
            </a:r>
            <a:r>
              <a:rPr lang="ru-RU" sz="1600" dirty="0" err="1" smtClean="0"/>
              <a:t>Мексиканың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білім</a:t>
            </a:r>
            <a:r>
              <a:rPr lang="ru-RU" sz="1600" dirty="0" smtClean="0"/>
              <a:t> </a:t>
            </a:r>
            <a:r>
              <a:rPr lang="ru-RU" sz="1600" dirty="0" err="1" smtClean="0"/>
              <a:t>министрі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болған</a:t>
            </a:r>
            <a:r>
              <a:rPr lang="ru-RU" sz="1600" dirty="0" smtClean="0"/>
              <a:t> </a:t>
            </a:r>
            <a:r>
              <a:rPr lang="ru-RU" sz="1600" dirty="0" err="1" smtClean="0"/>
              <a:t>жазушы</a:t>
            </a:r>
            <a:r>
              <a:rPr lang="ru-RU" sz="1600" dirty="0" smtClean="0"/>
              <a:t> </a:t>
            </a:r>
            <a:r>
              <a:rPr lang="ru-RU" sz="1600" dirty="0" err="1" smtClean="0"/>
              <a:t>әрі</a:t>
            </a:r>
            <a:r>
              <a:rPr lang="ru-RU" sz="1600" dirty="0" smtClean="0"/>
              <a:t> </a:t>
            </a:r>
            <a:r>
              <a:rPr lang="ru-RU" sz="1600" dirty="0" err="1" smtClean="0"/>
              <a:t>пәлсапашы</a:t>
            </a:r>
            <a:r>
              <a:rPr lang="ru-RU" sz="1600" dirty="0" smtClean="0"/>
              <a:t>, </a:t>
            </a:r>
          </a:p>
          <a:p>
            <a:pPr marL="0" indent="0">
              <a:buNone/>
            </a:pPr>
            <a:r>
              <a:rPr lang="ru-RU" sz="1600" dirty="0" err="1" smtClean="0"/>
              <a:t>мемлекет</a:t>
            </a:r>
            <a:r>
              <a:rPr lang="ru-RU" sz="1600" dirty="0" smtClean="0"/>
              <a:t> </a:t>
            </a:r>
            <a:r>
              <a:rPr lang="ru-RU" sz="1600" dirty="0" err="1" smtClean="0"/>
              <a:t>қайраткері</a:t>
            </a:r>
            <a:r>
              <a:rPr lang="ru-RU" sz="1600" dirty="0" smtClean="0"/>
              <a:t> Хосе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Васконселостың</a:t>
            </a:r>
            <a:r>
              <a:rPr lang="ru-RU" sz="1600" dirty="0" smtClean="0"/>
              <a:t> </a:t>
            </a:r>
            <a:r>
              <a:rPr lang="ru-RU" sz="1600" dirty="0" err="1" smtClean="0"/>
              <a:t>есімімен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аталады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Ол</a:t>
            </a:r>
            <a:r>
              <a:rPr lang="ru-RU" sz="1600" dirty="0" smtClean="0"/>
              <a:t> ХХ </a:t>
            </a:r>
            <a:r>
              <a:rPr lang="ru-RU" sz="1600" dirty="0" err="1" smtClean="0"/>
              <a:t>ғасырда</a:t>
            </a:r>
            <a:r>
              <a:rPr lang="ru-RU" sz="1600" dirty="0" smtClean="0"/>
              <a:t> </a:t>
            </a:r>
            <a:r>
              <a:rPr lang="ru-RU" sz="1600" dirty="0" err="1" smtClean="0"/>
              <a:t>Латын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Америка </a:t>
            </a:r>
            <a:r>
              <a:rPr lang="ru-RU" sz="1600" dirty="0" err="1" smtClean="0"/>
              <a:t>философиясының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дамуына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зор</a:t>
            </a:r>
            <a:r>
              <a:rPr lang="ru-RU" sz="1600" dirty="0" smtClean="0"/>
              <a:t> </a:t>
            </a:r>
            <a:r>
              <a:rPr lang="ru-RU" sz="1600" dirty="0" err="1" smtClean="0"/>
              <a:t>үлесін</a:t>
            </a:r>
            <a:r>
              <a:rPr lang="ru-RU" sz="1600" dirty="0" smtClean="0"/>
              <a:t> </a:t>
            </a:r>
            <a:r>
              <a:rPr lang="ru-RU" sz="1600" dirty="0" err="1" smtClean="0"/>
              <a:t>қосқан</a:t>
            </a:r>
            <a:r>
              <a:rPr lang="ru-RU" sz="1600" dirty="0" smtClean="0"/>
              <a:t> </a:t>
            </a:r>
            <a:r>
              <a:rPr lang="ru-RU" sz="1600" dirty="0" err="1" smtClean="0"/>
              <a:t>тұлға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764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2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Ванкувер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10. Ванкувер </a:t>
            </a:r>
            <a:r>
              <a:rPr lang="ru-RU" sz="1600" dirty="0" err="1" smtClean="0"/>
              <a:t>кітапханасы</a:t>
            </a:r>
            <a:r>
              <a:rPr lang="ru-RU" sz="1600" dirty="0" smtClean="0"/>
              <a:t> — </a:t>
            </a:r>
          </a:p>
          <a:p>
            <a:pPr marL="0" indent="0">
              <a:buNone/>
            </a:pPr>
            <a:r>
              <a:rPr lang="ru-RU" sz="1600" dirty="0" smtClean="0"/>
              <a:t>параллелепипед </a:t>
            </a:r>
            <a:r>
              <a:rPr lang="ru-RU" sz="1600" dirty="0" err="1" smtClean="0"/>
              <a:t>тәрізді</a:t>
            </a:r>
            <a:r>
              <a:rPr lang="ru-RU" sz="1600" dirty="0" smtClean="0"/>
              <a:t> </a:t>
            </a:r>
            <a:r>
              <a:rPr lang="ru-RU" sz="1600" dirty="0" err="1" smtClean="0"/>
              <a:t>тоғыз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қабатты</a:t>
            </a:r>
            <a:r>
              <a:rPr lang="ru-RU" sz="1600" dirty="0" smtClean="0"/>
              <a:t> </a:t>
            </a:r>
            <a:r>
              <a:rPr lang="ru-RU" sz="1600" dirty="0" err="1" smtClean="0"/>
              <a:t>ғимарат</a:t>
            </a:r>
            <a:r>
              <a:rPr lang="ru-RU" sz="1600" dirty="0" smtClean="0"/>
              <a:t>. </a:t>
            </a:r>
            <a:r>
              <a:rPr lang="ru-RU" sz="1600" dirty="0" err="1" smtClean="0"/>
              <a:t>Сыртқы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көрінісі</a:t>
            </a:r>
            <a:r>
              <a:rPr lang="ru-RU" sz="1600" dirty="0" smtClean="0"/>
              <a:t> </a:t>
            </a:r>
            <a:r>
              <a:rPr lang="ru-RU" sz="1600" dirty="0" err="1" smtClean="0"/>
              <a:t>римдегі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Колизейді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еске</a:t>
            </a:r>
            <a:r>
              <a:rPr lang="ru-RU" sz="1600" dirty="0" smtClean="0"/>
              <a:t> </a:t>
            </a:r>
            <a:r>
              <a:rPr lang="ru-RU" sz="1600" dirty="0" err="1" smtClean="0"/>
              <a:t>түсіреді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7579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Солт-Лейт-Сити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11. Солт-Лейк-Сити </a:t>
            </a:r>
          </a:p>
          <a:p>
            <a:pPr marL="0" indent="0">
              <a:buNone/>
            </a:pPr>
            <a:r>
              <a:rPr lang="ru-RU" sz="1600" dirty="0" err="1" smtClean="0"/>
              <a:t>кітапханасының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басты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бөлігі</a:t>
            </a:r>
            <a:r>
              <a:rPr lang="ru-RU" sz="1600" dirty="0" smtClean="0"/>
              <a:t>. </a:t>
            </a:r>
            <a:r>
              <a:rPr lang="ru-RU" sz="1600" dirty="0" err="1" smtClean="0"/>
              <a:t>Бұл</a:t>
            </a:r>
            <a:r>
              <a:rPr lang="ru-RU" sz="1600" dirty="0" smtClean="0"/>
              <a:t> бес </a:t>
            </a:r>
            <a:r>
              <a:rPr lang="ru-RU" sz="1600" dirty="0" err="1" smtClean="0"/>
              <a:t>қабатты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керемет</a:t>
            </a:r>
            <a:r>
              <a:rPr lang="ru-RU" sz="1600" dirty="0" smtClean="0"/>
              <a:t> </a:t>
            </a:r>
            <a:r>
              <a:rPr lang="ru-RU" sz="1600" dirty="0" err="1" smtClean="0"/>
              <a:t>ғимарат</a:t>
            </a:r>
            <a:r>
              <a:rPr lang="ru-RU" sz="1600" dirty="0" smtClean="0"/>
              <a:t> Ванкувер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кітапханасын</a:t>
            </a:r>
            <a:r>
              <a:rPr lang="ru-RU" sz="1600" dirty="0" smtClean="0"/>
              <a:t> </a:t>
            </a:r>
            <a:r>
              <a:rPr lang="ru-RU" sz="1600" dirty="0" err="1" smtClean="0"/>
              <a:t>салған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архитектор </a:t>
            </a:r>
            <a:r>
              <a:rPr lang="ru-RU" sz="1600" dirty="0" err="1" smtClean="0"/>
              <a:t>Моше</a:t>
            </a:r>
            <a:r>
              <a:rPr lang="ru-RU" sz="1600" dirty="0" smtClean="0"/>
              <a:t> </a:t>
            </a:r>
            <a:r>
              <a:rPr lang="ru-RU" sz="1600" dirty="0" err="1" smtClean="0"/>
              <a:t>Сафдинің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жобасы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бойынша</a:t>
            </a:r>
            <a:r>
              <a:rPr lang="ru-RU" sz="1600" dirty="0" smtClean="0"/>
              <a:t> 2003-жылы </a:t>
            </a:r>
          </a:p>
          <a:p>
            <a:pPr marL="0" indent="0">
              <a:buNone/>
            </a:pPr>
            <a:r>
              <a:rPr lang="ru-RU" sz="1600" dirty="0" err="1" smtClean="0"/>
              <a:t>салынған</a:t>
            </a:r>
            <a:r>
              <a:rPr lang="ru-RU" sz="1600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9019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4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Ұлыбританияның ең үлкен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12. </a:t>
            </a:r>
            <a:r>
              <a:rPr lang="ru-RU" sz="1600" dirty="0" err="1" smtClean="0"/>
              <a:t>Британ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музейінің</a:t>
            </a:r>
            <a:r>
              <a:rPr lang="ru-RU" sz="1600" dirty="0" smtClean="0"/>
              <a:t> </a:t>
            </a:r>
            <a:r>
              <a:rPr lang="ru-RU" sz="1600" dirty="0" err="1" smtClean="0"/>
              <a:t>оқырман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залы — </a:t>
            </a:r>
            <a:r>
              <a:rPr lang="ru-RU" sz="1600" dirty="0" err="1" smtClean="0"/>
              <a:t>Ұлыбританиядағы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ең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үлкен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. 1997-жылға </a:t>
            </a:r>
          </a:p>
          <a:p>
            <a:pPr marL="0" indent="0">
              <a:buNone/>
            </a:pPr>
            <a:r>
              <a:rPr lang="ru-RU" sz="1600" dirty="0" err="1" smtClean="0"/>
              <a:t>дейін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кітапханаға</a:t>
            </a:r>
            <a:r>
              <a:rPr lang="ru-RU" sz="1600" dirty="0" smtClean="0"/>
              <a:t> </a:t>
            </a:r>
            <a:r>
              <a:rPr lang="ru-RU" sz="1600" dirty="0" err="1" smtClean="0"/>
              <a:t>кәсіби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зерттеушілерге</a:t>
            </a:r>
            <a:r>
              <a:rPr lang="ru-RU" sz="1600" dirty="0" smtClean="0"/>
              <a:t> </a:t>
            </a:r>
            <a:r>
              <a:rPr lang="ru-RU" sz="1600" dirty="0" err="1" smtClean="0"/>
              <a:t>ғана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кіруге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рұқсат</a:t>
            </a:r>
            <a:r>
              <a:rPr lang="ru-RU" sz="1600" dirty="0" smtClean="0"/>
              <a:t> </a:t>
            </a:r>
            <a:r>
              <a:rPr lang="ru-RU" sz="1600" dirty="0" err="1" smtClean="0"/>
              <a:t>етілетін</a:t>
            </a:r>
            <a:r>
              <a:rPr lang="ru-RU" sz="1600" dirty="0" smtClean="0"/>
              <a:t>. </a:t>
            </a:r>
            <a:r>
              <a:rPr lang="ru-RU" sz="1600" dirty="0" err="1" smtClean="0"/>
              <a:t>Мұнда</a:t>
            </a:r>
            <a:r>
              <a:rPr lang="ru-RU" sz="1600" dirty="0" smtClean="0"/>
              <a:t> </a:t>
            </a:r>
            <a:r>
              <a:rPr lang="ru-RU" sz="1600" dirty="0" err="1" smtClean="0"/>
              <a:t>әр</a:t>
            </a:r>
            <a:r>
              <a:rPr lang="ru-RU" sz="1600" dirty="0" smtClean="0"/>
              <a:t> </a:t>
            </a:r>
            <a:r>
              <a:rPr lang="ru-RU" sz="1600" dirty="0" err="1" smtClean="0"/>
              <a:t>кездері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Карл Маркс, </a:t>
            </a:r>
            <a:r>
              <a:rPr lang="ru-RU" sz="1600" dirty="0" err="1" smtClean="0"/>
              <a:t>В.И.Ленин</a:t>
            </a:r>
            <a:r>
              <a:rPr lang="ru-RU" sz="1600" dirty="0" smtClean="0"/>
              <a:t>, </a:t>
            </a:r>
            <a:r>
              <a:rPr lang="ru-RU" sz="1600" dirty="0" err="1" smtClean="0"/>
              <a:t>Махмат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Ганди, </a:t>
            </a:r>
            <a:r>
              <a:rPr lang="ru-RU" sz="1600" dirty="0" err="1" smtClean="0"/>
              <a:t>Дж.Б.Шоу</a:t>
            </a:r>
            <a:r>
              <a:rPr lang="ru-RU" sz="1600" dirty="0" smtClean="0"/>
              <a:t>, Герберт Уэллс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зерттеу</a:t>
            </a:r>
            <a:r>
              <a:rPr lang="ru-RU" sz="1600" dirty="0" smtClean="0"/>
              <a:t> </a:t>
            </a:r>
            <a:r>
              <a:rPr lang="ru-RU" sz="1600" dirty="0" err="1" smtClean="0"/>
              <a:t>жұмыстарымен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айналысқан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2000-жылдан </a:t>
            </a:r>
            <a:r>
              <a:rPr lang="ru-RU" sz="1600" dirty="0" err="1" smtClean="0"/>
              <a:t>бастап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есігі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көпшілікке</a:t>
            </a:r>
            <a:r>
              <a:rPr lang="ru-RU" sz="1600" dirty="0" smtClean="0"/>
              <a:t> </a:t>
            </a:r>
            <a:r>
              <a:rPr lang="ru-RU" sz="1600" dirty="0" err="1" smtClean="0"/>
              <a:t>ашық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90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Дереккөздер: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kk-KZ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</a:t>
            </a:r>
            <a:r>
              <a:rPr lang="en-US" dirty="0" err="1" smtClean="0">
                <a:hlinkClick r:id="rId2"/>
              </a:rPr>
              <a:t>youtu</a:t>
            </a:r>
            <a:r>
              <a:rPr lang="kk-KZ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be/_aZxNpGXJ1A</a:t>
            </a: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5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4715"/>
            <a:ext cx="7618040" cy="3828501"/>
          </a:xfrm>
        </p:spPr>
        <p:txBody>
          <a:bodyPr/>
          <a:lstStyle/>
          <a:p>
            <a:r>
              <a:rPr lang="kk-KZ" dirty="0" smtClean="0"/>
              <a:t>Назарларыңызға рақмет!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32857"/>
            <a:ext cx="7315200" cy="15121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4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Кіріспе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Әлемде бірнеше кітапханалар бар. Солардың ішінде ең кішкентай немесе ең үлкен кітапханалар кездеседі. Мен бүгін сіздерге әлемдегі ең ірі кітапханаларға саяхат жасатамын.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98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Швейцариядағы Сен-Галль аббатығының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1. </a:t>
            </a:r>
            <a:r>
              <a:rPr lang="ru-RU" sz="1600" dirty="0" err="1" smtClean="0"/>
              <a:t>Швейцариядағы</a:t>
            </a:r>
            <a:r>
              <a:rPr lang="ru-RU" sz="1600" dirty="0" smtClean="0"/>
              <a:t> Сен-</a:t>
            </a:r>
            <a:r>
              <a:rPr lang="ru-RU" sz="1600" dirty="0" err="1" smtClean="0"/>
              <a:t>Галль</a:t>
            </a:r>
            <a:r>
              <a:rPr lang="ru-RU" sz="1600" dirty="0" smtClean="0"/>
              <a:t> </a:t>
            </a:r>
            <a:r>
              <a:rPr lang="ru-RU" sz="1600" dirty="0" err="1" smtClean="0"/>
              <a:t>аббаттығының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кітапханасы</a:t>
            </a:r>
            <a:r>
              <a:rPr lang="ru-RU" sz="1600" dirty="0" smtClean="0"/>
              <a:t>— </a:t>
            </a:r>
            <a:r>
              <a:rPr lang="ru-RU" sz="1600" dirty="0" err="1" smtClean="0"/>
              <a:t>ортағасырлық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кітаптарға</a:t>
            </a:r>
            <a:r>
              <a:rPr lang="ru-RU" sz="1600" dirty="0" smtClean="0"/>
              <a:t> </a:t>
            </a:r>
            <a:r>
              <a:rPr lang="ru-RU" sz="1600" dirty="0" err="1" smtClean="0"/>
              <a:t>ең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бай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. 2005 </a:t>
            </a:r>
            <a:r>
              <a:rPr lang="ru-RU" sz="1600" dirty="0" err="1" smtClean="0"/>
              <a:t>жылы</a:t>
            </a:r>
            <a:r>
              <a:rPr lang="ru-RU" sz="1600" dirty="0" smtClean="0"/>
              <a:t> </a:t>
            </a:r>
            <a:r>
              <a:rPr lang="ru-RU" sz="1600" dirty="0" err="1" smtClean="0"/>
              <a:t>жүргізілген</a:t>
            </a:r>
            <a:r>
              <a:rPr lang="ru-RU" sz="1600" dirty="0" smtClean="0"/>
              <a:t> </a:t>
            </a:r>
            <a:r>
              <a:rPr lang="ru-RU" sz="1600" dirty="0" err="1" smtClean="0"/>
              <a:t>санақ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Бойынша</a:t>
            </a:r>
            <a:r>
              <a:rPr lang="ru-RU" sz="1600" dirty="0" smtClean="0"/>
              <a:t> </a:t>
            </a:r>
            <a:r>
              <a:rPr lang="ru-RU" sz="1600" dirty="0" err="1" smtClean="0"/>
              <a:t>мұнда</a:t>
            </a:r>
            <a:r>
              <a:rPr lang="ru-RU" sz="1600" dirty="0" smtClean="0"/>
              <a:t> 160000 </a:t>
            </a:r>
            <a:r>
              <a:rPr lang="ru-RU" sz="1600" dirty="0" err="1" smtClean="0"/>
              <a:t>кітап</a:t>
            </a:r>
            <a:r>
              <a:rPr lang="ru-RU" sz="1600" dirty="0" smtClean="0"/>
              <a:t> бар. </a:t>
            </a:r>
            <a:r>
              <a:rPr lang="ru-RU" sz="1600" dirty="0" err="1" smtClean="0"/>
              <a:t>Оның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2100-і </a:t>
            </a:r>
            <a:r>
              <a:rPr lang="ru-RU" sz="1600" dirty="0" err="1" smtClean="0"/>
              <a:t>қолжазба</a:t>
            </a:r>
            <a:r>
              <a:rPr lang="ru-RU" sz="1600" dirty="0" smtClean="0"/>
              <a:t>. </a:t>
            </a:r>
            <a:r>
              <a:rPr lang="ru-RU" sz="1600" dirty="0" err="1" smtClean="0"/>
              <a:t>Мұндағы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төрт</a:t>
            </a:r>
            <a:r>
              <a:rPr lang="ru-RU" sz="1600" dirty="0" smtClean="0"/>
              <a:t> </a:t>
            </a:r>
            <a:r>
              <a:rPr lang="ru-RU" sz="1600" dirty="0" err="1" smtClean="0"/>
              <a:t>жүзге</a:t>
            </a:r>
            <a:r>
              <a:rPr lang="ru-RU" sz="1600" dirty="0" smtClean="0"/>
              <a:t> </a:t>
            </a:r>
            <a:r>
              <a:rPr lang="ru-RU" sz="1600" dirty="0" err="1" smtClean="0"/>
              <a:t>жуық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кітаптардың</a:t>
            </a:r>
            <a:r>
              <a:rPr lang="ru-RU" sz="1600" dirty="0" smtClean="0"/>
              <a:t> </a:t>
            </a:r>
            <a:r>
              <a:rPr lang="ru-RU" sz="1600" dirty="0" err="1" smtClean="0"/>
              <a:t>жазылғанына</a:t>
            </a:r>
            <a:r>
              <a:rPr lang="ru-RU" sz="1600" dirty="0" smtClean="0"/>
              <a:t>  </a:t>
            </a:r>
            <a:r>
              <a:rPr lang="ru-RU" sz="1600" dirty="0" err="1" smtClean="0"/>
              <a:t>мың</a:t>
            </a:r>
            <a:r>
              <a:rPr lang="ru-RU" sz="1600" dirty="0" smtClean="0"/>
              <a:t> </a:t>
            </a:r>
            <a:r>
              <a:rPr lang="ru-RU" sz="1600" dirty="0" err="1" smtClean="0"/>
              <a:t>жылдан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көп</a:t>
            </a:r>
            <a:r>
              <a:rPr lang="ru-RU" sz="1600" dirty="0" smtClean="0"/>
              <a:t> </a:t>
            </a:r>
            <a:r>
              <a:rPr lang="ru-RU" sz="1600" dirty="0" err="1" smtClean="0"/>
              <a:t>болған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52839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2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Тринити-колледжінің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2. </a:t>
            </a:r>
            <a:r>
              <a:rPr lang="ru-RU" sz="1600" dirty="0" err="1" smtClean="0"/>
              <a:t>Дублиннің</a:t>
            </a:r>
            <a:r>
              <a:rPr lang="ru-RU" sz="1600" dirty="0" smtClean="0"/>
              <a:t> Тринити-</a:t>
            </a:r>
            <a:r>
              <a:rPr lang="ru-RU" sz="1600" dirty="0" err="1" smtClean="0"/>
              <a:t>колледжінің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кітапханасы</a:t>
            </a:r>
            <a:r>
              <a:rPr lang="ru-RU" sz="1600" dirty="0" smtClean="0"/>
              <a:t> — </a:t>
            </a:r>
            <a:r>
              <a:rPr lang="ru-RU" sz="1600" dirty="0" err="1" smtClean="0"/>
              <a:t>Ирландиядағы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ең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үлкен</a:t>
            </a:r>
            <a:r>
              <a:rPr lang="ru-RU" sz="1600" dirty="0" smtClean="0"/>
              <a:t> </a:t>
            </a:r>
            <a:r>
              <a:rPr lang="ru-RU" sz="1600" dirty="0" err="1" smtClean="0"/>
              <a:t>ғылыми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. </a:t>
            </a:r>
            <a:r>
              <a:rPr lang="ru-RU" sz="1600" dirty="0" err="1" smtClean="0"/>
              <a:t>Мұнда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5000000 </a:t>
            </a:r>
            <a:r>
              <a:rPr lang="ru-RU" sz="1600" dirty="0" err="1" smtClean="0"/>
              <a:t>кітап</a:t>
            </a:r>
            <a:r>
              <a:rPr lang="ru-RU" sz="1600" dirty="0" smtClean="0"/>
              <a:t> бар, </a:t>
            </a:r>
            <a:r>
              <a:rPr lang="ru-RU" sz="1600" dirty="0" err="1" smtClean="0"/>
              <a:t>соның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ішінде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манускрипт, карта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ноталар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да </a:t>
            </a:r>
            <a:r>
              <a:rPr lang="ru-RU" sz="1600" dirty="0" err="1" smtClean="0"/>
              <a:t>қамтылған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536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5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Страговск монастырінің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3. Прага </a:t>
            </a:r>
            <a:r>
              <a:rPr lang="ru-RU" sz="1600" dirty="0" err="1" smtClean="0"/>
              <a:t>қаласында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орналасқан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Страговск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монастырінің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кітапханасы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Монастырьдің</a:t>
            </a:r>
            <a:r>
              <a:rPr lang="ru-RU" sz="1600" dirty="0" smtClean="0"/>
              <a:t> </a:t>
            </a:r>
            <a:r>
              <a:rPr lang="ru-RU" sz="1600" dirty="0" err="1" smtClean="0"/>
              <a:t>негізі</a:t>
            </a:r>
            <a:r>
              <a:rPr lang="ru-RU" sz="1600" dirty="0" smtClean="0"/>
              <a:t> 1149-жылы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қаланған</a:t>
            </a:r>
            <a:r>
              <a:rPr lang="ru-RU" sz="1600" dirty="0" smtClean="0"/>
              <a:t>. </a:t>
            </a:r>
            <a:r>
              <a:rPr lang="ru-RU" sz="1600" dirty="0" err="1" smtClean="0"/>
              <a:t>Мұндағы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ең</a:t>
            </a:r>
            <a:r>
              <a:rPr lang="ru-RU" sz="1600" dirty="0" smtClean="0"/>
              <a:t> </a:t>
            </a:r>
            <a:r>
              <a:rPr lang="ru-RU" sz="1600" dirty="0" err="1" smtClean="0"/>
              <a:t>көне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кітаптар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ХІІ </a:t>
            </a:r>
            <a:r>
              <a:rPr lang="ru-RU" sz="1600" dirty="0" err="1" smtClean="0"/>
              <a:t>ғасырға</a:t>
            </a:r>
            <a:r>
              <a:rPr lang="ru-RU" sz="1600" dirty="0" smtClean="0"/>
              <a:t> </a:t>
            </a:r>
            <a:r>
              <a:rPr lang="ru-RU" sz="1600" dirty="0" err="1" smtClean="0"/>
              <a:t>жатқызылады</a:t>
            </a:r>
            <a:r>
              <a:rPr lang="ru-RU" sz="1600" dirty="0" smtClean="0"/>
              <a:t>. </a:t>
            </a:r>
            <a:r>
              <a:rPr lang="ru-RU" sz="1600" dirty="0" err="1" smtClean="0"/>
              <a:t>Бүгінгі</a:t>
            </a:r>
            <a:r>
              <a:rPr lang="ru-RU" sz="1600" dirty="0" smtClean="0"/>
              <a:t> </a:t>
            </a:r>
            <a:r>
              <a:rPr lang="ru-RU" sz="1600" dirty="0" err="1" smtClean="0"/>
              <a:t>күні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мұрағатында</a:t>
            </a:r>
            <a:r>
              <a:rPr lang="ru-RU" sz="1600" dirty="0" smtClean="0"/>
              <a:t> 130000 </a:t>
            </a:r>
            <a:r>
              <a:rPr lang="ru-RU" sz="1600" dirty="0" err="1" smtClean="0"/>
              <a:t>кітап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 smtClean="0"/>
              <a:t> 1500 </a:t>
            </a:r>
            <a:r>
              <a:rPr lang="ru-RU" sz="1600" dirty="0" err="1" smtClean="0"/>
              <a:t>мерзімді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баспасөз</a:t>
            </a:r>
            <a:r>
              <a:rPr lang="ru-RU" sz="1600" dirty="0" smtClean="0"/>
              <a:t>, 2500 </a:t>
            </a:r>
            <a:r>
              <a:rPr lang="ru-RU" sz="1600" dirty="0" err="1" smtClean="0"/>
              <a:t>қолжазба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бірнеше</a:t>
            </a:r>
            <a:r>
              <a:rPr lang="ru-RU" sz="1600" dirty="0" smtClean="0"/>
              <a:t> </a:t>
            </a:r>
            <a:r>
              <a:rPr lang="ru-RU" sz="1600" dirty="0" err="1" smtClean="0"/>
              <a:t>мың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графикалық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жазбалар</a:t>
            </a:r>
            <a:r>
              <a:rPr lang="ru-RU" sz="1600" dirty="0" smtClean="0"/>
              <a:t> </a:t>
            </a:r>
            <a:r>
              <a:rPr lang="ru-RU" sz="1600" dirty="0" err="1" smtClean="0"/>
              <a:t>сақталған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2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Джей Уокердің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4. </a:t>
            </a:r>
            <a:r>
              <a:rPr lang="ru-RU" sz="1600" dirty="0" err="1" smtClean="0"/>
              <a:t>Джей</a:t>
            </a:r>
            <a:r>
              <a:rPr lang="ru-RU" sz="1600" dirty="0" smtClean="0"/>
              <a:t> Уокер — </a:t>
            </a:r>
            <a:r>
              <a:rPr lang="ru-RU" sz="1600" dirty="0" err="1" smtClean="0"/>
              <a:t>америкалық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ойлаптапқыш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әрі</a:t>
            </a:r>
            <a:r>
              <a:rPr lang="ru-RU" sz="1600" dirty="0" smtClean="0"/>
              <a:t> </a:t>
            </a:r>
            <a:r>
              <a:rPr lang="ru-RU" sz="1600" dirty="0" err="1" smtClean="0"/>
              <a:t>кәсіпкер</a:t>
            </a:r>
            <a:r>
              <a:rPr lang="ru-RU" sz="1600" dirty="0" smtClean="0"/>
              <a:t>. Р</a:t>
            </a:r>
            <a:r>
              <a:rPr lang="en-US" sz="1600" dirty="0" smtClean="0"/>
              <a:t>riceline.com </a:t>
            </a:r>
            <a:r>
              <a:rPr lang="ru-RU" sz="1600" dirty="0" err="1" smtClean="0"/>
              <a:t>сайтының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негізін</a:t>
            </a:r>
            <a:r>
              <a:rPr lang="ru-RU" sz="1600" dirty="0" smtClean="0"/>
              <a:t> </a:t>
            </a:r>
            <a:r>
              <a:rPr lang="ru-RU" sz="1600" dirty="0" err="1" smtClean="0"/>
              <a:t>салушы</a:t>
            </a:r>
            <a:r>
              <a:rPr lang="ru-RU" sz="1600" dirty="0" smtClean="0"/>
              <a:t>. </a:t>
            </a:r>
            <a:r>
              <a:rPr lang="ru-RU" sz="1600" dirty="0" err="1" smtClean="0"/>
              <a:t>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Риджфилдегі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үйі</a:t>
            </a:r>
            <a:r>
              <a:rPr lang="ru-RU" sz="1600" dirty="0" smtClean="0"/>
              <a:t> </a:t>
            </a:r>
            <a:r>
              <a:rPr lang="ru-RU" sz="1600" dirty="0" err="1" smtClean="0"/>
              <a:t>адамзат</a:t>
            </a:r>
            <a:r>
              <a:rPr lang="ru-RU" sz="1600" dirty="0" smtClean="0"/>
              <a:t> </a:t>
            </a:r>
            <a:r>
              <a:rPr lang="ru-RU" sz="1600" dirty="0" err="1" smtClean="0"/>
              <a:t>тарихындағы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ең</a:t>
            </a:r>
            <a:r>
              <a:rPr lang="ru-RU" sz="1600" dirty="0" smtClean="0"/>
              <a:t> </a:t>
            </a:r>
            <a:r>
              <a:rPr lang="ru-RU" sz="1600" dirty="0" err="1" smtClean="0"/>
              <a:t>үлкен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көпдеңгейлі</a:t>
            </a:r>
            <a:r>
              <a:rPr lang="ru-RU" sz="1600" dirty="0" smtClean="0"/>
              <a:t> лабиринт </a:t>
            </a:r>
            <a:r>
              <a:rPr lang="ru-RU" sz="1600" dirty="0" err="1" smtClean="0"/>
              <a:t>тәрізді</a:t>
            </a:r>
            <a:r>
              <a:rPr lang="ru-RU" sz="1600" dirty="0" smtClean="0"/>
              <a:t> </a:t>
            </a:r>
            <a:r>
              <a:rPr lang="ru-RU" sz="1600" dirty="0" err="1" smtClean="0"/>
              <a:t>құрылған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. </a:t>
            </a:r>
            <a:r>
              <a:rPr lang="ru-RU" sz="1600" dirty="0" err="1" smtClean="0"/>
              <a:t>Онда</a:t>
            </a:r>
            <a:r>
              <a:rPr lang="ru-RU" sz="1600" dirty="0" smtClean="0"/>
              <a:t> 50000 </a:t>
            </a:r>
            <a:r>
              <a:rPr lang="ru-RU" sz="1600" dirty="0" err="1" smtClean="0"/>
              <a:t>кітап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музейлік</a:t>
            </a:r>
            <a:r>
              <a:rPr lang="ru-RU" sz="1600" dirty="0" smtClean="0"/>
              <a:t> </a:t>
            </a:r>
            <a:r>
              <a:rPr lang="ru-RU" sz="1600" dirty="0" err="1" smtClean="0"/>
              <a:t>деңгейдегі</a:t>
            </a:r>
            <a:r>
              <a:rPr lang="ru-RU" sz="1600" dirty="0" smtClean="0"/>
              <a:t> </a:t>
            </a:r>
            <a:r>
              <a:rPr lang="ru-RU" sz="1600" dirty="0" err="1" smtClean="0"/>
              <a:t>артефакттар</a:t>
            </a:r>
            <a:r>
              <a:rPr lang="ru-RU" sz="1600" dirty="0" smtClean="0"/>
              <a:t> бар.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6004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Йель университетінің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5. </a:t>
            </a:r>
            <a:r>
              <a:rPr lang="ru-RU" sz="1600" dirty="0" err="1" smtClean="0"/>
              <a:t>Йель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университетінің</a:t>
            </a:r>
            <a:r>
              <a:rPr lang="ru-RU" sz="1600" dirty="0" smtClean="0"/>
              <a:t> </a:t>
            </a:r>
            <a:r>
              <a:rPr lang="ru-RU" sz="1600" dirty="0" err="1" smtClean="0"/>
              <a:t>сирек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кездесетін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кітаптар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көне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қолжазбалар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кітапханасы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негізі</a:t>
            </a:r>
            <a:r>
              <a:rPr lang="ru-RU" sz="1600" dirty="0" smtClean="0"/>
              <a:t> 1963-жылы </a:t>
            </a:r>
            <a:r>
              <a:rPr lang="ru-RU" sz="1600" dirty="0" err="1" smtClean="0"/>
              <a:t>қаланған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Бұл</a:t>
            </a:r>
            <a:r>
              <a:rPr lang="ru-RU" sz="1600" dirty="0" smtClean="0"/>
              <a:t> </a:t>
            </a:r>
            <a:r>
              <a:rPr lang="ru-RU" sz="1600" dirty="0" err="1" smtClean="0"/>
              <a:t>сирек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кітаптар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манускриптерді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сақтауға</a:t>
            </a:r>
            <a:r>
              <a:rPr lang="ru-RU" sz="1600" dirty="0" smtClean="0"/>
              <a:t> </a:t>
            </a:r>
            <a:r>
              <a:rPr lang="ru-RU" sz="1600" dirty="0" err="1" smtClean="0"/>
              <a:t>арналған</a:t>
            </a:r>
            <a:r>
              <a:rPr lang="ru-RU" sz="1600" dirty="0" smtClean="0"/>
              <a:t> </a:t>
            </a:r>
            <a:r>
              <a:rPr lang="ru-RU" sz="1600" dirty="0" err="1" smtClean="0"/>
              <a:t>әлемдегі</a:t>
            </a:r>
            <a:r>
              <a:rPr lang="ru-RU" sz="1600" dirty="0" smtClean="0"/>
              <a:t> </a:t>
            </a:r>
            <a:r>
              <a:rPr lang="ru-RU" sz="1600" dirty="0" err="1" smtClean="0"/>
              <a:t>ең</a:t>
            </a:r>
            <a:r>
              <a:rPr lang="ru-RU" sz="1600" dirty="0" smtClean="0"/>
              <a:t> </a:t>
            </a:r>
            <a:r>
              <a:rPr lang="ru-RU" sz="1600" dirty="0" err="1" smtClean="0"/>
              <a:t>үлкен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. </a:t>
            </a:r>
            <a:r>
              <a:rPr lang="ru-RU" sz="1600" dirty="0" err="1" smtClean="0"/>
              <a:t>Мұнда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бүгінде</a:t>
            </a:r>
            <a:r>
              <a:rPr lang="ru-RU" sz="1600" dirty="0" smtClean="0"/>
              <a:t> 11 миллион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кітап</a:t>
            </a:r>
            <a:r>
              <a:rPr lang="ru-RU" sz="1600" dirty="0" smtClean="0"/>
              <a:t> бар, </a:t>
            </a:r>
            <a:r>
              <a:rPr lang="ru-RU" sz="1600" dirty="0" err="1" smtClean="0"/>
              <a:t>соның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ішінде</a:t>
            </a:r>
            <a:r>
              <a:rPr lang="ru-RU" sz="1600" dirty="0" smtClean="0"/>
              <a:t> </a:t>
            </a:r>
            <a:r>
              <a:rPr lang="ru-RU" sz="1600" dirty="0" err="1" smtClean="0"/>
              <a:t>Гутенберг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Библиясының</a:t>
            </a:r>
            <a:r>
              <a:rPr lang="ru-RU" sz="1600" dirty="0" smtClean="0"/>
              <a:t> 48 </a:t>
            </a:r>
            <a:r>
              <a:rPr lang="ru-RU" sz="1600" dirty="0" err="1" smtClean="0"/>
              <a:t>данасы</a:t>
            </a:r>
            <a:r>
              <a:rPr lang="ru-RU" sz="1600" dirty="0" smtClean="0"/>
              <a:t> </a:t>
            </a:r>
            <a:r>
              <a:rPr lang="ru-RU" sz="1600" dirty="0" err="1" smtClean="0"/>
              <a:t>сақталған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9658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4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Сиэтл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6. Сиэтл </a:t>
            </a:r>
            <a:r>
              <a:rPr lang="ru-RU" sz="1600" dirty="0" err="1" smtClean="0"/>
              <a:t>кітапханасы</a:t>
            </a:r>
            <a:r>
              <a:rPr lang="ru-RU" sz="1600" dirty="0" smtClean="0"/>
              <a:t> — АҚШ-</a:t>
            </a:r>
            <a:r>
              <a:rPr lang="ru-RU" sz="1600" dirty="0" err="1" smtClean="0"/>
              <a:t>тың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солтүстік-шығысындағы</a:t>
            </a:r>
            <a:r>
              <a:rPr lang="ru-RU" sz="1600" dirty="0" smtClean="0"/>
              <a:t> Сиэтл </a:t>
            </a:r>
          </a:p>
          <a:p>
            <a:pPr marL="0" indent="0">
              <a:buNone/>
            </a:pPr>
            <a:r>
              <a:rPr lang="ru-RU" sz="1600" dirty="0" err="1" smtClean="0"/>
              <a:t>қаласының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орталығында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орналасқан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err="1" smtClean="0"/>
              <a:t>Бұл</a:t>
            </a:r>
            <a:r>
              <a:rPr lang="ru-RU" sz="1600" dirty="0" smtClean="0"/>
              <a:t> </a:t>
            </a:r>
            <a:r>
              <a:rPr lang="ru-RU" sz="1600" dirty="0" err="1" smtClean="0"/>
              <a:t>әйнек</a:t>
            </a:r>
            <a:r>
              <a:rPr lang="ru-RU" sz="1600" dirty="0" smtClean="0"/>
              <a:t> пен </a:t>
            </a:r>
            <a:r>
              <a:rPr lang="ru-RU" sz="1600" dirty="0" err="1" smtClean="0"/>
              <a:t>болаттан</a:t>
            </a:r>
            <a:r>
              <a:rPr lang="ru-RU" sz="1600" dirty="0" smtClean="0"/>
              <a:t> </a:t>
            </a:r>
            <a:r>
              <a:rPr lang="ru-RU" sz="1600" dirty="0" err="1" smtClean="0"/>
              <a:t>жасалған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әсем</a:t>
            </a:r>
            <a:r>
              <a:rPr lang="ru-RU" sz="1600" dirty="0" smtClean="0"/>
              <a:t> </a:t>
            </a:r>
            <a:r>
              <a:rPr lang="ru-RU" sz="1600" dirty="0" err="1" smtClean="0"/>
              <a:t>ғимараттың</a:t>
            </a:r>
            <a:r>
              <a:rPr lang="ru-RU" sz="1600" dirty="0" smtClean="0"/>
              <a:t> </a:t>
            </a:r>
            <a:r>
              <a:rPr lang="ru-RU" sz="1600" dirty="0" err="1" smtClean="0"/>
              <a:t>негізі</a:t>
            </a:r>
            <a:r>
              <a:rPr lang="ru-RU" sz="1600" dirty="0" smtClean="0"/>
              <a:t> 2004-жылы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тұрғызылған</a:t>
            </a:r>
            <a:r>
              <a:rPr lang="ru-RU" sz="1600" dirty="0" smtClean="0"/>
              <a:t>. </a:t>
            </a:r>
            <a:r>
              <a:rPr lang="ru-RU" sz="1600" dirty="0" err="1" smtClean="0"/>
              <a:t>Мұнда</a:t>
            </a:r>
            <a:r>
              <a:rPr lang="ru-RU" sz="1600" dirty="0" smtClean="0"/>
              <a:t> 1,45 млн </a:t>
            </a:r>
          </a:p>
          <a:p>
            <a:pPr marL="0" indent="0">
              <a:buNone/>
            </a:pPr>
            <a:r>
              <a:rPr lang="ru-RU" sz="1600" dirty="0" err="1" smtClean="0"/>
              <a:t>кітап</a:t>
            </a:r>
            <a:r>
              <a:rPr lang="ru-RU" sz="1600" dirty="0" smtClean="0"/>
              <a:t> </a:t>
            </a:r>
            <a:r>
              <a:rPr lang="ru-RU" sz="1600" dirty="0" err="1" smtClean="0"/>
              <a:t>сыйады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1818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7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Гейзель кітапханасы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7. </a:t>
            </a:r>
            <a:r>
              <a:rPr lang="ru-RU" sz="1600" dirty="0" err="1" smtClean="0"/>
              <a:t>Гейзель</a:t>
            </a:r>
            <a:r>
              <a:rPr lang="ru-RU" sz="1600" dirty="0" smtClean="0"/>
              <a:t> </a:t>
            </a:r>
            <a:r>
              <a:rPr lang="ru-RU" sz="1600" dirty="0" err="1" smtClean="0"/>
              <a:t>атындағы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— </a:t>
            </a:r>
          </a:p>
          <a:p>
            <a:pPr marL="0" indent="0">
              <a:buNone/>
            </a:pPr>
            <a:r>
              <a:rPr lang="ru-RU" sz="1600" dirty="0" smtClean="0"/>
              <a:t>Сан-</a:t>
            </a:r>
            <a:r>
              <a:rPr lang="ru-RU" sz="1600" dirty="0" err="1" smtClean="0"/>
              <a:t>Диегодағы</a:t>
            </a:r>
            <a:r>
              <a:rPr lang="ru-RU" sz="1600" dirty="0" smtClean="0"/>
              <a:t> Калифорния </a:t>
            </a:r>
          </a:p>
          <a:p>
            <a:pPr marL="0" indent="0">
              <a:buNone/>
            </a:pPr>
            <a:r>
              <a:rPr lang="ru-RU" sz="1600" dirty="0" err="1" smtClean="0"/>
              <a:t>университетінің</a:t>
            </a:r>
            <a:r>
              <a:rPr lang="ru-RU" sz="1600" dirty="0" smtClean="0"/>
              <a:t> </a:t>
            </a:r>
            <a:r>
              <a:rPr lang="ru-RU" sz="1600" dirty="0" err="1" smtClean="0"/>
              <a:t>басты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кітапханалық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ғимараты</a:t>
            </a:r>
            <a:r>
              <a:rPr lang="ru-RU" sz="1600" dirty="0" smtClean="0"/>
              <a:t>. </a:t>
            </a:r>
            <a:r>
              <a:rPr lang="ru-RU" sz="1600" dirty="0" err="1" smtClean="0"/>
              <a:t>Кітапхана</a:t>
            </a:r>
            <a:r>
              <a:rPr lang="ru-RU" sz="1600" dirty="0" smtClean="0"/>
              <a:t> </a:t>
            </a:r>
            <a:r>
              <a:rPr lang="ru-RU" sz="1600" dirty="0" err="1" smtClean="0"/>
              <a:t>сегіз</a:t>
            </a:r>
            <a:r>
              <a:rPr lang="ru-RU" sz="1600" dirty="0" smtClean="0"/>
              <a:t> </a:t>
            </a:r>
            <a:r>
              <a:rPr lang="ru-RU" sz="1600" dirty="0" err="1" smtClean="0"/>
              <a:t>қабаттан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тұрады</a:t>
            </a:r>
            <a:r>
              <a:rPr lang="ru-RU" sz="1600" dirty="0" smtClean="0"/>
              <a:t>, </a:t>
            </a:r>
            <a:r>
              <a:rPr lang="ru-RU" sz="1600" dirty="0" err="1" smtClean="0"/>
              <a:t>биіктігі</a:t>
            </a:r>
            <a:r>
              <a:rPr lang="ru-RU" sz="1600" dirty="0" smtClean="0"/>
              <a:t> 33,5 м. </a:t>
            </a:r>
            <a:r>
              <a:rPr lang="ru-RU" sz="1600" dirty="0" err="1" smtClean="0"/>
              <a:t>Аты</a:t>
            </a:r>
            <a:r>
              <a:rPr lang="ru-RU" sz="1600" dirty="0" smtClean="0"/>
              <a:t> </a:t>
            </a:r>
            <a:r>
              <a:rPr lang="ru-RU" sz="1600" dirty="0" err="1" smtClean="0"/>
              <a:t>атақты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америкалық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балалар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жазушысы</a:t>
            </a:r>
            <a:r>
              <a:rPr lang="ru-RU" sz="1600" dirty="0" smtClean="0"/>
              <a:t> </a:t>
            </a:r>
            <a:r>
              <a:rPr lang="ru-RU" sz="1600" dirty="0" err="1" smtClean="0"/>
              <a:t>әрі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мультипликатор Теодор </a:t>
            </a:r>
            <a:r>
              <a:rPr lang="ru-RU" sz="1600" dirty="0" err="1" smtClean="0"/>
              <a:t>Сьюз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Гейзельдің</a:t>
            </a:r>
            <a:r>
              <a:rPr lang="ru-RU" sz="1600" dirty="0" smtClean="0"/>
              <a:t> </a:t>
            </a:r>
            <a:r>
              <a:rPr lang="ru-RU" sz="1600" dirty="0" err="1" smtClean="0"/>
              <a:t>құрметіне</a:t>
            </a:r>
            <a:r>
              <a:rPr lang="ru-RU" sz="1600" dirty="0" smtClean="0"/>
              <a:t> </a:t>
            </a:r>
            <a:r>
              <a:rPr lang="ru-RU" sz="1600" dirty="0" err="1" smtClean="0"/>
              <a:t>қойылған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4699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46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63</TotalTime>
  <Words>535</Words>
  <Application>Microsoft Office PowerPoint</Application>
  <PresentationFormat>Экран (4:3)</PresentationFormat>
  <Paragraphs>199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Әлемнің таңғажайып 12 кітапханасы</vt:lpstr>
      <vt:lpstr>Кіріспе</vt:lpstr>
      <vt:lpstr>Швейцариядағы Сен-Галль аббатығының кітапханасы</vt:lpstr>
      <vt:lpstr>Тринити-колледжінің кітапханасы</vt:lpstr>
      <vt:lpstr>Страговск монастырінің кітапханасы</vt:lpstr>
      <vt:lpstr>Джей Уокердің кітапханасы</vt:lpstr>
      <vt:lpstr>Йель университетінің кітапханасы</vt:lpstr>
      <vt:lpstr>Сиэтл кітапханасы</vt:lpstr>
      <vt:lpstr>Гейзель кітапханасы</vt:lpstr>
      <vt:lpstr>Делфт университетінің кітапханасы</vt:lpstr>
      <vt:lpstr>Хосе Васконселос кітапханасы</vt:lpstr>
      <vt:lpstr>Ванкувер кітапханасы</vt:lpstr>
      <vt:lpstr>Солт-Лейт-Сити кітапханасы</vt:lpstr>
      <vt:lpstr>Ұлыбританияның ең үлкен кітапханасы</vt:lpstr>
      <vt:lpstr>Дереккөздер:</vt:lpstr>
      <vt:lpstr>Назарларыңызға рақмет!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Әлемнің таңғажайып 12 кітапханасы</dc:title>
  <dc:creator>Lenovo</dc:creator>
  <cp:lastModifiedBy>Lenovo</cp:lastModifiedBy>
  <cp:revision>7</cp:revision>
  <dcterms:created xsi:type="dcterms:W3CDTF">2020-04-20T14:47:59Z</dcterms:created>
  <dcterms:modified xsi:type="dcterms:W3CDTF">2020-04-20T15:51:21Z</dcterms:modified>
</cp:coreProperties>
</file>