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303" r:id="rId3"/>
    <p:sldId id="300" r:id="rId4"/>
    <p:sldId id="306" r:id="rId5"/>
    <p:sldId id="304" r:id="rId6"/>
    <p:sldId id="301" r:id="rId7"/>
    <p:sldId id="302" r:id="rId8"/>
    <p:sldId id="259" r:id="rId9"/>
    <p:sldId id="264" r:id="rId10"/>
    <p:sldId id="299" r:id="rId11"/>
    <p:sldId id="263" r:id="rId12"/>
    <p:sldId id="260" r:id="rId13"/>
    <p:sldId id="262" r:id="rId14"/>
    <p:sldId id="261" r:id="rId15"/>
    <p:sldId id="298" r:id="rId16"/>
    <p:sldId id="296" r:id="rId17"/>
    <p:sldId id="265" r:id="rId18"/>
    <p:sldId id="266" r:id="rId19"/>
    <p:sldId id="267" r:id="rId20"/>
    <p:sldId id="258" r:id="rId21"/>
    <p:sldId id="268" r:id="rId22"/>
    <p:sldId id="269" r:id="rId23"/>
    <p:sldId id="270" r:id="rId24"/>
    <p:sldId id="271" r:id="rId25"/>
    <p:sldId id="272" r:id="rId26"/>
    <p:sldId id="273" r:id="rId27"/>
    <p:sldId id="274" r:id="rId28"/>
    <p:sldId id="291" r:id="rId29"/>
    <p:sldId id="275" r:id="rId30"/>
    <p:sldId id="276" r:id="rId31"/>
    <p:sldId id="277" r:id="rId32"/>
    <p:sldId id="278" r:id="rId33"/>
    <p:sldId id="279" r:id="rId34"/>
    <p:sldId id="280" r:id="rId35"/>
    <p:sldId id="281" r:id="rId36"/>
    <p:sldId id="282" r:id="rId37"/>
    <p:sldId id="283" r:id="rId38"/>
    <p:sldId id="284" r:id="rId39"/>
    <p:sldId id="285" r:id="rId40"/>
    <p:sldId id="286" r:id="rId41"/>
    <p:sldId id="287" r:id="rId42"/>
    <p:sldId id="288" r:id="rId43"/>
    <p:sldId id="289" r:id="rId44"/>
    <p:sldId id="290" r:id="rId45"/>
    <p:sldId id="292" r:id="rId46"/>
    <p:sldId id="293" r:id="rId47"/>
    <p:sldId id="294" r:id="rId48"/>
    <p:sldId id="295" r:id="rId49"/>
    <p:sldId id="305" r:id="rId5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91" d="100"/>
          <a:sy n="91" d="100"/>
        </p:scale>
        <p:origin x="-1210" y="216"/>
      </p:cViewPr>
      <p:guideLst>
        <p:guide orient="horz" pos="2160"/>
        <p:guide pos="2880"/>
      </p:guideLst>
    </p:cSldViewPr>
  </p:slideViewPr>
  <p:notesTextViewPr>
    <p:cViewPr>
      <p:scale>
        <a:sx n="1" d="1"/>
        <a:sy n="1" d="1"/>
      </p:scale>
      <p:origin x="0" y="0"/>
    </p:cViewPr>
  </p:notesTextViewPr>
  <p:sorterViewPr>
    <p:cViewPr>
      <p:scale>
        <a:sx n="100" d="100"/>
        <a:sy n="100" d="100"/>
      </p:scale>
      <p:origin x="0" y="755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850B4C3F-855A-4DBF-9722-18BEF5099524}" type="datetimeFigureOut">
              <a:rPr lang="ru-RU" smtClean="0"/>
              <a:t>21.04.2020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EAA7964-BFAF-485D-9F08-7304C9BCA7B2}"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850B4C3F-855A-4DBF-9722-18BEF5099524}" type="datetimeFigureOut">
              <a:rPr lang="ru-RU" smtClean="0"/>
              <a:t>21.04.2020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EAA7964-BFAF-485D-9F08-7304C9BCA7B2}"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850B4C3F-855A-4DBF-9722-18BEF5099524}" type="datetimeFigureOut">
              <a:rPr lang="ru-RU" smtClean="0"/>
              <a:t>21.04.2020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EAA7964-BFAF-485D-9F08-7304C9BCA7B2}" type="slidenum">
              <a:rPr lang="ru-RU" smtClean="0"/>
              <a:t>‹#›</a:t>
            </a:fld>
            <a:endParaRPr lang="ru-RU"/>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850B4C3F-855A-4DBF-9722-18BEF5099524}" type="datetimeFigureOut">
              <a:rPr lang="ru-RU" smtClean="0"/>
              <a:t>21.04.2020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EAA7964-BFAF-485D-9F08-7304C9BCA7B2}" type="slidenum">
              <a:rPr lang="ru-RU" smtClean="0"/>
              <a:t>‹#›</a:t>
            </a:fld>
            <a:endParaRPr lang="ru-RU"/>
          </a:p>
        </p:txBody>
      </p:sp>
      <p:sp>
        <p:nvSpPr>
          <p:cNvPr id="7" name="Title 6"/>
          <p:cNvSpPr>
            <a:spLocks noGrp="1"/>
          </p:cNvSpPr>
          <p:nvPr>
            <p:ph type="title"/>
          </p:nvPr>
        </p:nvSpPr>
        <p:spPr/>
        <p:txBody>
          <a:bodyPr/>
          <a:lstStyle/>
          <a:p>
            <a:r>
              <a:rPr lang="ru-RU" smtClean="0"/>
              <a:t>Образец заголовка</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850B4C3F-855A-4DBF-9722-18BEF5099524}" type="datetimeFigureOut">
              <a:rPr lang="ru-RU" smtClean="0"/>
              <a:t>21.04.2020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EAA7964-BFAF-485D-9F08-7304C9BCA7B2}"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5" name="Date Placeholder 4"/>
          <p:cNvSpPr>
            <a:spLocks noGrp="1"/>
          </p:cNvSpPr>
          <p:nvPr>
            <p:ph type="dt" sz="half" idx="10"/>
          </p:nvPr>
        </p:nvSpPr>
        <p:spPr/>
        <p:txBody>
          <a:bodyPr/>
          <a:lstStyle/>
          <a:p>
            <a:fld id="{850B4C3F-855A-4DBF-9722-18BEF5099524}" type="datetimeFigureOut">
              <a:rPr lang="ru-RU" smtClean="0"/>
              <a:t>21.04.2020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2EAA7964-BFAF-485D-9F08-7304C9BCA7B2}" type="slidenum">
              <a:rPr lang="ru-RU" smtClean="0"/>
              <a:t>‹#›</a:t>
            </a:fld>
            <a:endParaRPr lang="ru-RU"/>
          </a:p>
        </p:txBody>
      </p:sp>
      <p:sp>
        <p:nvSpPr>
          <p:cNvPr id="9" name="Content Placeholder 8"/>
          <p:cNvSpPr>
            <a:spLocks noGrp="1"/>
          </p:cNvSpPr>
          <p:nvPr>
            <p:ph sz="quarter" idx="13"/>
          </p:nvPr>
        </p:nvSpPr>
        <p:spPr>
          <a:xfrm>
            <a:off x="676655" y="2679192"/>
            <a:ext cx="3822192" cy="34472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850B4C3F-855A-4DBF-9722-18BEF5099524}" type="datetimeFigureOut">
              <a:rPr lang="ru-RU" smtClean="0"/>
              <a:t>21.04.2020</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2EAA7964-BFAF-485D-9F08-7304C9BCA7B2}"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850B4C3F-855A-4DBF-9722-18BEF5099524}" type="datetimeFigureOut">
              <a:rPr lang="ru-RU" smtClean="0"/>
              <a:t>21.04.2020</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2EAA7964-BFAF-485D-9F08-7304C9BCA7B2}"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850B4C3F-855A-4DBF-9722-18BEF5099524}" type="datetimeFigureOut">
              <a:rPr lang="ru-RU" smtClean="0"/>
              <a:t>21.04.2020</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2EAA7964-BFAF-485D-9F08-7304C9BCA7B2}"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850B4C3F-855A-4DBF-9722-18BEF5099524}" type="datetimeFigureOut">
              <a:rPr lang="ru-RU" smtClean="0"/>
              <a:t>21.04.2020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2EAA7964-BFAF-485D-9F08-7304C9BCA7B2}" type="slidenum">
              <a:rPr lang="ru-RU" smtClean="0"/>
              <a:t>‹#›</a:t>
            </a:fld>
            <a:endParaRPr lang="ru-RU"/>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ru-RU" smtClean="0"/>
              <a:t>Образец заголовка</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ru-RU" smtClean="0"/>
              <a:t>Образец заголовка</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850B4C3F-855A-4DBF-9722-18BEF5099524}" type="datetimeFigureOut">
              <a:rPr lang="ru-RU" smtClean="0"/>
              <a:t>21.04.2020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2EAA7964-BFAF-485D-9F08-7304C9BCA7B2}" type="slidenum">
              <a:rPr lang="ru-RU" smtClean="0"/>
              <a:t>‹#›</a:t>
            </a:fld>
            <a:endParaRPr lang="ru-RU"/>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850B4C3F-855A-4DBF-9722-18BEF5099524}" type="datetimeFigureOut">
              <a:rPr lang="ru-RU" smtClean="0"/>
              <a:t>21.04.2020</a:t>
            </a:fld>
            <a:endParaRPr lang="ru-RU"/>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ru-RU"/>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2EAA7964-BFAF-485D-9F08-7304C9BCA7B2}" type="slidenum">
              <a:rPr lang="ru-RU" smtClean="0"/>
              <a:t>‹#›</a:t>
            </a:fld>
            <a:endParaRPr lang="ru-RU"/>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roslavl.library67.ru/files/396/39833984.jpg" TargetMode="External"/><Relationship Id="rId2" Type="http://schemas.openxmlformats.org/officeDocument/2006/relationships/image" Target="../media/image9.jpeg"/><Relationship Id="rId1" Type="http://schemas.openxmlformats.org/officeDocument/2006/relationships/slideLayout" Target="../slideLayouts/slideLayout4.xml"/><Relationship Id="rId4" Type="http://schemas.openxmlformats.org/officeDocument/2006/relationships/image" Target="../media/image6.jpeg"/></Relationships>
</file>

<file path=ppt/slides/_rels/slide11.xml.rels><?xml version="1.0" encoding="UTF-8" standalone="yes"?>
<Relationships xmlns="http://schemas.openxmlformats.org/package/2006/relationships"><Relationship Id="rId3" Type="http://schemas.openxmlformats.org/officeDocument/2006/relationships/hyperlink" Target="http://roslavl.library67.ru/files/396/39833984.jpg" TargetMode="External"/><Relationship Id="rId2" Type="http://schemas.openxmlformats.org/officeDocument/2006/relationships/image" Target="../media/image10.jpeg"/><Relationship Id="rId1" Type="http://schemas.openxmlformats.org/officeDocument/2006/relationships/slideLayout" Target="../slideLayouts/slideLayout4.xml"/><Relationship Id="rId4" Type="http://schemas.openxmlformats.org/officeDocument/2006/relationships/image" Target="../media/image6.jpeg"/></Relationships>
</file>

<file path=ppt/slides/_rels/slide12.xml.rels><?xml version="1.0" encoding="UTF-8" standalone="yes"?>
<Relationships xmlns="http://schemas.openxmlformats.org/package/2006/relationships"><Relationship Id="rId3" Type="http://schemas.openxmlformats.org/officeDocument/2006/relationships/hyperlink" Target="http://roslavl.library67.ru/files/396/39833984.jpg" TargetMode="External"/><Relationship Id="rId2" Type="http://schemas.openxmlformats.org/officeDocument/2006/relationships/image" Target="../media/image11.jpeg"/><Relationship Id="rId1" Type="http://schemas.openxmlformats.org/officeDocument/2006/relationships/slideLayout" Target="../slideLayouts/slideLayout4.xml"/><Relationship Id="rId4" Type="http://schemas.openxmlformats.org/officeDocument/2006/relationships/image" Target="../media/image6.jpeg"/></Relationships>
</file>

<file path=ppt/slides/_rels/slide13.xml.rels><?xml version="1.0" encoding="UTF-8" standalone="yes"?>
<Relationships xmlns="http://schemas.openxmlformats.org/package/2006/relationships"><Relationship Id="rId3" Type="http://schemas.openxmlformats.org/officeDocument/2006/relationships/hyperlink" Target="http://roslavl.library67.ru/files/396/39833984.jpg" TargetMode="External"/><Relationship Id="rId2" Type="http://schemas.openxmlformats.org/officeDocument/2006/relationships/image" Target="../media/image12.jpeg"/><Relationship Id="rId1" Type="http://schemas.openxmlformats.org/officeDocument/2006/relationships/slideLayout" Target="../slideLayouts/slideLayout4.xml"/><Relationship Id="rId4" Type="http://schemas.openxmlformats.org/officeDocument/2006/relationships/image" Target="../media/image6.jpeg"/></Relationships>
</file>

<file path=ppt/slides/_rels/slide14.xml.rels><?xml version="1.0" encoding="UTF-8" standalone="yes"?>
<Relationships xmlns="http://schemas.openxmlformats.org/package/2006/relationships"><Relationship Id="rId3" Type="http://schemas.openxmlformats.org/officeDocument/2006/relationships/hyperlink" Target="http://roslavl.library67.ru/files/396/39833984.jpg" TargetMode="External"/><Relationship Id="rId2" Type="http://schemas.openxmlformats.org/officeDocument/2006/relationships/image" Target="../media/image13.jpeg"/><Relationship Id="rId1" Type="http://schemas.openxmlformats.org/officeDocument/2006/relationships/slideLayout" Target="../slideLayouts/slideLayout4.xml"/><Relationship Id="rId4" Type="http://schemas.openxmlformats.org/officeDocument/2006/relationships/image" Target="../media/image6.jpeg"/></Relationships>
</file>

<file path=ppt/slides/_rels/slide15.xml.rels><?xml version="1.0" encoding="UTF-8" standalone="yes"?>
<Relationships xmlns="http://schemas.openxmlformats.org/package/2006/relationships"><Relationship Id="rId3" Type="http://schemas.openxmlformats.org/officeDocument/2006/relationships/hyperlink" Target="http://roslavl.library67.ru/files/396/39833984.jpg" TargetMode="External"/><Relationship Id="rId2" Type="http://schemas.openxmlformats.org/officeDocument/2006/relationships/image" Target="../media/image14.jpeg"/><Relationship Id="rId1" Type="http://schemas.openxmlformats.org/officeDocument/2006/relationships/slideLayout" Target="../slideLayouts/slideLayout4.xml"/><Relationship Id="rId4" Type="http://schemas.openxmlformats.org/officeDocument/2006/relationships/image" Target="../media/image6.jpeg"/></Relationships>
</file>

<file path=ppt/slides/_rels/slide16.xml.rels><?xml version="1.0" encoding="UTF-8" standalone="yes"?>
<Relationships xmlns="http://schemas.openxmlformats.org/package/2006/relationships"><Relationship Id="rId3" Type="http://schemas.openxmlformats.org/officeDocument/2006/relationships/hyperlink" Target="http://roslavl.library67.ru/files/396/39833984.jpg" TargetMode="External"/><Relationship Id="rId2" Type="http://schemas.openxmlformats.org/officeDocument/2006/relationships/image" Target="../media/image15.jpeg"/><Relationship Id="rId1" Type="http://schemas.openxmlformats.org/officeDocument/2006/relationships/slideLayout" Target="../slideLayouts/slideLayout4.xml"/><Relationship Id="rId4" Type="http://schemas.openxmlformats.org/officeDocument/2006/relationships/image" Target="../media/image6.jpeg"/></Relationships>
</file>

<file path=ppt/slides/_rels/slide17.xml.rels><?xml version="1.0" encoding="UTF-8" standalone="yes"?>
<Relationships xmlns="http://schemas.openxmlformats.org/package/2006/relationships"><Relationship Id="rId3" Type="http://schemas.openxmlformats.org/officeDocument/2006/relationships/hyperlink" Target="http://roslavl.library67.ru/files/396/39833984.jpg" TargetMode="External"/><Relationship Id="rId2" Type="http://schemas.openxmlformats.org/officeDocument/2006/relationships/image" Target="../media/image16.jpeg"/><Relationship Id="rId1" Type="http://schemas.openxmlformats.org/officeDocument/2006/relationships/slideLayout" Target="../slideLayouts/slideLayout4.xml"/><Relationship Id="rId4" Type="http://schemas.openxmlformats.org/officeDocument/2006/relationships/image" Target="../media/image6.jpeg"/></Relationships>
</file>

<file path=ppt/slides/_rels/slide18.xml.rels><?xml version="1.0" encoding="UTF-8" standalone="yes"?>
<Relationships xmlns="http://schemas.openxmlformats.org/package/2006/relationships"><Relationship Id="rId3" Type="http://schemas.openxmlformats.org/officeDocument/2006/relationships/hyperlink" Target="http://roslavl.library67.ru/files/396/39833984.jpg" TargetMode="External"/><Relationship Id="rId2" Type="http://schemas.openxmlformats.org/officeDocument/2006/relationships/image" Target="../media/image17.jpeg"/><Relationship Id="rId1" Type="http://schemas.openxmlformats.org/officeDocument/2006/relationships/slideLayout" Target="../slideLayouts/slideLayout4.xml"/><Relationship Id="rId4" Type="http://schemas.openxmlformats.org/officeDocument/2006/relationships/image" Target="../media/image6.jpeg"/></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4.xml"/><Relationship Id="rId5" Type="http://schemas.openxmlformats.org/officeDocument/2006/relationships/image" Target="../media/image6.jpeg"/><Relationship Id="rId4" Type="http://schemas.openxmlformats.org/officeDocument/2006/relationships/hyperlink" Target="http://roslavl.library67.ru/files/396/39833984.jpg"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roslavl.library67.ru/files/396/39833984.jpg" TargetMode="External"/><Relationship Id="rId2" Type="http://schemas.openxmlformats.org/officeDocument/2006/relationships/image" Target="../media/image20.jpeg"/><Relationship Id="rId1" Type="http://schemas.openxmlformats.org/officeDocument/2006/relationships/slideLayout" Target="../slideLayouts/slideLayout4.xml"/><Relationship Id="rId4" Type="http://schemas.openxmlformats.org/officeDocument/2006/relationships/image" Target="../media/image6.jpeg"/></Relationships>
</file>

<file path=ppt/slides/_rels/slide21.xml.rels><?xml version="1.0" encoding="UTF-8" standalone="yes"?>
<Relationships xmlns="http://schemas.openxmlformats.org/package/2006/relationships"><Relationship Id="rId3" Type="http://schemas.openxmlformats.org/officeDocument/2006/relationships/hyperlink" Target="http://roslavl.library67.ru/files/396/39833984.jpg" TargetMode="External"/><Relationship Id="rId2" Type="http://schemas.openxmlformats.org/officeDocument/2006/relationships/image" Target="../media/image21.jpeg"/><Relationship Id="rId1" Type="http://schemas.openxmlformats.org/officeDocument/2006/relationships/slideLayout" Target="../slideLayouts/slideLayout4.xml"/><Relationship Id="rId4" Type="http://schemas.openxmlformats.org/officeDocument/2006/relationships/image" Target="../media/image6.jpeg"/></Relationships>
</file>

<file path=ppt/slides/_rels/slide22.xml.rels><?xml version="1.0" encoding="UTF-8" standalone="yes"?>
<Relationships xmlns="http://schemas.openxmlformats.org/package/2006/relationships"><Relationship Id="rId3" Type="http://schemas.openxmlformats.org/officeDocument/2006/relationships/hyperlink" Target="http://roslavl.library67.ru/files/396/39833984.jpg" TargetMode="External"/><Relationship Id="rId2" Type="http://schemas.openxmlformats.org/officeDocument/2006/relationships/image" Target="../media/image22.jpeg"/><Relationship Id="rId1" Type="http://schemas.openxmlformats.org/officeDocument/2006/relationships/slideLayout" Target="../slideLayouts/slideLayout4.xml"/><Relationship Id="rId4" Type="http://schemas.openxmlformats.org/officeDocument/2006/relationships/image" Target="../media/image6.jpeg"/></Relationships>
</file>

<file path=ppt/slides/_rels/slide23.xml.rels><?xml version="1.0" encoding="UTF-8" standalone="yes"?>
<Relationships xmlns="http://schemas.openxmlformats.org/package/2006/relationships"><Relationship Id="rId3" Type="http://schemas.openxmlformats.org/officeDocument/2006/relationships/hyperlink" Target="http://roslavl.library67.ru/files/396/39833984.jpg" TargetMode="External"/><Relationship Id="rId2" Type="http://schemas.openxmlformats.org/officeDocument/2006/relationships/image" Target="../media/image23.jpeg"/><Relationship Id="rId1" Type="http://schemas.openxmlformats.org/officeDocument/2006/relationships/slideLayout" Target="../slideLayouts/slideLayout4.xml"/><Relationship Id="rId4" Type="http://schemas.openxmlformats.org/officeDocument/2006/relationships/image" Target="../media/image6.jpeg"/></Relationships>
</file>

<file path=ppt/slides/_rels/slide24.xml.rels><?xml version="1.0" encoding="UTF-8" standalone="yes"?>
<Relationships xmlns="http://schemas.openxmlformats.org/package/2006/relationships"><Relationship Id="rId3" Type="http://schemas.openxmlformats.org/officeDocument/2006/relationships/hyperlink" Target="http://roslavl.library67.ru/files/396/39833984.jpg" TargetMode="External"/><Relationship Id="rId2" Type="http://schemas.openxmlformats.org/officeDocument/2006/relationships/image" Target="../media/image24.jpeg"/><Relationship Id="rId1" Type="http://schemas.openxmlformats.org/officeDocument/2006/relationships/slideLayout" Target="../slideLayouts/slideLayout4.xml"/><Relationship Id="rId4" Type="http://schemas.openxmlformats.org/officeDocument/2006/relationships/image" Target="../media/image6.jpeg"/></Relationships>
</file>

<file path=ppt/slides/_rels/slide25.xml.rels><?xml version="1.0" encoding="UTF-8" standalone="yes"?>
<Relationships xmlns="http://schemas.openxmlformats.org/package/2006/relationships"><Relationship Id="rId3" Type="http://schemas.openxmlformats.org/officeDocument/2006/relationships/hyperlink" Target="http://roslavl.library67.ru/files/396/39833984.jpg" TargetMode="External"/><Relationship Id="rId2" Type="http://schemas.openxmlformats.org/officeDocument/2006/relationships/image" Target="../media/image25.jpeg"/><Relationship Id="rId1" Type="http://schemas.openxmlformats.org/officeDocument/2006/relationships/slideLayout" Target="../slideLayouts/slideLayout4.xml"/><Relationship Id="rId4" Type="http://schemas.openxmlformats.org/officeDocument/2006/relationships/image" Target="../media/image6.jpeg"/></Relationships>
</file>

<file path=ppt/slides/_rels/slide26.xml.rels><?xml version="1.0" encoding="UTF-8" standalone="yes"?>
<Relationships xmlns="http://schemas.openxmlformats.org/package/2006/relationships"><Relationship Id="rId3" Type="http://schemas.openxmlformats.org/officeDocument/2006/relationships/hyperlink" Target="http://roslavl.library67.ru/files/396/39833984.jpg" TargetMode="External"/><Relationship Id="rId2" Type="http://schemas.openxmlformats.org/officeDocument/2006/relationships/image" Target="../media/image26.jpeg"/><Relationship Id="rId1" Type="http://schemas.openxmlformats.org/officeDocument/2006/relationships/slideLayout" Target="../slideLayouts/slideLayout4.xml"/><Relationship Id="rId4" Type="http://schemas.openxmlformats.org/officeDocument/2006/relationships/image" Target="../media/image6.jpeg"/></Relationships>
</file>

<file path=ppt/slides/_rels/slide2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4.xml"/><Relationship Id="rId5" Type="http://schemas.openxmlformats.org/officeDocument/2006/relationships/image" Target="../media/image6.jpeg"/><Relationship Id="rId4" Type="http://schemas.openxmlformats.org/officeDocument/2006/relationships/hyperlink" Target="http://roslavl.library67.ru/files/396/39833984.jpg"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roslavl.library67.ru/files/396/39833984.jpg" TargetMode="External"/><Relationship Id="rId2" Type="http://schemas.openxmlformats.org/officeDocument/2006/relationships/image" Target="../media/image29.jpeg"/><Relationship Id="rId1" Type="http://schemas.openxmlformats.org/officeDocument/2006/relationships/slideLayout" Target="../slideLayouts/slideLayout4.xml"/><Relationship Id="rId4" Type="http://schemas.openxmlformats.org/officeDocument/2006/relationships/image" Target="../media/image6.jpeg"/></Relationships>
</file>

<file path=ppt/slides/_rels/slide29.xml.rels><?xml version="1.0" encoding="UTF-8" standalone="yes"?>
<Relationships xmlns="http://schemas.openxmlformats.org/package/2006/relationships"><Relationship Id="rId3" Type="http://schemas.openxmlformats.org/officeDocument/2006/relationships/hyperlink" Target="http://roslavl.library67.ru/files/396/39833984.jpg" TargetMode="External"/><Relationship Id="rId2" Type="http://schemas.openxmlformats.org/officeDocument/2006/relationships/image" Target="../media/image30.jpeg"/><Relationship Id="rId1" Type="http://schemas.openxmlformats.org/officeDocument/2006/relationships/slideLayout" Target="../slideLayouts/slideLayout4.xml"/><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roslavl.library67.ru/files/396/39833984.jpg" TargetMode="External"/><Relationship Id="rId2" Type="http://schemas.openxmlformats.org/officeDocument/2006/relationships/image" Target="../media/image31.jpeg"/><Relationship Id="rId1" Type="http://schemas.openxmlformats.org/officeDocument/2006/relationships/slideLayout" Target="../slideLayouts/slideLayout4.xml"/><Relationship Id="rId4" Type="http://schemas.openxmlformats.org/officeDocument/2006/relationships/image" Target="../media/image6.jpeg"/></Relationships>
</file>

<file path=ppt/slides/_rels/slide31.xml.rels><?xml version="1.0" encoding="UTF-8" standalone="yes"?>
<Relationships xmlns="http://schemas.openxmlformats.org/package/2006/relationships"><Relationship Id="rId3" Type="http://schemas.openxmlformats.org/officeDocument/2006/relationships/hyperlink" Target="http://roslavl.library67.ru/files/396/39833984.jpg" TargetMode="External"/><Relationship Id="rId2" Type="http://schemas.openxmlformats.org/officeDocument/2006/relationships/image" Target="../media/image32.jpeg"/><Relationship Id="rId1" Type="http://schemas.openxmlformats.org/officeDocument/2006/relationships/slideLayout" Target="../slideLayouts/slideLayout4.xml"/><Relationship Id="rId4" Type="http://schemas.openxmlformats.org/officeDocument/2006/relationships/image" Target="../media/image6.jpeg"/></Relationships>
</file>

<file path=ppt/slides/_rels/slide32.xml.rels><?xml version="1.0" encoding="UTF-8" standalone="yes"?>
<Relationships xmlns="http://schemas.openxmlformats.org/package/2006/relationships"><Relationship Id="rId3" Type="http://schemas.openxmlformats.org/officeDocument/2006/relationships/hyperlink" Target="http://roslavl.library67.ru/files/396/39833984.jpg" TargetMode="External"/><Relationship Id="rId2" Type="http://schemas.openxmlformats.org/officeDocument/2006/relationships/image" Target="../media/image33.jpeg"/><Relationship Id="rId1" Type="http://schemas.openxmlformats.org/officeDocument/2006/relationships/slideLayout" Target="../slideLayouts/slideLayout4.xml"/><Relationship Id="rId4" Type="http://schemas.openxmlformats.org/officeDocument/2006/relationships/image" Target="../media/image6.jpeg"/></Relationships>
</file>

<file path=ppt/slides/_rels/slide33.xml.rels><?xml version="1.0" encoding="UTF-8" standalone="yes"?>
<Relationships xmlns="http://schemas.openxmlformats.org/package/2006/relationships"><Relationship Id="rId3" Type="http://schemas.openxmlformats.org/officeDocument/2006/relationships/hyperlink" Target="http://roslavl.library67.ru/files/396/39833984.jpg" TargetMode="External"/><Relationship Id="rId2" Type="http://schemas.openxmlformats.org/officeDocument/2006/relationships/image" Target="../media/image34.jpeg"/><Relationship Id="rId1" Type="http://schemas.openxmlformats.org/officeDocument/2006/relationships/slideLayout" Target="../slideLayouts/slideLayout4.xml"/><Relationship Id="rId4" Type="http://schemas.openxmlformats.org/officeDocument/2006/relationships/image" Target="../media/image6.jpeg"/></Relationships>
</file>

<file path=ppt/slides/_rels/slide34.xml.rels><?xml version="1.0" encoding="UTF-8" standalone="yes"?>
<Relationships xmlns="http://schemas.openxmlformats.org/package/2006/relationships"><Relationship Id="rId3" Type="http://schemas.openxmlformats.org/officeDocument/2006/relationships/hyperlink" Target="http://roslavl.library67.ru/files/396/39833984.jpg" TargetMode="External"/><Relationship Id="rId2" Type="http://schemas.openxmlformats.org/officeDocument/2006/relationships/image" Target="../media/image35.jpeg"/><Relationship Id="rId1" Type="http://schemas.openxmlformats.org/officeDocument/2006/relationships/slideLayout" Target="../slideLayouts/slideLayout4.xml"/><Relationship Id="rId4" Type="http://schemas.openxmlformats.org/officeDocument/2006/relationships/image" Target="../media/image6.jpeg"/></Relationships>
</file>

<file path=ppt/slides/_rels/slide35.xml.rels><?xml version="1.0" encoding="UTF-8" standalone="yes"?>
<Relationships xmlns="http://schemas.openxmlformats.org/package/2006/relationships"><Relationship Id="rId3" Type="http://schemas.openxmlformats.org/officeDocument/2006/relationships/hyperlink" Target="http://roslavl.library67.ru/files/396/39833984.jpg" TargetMode="External"/><Relationship Id="rId2" Type="http://schemas.openxmlformats.org/officeDocument/2006/relationships/image" Target="../media/image36.jpeg"/><Relationship Id="rId1" Type="http://schemas.openxmlformats.org/officeDocument/2006/relationships/slideLayout" Target="../slideLayouts/slideLayout4.xml"/><Relationship Id="rId4" Type="http://schemas.openxmlformats.org/officeDocument/2006/relationships/image" Target="../media/image6.jpeg"/></Relationships>
</file>

<file path=ppt/slides/_rels/slide36.xml.rels><?xml version="1.0" encoding="UTF-8" standalone="yes"?>
<Relationships xmlns="http://schemas.openxmlformats.org/package/2006/relationships"><Relationship Id="rId3" Type="http://schemas.openxmlformats.org/officeDocument/2006/relationships/hyperlink" Target="http://roslavl.library67.ru/files/396/39833984.jpg" TargetMode="External"/><Relationship Id="rId2" Type="http://schemas.openxmlformats.org/officeDocument/2006/relationships/image" Target="../media/image37.jpeg"/><Relationship Id="rId1" Type="http://schemas.openxmlformats.org/officeDocument/2006/relationships/slideLayout" Target="../slideLayouts/slideLayout4.xml"/><Relationship Id="rId4" Type="http://schemas.openxmlformats.org/officeDocument/2006/relationships/image" Target="../media/image6.jpeg"/></Relationships>
</file>

<file path=ppt/slides/_rels/slide37.xml.rels><?xml version="1.0" encoding="UTF-8" standalone="yes"?>
<Relationships xmlns="http://schemas.openxmlformats.org/package/2006/relationships"><Relationship Id="rId3" Type="http://schemas.openxmlformats.org/officeDocument/2006/relationships/hyperlink" Target="http://roslavl.library67.ru/files/396/39833984.jpg" TargetMode="External"/><Relationship Id="rId2" Type="http://schemas.openxmlformats.org/officeDocument/2006/relationships/image" Target="../media/image38.jpeg"/><Relationship Id="rId1" Type="http://schemas.openxmlformats.org/officeDocument/2006/relationships/slideLayout" Target="../slideLayouts/slideLayout4.xml"/><Relationship Id="rId4" Type="http://schemas.openxmlformats.org/officeDocument/2006/relationships/image" Target="../media/image6.jpeg"/></Relationships>
</file>

<file path=ppt/slides/_rels/slide38.xml.rels><?xml version="1.0" encoding="UTF-8" standalone="yes"?>
<Relationships xmlns="http://schemas.openxmlformats.org/package/2006/relationships"><Relationship Id="rId3" Type="http://schemas.openxmlformats.org/officeDocument/2006/relationships/hyperlink" Target="http://roslavl.library67.ru/files/396/39833984.jpg" TargetMode="External"/><Relationship Id="rId2" Type="http://schemas.openxmlformats.org/officeDocument/2006/relationships/image" Target="../media/image39.jpeg"/><Relationship Id="rId1" Type="http://schemas.openxmlformats.org/officeDocument/2006/relationships/slideLayout" Target="../slideLayouts/slideLayout4.xml"/><Relationship Id="rId4" Type="http://schemas.openxmlformats.org/officeDocument/2006/relationships/image" Target="../media/image6.jpeg"/></Relationships>
</file>

<file path=ppt/slides/_rels/slide39.xml.rels><?xml version="1.0" encoding="UTF-8" standalone="yes"?>
<Relationships xmlns="http://schemas.openxmlformats.org/package/2006/relationships"><Relationship Id="rId3" Type="http://schemas.openxmlformats.org/officeDocument/2006/relationships/hyperlink" Target="http://roslavl.library67.ru/files/396/39833984.jpg" TargetMode="External"/><Relationship Id="rId2" Type="http://schemas.openxmlformats.org/officeDocument/2006/relationships/image" Target="../media/image40.jpeg"/><Relationship Id="rId1" Type="http://schemas.openxmlformats.org/officeDocument/2006/relationships/slideLayout" Target="../slideLayouts/slideLayout4.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roslavl.library67.ru/files/396/39833984.jpg" TargetMode="External"/><Relationship Id="rId2" Type="http://schemas.openxmlformats.org/officeDocument/2006/relationships/image" Target="../media/image41.jpeg"/><Relationship Id="rId1" Type="http://schemas.openxmlformats.org/officeDocument/2006/relationships/slideLayout" Target="../slideLayouts/slideLayout4.xml"/><Relationship Id="rId4" Type="http://schemas.openxmlformats.org/officeDocument/2006/relationships/image" Target="../media/image6.jpeg"/></Relationships>
</file>

<file path=ppt/slides/_rels/slide41.xml.rels><?xml version="1.0" encoding="UTF-8" standalone="yes"?>
<Relationships xmlns="http://schemas.openxmlformats.org/package/2006/relationships"><Relationship Id="rId3" Type="http://schemas.openxmlformats.org/officeDocument/2006/relationships/hyperlink" Target="http://roslavl.library67.ru/files/396/39833984.jpg" TargetMode="External"/><Relationship Id="rId2" Type="http://schemas.openxmlformats.org/officeDocument/2006/relationships/image" Target="../media/image42.jpeg"/><Relationship Id="rId1" Type="http://schemas.openxmlformats.org/officeDocument/2006/relationships/slideLayout" Target="../slideLayouts/slideLayout4.xml"/><Relationship Id="rId4" Type="http://schemas.openxmlformats.org/officeDocument/2006/relationships/image" Target="../media/image6.jpeg"/></Relationships>
</file>

<file path=ppt/slides/_rels/slide42.xml.rels><?xml version="1.0" encoding="UTF-8" standalone="yes"?>
<Relationships xmlns="http://schemas.openxmlformats.org/package/2006/relationships"><Relationship Id="rId3" Type="http://schemas.openxmlformats.org/officeDocument/2006/relationships/hyperlink" Target="http://roslavl.library67.ru/files/396/39833984.jpg" TargetMode="External"/><Relationship Id="rId2" Type="http://schemas.openxmlformats.org/officeDocument/2006/relationships/image" Target="../media/image43.jpeg"/><Relationship Id="rId1" Type="http://schemas.openxmlformats.org/officeDocument/2006/relationships/slideLayout" Target="../slideLayouts/slideLayout4.xml"/><Relationship Id="rId4" Type="http://schemas.openxmlformats.org/officeDocument/2006/relationships/image" Target="../media/image6.jpeg"/></Relationships>
</file>

<file path=ppt/slides/_rels/slide43.xml.rels><?xml version="1.0" encoding="UTF-8" standalone="yes"?>
<Relationships xmlns="http://schemas.openxmlformats.org/package/2006/relationships"><Relationship Id="rId3" Type="http://schemas.openxmlformats.org/officeDocument/2006/relationships/hyperlink" Target="http://roslavl.library67.ru/files/396/39833984.jpg" TargetMode="External"/><Relationship Id="rId2" Type="http://schemas.openxmlformats.org/officeDocument/2006/relationships/image" Target="../media/image44.jpeg"/><Relationship Id="rId1" Type="http://schemas.openxmlformats.org/officeDocument/2006/relationships/slideLayout" Target="../slideLayouts/slideLayout4.xml"/><Relationship Id="rId4" Type="http://schemas.openxmlformats.org/officeDocument/2006/relationships/image" Target="../media/image6.jpeg"/></Relationships>
</file>

<file path=ppt/slides/_rels/slide44.xml.rels><?xml version="1.0" encoding="UTF-8" standalone="yes"?>
<Relationships xmlns="http://schemas.openxmlformats.org/package/2006/relationships"><Relationship Id="rId3" Type="http://schemas.openxmlformats.org/officeDocument/2006/relationships/hyperlink" Target="http://roslavl.library67.ru/files/396/39833984.jpg" TargetMode="External"/><Relationship Id="rId2" Type="http://schemas.openxmlformats.org/officeDocument/2006/relationships/image" Target="../media/image45.jpeg"/><Relationship Id="rId1" Type="http://schemas.openxmlformats.org/officeDocument/2006/relationships/slideLayout" Target="../slideLayouts/slideLayout4.xml"/><Relationship Id="rId4" Type="http://schemas.openxmlformats.org/officeDocument/2006/relationships/image" Target="../media/image6.jpeg"/></Relationships>
</file>

<file path=ppt/slides/_rels/slide45.xml.rels><?xml version="1.0" encoding="UTF-8" standalone="yes"?>
<Relationships xmlns="http://schemas.openxmlformats.org/package/2006/relationships"><Relationship Id="rId3" Type="http://schemas.openxmlformats.org/officeDocument/2006/relationships/hyperlink" Target="http://roslavl.library67.ru/files/396/39833984.jpg" TargetMode="External"/><Relationship Id="rId2" Type="http://schemas.openxmlformats.org/officeDocument/2006/relationships/image" Target="../media/image46.jpeg"/><Relationship Id="rId1" Type="http://schemas.openxmlformats.org/officeDocument/2006/relationships/slideLayout" Target="../slideLayouts/slideLayout4.xml"/><Relationship Id="rId4" Type="http://schemas.openxmlformats.org/officeDocument/2006/relationships/image" Target="../media/image6.jpeg"/></Relationships>
</file>

<file path=ppt/slides/_rels/slide46.xml.rels><?xml version="1.0" encoding="UTF-8" standalone="yes"?>
<Relationships xmlns="http://schemas.openxmlformats.org/package/2006/relationships"><Relationship Id="rId3" Type="http://schemas.openxmlformats.org/officeDocument/2006/relationships/hyperlink" Target="http://roslavl.library67.ru/files/396/39833984.jpg" TargetMode="External"/><Relationship Id="rId2" Type="http://schemas.openxmlformats.org/officeDocument/2006/relationships/image" Target="../media/image47.jpeg"/><Relationship Id="rId1" Type="http://schemas.openxmlformats.org/officeDocument/2006/relationships/slideLayout" Target="../slideLayouts/slideLayout4.xml"/><Relationship Id="rId4" Type="http://schemas.openxmlformats.org/officeDocument/2006/relationships/image" Target="../media/image6.jpeg"/></Relationships>
</file>

<file path=ppt/slides/_rels/slide47.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4.xml"/><Relationship Id="rId5" Type="http://schemas.openxmlformats.org/officeDocument/2006/relationships/image" Target="../media/image6.jpeg"/><Relationship Id="rId4" Type="http://schemas.openxmlformats.org/officeDocument/2006/relationships/hyperlink" Target="http://roslavl.library67.ru/files/396/39833984.jpg" TargetMode="External"/></Relationships>
</file>

<file path=ppt/slides/_rels/slide48.xml.rels><?xml version="1.0" encoding="UTF-8" standalone="yes"?>
<Relationships xmlns="http://schemas.openxmlformats.org/package/2006/relationships"><Relationship Id="rId3" Type="http://schemas.openxmlformats.org/officeDocument/2006/relationships/hyperlink" Target="http://roslavl.library67.ru/files/396/39833984.jpg" TargetMode="External"/><Relationship Id="rId2" Type="http://schemas.openxmlformats.org/officeDocument/2006/relationships/image" Target="../media/image50.jpeg"/><Relationship Id="rId1" Type="http://schemas.openxmlformats.org/officeDocument/2006/relationships/slideLayout" Target="../slideLayouts/slideLayout4.xml"/><Relationship Id="rId4" Type="http://schemas.openxmlformats.org/officeDocument/2006/relationships/image" Target="../media/image6.jpe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roslavl.library67.ru/files/396/39833984.jpg"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roslavl.library67.ru/files/396/39833984.jpg"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roslavl.library67.ru/files/396/39833984.jpg"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roslavl.library67.ru/files/396/39833984.jpg" TargetMode="External"/><Relationship Id="rId2" Type="http://schemas.openxmlformats.org/officeDocument/2006/relationships/image" Target="../media/image7.jpeg"/><Relationship Id="rId1" Type="http://schemas.openxmlformats.org/officeDocument/2006/relationships/slideLayout" Target="../slideLayouts/slideLayout4.xml"/><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3" Type="http://schemas.openxmlformats.org/officeDocument/2006/relationships/hyperlink" Target="http://roslavl.library67.ru/files/396/39833984.jpg" TargetMode="External"/><Relationship Id="rId2" Type="http://schemas.openxmlformats.org/officeDocument/2006/relationships/image" Target="../media/image8.jpeg"/><Relationship Id="rId1" Type="http://schemas.openxmlformats.org/officeDocument/2006/relationships/slideLayout" Target="../slideLayouts/slideLayout4.xml"/><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23528" y="0"/>
            <a:ext cx="8640960" cy="6669361"/>
          </a:xfrm>
          <a:effectLst>
            <a:outerShdw blurRad="50800" dist="38100" dir="16200000" rotWithShape="0">
              <a:prstClr val="black">
                <a:alpha val="40000"/>
              </a:prstClr>
            </a:outerShdw>
          </a:effectLst>
          <a:scene3d>
            <a:camera prst="orthographicFront"/>
            <a:lightRig rig="threePt" dir="t"/>
          </a:scene3d>
          <a:sp3d>
            <a:bevelT prst="relaxedInset"/>
          </a:sp3d>
        </p:spPr>
        <p:txBody>
          <a:bodyPr anchor="t">
            <a:normAutofit fontScale="90000"/>
          </a:bodyPr>
          <a:lstStyle/>
          <a:p>
            <a:r>
              <a:rPr lang="kk-KZ" sz="3200" dirty="0" smtClean="0">
                <a:solidFill>
                  <a:srgbClr val="FF0000"/>
                </a:solidFill>
              </a:rPr>
              <a:t/>
            </a:r>
            <a:br>
              <a:rPr lang="kk-KZ" sz="3200" dirty="0" smtClean="0">
                <a:solidFill>
                  <a:srgbClr val="FF0000"/>
                </a:solidFill>
              </a:rPr>
            </a:br>
            <a:r>
              <a:rPr lang="kk-KZ" sz="3200" dirty="0">
                <a:solidFill>
                  <a:srgbClr val="FF0000"/>
                </a:solidFill>
              </a:rPr>
              <a:t/>
            </a:r>
            <a:br>
              <a:rPr lang="kk-KZ" sz="3200" dirty="0">
                <a:solidFill>
                  <a:srgbClr val="FF0000"/>
                </a:solidFill>
              </a:rPr>
            </a:br>
            <a:r>
              <a:rPr lang="kk-KZ" sz="3200" dirty="0" smtClean="0">
                <a:solidFill>
                  <a:srgbClr val="FF0000"/>
                </a:solidFill>
              </a:rPr>
              <a:t>«</a:t>
            </a:r>
            <a:r>
              <a:rPr lang="kk-KZ" sz="54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Соғыс </a:t>
            </a:r>
            <a:r>
              <a:rPr lang="kk-KZ" sz="54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жайлы </a:t>
            </a:r>
            <a:r>
              <a:rPr lang="kk-KZ" sz="54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естеліктер-кітапта»</a:t>
            </a:r>
            <a:r>
              <a:rPr lang="kk-KZ" sz="54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kk-KZ" sz="54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kk-KZ" sz="54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kk-KZ" sz="54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54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54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kk-KZ" sz="54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kk-KZ" sz="54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54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r>
              <a:rPr lang="ru-RU" sz="54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И память о войне вам книга оставляет»</a:t>
            </a:r>
            <a:r>
              <a:rPr lang="kk-KZ" sz="54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kk-KZ" sz="54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endParaRPr lang="ru-RU" sz="54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1026" name="Picture 2" descr="http://scool28.ucoz.ru/Logotip/pobede75.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1700808"/>
            <a:ext cx="2906688" cy="29066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35844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descr="D:\Данные\Рабочие документы\2015\2015-02-24 11.39.47.jpg"/>
          <p:cNvPicPr>
            <a:picLocks noGrp="1"/>
          </p:cNvPicPr>
          <p:nvPr>
            <p:ph sz="quarter" idx="13"/>
          </p:nvPr>
        </p:nvPicPr>
        <p:blipFill rotWithShape="1">
          <a:blip r:embed="rId2" cstate="print">
            <a:extLst>
              <a:ext uri="{28A0092B-C50C-407E-A947-70E740481C1C}">
                <a14:useLocalDpi xmlns:a14="http://schemas.microsoft.com/office/drawing/2010/main" val="0"/>
              </a:ext>
            </a:extLst>
          </a:blip>
          <a:srcRect l="4260" t="5980" r="11500" b="5670"/>
          <a:stretch/>
        </p:blipFill>
        <p:spPr bwMode="auto">
          <a:xfrm>
            <a:off x="899592" y="620688"/>
            <a:ext cx="2952328" cy="4536504"/>
          </a:xfrm>
          <a:prstGeom prst="rect">
            <a:avLst/>
          </a:prstGeom>
          <a:noFill/>
          <a:ln>
            <a:noFill/>
          </a:ln>
          <a:extLst>
            <a:ext uri="{53640926-AAD7-44D8-BBD7-CCE9431645EC}">
              <a14:shadowObscured xmlns:a14="http://schemas.microsoft.com/office/drawing/2010/main"/>
            </a:ext>
          </a:extLst>
        </p:spPr>
      </p:pic>
      <p:sp>
        <p:nvSpPr>
          <p:cNvPr id="4" name="Объект 3"/>
          <p:cNvSpPr>
            <a:spLocks noGrp="1"/>
          </p:cNvSpPr>
          <p:nvPr>
            <p:ph sz="quarter" idx="14"/>
          </p:nvPr>
        </p:nvSpPr>
        <p:spPr>
          <a:xfrm>
            <a:off x="4355976" y="620688"/>
            <a:ext cx="3816424" cy="4968552"/>
          </a:xfrm>
        </p:spPr>
        <p:txBody>
          <a:bodyPr>
            <a:normAutofit fontScale="92500" lnSpcReduction="20000"/>
          </a:bodyPr>
          <a:lstStyle/>
          <a:p>
            <a:pPr marL="0" indent="0">
              <a:buNone/>
            </a:pPr>
            <a:r>
              <a:rPr lang="kk-KZ" b="1" dirty="0" smtClean="0"/>
              <a:t>    </a:t>
            </a:r>
            <a:r>
              <a:rPr lang="kk-KZ" b="1" dirty="0" smtClean="0">
                <a:latin typeface="Times New Roman" panose="02020603050405020304" pitchFamily="18" charset="0"/>
                <a:cs typeface="Times New Roman" panose="02020603050405020304" pitchFamily="18" charset="0"/>
              </a:rPr>
              <a:t>Тереник </a:t>
            </a:r>
            <a:r>
              <a:rPr lang="kk-KZ" b="1" dirty="0">
                <a:latin typeface="Times New Roman" panose="02020603050405020304" pitchFamily="18" charset="0"/>
                <a:cs typeface="Times New Roman" panose="02020603050405020304" pitchFamily="18" charset="0"/>
              </a:rPr>
              <a:t>М.С. Павлодар – </a:t>
            </a:r>
            <a:r>
              <a:rPr lang="kk-KZ" b="1" dirty="0" smtClean="0">
                <a:latin typeface="Times New Roman" panose="02020603050405020304" pitchFamily="18" charset="0"/>
                <a:cs typeface="Times New Roman" panose="02020603050405020304" pitchFamily="18" charset="0"/>
              </a:rPr>
              <a:t>это </a:t>
            </a:r>
            <a:r>
              <a:rPr lang="kk-KZ" b="1" dirty="0">
                <a:latin typeface="Times New Roman" panose="02020603050405020304" pitchFamily="18" charset="0"/>
                <a:cs typeface="Times New Roman" panose="02020603050405020304" pitchFamily="18" charset="0"/>
              </a:rPr>
              <a:t>нашей истории строки. Часть 1 (1720-1945).- Павлодар: ЭКО, 2001.- 292 с.</a:t>
            </a:r>
            <a:endParaRPr lang="ru-RU" dirty="0">
              <a:latin typeface="Times New Roman" panose="02020603050405020304" pitchFamily="18" charset="0"/>
              <a:cs typeface="Times New Roman" panose="02020603050405020304" pitchFamily="18" charset="0"/>
            </a:endParaRPr>
          </a:p>
          <a:p>
            <a:pPr marL="0" indent="0">
              <a:buNone/>
            </a:pPr>
            <a:r>
              <a:rPr lang="kk-KZ" dirty="0" smtClean="0">
                <a:latin typeface="Times New Roman" panose="02020603050405020304" pitchFamily="18" charset="0"/>
                <a:cs typeface="Times New Roman" panose="02020603050405020304" pitchFamily="18" charset="0"/>
              </a:rPr>
              <a:t>   Книга </a:t>
            </a:r>
            <a:r>
              <a:rPr lang="kk-KZ" dirty="0">
                <a:latin typeface="Times New Roman" panose="02020603050405020304" pitchFamily="18" charset="0"/>
                <a:cs typeface="Times New Roman" panose="02020603050405020304" pitchFamily="18" charset="0"/>
              </a:rPr>
              <a:t>охватывает период </a:t>
            </a:r>
            <a:r>
              <a:rPr lang="kk-KZ" dirty="0" smtClean="0">
                <a:latin typeface="Times New Roman" panose="02020603050405020304" pitchFamily="18" charset="0"/>
                <a:cs typeface="Times New Roman" panose="02020603050405020304" pitchFamily="18" charset="0"/>
              </a:rPr>
              <a:t> </a:t>
            </a:r>
            <a:r>
              <a:rPr lang="kk-KZ" dirty="0" smtClean="0">
                <a:latin typeface="Times New Roman" panose="02020603050405020304" pitchFamily="18" charset="0"/>
                <a:cs typeface="Times New Roman" panose="02020603050405020304" pitchFamily="18" charset="0"/>
              </a:rPr>
              <a:t>  с </a:t>
            </a:r>
            <a:r>
              <a:rPr lang="kk-KZ" dirty="0">
                <a:latin typeface="Times New Roman" panose="02020603050405020304" pitchFamily="18" charset="0"/>
                <a:cs typeface="Times New Roman" panose="02020603050405020304" pitchFamily="18" charset="0"/>
              </a:rPr>
              <a:t>момента возникновения Коряковского форпоста </a:t>
            </a:r>
            <a:r>
              <a:rPr lang="kk-KZ" dirty="0" smtClean="0">
                <a:latin typeface="Times New Roman" panose="02020603050405020304" pitchFamily="18" charset="0"/>
                <a:cs typeface="Times New Roman" panose="02020603050405020304" pitchFamily="18" charset="0"/>
              </a:rPr>
              <a:t>         в </a:t>
            </a:r>
            <a:r>
              <a:rPr lang="kk-KZ" dirty="0">
                <a:latin typeface="Times New Roman" panose="02020603050405020304" pitchFamily="18" charset="0"/>
                <a:cs typeface="Times New Roman" panose="02020603050405020304" pitchFamily="18" charset="0"/>
              </a:rPr>
              <a:t>1720 году до 1945 года, снабжена фотодокументами из коллекции историка – краеведа Дмитрия Поликарповича Багаева, проживавшего в Павлодаре </a:t>
            </a:r>
            <a:r>
              <a:rPr lang="kk-KZ" dirty="0" smtClean="0">
                <a:latin typeface="Times New Roman" panose="02020603050405020304" pitchFamily="18" charset="0"/>
                <a:cs typeface="Times New Roman" panose="02020603050405020304" pitchFamily="18" charset="0"/>
              </a:rPr>
              <a:t>    с </a:t>
            </a:r>
            <a:r>
              <a:rPr lang="kk-KZ" dirty="0">
                <a:latin typeface="Times New Roman" panose="02020603050405020304" pitchFamily="18" charset="0"/>
                <a:cs typeface="Times New Roman" panose="02020603050405020304" pitchFamily="18" charset="0"/>
              </a:rPr>
              <a:t>1897 по 1958 год, оставившего замечательную фотолетопись края.</a:t>
            </a:r>
            <a:endParaRPr lang="ru-RU" dirty="0">
              <a:latin typeface="Times New Roman" panose="02020603050405020304" pitchFamily="18" charset="0"/>
              <a:cs typeface="Times New Roman" panose="02020603050405020304" pitchFamily="18" charset="0"/>
            </a:endParaRPr>
          </a:p>
          <a:p>
            <a:endParaRPr lang="ru-RU" dirty="0"/>
          </a:p>
        </p:txBody>
      </p:sp>
      <p:pic>
        <p:nvPicPr>
          <p:cNvPr id="6" name="Рисунок 5" descr="http://roslavl.library67.ru/files/396/resize/39833984_500_102.jpg">
            <a:hlinkClick r:id="rId3"/>
          </p:cNvPr>
          <p:cNvPicPr/>
          <p:nvPr/>
        </p:nvPicPr>
        <p:blipFill>
          <a:blip r:embed="rId4">
            <a:extLst>
              <a:ext uri="{28A0092B-C50C-407E-A947-70E740481C1C}">
                <a14:useLocalDpi xmlns:a14="http://schemas.microsoft.com/office/drawing/2010/main" val="0"/>
              </a:ext>
            </a:extLst>
          </a:blip>
          <a:srcRect/>
          <a:stretch>
            <a:fillRect/>
          </a:stretch>
        </p:blipFill>
        <p:spPr bwMode="auto">
          <a:xfrm>
            <a:off x="755576" y="5661248"/>
            <a:ext cx="7632848" cy="504055"/>
          </a:xfrm>
          <a:prstGeom prst="rect">
            <a:avLst/>
          </a:prstGeom>
          <a:noFill/>
          <a:ln>
            <a:noFill/>
          </a:ln>
        </p:spPr>
      </p:pic>
    </p:spTree>
    <p:extLst>
      <p:ext uri="{BB962C8B-B14F-4D97-AF65-F5344CB8AC3E}">
        <p14:creationId xmlns:p14="http://schemas.microsoft.com/office/powerpoint/2010/main" val="220247993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descr="D:\Данные\Рабочие документы\2015\2015-02-19 09.21.09.jpg"/>
          <p:cNvPicPr>
            <a:picLocks noGrp="1"/>
          </p:cNvPicPr>
          <p:nvPr>
            <p:ph sz="quarter" idx="13"/>
          </p:nvPr>
        </p:nvPicPr>
        <p:blipFill rotWithShape="1">
          <a:blip r:embed="rId2" cstate="print">
            <a:extLst>
              <a:ext uri="{28A0092B-C50C-407E-A947-70E740481C1C}">
                <a14:useLocalDpi xmlns:a14="http://schemas.microsoft.com/office/drawing/2010/main" val="0"/>
              </a:ext>
            </a:extLst>
          </a:blip>
          <a:srcRect l="-1" t="1858" r="2167"/>
          <a:stretch/>
        </p:blipFill>
        <p:spPr bwMode="auto">
          <a:xfrm>
            <a:off x="755576" y="764704"/>
            <a:ext cx="2592288" cy="4176464"/>
          </a:xfrm>
          <a:prstGeom prst="rect">
            <a:avLst/>
          </a:prstGeom>
          <a:noFill/>
          <a:ln>
            <a:noFill/>
          </a:ln>
          <a:extLst>
            <a:ext uri="{53640926-AAD7-44D8-BBD7-CCE9431645EC}">
              <a14:shadowObscured xmlns:a14="http://schemas.microsoft.com/office/drawing/2010/main"/>
            </a:ext>
          </a:extLst>
        </p:spPr>
      </p:pic>
      <p:sp>
        <p:nvSpPr>
          <p:cNvPr id="4" name="Объект 3"/>
          <p:cNvSpPr>
            <a:spLocks noGrp="1"/>
          </p:cNvSpPr>
          <p:nvPr>
            <p:ph sz="quarter" idx="14"/>
          </p:nvPr>
        </p:nvSpPr>
        <p:spPr>
          <a:xfrm>
            <a:off x="4355976" y="764704"/>
            <a:ext cx="3672408" cy="4968552"/>
          </a:xfrm>
        </p:spPr>
        <p:txBody>
          <a:bodyPr>
            <a:normAutofit/>
          </a:bodyPr>
          <a:lstStyle/>
          <a:p>
            <a:pPr marL="0" indent="0">
              <a:buNone/>
            </a:pPr>
            <a:r>
              <a:rPr lang="kk-KZ" b="1" dirty="0" smtClean="0">
                <a:latin typeface="Times New Roman" panose="02020603050405020304" pitchFamily="18" charset="0"/>
                <a:cs typeface="Times New Roman" panose="02020603050405020304" pitchFamily="18" charset="0"/>
              </a:rPr>
              <a:t>    Павлодарлықтардың </a:t>
            </a:r>
            <a:r>
              <a:rPr lang="kk-KZ" b="1" dirty="0">
                <a:latin typeface="Times New Roman" panose="02020603050405020304" pitchFamily="18" charset="0"/>
                <a:cs typeface="Times New Roman" panose="02020603050405020304" pitchFamily="18" charset="0"/>
              </a:rPr>
              <a:t>ерлігі халық жадында. 1941-1945. – Павлодар: Баспа ұйі, 2004. – 432 бет.</a:t>
            </a:r>
            <a:endParaRPr lang="ru-RU" dirty="0">
              <a:latin typeface="Times New Roman" panose="02020603050405020304" pitchFamily="18" charset="0"/>
              <a:cs typeface="Times New Roman" panose="02020603050405020304" pitchFamily="18" charset="0"/>
            </a:endParaRPr>
          </a:p>
          <a:p>
            <a:pPr marL="0" indent="0">
              <a:buNone/>
            </a:pPr>
            <a:r>
              <a:rPr lang="kk-KZ" dirty="0" smtClean="0">
                <a:latin typeface="Times New Roman" panose="02020603050405020304" pitchFamily="18" charset="0"/>
                <a:cs typeface="Times New Roman" panose="02020603050405020304" pitchFamily="18" charset="0"/>
              </a:rPr>
              <a:t>    Жинақта </a:t>
            </a:r>
            <a:r>
              <a:rPr lang="kk-KZ" dirty="0">
                <a:latin typeface="Times New Roman" panose="02020603050405020304" pitchFamily="18" charset="0"/>
                <a:cs typeface="Times New Roman" panose="02020603050405020304" pitchFamily="18" charset="0"/>
              </a:rPr>
              <a:t>1941-1945 жылдағы </a:t>
            </a:r>
            <a:r>
              <a:rPr lang="kk-KZ" dirty="0" smtClean="0">
                <a:latin typeface="Times New Roman" panose="02020603050405020304" pitchFamily="18" charset="0"/>
                <a:cs typeface="Times New Roman" panose="02020603050405020304" pitchFamily="18" charset="0"/>
              </a:rPr>
              <a:t>павлодарлық-тардың </a:t>
            </a:r>
            <a:r>
              <a:rPr lang="kk-KZ" dirty="0">
                <a:latin typeface="Times New Roman" panose="02020603050405020304" pitchFamily="18" charset="0"/>
                <a:cs typeface="Times New Roman" panose="02020603050405020304" pitchFamily="18" charset="0"/>
              </a:rPr>
              <a:t>майдандағы және тылдағы ерліктері туралы деректі материалдар арқылы әңгімеленеді.</a:t>
            </a:r>
            <a:endParaRPr lang="ru-RU" dirty="0">
              <a:latin typeface="Times New Roman" panose="02020603050405020304" pitchFamily="18" charset="0"/>
              <a:cs typeface="Times New Roman" panose="02020603050405020304" pitchFamily="18" charset="0"/>
            </a:endParaRPr>
          </a:p>
          <a:p>
            <a:pPr marL="0" indent="0">
              <a:buNone/>
            </a:pPr>
            <a:r>
              <a:rPr lang="kk-KZ" dirty="0">
                <a:latin typeface="Times New Roman" panose="02020603050405020304" pitchFamily="18" charset="0"/>
                <a:cs typeface="Times New Roman" panose="02020603050405020304" pitchFamily="18" charset="0"/>
              </a:rPr>
              <a:t> </a:t>
            </a:r>
            <a:endParaRPr lang="ru-RU" dirty="0">
              <a:latin typeface="Times New Roman" panose="02020603050405020304" pitchFamily="18" charset="0"/>
              <a:cs typeface="Times New Roman" panose="02020603050405020304" pitchFamily="18" charset="0"/>
            </a:endParaRPr>
          </a:p>
          <a:p>
            <a:endParaRPr lang="ru-RU" dirty="0">
              <a:latin typeface="Times New Roman" panose="02020603050405020304" pitchFamily="18" charset="0"/>
              <a:cs typeface="Times New Roman" panose="02020603050405020304" pitchFamily="18" charset="0"/>
            </a:endParaRPr>
          </a:p>
        </p:txBody>
      </p:sp>
      <p:pic>
        <p:nvPicPr>
          <p:cNvPr id="6" name="Рисунок 5" descr="http://roslavl.library67.ru/files/396/resize/39833984_500_102.jpg">
            <a:hlinkClick r:id="rId3"/>
          </p:cNvPr>
          <p:cNvPicPr/>
          <p:nvPr/>
        </p:nvPicPr>
        <p:blipFill>
          <a:blip r:embed="rId4">
            <a:extLst>
              <a:ext uri="{28A0092B-C50C-407E-A947-70E740481C1C}">
                <a14:useLocalDpi xmlns:a14="http://schemas.microsoft.com/office/drawing/2010/main" val="0"/>
              </a:ext>
            </a:extLst>
          </a:blip>
          <a:srcRect/>
          <a:stretch>
            <a:fillRect/>
          </a:stretch>
        </p:blipFill>
        <p:spPr bwMode="auto">
          <a:xfrm>
            <a:off x="755576" y="5445224"/>
            <a:ext cx="7632848" cy="719909"/>
          </a:xfrm>
          <a:prstGeom prst="rect">
            <a:avLst/>
          </a:prstGeom>
          <a:noFill/>
          <a:ln>
            <a:noFill/>
          </a:ln>
        </p:spPr>
      </p:pic>
    </p:spTree>
    <p:extLst>
      <p:ext uri="{BB962C8B-B14F-4D97-AF65-F5344CB8AC3E}">
        <p14:creationId xmlns:p14="http://schemas.microsoft.com/office/powerpoint/2010/main" val="100493406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descr="D:\Данные\Рабочие документы\2015\2015-02-19 09.25.33.jpg"/>
          <p:cNvPicPr>
            <a:picLocks noGrp="1"/>
          </p:cNvPicPr>
          <p:nvPr>
            <p:ph sz="quarter" idx="13"/>
          </p:nvPr>
        </p:nvPicPr>
        <p:blipFill rotWithShape="1">
          <a:blip r:embed="rId2" cstate="print">
            <a:extLst>
              <a:ext uri="{28A0092B-C50C-407E-A947-70E740481C1C}">
                <a14:useLocalDpi xmlns:a14="http://schemas.microsoft.com/office/drawing/2010/main" val="0"/>
              </a:ext>
            </a:extLst>
          </a:blip>
          <a:srcRect l="2440" t="3494" r="6179" b="5658"/>
          <a:stretch/>
        </p:blipFill>
        <p:spPr bwMode="auto">
          <a:xfrm>
            <a:off x="840295" y="764704"/>
            <a:ext cx="2808312" cy="4392488"/>
          </a:xfrm>
          <a:prstGeom prst="rect">
            <a:avLst/>
          </a:prstGeom>
          <a:noFill/>
          <a:ln>
            <a:noFill/>
          </a:ln>
          <a:extLst>
            <a:ext uri="{53640926-AAD7-44D8-BBD7-CCE9431645EC}">
              <a14:shadowObscured xmlns:a14="http://schemas.microsoft.com/office/drawing/2010/main"/>
            </a:ext>
          </a:extLst>
        </p:spPr>
      </p:pic>
      <p:sp>
        <p:nvSpPr>
          <p:cNvPr id="4" name="Объект 3"/>
          <p:cNvSpPr>
            <a:spLocks noGrp="1"/>
          </p:cNvSpPr>
          <p:nvPr>
            <p:ph sz="quarter" idx="14"/>
          </p:nvPr>
        </p:nvSpPr>
        <p:spPr>
          <a:xfrm>
            <a:off x="4355976" y="764705"/>
            <a:ext cx="4392488" cy="4752527"/>
          </a:xfrm>
        </p:spPr>
        <p:txBody>
          <a:bodyPr>
            <a:normAutofit/>
          </a:bodyPr>
          <a:lstStyle/>
          <a:p>
            <a:pPr marL="0" indent="0">
              <a:buNone/>
            </a:pPr>
            <a:r>
              <a:rPr lang="kk-KZ" b="1" dirty="0" smtClean="0"/>
              <a:t>    </a:t>
            </a:r>
            <a:r>
              <a:rPr lang="kk-KZ" b="1" dirty="0" smtClean="0">
                <a:latin typeface="Times New Roman" panose="02020603050405020304" pitchFamily="18" charset="0"/>
                <a:cs typeface="Times New Roman" panose="02020603050405020304" pitchFamily="18" charset="0"/>
              </a:rPr>
              <a:t>Боздақтар</a:t>
            </a:r>
            <a:r>
              <a:rPr lang="kk-KZ" b="1" dirty="0">
                <a:latin typeface="Times New Roman" panose="02020603050405020304" pitchFamily="18" charset="0"/>
                <a:cs typeface="Times New Roman" panose="02020603050405020304" pitchFamily="18" charset="0"/>
              </a:rPr>
              <a:t>. Павлодар облысы: Книга памяти.- Алматы: Қазақ энциклопедиясы, 1994.-560 с.</a:t>
            </a:r>
            <a:endParaRPr lang="ru-RU" dirty="0">
              <a:latin typeface="Times New Roman" panose="02020603050405020304" pitchFamily="18" charset="0"/>
              <a:cs typeface="Times New Roman" panose="02020603050405020304" pitchFamily="18" charset="0"/>
            </a:endParaRPr>
          </a:p>
          <a:p>
            <a:pPr marL="0" indent="0">
              <a:buNone/>
            </a:pPr>
            <a:r>
              <a:rPr lang="kk-KZ" dirty="0">
                <a:latin typeface="Times New Roman" panose="02020603050405020304" pitchFamily="18" charset="0"/>
                <a:cs typeface="Times New Roman" panose="02020603050405020304" pitchFamily="18" charset="0"/>
              </a:rPr>
              <a:t> </a:t>
            </a:r>
            <a:r>
              <a:rPr lang="kk-KZ" dirty="0" smtClean="0">
                <a:latin typeface="Times New Roman" panose="02020603050405020304" pitchFamily="18" charset="0"/>
                <a:cs typeface="Times New Roman" panose="02020603050405020304" pitchFamily="18" charset="0"/>
              </a:rPr>
              <a:t> Краткие </a:t>
            </a:r>
            <a:r>
              <a:rPr lang="kk-KZ" dirty="0">
                <a:latin typeface="Times New Roman" panose="02020603050405020304" pitchFamily="18" charset="0"/>
                <a:cs typeface="Times New Roman" panose="02020603050405020304" pitchFamily="18" charset="0"/>
              </a:rPr>
              <a:t>биографические данные воинов, погибших в боях от ранений и болезней в госпиталях, пропавших без вести в годы ВОВ в 1941-1945 годах.</a:t>
            </a:r>
            <a:endParaRPr lang="ru-RU" dirty="0">
              <a:latin typeface="Times New Roman" panose="02020603050405020304" pitchFamily="18" charset="0"/>
              <a:cs typeface="Times New Roman" panose="02020603050405020304" pitchFamily="18" charset="0"/>
            </a:endParaRPr>
          </a:p>
          <a:p>
            <a:endParaRPr lang="ru-RU" dirty="0">
              <a:latin typeface="Times New Roman" panose="02020603050405020304" pitchFamily="18" charset="0"/>
              <a:cs typeface="Times New Roman" panose="02020603050405020304" pitchFamily="18" charset="0"/>
            </a:endParaRPr>
          </a:p>
        </p:txBody>
      </p:sp>
      <p:pic>
        <p:nvPicPr>
          <p:cNvPr id="6" name="Рисунок 5" descr="http://roslavl.library67.ru/files/396/resize/39833984_500_102.jpg">
            <a:hlinkClick r:id="rId3"/>
          </p:cNvPr>
          <p:cNvPicPr/>
          <p:nvPr/>
        </p:nvPicPr>
        <p:blipFill>
          <a:blip r:embed="rId4">
            <a:extLst>
              <a:ext uri="{28A0092B-C50C-407E-A947-70E740481C1C}">
                <a14:useLocalDpi xmlns:a14="http://schemas.microsoft.com/office/drawing/2010/main" val="0"/>
              </a:ext>
            </a:extLst>
          </a:blip>
          <a:srcRect/>
          <a:stretch>
            <a:fillRect/>
          </a:stretch>
        </p:blipFill>
        <p:spPr bwMode="auto">
          <a:xfrm>
            <a:off x="827584" y="5517232"/>
            <a:ext cx="7560840" cy="648071"/>
          </a:xfrm>
          <a:prstGeom prst="rect">
            <a:avLst/>
          </a:prstGeom>
          <a:noFill/>
          <a:ln>
            <a:noFill/>
          </a:ln>
        </p:spPr>
      </p:pic>
    </p:spTree>
    <p:extLst>
      <p:ext uri="{BB962C8B-B14F-4D97-AF65-F5344CB8AC3E}">
        <p14:creationId xmlns:p14="http://schemas.microsoft.com/office/powerpoint/2010/main" val="102858227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descr="D:\Данные\Рабочие документы\2015\2015-02-19 09.20.14.jpg"/>
          <p:cNvPicPr>
            <a:picLocks noGrp="1"/>
          </p:cNvPicPr>
          <p:nvPr>
            <p:ph sz="quarter" idx="13"/>
          </p:nvPr>
        </p:nvPicPr>
        <p:blipFill rotWithShape="1">
          <a:blip r:embed="rId2" cstate="print">
            <a:extLst>
              <a:ext uri="{28A0092B-C50C-407E-A947-70E740481C1C}">
                <a14:useLocalDpi xmlns:a14="http://schemas.microsoft.com/office/drawing/2010/main" val="0"/>
              </a:ext>
            </a:extLst>
          </a:blip>
          <a:srcRect l="4876" t="871" r="5250"/>
          <a:stretch/>
        </p:blipFill>
        <p:spPr bwMode="auto">
          <a:xfrm>
            <a:off x="899592" y="620688"/>
            <a:ext cx="2664296" cy="4248472"/>
          </a:xfrm>
          <a:prstGeom prst="rect">
            <a:avLst/>
          </a:prstGeom>
          <a:noFill/>
          <a:ln>
            <a:noFill/>
          </a:ln>
          <a:extLst>
            <a:ext uri="{53640926-AAD7-44D8-BBD7-CCE9431645EC}">
              <a14:shadowObscured xmlns:a14="http://schemas.microsoft.com/office/drawing/2010/main"/>
            </a:ext>
          </a:extLst>
        </p:spPr>
      </p:pic>
      <p:sp>
        <p:nvSpPr>
          <p:cNvPr id="4" name="Объект 3"/>
          <p:cNvSpPr>
            <a:spLocks noGrp="1"/>
          </p:cNvSpPr>
          <p:nvPr>
            <p:ph sz="quarter" idx="14"/>
          </p:nvPr>
        </p:nvSpPr>
        <p:spPr>
          <a:xfrm>
            <a:off x="4283968" y="692696"/>
            <a:ext cx="3744416" cy="5031829"/>
          </a:xfrm>
        </p:spPr>
        <p:txBody>
          <a:bodyPr>
            <a:normAutofit/>
          </a:bodyPr>
          <a:lstStyle/>
          <a:p>
            <a:pPr marL="0" indent="0">
              <a:buNone/>
            </a:pPr>
            <a:r>
              <a:rPr lang="kk-KZ" b="1" dirty="0" smtClean="0">
                <a:latin typeface="Times New Roman" panose="02020603050405020304" pitchFamily="18" charset="0"/>
                <a:cs typeface="Times New Roman" panose="02020603050405020304" pitchFamily="18" charset="0"/>
              </a:rPr>
              <a:t>    Подвиг </a:t>
            </a:r>
            <a:r>
              <a:rPr lang="kk-KZ" b="1" dirty="0">
                <a:latin typeface="Times New Roman" panose="02020603050405020304" pitchFamily="18" charset="0"/>
                <a:cs typeface="Times New Roman" panose="02020603050405020304" pitchFamily="18" charset="0"/>
              </a:rPr>
              <a:t>павлодарцев в памяти народной.- Павлодар: Дом печати, 2004.- 496 с.</a:t>
            </a:r>
            <a:endParaRPr lang="ru-RU" dirty="0">
              <a:latin typeface="Times New Roman" panose="02020603050405020304" pitchFamily="18" charset="0"/>
              <a:cs typeface="Times New Roman" panose="02020603050405020304" pitchFamily="18" charset="0"/>
            </a:endParaRPr>
          </a:p>
          <a:p>
            <a:pPr marL="0" indent="0">
              <a:buNone/>
            </a:pPr>
            <a:r>
              <a:rPr lang="kk-KZ" dirty="0" smtClean="0">
                <a:latin typeface="Times New Roman" panose="02020603050405020304" pitchFamily="18" charset="0"/>
                <a:cs typeface="Times New Roman" panose="02020603050405020304" pitchFamily="18" charset="0"/>
              </a:rPr>
              <a:t>     Книга </a:t>
            </a:r>
            <a:r>
              <a:rPr lang="kk-KZ" dirty="0">
                <a:latin typeface="Times New Roman" panose="02020603050405020304" pitchFamily="18" charset="0"/>
                <a:cs typeface="Times New Roman" panose="02020603050405020304" pitchFamily="18" charset="0"/>
              </a:rPr>
              <a:t>рассказывает </a:t>
            </a:r>
            <a:r>
              <a:rPr lang="kk-KZ" dirty="0" smtClean="0">
                <a:latin typeface="Times New Roman" panose="02020603050405020304" pitchFamily="18" charset="0"/>
                <a:cs typeface="Times New Roman" panose="02020603050405020304" pitchFamily="18" charset="0"/>
              </a:rPr>
              <a:t>      о </a:t>
            </a:r>
            <a:r>
              <a:rPr lang="kk-KZ" dirty="0">
                <a:latin typeface="Times New Roman" panose="02020603050405020304" pitchFamily="18" charset="0"/>
                <a:cs typeface="Times New Roman" panose="02020603050405020304" pitchFamily="18" charset="0"/>
              </a:rPr>
              <a:t>наших земляках-фронтовиках и о тех, кто трудился в тылу, помогая фронту.</a:t>
            </a:r>
            <a:endParaRPr lang="ru-RU" dirty="0">
              <a:latin typeface="Times New Roman" panose="02020603050405020304" pitchFamily="18" charset="0"/>
              <a:cs typeface="Times New Roman" panose="02020603050405020304" pitchFamily="18" charset="0"/>
            </a:endParaRPr>
          </a:p>
          <a:p>
            <a:endParaRPr lang="ru-RU" dirty="0"/>
          </a:p>
        </p:txBody>
      </p:sp>
      <p:pic>
        <p:nvPicPr>
          <p:cNvPr id="6" name="Рисунок 5" descr="http://roslavl.library67.ru/files/396/resize/39833984_500_102.jpg">
            <a:hlinkClick r:id="rId3"/>
          </p:cNvPr>
          <p:cNvPicPr/>
          <p:nvPr/>
        </p:nvPicPr>
        <p:blipFill>
          <a:blip r:embed="rId4">
            <a:extLst>
              <a:ext uri="{28A0092B-C50C-407E-A947-70E740481C1C}">
                <a14:useLocalDpi xmlns:a14="http://schemas.microsoft.com/office/drawing/2010/main" val="0"/>
              </a:ext>
            </a:extLst>
          </a:blip>
          <a:srcRect/>
          <a:stretch>
            <a:fillRect/>
          </a:stretch>
        </p:blipFill>
        <p:spPr bwMode="auto">
          <a:xfrm>
            <a:off x="755576" y="5445224"/>
            <a:ext cx="7632848" cy="720079"/>
          </a:xfrm>
          <a:prstGeom prst="rect">
            <a:avLst/>
          </a:prstGeom>
          <a:noFill/>
          <a:ln>
            <a:noFill/>
          </a:ln>
        </p:spPr>
      </p:pic>
    </p:spTree>
    <p:extLst>
      <p:ext uri="{BB962C8B-B14F-4D97-AF65-F5344CB8AC3E}">
        <p14:creationId xmlns:p14="http://schemas.microsoft.com/office/powerpoint/2010/main" val="382016913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descr="D:\Данные\Рабочие документы\2015\2015-02-19 09.22.47.jpg"/>
          <p:cNvPicPr>
            <a:picLocks noGrp="1"/>
          </p:cNvPicPr>
          <p:nvPr>
            <p:ph sz="quarter" idx="13"/>
          </p:nvPr>
        </p:nvPicPr>
        <p:blipFill rotWithShape="1">
          <a:blip r:embed="rId2" cstate="print">
            <a:extLst>
              <a:ext uri="{28A0092B-C50C-407E-A947-70E740481C1C}">
                <a14:useLocalDpi xmlns:a14="http://schemas.microsoft.com/office/drawing/2010/main" val="0"/>
              </a:ext>
            </a:extLst>
          </a:blip>
          <a:srcRect l="2857" t="1930" r="8857" b="2476"/>
          <a:stretch/>
        </p:blipFill>
        <p:spPr bwMode="auto">
          <a:xfrm>
            <a:off x="755576" y="1052736"/>
            <a:ext cx="2684242" cy="4104456"/>
          </a:xfrm>
          <a:prstGeom prst="rect">
            <a:avLst/>
          </a:prstGeom>
          <a:noFill/>
          <a:ln>
            <a:noFill/>
          </a:ln>
          <a:extLst>
            <a:ext uri="{53640926-AAD7-44D8-BBD7-CCE9431645EC}">
              <a14:shadowObscured xmlns:a14="http://schemas.microsoft.com/office/drawing/2010/main"/>
            </a:ext>
          </a:extLst>
        </p:spPr>
      </p:pic>
      <p:sp>
        <p:nvSpPr>
          <p:cNvPr id="4" name="Объект 3"/>
          <p:cNvSpPr>
            <a:spLocks noGrp="1"/>
          </p:cNvSpPr>
          <p:nvPr>
            <p:ph sz="quarter" idx="14"/>
          </p:nvPr>
        </p:nvSpPr>
        <p:spPr>
          <a:xfrm>
            <a:off x="3995936" y="620688"/>
            <a:ext cx="4176464" cy="4680520"/>
          </a:xfrm>
        </p:spPr>
        <p:txBody>
          <a:bodyPr>
            <a:normAutofit lnSpcReduction="10000"/>
          </a:bodyPr>
          <a:lstStyle/>
          <a:p>
            <a:pPr marL="0" indent="0">
              <a:buNone/>
            </a:pPr>
            <a:r>
              <a:rPr lang="kk-KZ" b="1" dirty="0" smtClean="0">
                <a:latin typeface="Times New Roman" panose="02020603050405020304" pitchFamily="18" charset="0"/>
                <a:cs typeface="Times New Roman" panose="02020603050405020304" pitchFamily="18" charset="0"/>
              </a:rPr>
              <a:t>      Павлодарцы </a:t>
            </a:r>
            <a:r>
              <a:rPr lang="kk-KZ" b="1" dirty="0">
                <a:latin typeface="Times New Roman" panose="02020603050405020304" pitchFamily="18" charset="0"/>
                <a:cs typeface="Times New Roman" panose="02020603050405020304" pitchFamily="18" charset="0"/>
              </a:rPr>
              <a:t>в годы Великой отечественной войны. 1941-1945. </a:t>
            </a:r>
            <a:r>
              <a:rPr lang="kk-KZ" b="1" dirty="0" smtClean="0">
                <a:latin typeface="Times New Roman" panose="02020603050405020304" pitchFamily="18" charset="0"/>
                <a:cs typeface="Times New Roman" panose="02020603050405020304" pitchFamily="18" charset="0"/>
              </a:rPr>
              <a:t>Сборник </a:t>
            </a:r>
            <a:r>
              <a:rPr lang="kk-KZ" b="1" dirty="0">
                <a:latin typeface="Times New Roman" panose="02020603050405020304" pitchFamily="18" charset="0"/>
                <a:cs typeface="Times New Roman" panose="02020603050405020304" pitchFamily="18" charset="0"/>
              </a:rPr>
              <a:t>документов.- </a:t>
            </a:r>
            <a:r>
              <a:rPr lang="kk-KZ" b="1" dirty="0" smtClean="0">
                <a:latin typeface="Times New Roman" panose="02020603050405020304" pitchFamily="18" charset="0"/>
                <a:cs typeface="Times New Roman" panose="02020603050405020304" pitchFamily="18" charset="0"/>
              </a:rPr>
              <a:t>Павлодар</a:t>
            </a:r>
            <a:r>
              <a:rPr lang="kk-KZ" b="1" dirty="0">
                <a:latin typeface="Times New Roman" panose="02020603050405020304" pitchFamily="18" charset="0"/>
                <a:cs typeface="Times New Roman" panose="02020603050405020304" pitchFamily="18" charset="0"/>
              </a:rPr>
              <a:t>: Эко, 2005.- 748 с.</a:t>
            </a:r>
            <a:endParaRPr lang="ru-RU" dirty="0">
              <a:latin typeface="Times New Roman" panose="02020603050405020304" pitchFamily="18" charset="0"/>
              <a:cs typeface="Times New Roman" panose="02020603050405020304" pitchFamily="18" charset="0"/>
            </a:endParaRPr>
          </a:p>
          <a:p>
            <a:pPr marL="0" indent="0">
              <a:buNone/>
            </a:pPr>
            <a:r>
              <a:rPr lang="kk-KZ" dirty="0" smtClean="0">
                <a:latin typeface="Times New Roman" panose="02020603050405020304" pitchFamily="18" charset="0"/>
                <a:cs typeface="Times New Roman" panose="02020603050405020304" pitchFamily="18" charset="0"/>
              </a:rPr>
              <a:t>   Сборник </a:t>
            </a:r>
            <a:r>
              <a:rPr lang="kk-KZ" dirty="0">
                <a:latin typeface="Times New Roman" panose="02020603050405020304" pitchFamily="18" charset="0"/>
                <a:cs typeface="Times New Roman" panose="02020603050405020304" pitchFamily="18" charset="0"/>
              </a:rPr>
              <a:t>документов знакомит посредством архивных документов с историей нашей области, рассказывающие о героических подвигах и буднях наших земляков в годы суровых испытаний.</a:t>
            </a:r>
            <a:endParaRPr lang="ru-RU" dirty="0">
              <a:latin typeface="Times New Roman" panose="02020603050405020304" pitchFamily="18" charset="0"/>
              <a:cs typeface="Times New Roman" panose="02020603050405020304" pitchFamily="18" charset="0"/>
            </a:endParaRPr>
          </a:p>
          <a:p>
            <a:endParaRPr lang="ru-RU" dirty="0"/>
          </a:p>
        </p:txBody>
      </p:sp>
      <p:pic>
        <p:nvPicPr>
          <p:cNvPr id="6" name="Рисунок 5" descr="http://roslavl.library67.ru/files/396/resize/39833984_500_102.jpg">
            <a:hlinkClick r:id="rId3"/>
          </p:cNvPr>
          <p:cNvPicPr/>
          <p:nvPr/>
        </p:nvPicPr>
        <p:blipFill>
          <a:blip r:embed="rId4">
            <a:extLst>
              <a:ext uri="{28A0092B-C50C-407E-A947-70E740481C1C}">
                <a14:useLocalDpi xmlns:a14="http://schemas.microsoft.com/office/drawing/2010/main" val="0"/>
              </a:ext>
            </a:extLst>
          </a:blip>
          <a:srcRect/>
          <a:stretch>
            <a:fillRect/>
          </a:stretch>
        </p:blipFill>
        <p:spPr bwMode="auto">
          <a:xfrm>
            <a:off x="827584" y="5589240"/>
            <a:ext cx="7560840" cy="576063"/>
          </a:xfrm>
          <a:prstGeom prst="rect">
            <a:avLst/>
          </a:prstGeom>
          <a:noFill/>
          <a:ln>
            <a:noFill/>
          </a:ln>
        </p:spPr>
      </p:pic>
    </p:spTree>
    <p:extLst>
      <p:ext uri="{BB962C8B-B14F-4D97-AF65-F5344CB8AC3E}">
        <p14:creationId xmlns:p14="http://schemas.microsoft.com/office/powerpoint/2010/main" val="256015106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descr="D:\Данные\Рабочие документы\2015\2015-02-24 11.40.37.jpg"/>
          <p:cNvPicPr>
            <a:picLocks noGrp="1"/>
          </p:cNvPicPr>
          <p:nvPr>
            <p:ph sz="quarter" idx="13"/>
          </p:nvPr>
        </p:nvPicPr>
        <p:blipFill rotWithShape="1">
          <a:blip r:embed="rId2" cstate="print">
            <a:extLst>
              <a:ext uri="{28A0092B-C50C-407E-A947-70E740481C1C}">
                <a14:useLocalDpi xmlns:a14="http://schemas.microsoft.com/office/drawing/2010/main" val="0"/>
              </a:ext>
            </a:extLst>
          </a:blip>
          <a:srcRect l="5634" t="5464" r="6964" b="4433"/>
          <a:stretch/>
        </p:blipFill>
        <p:spPr bwMode="auto">
          <a:xfrm>
            <a:off x="611560" y="908720"/>
            <a:ext cx="2952328" cy="4464496"/>
          </a:xfrm>
          <a:prstGeom prst="rect">
            <a:avLst/>
          </a:prstGeom>
          <a:noFill/>
          <a:ln>
            <a:noFill/>
          </a:ln>
          <a:extLst>
            <a:ext uri="{53640926-AAD7-44D8-BBD7-CCE9431645EC}">
              <a14:shadowObscured xmlns:a14="http://schemas.microsoft.com/office/drawing/2010/main"/>
            </a:ext>
          </a:extLst>
        </p:spPr>
      </p:pic>
      <p:sp>
        <p:nvSpPr>
          <p:cNvPr id="4" name="Объект 3"/>
          <p:cNvSpPr>
            <a:spLocks noGrp="1"/>
          </p:cNvSpPr>
          <p:nvPr>
            <p:ph sz="quarter" idx="14"/>
          </p:nvPr>
        </p:nvSpPr>
        <p:spPr>
          <a:xfrm>
            <a:off x="3995936" y="620687"/>
            <a:ext cx="4536504" cy="5220579"/>
          </a:xfrm>
        </p:spPr>
        <p:txBody>
          <a:bodyPr>
            <a:normAutofit fontScale="92500"/>
          </a:bodyPr>
          <a:lstStyle/>
          <a:p>
            <a:pPr marL="0" indent="0">
              <a:buNone/>
            </a:pPr>
            <a:r>
              <a:rPr lang="kk-KZ" b="1" dirty="0" smtClean="0"/>
              <a:t>   </a:t>
            </a:r>
            <a:r>
              <a:rPr lang="kk-KZ" b="1" dirty="0" smtClean="0">
                <a:latin typeface="Times New Roman" panose="02020603050405020304" pitchFamily="18" charset="0"/>
                <a:cs typeface="Times New Roman" panose="02020603050405020304" pitchFamily="18" charset="0"/>
              </a:rPr>
              <a:t>Тереник </a:t>
            </a:r>
            <a:r>
              <a:rPr lang="kk-KZ" b="1" dirty="0">
                <a:latin typeface="Times New Roman" panose="02020603050405020304" pitchFamily="18" charset="0"/>
                <a:cs typeface="Times New Roman" panose="02020603050405020304" pitchFamily="18" charset="0"/>
              </a:rPr>
              <a:t>М. На защите родных рубежей.- Павлодар: Дом печати, 2010.- 408 с.</a:t>
            </a:r>
            <a:endParaRPr lang="ru-RU" dirty="0">
              <a:latin typeface="Times New Roman" panose="02020603050405020304" pitchFamily="18" charset="0"/>
              <a:cs typeface="Times New Roman" panose="02020603050405020304" pitchFamily="18" charset="0"/>
            </a:endParaRPr>
          </a:p>
          <a:p>
            <a:pPr marL="0" indent="0">
              <a:buNone/>
            </a:pPr>
            <a:r>
              <a:rPr lang="kk-KZ" dirty="0" smtClean="0">
                <a:latin typeface="Times New Roman" panose="02020603050405020304" pitchFamily="18" charset="0"/>
                <a:cs typeface="Times New Roman" panose="02020603050405020304" pitchFamily="18" charset="0"/>
              </a:rPr>
              <a:t>    Книга </a:t>
            </a:r>
            <a:r>
              <a:rPr lang="kk-KZ" dirty="0">
                <a:latin typeface="Times New Roman" panose="02020603050405020304" pitchFamily="18" charset="0"/>
                <a:cs typeface="Times New Roman" panose="02020603050405020304" pitchFamily="18" charset="0"/>
              </a:rPr>
              <a:t>М.Тереник написана на основе документальных источников, добытых автором из архивов, сборников документов, публикации в печати, иллюстрирована многочисленными фотодокументами из личного архива автора, рассчитана на широкий круг читателей, и прежде всего молодёжи, получившей жизнь благодаря многочисленным подвигам отцов, дедов и прадедов.</a:t>
            </a:r>
            <a:endParaRPr lang="ru-RU" dirty="0">
              <a:latin typeface="Times New Roman" panose="02020603050405020304" pitchFamily="18" charset="0"/>
              <a:cs typeface="Times New Roman" panose="02020603050405020304" pitchFamily="18" charset="0"/>
            </a:endParaRPr>
          </a:p>
          <a:p>
            <a:endParaRPr lang="ru-RU" dirty="0">
              <a:latin typeface="Times New Roman" panose="02020603050405020304" pitchFamily="18" charset="0"/>
              <a:cs typeface="Times New Roman" panose="02020603050405020304" pitchFamily="18" charset="0"/>
            </a:endParaRPr>
          </a:p>
        </p:txBody>
      </p:sp>
      <p:pic>
        <p:nvPicPr>
          <p:cNvPr id="6" name="Рисунок 5" descr="http://roslavl.library67.ru/files/396/resize/39833984_500_102.jpg">
            <a:hlinkClick r:id="rId3"/>
          </p:cNvPr>
          <p:cNvPicPr/>
          <p:nvPr/>
        </p:nvPicPr>
        <p:blipFill>
          <a:blip r:embed="rId4">
            <a:extLst>
              <a:ext uri="{28A0092B-C50C-407E-A947-70E740481C1C}">
                <a14:useLocalDpi xmlns:a14="http://schemas.microsoft.com/office/drawing/2010/main" val="0"/>
              </a:ext>
            </a:extLst>
          </a:blip>
          <a:srcRect/>
          <a:stretch>
            <a:fillRect/>
          </a:stretch>
        </p:blipFill>
        <p:spPr bwMode="auto">
          <a:xfrm>
            <a:off x="827584" y="5517232"/>
            <a:ext cx="7560840" cy="648071"/>
          </a:xfrm>
          <a:prstGeom prst="rect">
            <a:avLst/>
          </a:prstGeom>
          <a:noFill/>
          <a:ln>
            <a:noFill/>
          </a:ln>
        </p:spPr>
      </p:pic>
    </p:spTree>
    <p:extLst>
      <p:ext uri="{BB962C8B-B14F-4D97-AF65-F5344CB8AC3E}">
        <p14:creationId xmlns:p14="http://schemas.microsoft.com/office/powerpoint/2010/main" val="167705714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descr="D:\Данные\Рабочие документы\2015\2015-02-24 11.33.25.jpg"/>
          <p:cNvPicPr>
            <a:picLocks noGrp="1"/>
          </p:cNvPicPr>
          <p:nvPr>
            <p:ph sz="quarter" idx="13"/>
          </p:nvPr>
        </p:nvPicPr>
        <p:blipFill rotWithShape="1">
          <a:blip r:embed="rId2" cstate="print">
            <a:extLst>
              <a:ext uri="{28A0092B-C50C-407E-A947-70E740481C1C}">
                <a14:useLocalDpi xmlns:a14="http://schemas.microsoft.com/office/drawing/2010/main" val="0"/>
              </a:ext>
            </a:extLst>
          </a:blip>
          <a:srcRect l="4934" t="12080" r="1646" b="1846"/>
          <a:stretch/>
        </p:blipFill>
        <p:spPr bwMode="auto">
          <a:xfrm rot="5400000">
            <a:off x="-36512" y="1700808"/>
            <a:ext cx="4176464" cy="2736304"/>
          </a:xfrm>
          <a:prstGeom prst="rect">
            <a:avLst/>
          </a:prstGeom>
          <a:noFill/>
          <a:ln>
            <a:noFill/>
          </a:ln>
          <a:extLst>
            <a:ext uri="{53640926-AAD7-44D8-BBD7-CCE9431645EC}">
              <a14:shadowObscured xmlns:a14="http://schemas.microsoft.com/office/drawing/2010/main"/>
            </a:ext>
          </a:extLst>
        </p:spPr>
      </p:pic>
      <p:sp>
        <p:nvSpPr>
          <p:cNvPr id="4" name="Объект 3"/>
          <p:cNvSpPr>
            <a:spLocks noGrp="1"/>
          </p:cNvSpPr>
          <p:nvPr>
            <p:ph sz="quarter" idx="14"/>
          </p:nvPr>
        </p:nvSpPr>
        <p:spPr>
          <a:xfrm>
            <a:off x="4211960" y="620688"/>
            <a:ext cx="3816424" cy="5112568"/>
          </a:xfrm>
        </p:spPr>
        <p:txBody>
          <a:bodyPr>
            <a:normAutofit lnSpcReduction="10000"/>
          </a:bodyPr>
          <a:lstStyle/>
          <a:p>
            <a:pPr marL="0" indent="0">
              <a:buNone/>
            </a:pPr>
            <a:r>
              <a:rPr lang="kk-KZ" b="1" dirty="0" smtClean="0">
                <a:latin typeface="Times New Roman" panose="02020603050405020304" pitchFamily="18" charset="0"/>
                <a:cs typeface="Times New Roman" panose="02020603050405020304" pitchFamily="18" charset="0"/>
              </a:rPr>
              <a:t>    Воспоминания </a:t>
            </a:r>
            <a:r>
              <a:rPr lang="kk-KZ" b="1" dirty="0">
                <a:latin typeface="Times New Roman" panose="02020603050405020304" pitchFamily="18" charset="0"/>
                <a:cs typeface="Times New Roman" panose="02020603050405020304" pitchFamily="18" charset="0"/>
              </a:rPr>
              <a:t>о Герое Советского Союза М. Каирбаеве.- Павлодар: ЭКО, 2010.- 176 с.: ил.</a:t>
            </a:r>
            <a:endParaRPr lang="ru-RU" dirty="0">
              <a:latin typeface="Times New Roman" panose="02020603050405020304" pitchFamily="18" charset="0"/>
              <a:cs typeface="Times New Roman" panose="02020603050405020304" pitchFamily="18" charset="0"/>
            </a:endParaRPr>
          </a:p>
          <a:p>
            <a:pPr marL="0" indent="0">
              <a:buNone/>
            </a:pPr>
            <a:r>
              <a:rPr lang="kk-KZ" dirty="0" smtClean="0">
                <a:latin typeface="Times New Roman" panose="02020603050405020304" pitchFamily="18" charset="0"/>
                <a:cs typeface="Times New Roman" panose="02020603050405020304" pitchFamily="18" charset="0"/>
              </a:rPr>
              <a:t>     В </a:t>
            </a:r>
            <a:r>
              <a:rPr lang="kk-KZ" dirty="0">
                <a:latin typeface="Times New Roman" panose="02020603050405020304" pitchFamily="18" charset="0"/>
                <a:cs typeface="Times New Roman" panose="02020603050405020304" pitchFamily="18" charset="0"/>
              </a:rPr>
              <a:t>сборнике </a:t>
            </a:r>
            <a:r>
              <a:rPr lang="kk-KZ" dirty="0" smtClean="0">
                <a:latin typeface="Times New Roman" panose="02020603050405020304" pitchFamily="18" charset="0"/>
                <a:cs typeface="Times New Roman" panose="02020603050405020304" pitchFamily="18" charset="0"/>
              </a:rPr>
              <a:t>использо-ваны </a:t>
            </a:r>
            <a:r>
              <a:rPr lang="kk-KZ" dirty="0">
                <a:latin typeface="Times New Roman" panose="02020603050405020304" pitchFamily="18" charset="0"/>
                <a:cs typeface="Times New Roman" panose="02020603050405020304" pitchFamily="18" charset="0"/>
              </a:rPr>
              <a:t>документы и материалы из личного архива </a:t>
            </a:r>
            <a:r>
              <a:rPr lang="kk-KZ" dirty="0" smtClean="0">
                <a:latin typeface="Times New Roman" panose="02020603050405020304" pitchFamily="18" charset="0"/>
                <a:cs typeface="Times New Roman" panose="02020603050405020304" pitchFamily="18" charset="0"/>
              </a:rPr>
              <a:t>нашего земляка, Героя Советского Союза Махмета </a:t>
            </a:r>
            <a:r>
              <a:rPr lang="kk-KZ" dirty="0">
                <a:latin typeface="Times New Roman" panose="02020603050405020304" pitchFamily="18" charset="0"/>
                <a:cs typeface="Times New Roman" panose="02020603050405020304" pitchFamily="18" charset="0"/>
              </a:rPr>
              <a:t>Каирбаева, собранные и переданные его супругой .</a:t>
            </a:r>
            <a:endParaRPr lang="ru-RU" dirty="0">
              <a:latin typeface="Times New Roman" panose="02020603050405020304" pitchFamily="18" charset="0"/>
              <a:cs typeface="Times New Roman" panose="02020603050405020304" pitchFamily="18" charset="0"/>
            </a:endParaRPr>
          </a:p>
          <a:p>
            <a:pPr marL="0" indent="0">
              <a:buNone/>
            </a:pPr>
            <a:r>
              <a:rPr lang="kk-KZ" b="1" dirty="0">
                <a:latin typeface="Times New Roman" panose="02020603050405020304" pitchFamily="18" charset="0"/>
                <a:cs typeface="Times New Roman" panose="02020603050405020304" pitchFamily="18" charset="0"/>
              </a:rPr>
              <a:t> </a:t>
            </a:r>
            <a:endParaRPr lang="ru-RU" dirty="0">
              <a:latin typeface="Times New Roman" panose="02020603050405020304" pitchFamily="18" charset="0"/>
              <a:cs typeface="Times New Roman" panose="02020603050405020304" pitchFamily="18" charset="0"/>
            </a:endParaRPr>
          </a:p>
          <a:p>
            <a:pPr marL="0" indent="0">
              <a:buNone/>
            </a:pPr>
            <a:r>
              <a:rPr lang="ru-RU" dirty="0" smtClean="0">
                <a:latin typeface="Times New Roman" panose="02020603050405020304" pitchFamily="18" charset="0"/>
                <a:cs typeface="Times New Roman" panose="02020603050405020304" pitchFamily="18" charset="0"/>
              </a:rPr>
              <a:t>  </a:t>
            </a:r>
            <a:endParaRPr lang="ru-RU" dirty="0">
              <a:latin typeface="Times New Roman" panose="02020603050405020304" pitchFamily="18" charset="0"/>
              <a:cs typeface="Times New Roman" panose="02020603050405020304" pitchFamily="18" charset="0"/>
            </a:endParaRPr>
          </a:p>
        </p:txBody>
      </p:sp>
      <p:pic>
        <p:nvPicPr>
          <p:cNvPr id="6" name="Рисунок 5" descr="http://roslavl.library67.ru/files/396/resize/39833984_500_102.jpg">
            <a:hlinkClick r:id="rId3"/>
          </p:cNvPr>
          <p:cNvPicPr/>
          <p:nvPr/>
        </p:nvPicPr>
        <p:blipFill>
          <a:blip r:embed="rId4">
            <a:extLst>
              <a:ext uri="{28A0092B-C50C-407E-A947-70E740481C1C}">
                <a14:useLocalDpi xmlns:a14="http://schemas.microsoft.com/office/drawing/2010/main" val="0"/>
              </a:ext>
            </a:extLst>
          </a:blip>
          <a:srcRect/>
          <a:stretch>
            <a:fillRect/>
          </a:stretch>
        </p:blipFill>
        <p:spPr bwMode="auto">
          <a:xfrm>
            <a:off x="755576" y="5517232"/>
            <a:ext cx="7632848" cy="648071"/>
          </a:xfrm>
          <a:prstGeom prst="rect">
            <a:avLst/>
          </a:prstGeom>
          <a:noFill/>
          <a:ln>
            <a:noFill/>
          </a:ln>
        </p:spPr>
      </p:pic>
    </p:spTree>
    <p:extLst>
      <p:ext uri="{BB962C8B-B14F-4D97-AF65-F5344CB8AC3E}">
        <p14:creationId xmlns:p14="http://schemas.microsoft.com/office/powerpoint/2010/main" val="244582337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descr="D:\Данные\Рабочие документы\2015\2015-02-19 09.23.42.jpg"/>
          <p:cNvPicPr>
            <a:picLocks noGrp="1"/>
          </p:cNvPicPr>
          <p:nvPr>
            <p:ph sz="quarter" idx="13"/>
          </p:nvPr>
        </p:nvPicPr>
        <p:blipFill rotWithShape="1">
          <a:blip r:embed="rId2" cstate="print">
            <a:extLst>
              <a:ext uri="{28A0092B-C50C-407E-A947-70E740481C1C}">
                <a14:useLocalDpi xmlns:a14="http://schemas.microsoft.com/office/drawing/2010/main" val="0"/>
              </a:ext>
            </a:extLst>
          </a:blip>
          <a:srcRect l="5384" t="2308" r="3846" b="3054"/>
          <a:stretch/>
        </p:blipFill>
        <p:spPr bwMode="auto">
          <a:xfrm>
            <a:off x="827584" y="548680"/>
            <a:ext cx="2952328" cy="4392488"/>
          </a:xfrm>
          <a:prstGeom prst="rect">
            <a:avLst/>
          </a:prstGeom>
          <a:noFill/>
          <a:ln>
            <a:noFill/>
          </a:ln>
          <a:extLst>
            <a:ext uri="{53640926-AAD7-44D8-BBD7-CCE9431645EC}">
              <a14:shadowObscured xmlns:a14="http://schemas.microsoft.com/office/drawing/2010/main"/>
            </a:ext>
          </a:extLst>
        </p:spPr>
      </p:pic>
      <p:sp>
        <p:nvSpPr>
          <p:cNvPr id="4" name="Объект 3"/>
          <p:cNvSpPr>
            <a:spLocks noGrp="1"/>
          </p:cNvSpPr>
          <p:nvPr>
            <p:ph sz="quarter" idx="14"/>
          </p:nvPr>
        </p:nvSpPr>
        <p:spPr>
          <a:xfrm>
            <a:off x="4283968" y="548680"/>
            <a:ext cx="4248472" cy="4968552"/>
          </a:xfrm>
        </p:spPr>
        <p:txBody>
          <a:bodyPr>
            <a:normAutofit/>
          </a:bodyPr>
          <a:lstStyle/>
          <a:p>
            <a:pPr marL="0" indent="0">
              <a:buNone/>
            </a:pPr>
            <a:r>
              <a:rPr lang="kk-KZ" b="1" dirty="0" smtClean="0"/>
              <a:t>    </a:t>
            </a:r>
            <a:r>
              <a:rPr lang="kk-KZ" b="1" dirty="0" smtClean="0">
                <a:latin typeface="Times New Roman" panose="02020603050405020304" pitchFamily="18" charset="0"/>
                <a:cs typeface="Times New Roman" panose="02020603050405020304" pitchFamily="18" charset="0"/>
              </a:rPr>
              <a:t>Нұршайықов </a:t>
            </a:r>
            <a:r>
              <a:rPr lang="kk-KZ" b="1" dirty="0">
                <a:latin typeface="Times New Roman" panose="02020603050405020304" pitchFamily="18" charset="0"/>
                <a:cs typeface="Times New Roman" panose="02020603050405020304" pitchFamily="18" charset="0"/>
              </a:rPr>
              <a:t>Ә. Әскери күнделік. Екі томдық. - Алматы: Өнер, 2010.-560 бет.</a:t>
            </a:r>
            <a:endParaRPr lang="ru-RU" dirty="0">
              <a:latin typeface="Times New Roman" panose="02020603050405020304" pitchFamily="18" charset="0"/>
              <a:cs typeface="Times New Roman" panose="02020603050405020304" pitchFamily="18" charset="0"/>
            </a:endParaRPr>
          </a:p>
          <a:p>
            <a:pPr marL="0" indent="0">
              <a:buNone/>
            </a:pPr>
            <a:r>
              <a:rPr lang="kk-KZ" dirty="0" smtClean="0">
                <a:latin typeface="Times New Roman" panose="02020603050405020304" pitchFamily="18" charset="0"/>
                <a:cs typeface="Times New Roman" panose="02020603050405020304" pitchFamily="18" charset="0"/>
              </a:rPr>
              <a:t>     Автор </a:t>
            </a:r>
            <a:r>
              <a:rPr lang="kk-KZ" dirty="0">
                <a:latin typeface="Times New Roman" panose="02020603050405020304" pitchFamily="18" charset="0"/>
                <a:cs typeface="Times New Roman" panose="02020603050405020304" pitchFamily="18" charset="0"/>
              </a:rPr>
              <a:t>екі томдық шығармасында өзінің балалық шағын, алғашқы махаббатын, әскерге алынғанын, Қызыл Армия қатарында майданға кірген алғашқы кезеңін, соғысқа қатысқандарың жазған.  </a:t>
            </a:r>
            <a:endParaRPr lang="ru-RU" dirty="0">
              <a:latin typeface="Times New Roman" panose="02020603050405020304" pitchFamily="18" charset="0"/>
              <a:cs typeface="Times New Roman" panose="02020603050405020304" pitchFamily="18" charset="0"/>
            </a:endParaRPr>
          </a:p>
          <a:p>
            <a:endParaRPr lang="ru-RU" dirty="0"/>
          </a:p>
        </p:txBody>
      </p:sp>
      <p:pic>
        <p:nvPicPr>
          <p:cNvPr id="6" name="Рисунок 5" descr="http://roslavl.library67.ru/files/396/resize/39833984_500_102.jpg">
            <a:hlinkClick r:id="rId3"/>
          </p:cNvPr>
          <p:cNvPicPr/>
          <p:nvPr/>
        </p:nvPicPr>
        <p:blipFill>
          <a:blip r:embed="rId4">
            <a:extLst>
              <a:ext uri="{28A0092B-C50C-407E-A947-70E740481C1C}">
                <a14:useLocalDpi xmlns:a14="http://schemas.microsoft.com/office/drawing/2010/main" val="0"/>
              </a:ext>
            </a:extLst>
          </a:blip>
          <a:srcRect/>
          <a:stretch>
            <a:fillRect/>
          </a:stretch>
        </p:blipFill>
        <p:spPr bwMode="auto">
          <a:xfrm>
            <a:off x="755576" y="5517232"/>
            <a:ext cx="7632848" cy="648071"/>
          </a:xfrm>
          <a:prstGeom prst="rect">
            <a:avLst/>
          </a:prstGeom>
          <a:noFill/>
          <a:ln>
            <a:noFill/>
          </a:ln>
        </p:spPr>
      </p:pic>
    </p:spTree>
    <p:extLst>
      <p:ext uri="{BB962C8B-B14F-4D97-AF65-F5344CB8AC3E}">
        <p14:creationId xmlns:p14="http://schemas.microsoft.com/office/powerpoint/2010/main" val="187507103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descr="D:\Данные\Рабочие документы\2015\2015-02-19 09.27.55.jpg"/>
          <p:cNvPicPr>
            <a:picLocks noGrp="1"/>
          </p:cNvPicPr>
          <p:nvPr>
            <p:ph sz="quarter" idx="13"/>
          </p:nvPr>
        </p:nvPicPr>
        <p:blipFill rotWithShape="1">
          <a:blip r:embed="rId2" cstate="print">
            <a:extLst>
              <a:ext uri="{28A0092B-C50C-407E-A947-70E740481C1C}">
                <a14:useLocalDpi xmlns:a14="http://schemas.microsoft.com/office/drawing/2010/main" val="0"/>
              </a:ext>
            </a:extLst>
          </a:blip>
          <a:srcRect l="3988" t="2742" r="9250" b="3741"/>
          <a:stretch/>
        </p:blipFill>
        <p:spPr bwMode="auto">
          <a:xfrm>
            <a:off x="611560" y="836712"/>
            <a:ext cx="2952328" cy="4464496"/>
          </a:xfrm>
          <a:prstGeom prst="rect">
            <a:avLst/>
          </a:prstGeom>
          <a:noFill/>
          <a:ln>
            <a:noFill/>
          </a:ln>
          <a:extLst>
            <a:ext uri="{53640926-AAD7-44D8-BBD7-CCE9431645EC}">
              <a14:shadowObscured xmlns:a14="http://schemas.microsoft.com/office/drawing/2010/main"/>
            </a:ext>
          </a:extLst>
        </p:spPr>
      </p:pic>
      <p:sp>
        <p:nvSpPr>
          <p:cNvPr id="4" name="Объект 3"/>
          <p:cNvSpPr>
            <a:spLocks noGrp="1"/>
          </p:cNvSpPr>
          <p:nvPr>
            <p:ph sz="quarter" idx="14"/>
          </p:nvPr>
        </p:nvSpPr>
        <p:spPr>
          <a:xfrm>
            <a:off x="4283968" y="548680"/>
            <a:ext cx="3960440" cy="4896544"/>
          </a:xfrm>
        </p:spPr>
        <p:txBody>
          <a:bodyPr>
            <a:normAutofit fontScale="92500"/>
          </a:bodyPr>
          <a:lstStyle/>
          <a:p>
            <a:pPr marL="0" indent="0">
              <a:buNone/>
            </a:pPr>
            <a:r>
              <a:rPr lang="kk-KZ" b="1" dirty="0" smtClean="0"/>
              <a:t>    </a:t>
            </a:r>
            <a:r>
              <a:rPr lang="kk-KZ" b="1" dirty="0" smtClean="0">
                <a:latin typeface="Times New Roman" panose="02020603050405020304" pitchFamily="18" charset="0"/>
                <a:cs typeface="Times New Roman" panose="02020603050405020304" pitchFamily="18" charset="0"/>
              </a:rPr>
              <a:t>Бауржан </a:t>
            </a:r>
            <a:r>
              <a:rPr lang="kk-KZ" b="1" dirty="0">
                <a:latin typeface="Times New Roman" panose="02020603050405020304" pitchFamily="18" charset="0"/>
                <a:cs typeface="Times New Roman" panose="02020603050405020304" pitchFamily="18" charset="0"/>
              </a:rPr>
              <a:t>Момышұлы. Соғыс қателікті кешірмейді. Көптомдық шығармалар жинағы. 14том. - Алматы: Өнер, 2009. – 304 бет.</a:t>
            </a:r>
            <a:endParaRPr lang="ru-RU" dirty="0">
              <a:latin typeface="Times New Roman" panose="02020603050405020304" pitchFamily="18" charset="0"/>
              <a:cs typeface="Times New Roman" panose="02020603050405020304" pitchFamily="18" charset="0"/>
            </a:endParaRPr>
          </a:p>
          <a:p>
            <a:pPr marL="0" indent="0">
              <a:buNone/>
            </a:pPr>
            <a:r>
              <a:rPr lang="kk-KZ" dirty="0" smtClean="0">
                <a:latin typeface="Times New Roman" panose="02020603050405020304" pitchFamily="18" charset="0"/>
                <a:cs typeface="Times New Roman" panose="02020603050405020304" pitchFamily="18" charset="0"/>
              </a:rPr>
              <a:t>    Б</a:t>
            </a:r>
            <a:r>
              <a:rPr lang="kk-KZ" dirty="0">
                <a:latin typeface="Times New Roman" panose="02020603050405020304" pitchFamily="18" charset="0"/>
                <a:cs typeface="Times New Roman" panose="02020603050405020304" pitchFamily="18" charset="0"/>
              </a:rPr>
              <a:t>. Момышұлының әр жылдары жазылған, КСРО көлемінде жариялған мақалары және әртүрлі әдеби-ғылыми еңбектері толықтырылып, екінші рет жарияланып отыр. Әдебиет зерттеушілері үшін маңызы зор.</a:t>
            </a:r>
            <a:endParaRPr lang="ru-RU" dirty="0">
              <a:latin typeface="Times New Roman" panose="02020603050405020304" pitchFamily="18" charset="0"/>
              <a:cs typeface="Times New Roman" panose="02020603050405020304" pitchFamily="18" charset="0"/>
            </a:endParaRPr>
          </a:p>
          <a:p>
            <a:endParaRPr lang="ru-RU" dirty="0"/>
          </a:p>
        </p:txBody>
      </p:sp>
      <p:pic>
        <p:nvPicPr>
          <p:cNvPr id="6" name="Рисунок 5" descr="http://roslavl.library67.ru/files/396/resize/39833984_500_102.jpg">
            <a:hlinkClick r:id="rId3"/>
          </p:cNvPr>
          <p:cNvPicPr/>
          <p:nvPr/>
        </p:nvPicPr>
        <p:blipFill>
          <a:blip r:embed="rId4">
            <a:extLst>
              <a:ext uri="{28A0092B-C50C-407E-A947-70E740481C1C}">
                <a14:useLocalDpi xmlns:a14="http://schemas.microsoft.com/office/drawing/2010/main" val="0"/>
              </a:ext>
            </a:extLst>
          </a:blip>
          <a:srcRect/>
          <a:stretch>
            <a:fillRect/>
          </a:stretch>
        </p:blipFill>
        <p:spPr bwMode="auto">
          <a:xfrm>
            <a:off x="755576" y="5517232"/>
            <a:ext cx="7632848" cy="648071"/>
          </a:xfrm>
          <a:prstGeom prst="rect">
            <a:avLst/>
          </a:prstGeom>
          <a:noFill/>
          <a:ln>
            <a:noFill/>
          </a:ln>
        </p:spPr>
      </p:pic>
    </p:spTree>
    <p:extLst>
      <p:ext uri="{BB962C8B-B14F-4D97-AF65-F5344CB8AC3E}">
        <p14:creationId xmlns:p14="http://schemas.microsoft.com/office/powerpoint/2010/main" val="87851161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descr="D:\Данные\Рабочие документы\2015\2015-02-19 09.27.11.jpg"/>
          <p:cNvPicPr>
            <a:picLocks noGrp="1"/>
          </p:cNvPicPr>
          <p:nvPr>
            <p:ph sz="quarter" idx="13"/>
          </p:nvPr>
        </p:nvPicPr>
        <p:blipFill rotWithShape="1">
          <a:blip r:embed="rId2" cstate="print">
            <a:extLst>
              <a:ext uri="{28A0092B-C50C-407E-A947-70E740481C1C}">
                <a14:useLocalDpi xmlns:a14="http://schemas.microsoft.com/office/drawing/2010/main" val="0"/>
              </a:ext>
            </a:extLst>
          </a:blip>
          <a:srcRect l="4000" t="1667" r="4445" b="4309"/>
          <a:stretch/>
        </p:blipFill>
        <p:spPr bwMode="auto">
          <a:xfrm>
            <a:off x="683568" y="476672"/>
            <a:ext cx="2592288" cy="3096344"/>
          </a:xfrm>
          <a:prstGeom prst="rect">
            <a:avLst/>
          </a:prstGeom>
          <a:noFill/>
          <a:ln>
            <a:noFill/>
          </a:ln>
          <a:extLst>
            <a:ext uri="{53640926-AAD7-44D8-BBD7-CCE9431645EC}">
              <a14:shadowObscured xmlns:a14="http://schemas.microsoft.com/office/drawing/2010/main"/>
            </a:ext>
          </a:extLst>
        </p:spPr>
      </p:pic>
      <p:sp>
        <p:nvSpPr>
          <p:cNvPr id="4" name="Объект 3"/>
          <p:cNvSpPr>
            <a:spLocks noGrp="1"/>
          </p:cNvSpPr>
          <p:nvPr>
            <p:ph sz="quarter" idx="14"/>
          </p:nvPr>
        </p:nvSpPr>
        <p:spPr>
          <a:xfrm>
            <a:off x="3635896" y="476672"/>
            <a:ext cx="5040560" cy="5040560"/>
          </a:xfrm>
        </p:spPr>
        <p:txBody>
          <a:bodyPr>
            <a:normAutofit fontScale="70000" lnSpcReduction="20000"/>
          </a:bodyPr>
          <a:lstStyle/>
          <a:p>
            <a:pPr marL="0" indent="0">
              <a:buNone/>
            </a:pPr>
            <a:r>
              <a:rPr lang="kk-KZ" sz="2600" b="1" dirty="0" smtClean="0">
                <a:latin typeface="Times New Roman" panose="02020603050405020304" pitchFamily="18" charset="0"/>
                <a:cs typeface="Times New Roman" panose="02020603050405020304" pitchFamily="18" charset="0"/>
              </a:rPr>
              <a:t>1. Бауржан </a:t>
            </a:r>
            <a:r>
              <a:rPr lang="kk-KZ" sz="2600" b="1" dirty="0">
                <a:latin typeface="Times New Roman" panose="02020603050405020304" pitchFamily="18" charset="0"/>
                <a:cs typeface="Times New Roman" panose="02020603050405020304" pitchFamily="18" charset="0"/>
              </a:rPr>
              <a:t>Момышұлы. Қанмен жазылған кітап. Көптомдық шығармалар жинағы. 16том. - Алматы: Өнер, 2010. – 272 бет.</a:t>
            </a:r>
            <a:endParaRPr lang="ru-RU" sz="2600" dirty="0">
              <a:latin typeface="Times New Roman" panose="02020603050405020304" pitchFamily="18" charset="0"/>
              <a:cs typeface="Times New Roman" panose="02020603050405020304" pitchFamily="18" charset="0"/>
            </a:endParaRPr>
          </a:p>
          <a:p>
            <a:pPr marL="0" indent="0">
              <a:buNone/>
            </a:pPr>
            <a:r>
              <a:rPr lang="kk-KZ" sz="2600" b="1" dirty="0" smtClean="0">
                <a:latin typeface="Times New Roman" panose="02020603050405020304" pitchFamily="18" charset="0"/>
                <a:cs typeface="Times New Roman" panose="02020603050405020304" pitchFamily="18" charset="0"/>
              </a:rPr>
              <a:t>2. Бауржан </a:t>
            </a:r>
            <a:r>
              <a:rPr lang="kk-KZ" sz="2600" b="1" dirty="0">
                <a:latin typeface="Times New Roman" panose="02020603050405020304" pitchFamily="18" charset="0"/>
                <a:cs typeface="Times New Roman" panose="02020603050405020304" pitchFamily="18" charset="0"/>
              </a:rPr>
              <a:t>Момышұлы. Қанмен жазылған кітап. - Алматы: Қазақстан, 1991. – 400 бет.</a:t>
            </a:r>
            <a:endParaRPr lang="ru-RU" sz="2600" dirty="0">
              <a:latin typeface="Times New Roman" panose="02020603050405020304" pitchFamily="18" charset="0"/>
              <a:cs typeface="Times New Roman" panose="02020603050405020304" pitchFamily="18" charset="0"/>
            </a:endParaRPr>
          </a:p>
          <a:p>
            <a:pPr marL="0" indent="0">
              <a:buNone/>
            </a:pPr>
            <a:r>
              <a:rPr lang="kk-KZ" sz="2600" dirty="0" smtClean="0">
                <a:latin typeface="Times New Roman" panose="02020603050405020304" pitchFamily="18" charset="0"/>
                <a:cs typeface="Times New Roman" panose="02020603050405020304" pitchFamily="18" charset="0"/>
              </a:rPr>
              <a:t>    Бауржан </a:t>
            </a:r>
            <a:r>
              <a:rPr lang="kk-KZ" sz="2600" dirty="0">
                <a:latin typeface="Times New Roman" panose="02020603050405020304" pitchFamily="18" charset="0"/>
                <a:cs typeface="Times New Roman" panose="02020603050405020304" pitchFamily="18" charset="0"/>
              </a:rPr>
              <a:t>Момышұлы Ұлы Отан соғысында бір ұрыста ауыр жаракаттанып, 1943 жылдың аяғында Алматыға келді. Ол академик Қ. Сатпаев пен М. Әуезовтың өтініші бойынша ғылым академисында ғылым, әдебиет және өнер қызметкерлері алдында әңгіме – лекция өткізеді. Москва түбіндегі ауыр ұрыстарды өз басынан өткізген Момышұлы Панфилов дивизиясының жауынгерлік жолына, қатардағы жауынгерлердің психологиясына, өзі жинақтаған ұрыс тәжірибелеріне тоқталады.</a:t>
            </a:r>
            <a:endParaRPr lang="ru-RU" sz="2600" dirty="0">
              <a:latin typeface="Times New Roman" panose="02020603050405020304" pitchFamily="18" charset="0"/>
              <a:cs typeface="Times New Roman" panose="02020603050405020304" pitchFamily="18" charset="0"/>
            </a:endParaRPr>
          </a:p>
          <a:p>
            <a:pPr marL="0" indent="0">
              <a:buNone/>
            </a:pPr>
            <a:r>
              <a:rPr lang="kk-KZ" sz="2600" dirty="0" smtClean="0">
                <a:latin typeface="Times New Roman" panose="02020603050405020304" pitchFamily="18" charset="0"/>
                <a:cs typeface="Times New Roman" panose="02020603050405020304" pitchFamily="18" charset="0"/>
              </a:rPr>
              <a:t>    Алты </a:t>
            </a:r>
            <a:r>
              <a:rPr lang="kk-KZ" sz="2600" dirty="0">
                <a:latin typeface="Times New Roman" panose="02020603050405020304" pitchFamily="18" charset="0"/>
                <a:cs typeface="Times New Roman" panose="02020603050405020304" pitchFamily="18" charset="0"/>
              </a:rPr>
              <a:t>күн бойы орыс тілінде оқыған лекцияның стенограммасы батыр қолбасшының архивінде жарты ғасырдай уақыт сақталып келді. Осы күнге дейін шығарма баспадан екінші рет жарық көріп отыр.</a:t>
            </a:r>
            <a:endParaRPr lang="ru-RU" sz="2600" dirty="0">
              <a:latin typeface="Times New Roman" panose="02020603050405020304" pitchFamily="18" charset="0"/>
              <a:cs typeface="Times New Roman" panose="02020603050405020304" pitchFamily="18" charset="0"/>
            </a:endParaRPr>
          </a:p>
          <a:p>
            <a:endParaRPr lang="ru-RU" dirty="0">
              <a:latin typeface="Times New Roman" panose="02020603050405020304" pitchFamily="18" charset="0"/>
              <a:cs typeface="Times New Roman" panose="02020603050405020304" pitchFamily="18" charset="0"/>
            </a:endParaRPr>
          </a:p>
        </p:txBody>
      </p:sp>
      <p:pic>
        <p:nvPicPr>
          <p:cNvPr id="6" name="Рисунок 5" descr="D:\Данные\Рабочие документы\2015\2015-02-19 09.43.22.jpg"/>
          <p:cNvPicPr/>
          <p:nvPr/>
        </p:nvPicPr>
        <p:blipFill rotWithShape="1">
          <a:blip r:embed="rId3" cstate="print">
            <a:extLst>
              <a:ext uri="{28A0092B-C50C-407E-A947-70E740481C1C}">
                <a14:useLocalDpi xmlns:a14="http://schemas.microsoft.com/office/drawing/2010/main" val="0"/>
              </a:ext>
            </a:extLst>
          </a:blip>
          <a:srcRect l="10323" t="2694" r="11580" b="3366"/>
          <a:stretch/>
        </p:blipFill>
        <p:spPr bwMode="auto">
          <a:xfrm>
            <a:off x="899592" y="2420888"/>
            <a:ext cx="2520280" cy="2952328"/>
          </a:xfrm>
          <a:prstGeom prst="rect">
            <a:avLst/>
          </a:prstGeom>
          <a:noFill/>
          <a:ln>
            <a:noFill/>
          </a:ln>
          <a:extLst>
            <a:ext uri="{53640926-AAD7-44D8-BBD7-CCE9431645EC}">
              <a14:shadowObscured xmlns:a14="http://schemas.microsoft.com/office/drawing/2010/main"/>
            </a:ext>
          </a:extLst>
        </p:spPr>
      </p:pic>
      <p:pic>
        <p:nvPicPr>
          <p:cNvPr id="7" name="Рисунок 6" descr="http://roslavl.library67.ru/files/396/resize/39833984_500_102.jpg">
            <a:hlinkClick r:id="rId4"/>
          </p:cNvPr>
          <p:cNvPicPr/>
          <p:nvPr/>
        </p:nvPicPr>
        <p:blipFill>
          <a:blip r:embed="rId5">
            <a:extLst>
              <a:ext uri="{28A0092B-C50C-407E-A947-70E740481C1C}">
                <a14:useLocalDpi xmlns:a14="http://schemas.microsoft.com/office/drawing/2010/main" val="0"/>
              </a:ext>
            </a:extLst>
          </a:blip>
          <a:srcRect/>
          <a:stretch>
            <a:fillRect/>
          </a:stretch>
        </p:blipFill>
        <p:spPr bwMode="auto">
          <a:xfrm>
            <a:off x="881743" y="5517232"/>
            <a:ext cx="7632848" cy="648071"/>
          </a:xfrm>
          <a:prstGeom prst="rect">
            <a:avLst/>
          </a:prstGeom>
          <a:noFill/>
          <a:ln>
            <a:noFill/>
          </a:ln>
        </p:spPr>
      </p:pic>
    </p:spTree>
    <p:extLst>
      <p:ext uri="{BB962C8B-B14F-4D97-AF65-F5344CB8AC3E}">
        <p14:creationId xmlns:p14="http://schemas.microsoft.com/office/powerpoint/2010/main" val="38488494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467544" y="5157192"/>
            <a:ext cx="8496944" cy="1512168"/>
          </a:xfrm>
        </p:spPr>
        <p:txBody>
          <a:bodyPr>
            <a:noAutofit/>
          </a:bodyPr>
          <a:lstStyle/>
          <a:p>
            <a:r>
              <a:rPr lang="kk-KZ" sz="1200" dirty="0">
                <a:solidFill>
                  <a:srgbClr val="FF0000"/>
                </a:solidFill>
              </a:rPr>
              <a:t> </a:t>
            </a:r>
            <a:endParaRPr lang="kk-KZ" sz="1200" i="1" dirty="0"/>
          </a:p>
          <a:p>
            <a:pPr marL="0" indent="0">
              <a:buNone/>
            </a:pPr>
            <a:endParaRPr lang="kk-KZ" sz="1200" i="1" dirty="0"/>
          </a:p>
          <a:p>
            <a:pPr marL="0" indent="0">
              <a:buNone/>
            </a:pPr>
            <a:endParaRPr lang="ru-RU" sz="1200" dirty="0"/>
          </a:p>
          <a:p>
            <a:pPr algn="r"/>
            <a:endParaRPr lang="ru-RU" sz="1200" dirty="0"/>
          </a:p>
          <a:p>
            <a:pPr marL="0" indent="0" algn="r">
              <a:lnSpc>
                <a:spcPct val="120000"/>
              </a:lnSpc>
              <a:spcBef>
                <a:spcPts val="0"/>
              </a:spcBef>
              <a:buNone/>
            </a:pPr>
            <a:r>
              <a:rPr lang="ru-RU" sz="1200" b="1" i="1" dirty="0" err="1">
                <a:solidFill>
                  <a:srgbClr val="FF0000"/>
                </a:solidFill>
                <a:latin typeface="Monotype Corsiva" panose="03010101010201010101" pitchFamily="66" charset="0"/>
              </a:rPr>
              <a:t>Дайындаған</a:t>
            </a:r>
            <a:r>
              <a:rPr lang="ru-RU" sz="1200" b="1" i="1" dirty="0">
                <a:solidFill>
                  <a:srgbClr val="FF0000"/>
                </a:solidFill>
                <a:latin typeface="Monotype Corsiva" panose="03010101010201010101" pitchFamily="66" charset="0"/>
              </a:rPr>
              <a:t>/составила: Сулейменова К.Н.</a:t>
            </a:r>
            <a:r>
              <a:rPr lang="kk-KZ" sz="1200" b="1" dirty="0">
                <a:solidFill>
                  <a:srgbClr val="FF0000"/>
                </a:solidFill>
                <a:latin typeface="Monotype Corsiva" panose="03010101010201010101" pitchFamily="66" charset="0"/>
              </a:rPr>
              <a:t/>
            </a:r>
            <a:br>
              <a:rPr lang="kk-KZ" sz="1200" b="1" dirty="0">
                <a:solidFill>
                  <a:srgbClr val="FF0000"/>
                </a:solidFill>
                <a:latin typeface="Monotype Corsiva" panose="03010101010201010101" pitchFamily="66" charset="0"/>
              </a:rPr>
            </a:br>
            <a:r>
              <a:rPr lang="ru-RU" sz="1200" b="1" i="1" dirty="0" err="1" smtClean="0">
                <a:solidFill>
                  <a:srgbClr val="FF0000"/>
                </a:solidFill>
                <a:latin typeface="Monotype Corsiva" panose="03010101010201010101" pitchFamily="66" charset="0"/>
              </a:rPr>
              <a:t>кітапханашы</a:t>
            </a:r>
            <a:r>
              <a:rPr lang="ru-RU" sz="1200" b="1" i="1" dirty="0" smtClean="0">
                <a:solidFill>
                  <a:srgbClr val="FF0000"/>
                </a:solidFill>
                <a:latin typeface="Monotype Corsiva" panose="03010101010201010101" pitchFamily="66" charset="0"/>
              </a:rPr>
              <a:t>-библиотекарь </a:t>
            </a:r>
          </a:p>
          <a:p>
            <a:pPr marL="0" indent="0" algn="r">
              <a:lnSpc>
                <a:spcPct val="120000"/>
              </a:lnSpc>
              <a:spcBef>
                <a:spcPts val="0"/>
              </a:spcBef>
              <a:buNone/>
            </a:pPr>
            <a:r>
              <a:rPr lang="ru-RU" sz="1200" b="1" i="1" dirty="0" smtClean="0">
                <a:solidFill>
                  <a:srgbClr val="FF0000"/>
                </a:solidFill>
                <a:latin typeface="Monotype Corsiva" panose="03010101010201010101" pitchFamily="66" charset="0"/>
              </a:rPr>
              <a:t>СОПШДО №17 г. Павлодара</a:t>
            </a:r>
            <a:endParaRPr lang="ru-RU" sz="1200" dirty="0"/>
          </a:p>
        </p:txBody>
      </p:sp>
      <p:sp>
        <p:nvSpPr>
          <p:cNvPr id="3" name="Заголовок 2"/>
          <p:cNvSpPr>
            <a:spLocks noGrp="1"/>
          </p:cNvSpPr>
          <p:nvPr>
            <p:ph type="title"/>
          </p:nvPr>
        </p:nvSpPr>
        <p:spPr>
          <a:xfrm>
            <a:off x="457200" y="2060848"/>
            <a:ext cx="8363272" cy="2880320"/>
          </a:xfrm>
        </p:spPr>
        <p:txBody>
          <a:bodyPr>
            <a:noAutofit/>
          </a:bodyPr>
          <a:lstStyle/>
          <a:p>
            <a:r>
              <a:rPr lang="kk-KZ" sz="3600"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Ұлы Отан соғысы Жеңісінің </a:t>
            </a:r>
            <a:r>
              <a:rPr lang="kk-KZ" sz="3600" i="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kk-KZ" sz="3600" i="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75-жылдығына </a:t>
            </a:r>
            <a:r>
              <a:rPr lang="kk-KZ" sz="3600"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ұсынылатын виртуалды </a:t>
            </a:r>
            <a:r>
              <a:rPr lang="ru-RU" sz="3600" i="1"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әдебиеттер</a:t>
            </a:r>
            <a:r>
              <a:rPr lang="ru-RU" sz="3600"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kk-KZ" sz="3600" i="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тізімі. </a:t>
            </a:r>
            <a:r>
              <a:rPr lang="kk-KZ" sz="3600" i="1" dirty="0">
                <a:solidFill>
                  <a:srgbClr val="FF0000"/>
                </a:solidFill>
                <a:effectLst>
                  <a:outerShdw blurRad="38100" dist="38100" dir="2700000" algn="tl">
                    <a:srgbClr val="000000">
                      <a:alpha val="43137"/>
                    </a:srgbClr>
                  </a:outerShdw>
                </a:effectLst>
              </a:rPr>
              <a:t/>
            </a:r>
            <a:br>
              <a:rPr lang="kk-KZ" sz="3600" i="1" dirty="0">
                <a:solidFill>
                  <a:srgbClr val="FF0000"/>
                </a:solidFill>
                <a:effectLst>
                  <a:outerShdw blurRad="38100" dist="38100" dir="2700000" algn="tl">
                    <a:srgbClr val="000000">
                      <a:alpha val="43137"/>
                    </a:srgbClr>
                  </a:outerShdw>
                </a:effectLst>
              </a:rPr>
            </a:br>
            <a:r>
              <a:rPr lang="ru-RU" sz="3600"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Виртуальный рекомендательный список литературы к </a:t>
            </a:r>
            <a:r>
              <a:rPr lang="ru-RU" sz="3600" i="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75-летию </a:t>
            </a:r>
            <a:r>
              <a:rPr lang="ru-RU" sz="3600"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Победы </a:t>
            </a:r>
            <a:r>
              <a:rPr lang="ru-RU" sz="3600" i="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в </a:t>
            </a:r>
            <a:r>
              <a:rPr lang="ru-RU" sz="3600"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Великой Отечественной </a:t>
            </a:r>
            <a:r>
              <a:rPr lang="ru-RU" sz="3600" i="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войне.</a:t>
            </a:r>
            <a:br>
              <a:rPr lang="ru-RU" sz="3600" i="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1800" b="1" i="1" dirty="0" smtClean="0">
                <a:solidFill>
                  <a:srgbClr val="FF0000"/>
                </a:solidFill>
                <a:latin typeface="Times New Roman" panose="02020603050405020304" pitchFamily="18" charset="0"/>
                <a:cs typeface="Times New Roman" panose="02020603050405020304" pitchFamily="18" charset="0"/>
              </a:rPr>
              <a:t>Цель</a:t>
            </a:r>
            <a:r>
              <a:rPr lang="ru-RU" sz="1800" b="1" i="1" dirty="0">
                <a:solidFill>
                  <a:srgbClr val="FF0000"/>
                </a:solidFill>
                <a:latin typeface="Times New Roman" panose="02020603050405020304" pitchFamily="18" charset="0"/>
                <a:cs typeface="Times New Roman" panose="02020603050405020304" pitchFamily="18" charset="0"/>
              </a:rPr>
              <a:t>:</a:t>
            </a:r>
            <a:r>
              <a:rPr lang="ru-RU" sz="1800" dirty="0">
                <a:solidFill>
                  <a:srgbClr val="FF0000"/>
                </a:solidFill>
                <a:latin typeface="Times New Roman" panose="02020603050405020304" pitchFamily="18" charset="0"/>
                <a:cs typeface="Times New Roman" panose="02020603050405020304" pitchFamily="18" charset="0"/>
              </a:rPr>
              <a:t> </a:t>
            </a:r>
            <a:r>
              <a:rPr lang="ru-RU" sz="1600" dirty="0" smtClean="0">
                <a:solidFill>
                  <a:srgbClr val="FF0000"/>
                </a:solidFill>
                <a:latin typeface="Times New Roman" panose="02020603050405020304" pitchFamily="18" charset="0"/>
                <a:cs typeface="Times New Roman" panose="02020603050405020304" pitchFamily="18" charset="0"/>
              </a:rPr>
              <a:t>привить гордость и уважение к героизму дедов </a:t>
            </a:r>
            <a:r>
              <a:rPr lang="ru-RU" sz="1600" dirty="0">
                <a:solidFill>
                  <a:srgbClr val="FF0000"/>
                </a:solidFill>
                <a:latin typeface="Times New Roman" panose="02020603050405020304" pitchFamily="18" charset="0"/>
                <a:cs typeface="Times New Roman" panose="02020603050405020304" pitchFamily="18" charset="0"/>
              </a:rPr>
              <a:t>в жестокой войне за </a:t>
            </a:r>
            <a:r>
              <a:rPr lang="ru-RU" sz="1600" dirty="0" smtClean="0">
                <a:solidFill>
                  <a:srgbClr val="FF0000"/>
                </a:solidFill>
                <a:latin typeface="Times New Roman" panose="02020603050405020304" pitchFamily="18" charset="0"/>
                <a:cs typeface="Times New Roman" panose="02020603050405020304" pitchFamily="18" charset="0"/>
              </a:rPr>
              <a:t>свободу Родины</a:t>
            </a:r>
            <a:r>
              <a:rPr lang="ru-RU" sz="1800" dirty="0" smtClean="0">
                <a:solidFill>
                  <a:srgbClr val="FF0000"/>
                </a:solidFill>
                <a:latin typeface="Times New Roman" panose="02020603050405020304" pitchFamily="18" charset="0"/>
                <a:cs typeface="Times New Roman" panose="02020603050405020304" pitchFamily="18" charset="0"/>
              </a:rPr>
              <a:t>.</a:t>
            </a:r>
            <a:r>
              <a:rPr lang="ru-RU" sz="3600" dirty="0" smtClean="0"/>
              <a:t>, </a:t>
            </a:r>
            <a:r>
              <a:rPr lang="ru-RU" sz="3600" dirty="0"/>
              <a:t>сражавшегося в советско-германской войне. Обучайте мужчин уважать, показывать пример, быть примером.</a:t>
            </a:r>
            <a:r>
              <a:rPr lang="ru-RU" sz="3600"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3600"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endParaRPr lang="ru-RU" sz="3600"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9570762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descr="D:\Данные\Рабочие документы\2015\2015-02-19 09.28.09.jpg"/>
          <p:cNvPicPr>
            <a:picLocks noGrp="1"/>
          </p:cNvPicPr>
          <p:nvPr>
            <p:ph sz="quarter" idx="13"/>
          </p:nvPr>
        </p:nvPicPr>
        <p:blipFill rotWithShape="1">
          <a:blip r:embed="rId2" cstate="print">
            <a:extLst>
              <a:ext uri="{28A0092B-C50C-407E-A947-70E740481C1C}">
                <a14:useLocalDpi xmlns:a14="http://schemas.microsoft.com/office/drawing/2010/main" val="0"/>
              </a:ext>
            </a:extLst>
          </a:blip>
          <a:srcRect l="1685" t="1985" r="4716" b="1626"/>
          <a:stretch/>
        </p:blipFill>
        <p:spPr bwMode="auto">
          <a:xfrm>
            <a:off x="683568" y="908720"/>
            <a:ext cx="2952328" cy="4104456"/>
          </a:xfrm>
          <a:prstGeom prst="rect">
            <a:avLst/>
          </a:prstGeom>
          <a:noFill/>
          <a:ln>
            <a:noFill/>
          </a:ln>
          <a:extLst>
            <a:ext uri="{53640926-AAD7-44D8-BBD7-CCE9431645EC}">
              <a14:shadowObscured xmlns:a14="http://schemas.microsoft.com/office/drawing/2010/main"/>
            </a:ext>
          </a:extLst>
        </p:spPr>
      </p:pic>
      <p:sp>
        <p:nvSpPr>
          <p:cNvPr id="4" name="Объект 3"/>
          <p:cNvSpPr>
            <a:spLocks noGrp="1"/>
          </p:cNvSpPr>
          <p:nvPr>
            <p:ph sz="quarter" idx="14"/>
          </p:nvPr>
        </p:nvSpPr>
        <p:spPr>
          <a:xfrm>
            <a:off x="4211960" y="548680"/>
            <a:ext cx="4464496" cy="4752528"/>
          </a:xfrm>
        </p:spPr>
        <p:txBody>
          <a:bodyPr>
            <a:normAutofit fontScale="70000" lnSpcReduction="20000"/>
          </a:bodyPr>
          <a:lstStyle/>
          <a:p>
            <a:pPr marL="0" indent="0">
              <a:buNone/>
            </a:pPr>
            <a:r>
              <a:rPr lang="kk-KZ" b="1" dirty="0" smtClean="0">
                <a:latin typeface="Times New Roman" panose="02020603050405020304" pitchFamily="18" charset="0"/>
                <a:cs typeface="Times New Roman" panose="02020603050405020304" pitchFamily="18" charset="0"/>
              </a:rPr>
              <a:t>        Бауржан </a:t>
            </a:r>
            <a:r>
              <a:rPr lang="kk-KZ" b="1" dirty="0">
                <a:latin typeface="Times New Roman" panose="02020603050405020304" pitchFamily="18" charset="0"/>
                <a:cs typeface="Times New Roman" panose="02020603050405020304" pitchFamily="18" charset="0"/>
              </a:rPr>
              <a:t>Момышұлы. Генерал Панфилов. Көптомдық шығармалар жинағы. 12том. - Алматы: Өнер, 2009. – 288 бет</a:t>
            </a:r>
            <a:r>
              <a:rPr lang="kk-KZ" b="1" dirty="0" smtClean="0">
                <a:latin typeface="Times New Roman" panose="02020603050405020304" pitchFamily="18" charset="0"/>
                <a:cs typeface="Times New Roman" panose="02020603050405020304" pitchFamily="18" charset="0"/>
              </a:rPr>
              <a:t>.</a:t>
            </a:r>
          </a:p>
          <a:p>
            <a:pPr marL="0" indent="0" algn="just">
              <a:buNone/>
            </a:pPr>
            <a:endParaRPr lang="ru-RU" dirty="0" smtClean="0">
              <a:latin typeface="Times New Roman" panose="02020603050405020304" pitchFamily="18" charset="0"/>
              <a:cs typeface="Times New Roman" panose="02020603050405020304" pitchFamily="18" charset="0"/>
            </a:endParaRPr>
          </a:p>
          <a:p>
            <a:pPr marL="0" indent="0">
              <a:buNone/>
            </a:pPr>
            <a:r>
              <a:rPr lang="kk-KZ" sz="3200" dirty="0" smtClean="0">
                <a:latin typeface="Times New Roman" panose="02020603050405020304" pitchFamily="18" charset="0"/>
                <a:cs typeface="Times New Roman" panose="02020603050405020304" pitchFamily="18" charset="0"/>
              </a:rPr>
              <a:t>     Генерал </a:t>
            </a:r>
            <a:r>
              <a:rPr lang="kk-KZ" sz="3200" dirty="0">
                <a:latin typeface="Times New Roman" panose="02020603050405020304" pitchFamily="18" charset="0"/>
                <a:cs typeface="Times New Roman" panose="02020603050405020304" pitchFamily="18" charset="0"/>
              </a:rPr>
              <a:t>Панфилов </a:t>
            </a:r>
            <a:r>
              <a:rPr lang="kk-KZ" sz="3200" dirty="0" smtClean="0">
                <a:latin typeface="Times New Roman" panose="02020603050405020304" pitchFamily="18" charset="0"/>
                <a:cs typeface="Times New Roman" panose="02020603050405020304" pitchFamily="18" charset="0"/>
              </a:rPr>
              <a:t>мерейтойы </a:t>
            </a:r>
            <a:r>
              <a:rPr lang="kk-KZ" sz="3200" dirty="0">
                <a:latin typeface="Times New Roman" panose="02020603050405020304" pitchFamily="18" charset="0"/>
                <a:cs typeface="Times New Roman" panose="02020603050405020304" pitchFamily="18" charset="0"/>
              </a:rPr>
              <a:t>қарсаңында Б. </a:t>
            </a:r>
            <a:r>
              <a:rPr lang="kk-KZ" sz="3200" dirty="0" smtClean="0">
                <a:latin typeface="Times New Roman" panose="02020603050405020304" pitchFamily="18" charset="0"/>
                <a:cs typeface="Times New Roman" panose="02020603050405020304" pitchFamily="18" charset="0"/>
              </a:rPr>
              <a:t>Момыш-ұлынан </a:t>
            </a:r>
            <a:r>
              <a:rPr lang="kk-KZ" sz="3200" dirty="0">
                <a:latin typeface="Times New Roman" panose="02020603050405020304" pitchFamily="18" charset="0"/>
                <a:cs typeface="Times New Roman" panose="02020603050405020304" pitchFamily="18" charset="0"/>
              </a:rPr>
              <a:t>баспалар мен газет журналдар ол туралы естелік әңгімелер жазып беруге өтініш білдірген болатын. </a:t>
            </a:r>
            <a:r>
              <a:rPr lang="kk-KZ" sz="3200" dirty="0" smtClean="0">
                <a:latin typeface="Times New Roman" panose="02020603050405020304" pitchFamily="18" charset="0"/>
                <a:cs typeface="Times New Roman" panose="02020603050405020304" pitchFamily="18" charset="0"/>
              </a:rPr>
              <a:t>   Б. Момышұлы </a:t>
            </a:r>
            <a:r>
              <a:rPr lang="kk-KZ" sz="3200" dirty="0">
                <a:latin typeface="Times New Roman" panose="02020603050405020304" pitchFamily="18" charset="0"/>
                <a:cs typeface="Times New Roman" panose="02020603050405020304" pitchFamily="18" charset="0"/>
              </a:rPr>
              <a:t>бұл ұсынысты қабылдап, Мәскеудегі Ресей мұрағатында айлар бойы іздене отырып деректерді жинақтап генералдың өзімен кездескен тұстарын еске ала отырып, осы шығыарманы оқырманға ұсынған болатын.</a:t>
            </a:r>
            <a:endParaRPr lang="ru-RU" sz="3200" dirty="0">
              <a:latin typeface="Times New Roman" panose="02020603050405020304" pitchFamily="18" charset="0"/>
              <a:cs typeface="Times New Roman" panose="02020603050405020304" pitchFamily="18" charset="0"/>
            </a:endParaRPr>
          </a:p>
          <a:p>
            <a:endParaRPr lang="ru-RU" sz="3200" dirty="0">
              <a:latin typeface="Times New Roman" panose="02020603050405020304" pitchFamily="18" charset="0"/>
              <a:cs typeface="Times New Roman" panose="02020603050405020304" pitchFamily="18" charset="0"/>
            </a:endParaRPr>
          </a:p>
        </p:txBody>
      </p:sp>
      <p:pic>
        <p:nvPicPr>
          <p:cNvPr id="6" name="Рисунок 5" descr="http://roslavl.library67.ru/files/396/resize/39833984_500_102.jpg">
            <a:hlinkClick r:id="rId3"/>
          </p:cNvPr>
          <p:cNvPicPr/>
          <p:nvPr/>
        </p:nvPicPr>
        <p:blipFill>
          <a:blip r:embed="rId4">
            <a:extLst>
              <a:ext uri="{28A0092B-C50C-407E-A947-70E740481C1C}">
                <a14:useLocalDpi xmlns:a14="http://schemas.microsoft.com/office/drawing/2010/main" val="0"/>
              </a:ext>
            </a:extLst>
          </a:blip>
          <a:srcRect/>
          <a:stretch>
            <a:fillRect/>
          </a:stretch>
        </p:blipFill>
        <p:spPr bwMode="auto">
          <a:xfrm>
            <a:off x="755576" y="5517232"/>
            <a:ext cx="7632848" cy="648071"/>
          </a:xfrm>
          <a:prstGeom prst="rect">
            <a:avLst/>
          </a:prstGeom>
          <a:noFill/>
          <a:ln>
            <a:noFill/>
          </a:ln>
        </p:spPr>
      </p:pic>
    </p:spTree>
    <p:extLst>
      <p:ext uri="{BB962C8B-B14F-4D97-AF65-F5344CB8AC3E}">
        <p14:creationId xmlns:p14="http://schemas.microsoft.com/office/powerpoint/2010/main" val="401178131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descr="D:\Данные\Рабочие документы\2015\2015-02-19 09.29.38.jpg"/>
          <p:cNvPicPr>
            <a:picLocks noGrp="1"/>
          </p:cNvPicPr>
          <p:nvPr>
            <p:ph sz="quarter" idx="13"/>
          </p:nvPr>
        </p:nvPicPr>
        <p:blipFill rotWithShape="1">
          <a:blip r:embed="rId2" cstate="print">
            <a:extLst>
              <a:ext uri="{28A0092B-C50C-407E-A947-70E740481C1C}">
                <a14:useLocalDpi xmlns:a14="http://schemas.microsoft.com/office/drawing/2010/main" val="0"/>
              </a:ext>
            </a:extLst>
          </a:blip>
          <a:srcRect l="4534" t="3061" r="7959" b="3401"/>
          <a:stretch/>
        </p:blipFill>
        <p:spPr bwMode="auto">
          <a:xfrm>
            <a:off x="611560" y="620688"/>
            <a:ext cx="2736304" cy="4176464"/>
          </a:xfrm>
          <a:prstGeom prst="rect">
            <a:avLst/>
          </a:prstGeom>
          <a:noFill/>
          <a:ln>
            <a:noFill/>
          </a:ln>
          <a:extLst>
            <a:ext uri="{53640926-AAD7-44D8-BBD7-CCE9431645EC}">
              <a14:shadowObscured xmlns:a14="http://schemas.microsoft.com/office/drawing/2010/main"/>
            </a:ext>
          </a:extLst>
        </p:spPr>
      </p:pic>
      <p:sp>
        <p:nvSpPr>
          <p:cNvPr id="4" name="Объект 3"/>
          <p:cNvSpPr>
            <a:spLocks noGrp="1"/>
          </p:cNvSpPr>
          <p:nvPr>
            <p:ph sz="quarter" idx="14"/>
          </p:nvPr>
        </p:nvSpPr>
        <p:spPr>
          <a:xfrm>
            <a:off x="4067944" y="404664"/>
            <a:ext cx="4464496" cy="5112568"/>
          </a:xfrm>
        </p:spPr>
        <p:txBody>
          <a:bodyPr>
            <a:normAutofit fontScale="92500" lnSpcReduction="10000"/>
          </a:bodyPr>
          <a:lstStyle/>
          <a:p>
            <a:pPr marL="0" indent="0">
              <a:buNone/>
            </a:pPr>
            <a:r>
              <a:rPr lang="kk-KZ" b="1" dirty="0" smtClean="0">
                <a:latin typeface="Times New Roman" panose="02020603050405020304" pitchFamily="18" charset="0"/>
                <a:cs typeface="Times New Roman" panose="02020603050405020304" pitchFamily="18" charset="0"/>
              </a:rPr>
              <a:t>     Бауржан </a:t>
            </a:r>
            <a:r>
              <a:rPr lang="kk-KZ" b="1" dirty="0">
                <a:latin typeface="Times New Roman" panose="02020603050405020304" pitchFamily="18" charset="0"/>
                <a:cs typeface="Times New Roman" panose="02020603050405020304" pitchFamily="18" charset="0"/>
              </a:rPr>
              <a:t>Момышұлы. Курляндия майданы. Көптомдық шығармалар жинағы.5 том. - Алматы: Өнер, 2009. – 248 бет.</a:t>
            </a:r>
            <a:endParaRPr lang="ru-RU" dirty="0">
              <a:latin typeface="Times New Roman" panose="02020603050405020304" pitchFamily="18" charset="0"/>
              <a:cs typeface="Times New Roman" panose="02020603050405020304" pitchFamily="18" charset="0"/>
            </a:endParaRPr>
          </a:p>
          <a:p>
            <a:pPr marL="0" indent="0">
              <a:buNone/>
            </a:pPr>
            <a:r>
              <a:rPr lang="kk-KZ" dirty="0" smtClean="0">
                <a:latin typeface="Times New Roman" panose="02020603050405020304" pitchFamily="18" charset="0"/>
                <a:cs typeface="Times New Roman" panose="02020603050405020304" pitchFamily="18" charset="0"/>
              </a:rPr>
              <a:t>     Жазушының </a:t>
            </a:r>
            <a:r>
              <a:rPr lang="kk-KZ" dirty="0">
                <a:latin typeface="Times New Roman" panose="02020603050405020304" pitchFamily="18" charset="0"/>
                <a:cs typeface="Times New Roman" panose="02020603050405020304" pitchFamily="18" charset="0"/>
              </a:rPr>
              <a:t>бұл жинығына бұрын жарық көрмеген «Курляндия майданы» повесі, «История одной ночи» әңгімесі мен «Не говори это сделал я» деген пьесасы енгізіліп отыр. Москва түбіндегі сұрапыл соғыстың ауыртпалығы мен қиыншылықтарын шығармаға арқау ете отырып автор өзінің басынан өткізген күрделі оқиғаларын оқырманға шебер баяндайды.</a:t>
            </a:r>
            <a:endParaRPr lang="ru-RU" dirty="0">
              <a:latin typeface="Times New Roman" panose="02020603050405020304" pitchFamily="18" charset="0"/>
              <a:cs typeface="Times New Roman" panose="02020603050405020304" pitchFamily="18" charset="0"/>
            </a:endParaRPr>
          </a:p>
          <a:p>
            <a:endParaRPr lang="ru-RU" dirty="0"/>
          </a:p>
        </p:txBody>
      </p:sp>
      <p:pic>
        <p:nvPicPr>
          <p:cNvPr id="6" name="Рисунок 5" descr="http://roslavl.library67.ru/files/396/resize/39833984_500_102.jpg">
            <a:hlinkClick r:id="rId3"/>
          </p:cNvPr>
          <p:cNvPicPr/>
          <p:nvPr/>
        </p:nvPicPr>
        <p:blipFill>
          <a:blip r:embed="rId4">
            <a:extLst>
              <a:ext uri="{28A0092B-C50C-407E-A947-70E740481C1C}">
                <a14:useLocalDpi xmlns:a14="http://schemas.microsoft.com/office/drawing/2010/main" val="0"/>
              </a:ext>
            </a:extLst>
          </a:blip>
          <a:srcRect/>
          <a:stretch>
            <a:fillRect/>
          </a:stretch>
        </p:blipFill>
        <p:spPr bwMode="auto">
          <a:xfrm>
            <a:off x="755576" y="5445224"/>
            <a:ext cx="7632848" cy="720079"/>
          </a:xfrm>
          <a:prstGeom prst="rect">
            <a:avLst/>
          </a:prstGeom>
          <a:noFill/>
          <a:ln>
            <a:noFill/>
          </a:ln>
        </p:spPr>
      </p:pic>
    </p:spTree>
    <p:extLst>
      <p:ext uri="{BB962C8B-B14F-4D97-AF65-F5344CB8AC3E}">
        <p14:creationId xmlns:p14="http://schemas.microsoft.com/office/powerpoint/2010/main" val="13910144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descr="D:\Данные\Рабочие документы\2015\2015-02-19 09.32.04.jpg"/>
          <p:cNvPicPr>
            <a:picLocks noGrp="1"/>
          </p:cNvPicPr>
          <p:nvPr>
            <p:ph sz="quarter" idx="13"/>
          </p:nvPr>
        </p:nvPicPr>
        <p:blipFill rotWithShape="1">
          <a:blip r:embed="rId2" cstate="print">
            <a:extLst>
              <a:ext uri="{28A0092B-C50C-407E-A947-70E740481C1C}">
                <a14:useLocalDpi xmlns:a14="http://schemas.microsoft.com/office/drawing/2010/main" val="0"/>
              </a:ext>
            </a:extLst>
          </a:blip>
          <a:srcRect l="6036" t="1887" r="10965" b="3019"/>
          <a:stretch/>
        </p:blipFill>
        <p:spPr bwMode="auto">
          <a:xfrm>
            <a:off x="611560" y="980728"/>
            <a:ext cx="3024336" cy="4104456"/>
          </a:xfrm>
          <a:prstGeom prst="rect">
            <a:avLst/>
          </a:prstGeom>
          <a:noFill/>
          <a:ln>
            <a:noFill/>
          </a:ln>
          <a:extLst>
            <a:ext uri="{53640926-AAD7-44D8-BBD7-CCE9431645EC}">
              <a14:shadowObscured xmlns:a14="http://schemas.microsoft.com/office/drawing/2010/main"/>
            </a:ext>
          </a:extLst>
        </p:spPr>
      </p:pic>
      <p:sp>
        <p:nvSpPr>
          <p:cNvPr id="4" name="Объект 3"/>
          <p:cNvSpPr>
            <a:spLocks noGrp="1"/>
          </p:cNvSpPr>
          <p:nvPr>
            <p:ph sz="quarter" idx="14"/>
          </p:nvPr>
        </p:nvSpPr>
        <p:spPr>
          <a:xfrm>
            <a:off x="4211960" y="476672"/>
            <a:ext cx="4464496" cy="5112568"/>
          </a:xfrm>
        </p:spPr>
        <p:txBody>
          <a:bodyPr>
            <a:normAutofit fontScale="70000" lnSpcReduction="20000"/>
          </a:bodyPr>
          <a:lstStyle/>
          <a:p>
            <a:pPr marL="0" indent="0">
              <a:buNone/>
            </a:pPr>
            <a:r>
              <a:rPr lang="kk-KZ" b="1" dirty="0" smtClean="0">
                <a:latin typeface="Times New Roman" panose="02020603050405020304" pitchFamily="18" charset="0"/>
                <a:cs typeface="Times New Roman" panose="02020603050405020304" pitchFamily="18" charset="0"/>
              </a:rPr>
              <a:t>    </a:t>
            </a:r>
          </a:p>
          <a:p>
            <a:pPr marL="0" indent="0">
              <a:buNone/>
            </a:pPr>
            <a:r>
              <a:rPr lang="kk-KZ" sz="2600" b="1" dirty="0">
                <a:latin typeface="Times New Roman" panose="02020603050405020304" pitchFamily="18" charset="0"/>
                <a:cs typeface="Times New Roman" panose="02020603050405020304" pitchFamily="18" charset="0"/>
              </a:rPr>
              <a:t> </a:t>
            </a:r>
            <a:r>
              <a:rPr lang="kk-KZ" sz="2600" b="1" dirty="0" smtClean="0">
                <a:latin typeface="Times New Roman" panose="02020603050405020304" pitchFamily="18" charset="0"/>
                <a:cs typeface="Times New Roman" panose="02020603050405020304" pitchFamily="18" charset="0"/>
              </a:rPr>
              <a:t>    Бауржан </a:t>
            </a:r>
            <a:r>
              <a:rPr lang="kk-KZ" sz="2600" b="1" dirty="0">
                <a:latin typeface="Times New Roman" panose="02020603050405020304" pitchFamily="18" charset="0"/>
                <a:cs typeface="Times New Roman" panose="02020603050405020304" pitchFamily="18" charset="0"/>
              </a:rPr>
              <a:t>Момышұлы. Москва үшін шайқас: Роман. - Алматы: Жазушы, 2009. – 328 бет.- «Қазақтың 100 романы» сериясы.</a:t>
            </a:r>
            <a:endParaRPr lang="ru-RU" sz="2600" dirty="0">
              <a:latin typeface="Times New Roman" panose="02020603050405020304" pitchFamily="18" charset="0"/>
              <a:cs typeface="Times New Roman" panose="02020603050405020304" pitchFamily="18" charset="0"/>
            </a:endParaRPr>
          </a:p>
          <a:p>
            <a:pPr marL="0" indent="0">
              <a:buNone/>
            </a:pPr>
            <a:r>
              <a:rPr lang="kk-KZ" sz="2600" dirty="0" smtClean="0">
                <a:latin typeface="Times New Roman" panose="02020603050405020304" pitchFamily="18" charset="0"/>
                <a:cs typeface="Times New Roman" panose="02020603050405020304" pitchFamily="18" charset="0"/>
              </a:rPr>
              <a:t>     «... </a:t>
            </a:r>
            <a:r>
              <a:rPr lang="kk-KZ" sz="2600" dirty="0">
                <a:latin typeface="Times New Roman" panose="02020603050405020304" pitchFamily="18" charset="0"/>
                <a:cs typeface="Times New Roman" panose="02020603050405020304" pitchFamily="18" charset="0"/>
              </a:rPr>
              <a:t>Алты жүздей жауынгерден тұратын батальон Москваның ту сыртындағы Волоколамск қаласының тас жолымен таң атпай сап түзеп жүріп келеді... Амал қанша, қайтерсіз енді, біз шегініп келеміз». </a:t>
            </a:r>
            <a:endParaRPr lang="ru-RU" sz="2600" dirty="0">
              <a:latin typeface="Times New Roman" panose="02020603050405020304" pitchFamily="18" charset="0"/>
              <a:cs typeface="Times New Roman" panose="02020603050405020304" pitchFamily="18" charset="0"/>
            </a:endParaRPr>
          </a:p>
          <a:p>
            <a:pPr marL="0" indent="0">
              <a:buNone/>
            </a:pPr>
            <a:r>
              <a:rPr lang="kk-KZ" sz="2600" dirty="0" smtClean="0">
                <a:latin typeface="Times New Roman" panose="02020603050405020304" pitchFamily="18" charset="0"/>
                <a:cs typeface="Times New Roman" panose="02020603050405020304" pitchFamily="18" charset="0"/>
              </a:rPr>
              <a:t>     Міне </a:t>
            </a:r>
            <a:r>
              <a:rPr lang="kk-KZ" sz="2600" dirty="0">
                <a:latin typeface="Times New Roman" panose="02020603050405020304" pitchFamily="18" charset="0"/>
                <a:cs typeface="Times New Roman" panose="02020603050405020304" pitchFamily="18" charset="0"/>
              </a:rPr>
              <a:t>осылай ашы жеңіліс, сұсты суреттен басталатын роман соңында жау қолындағы қалаларды бірінен соң бірін фашистерден азат етіп, қатардағы жауынгер Әкімгерейді орден-медальмен марапаттап жатқан комдив Момышұлын көреміз...</a:t>
            </a:r>
            <a:endParaRPr lang="ru-RU" sz="2600" dirty="0">
              <a:latin typeface="Times New Roman" panose="02020603050405020304" pitchFamily="18" charset="0"/>
              <a:cs typeface="Times New Roman" panose="02020603050405020304" pitchFamily="18" charset="0"/>
            </a:endParaRPr>
          </a:p>
          <a:p>
            <a:pPr marL="0" indent="0">
              <a:buNone/>
            </a:pPr>
            <a:r>
              <a:rPr lang="kk-KZ" sz="2600" dirty="0" smtClean="0">
                <a:latin typeface="Times New Roman" panose="02020603050405020304" pitchFamily="18" charset="0"/>
                <a:cs typeface="Times New Roman" panose="02020603050405020304" pitchFamily="18" charset="0"/>
              </a:rPr>
              <a:t>     Аты </a:t>
            </a:r>
            <a:r>
              <a:rPr lang="kk-KZ" sz="2600" dirty="0">
                <a:latin typeface="Times New Roman" panose="02020603050405020304" pitchFamily="18" charset="0"/>
                <a:cs typeface="Times New Roman" panose="02020603050405020304" pitchFamily="18" charset="0"/>
              </a:rPr>
              <a:t>аңызға айналған гвардия полковнигінің қолбасшылық даңқы алғаш рет, міне, осы Москва үшін шайқаста шыққан.</a:t>
            </a:r>
            <a:endParaRPr lang="ru-RU" sz="2600" dirty="0">
              <a:latin typeface="Times New Roman" panose="02020603050405020304" pitchFamily="18" charset="0"/>
              <a:cs typeface="Times New Roman" panose="02020603050405020304" pitchFamily="18" charset="0"/>
            </a:endParaRPr>
          </a:p>
          <a:p>
            <a:endParaRPr lang="ru-RU" dirty="0">
              <a:latin typeface="Times New Roman" panose="02020603050405020304" pitchFamily="18" charset="0"/>
              <a:cs typeface="Times New Roman" panose="02020603050405020304" pitchFamily="18" charset="0"/>
            </a:endParaRPr>
          </a:p>
        </p:txBody>
      </p:sp>
      <p:pic>
        <p:nvPicPr>
          <p:cNvPr id="6" name="Рисунок 5" descr="http://roslavl.library67.ru/files/396/resize/39833984_500_102.jpg">
            <a:hlinkClick r:id="rId3"/>
          </p:cNvPr>
          <p:cNvPicPr/>
          <p:nvPr/>
        </p:nvPicPr>
        <p:blipFill>
          <a:blip r:embed="rId4">
            <a:extLst>
              <a:ext uri="{28A0092B-C50C-407E-A947-70E740481C1C}">
                <a14:useLocalDpi xmlns:a14="http://schemas.microsoft.com/office/drawing/2010/main" val="0"/>
              </a:ext>
            </a:extLst>
          </a:blip>
          <a:srcRect/>
          <a:stretch>
            <a:fillRect/>
          </a:stretch>
        </p:blipFill>
        <p:spPr bwMode="auto">
          <a:xfrm>
            <a:off x="755576" y="5589240"/>
            <a:ext cx="7632848" cy="576063"/>
          </a:xfrm>
          <a:prstGeom prst="rect">
            <a:avLst/>
          </a:prstGeom>
          <a:noFill/>
          <a:ln>
            <a:noFill/>
          </a:ln>
        </p:spPr>
      </p:pic>
    </p:spTree>
    <p:extLst>
      <p:ext uri="{BB962C8B-B14F-4D97-AF65-F5344CB8AC3E}">
        <p14:creationId xmlns:p14="http://schemas.microsoft.com/office/powerpoint/2010/main" val="297412064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Объект 7" descr="D:\Данные\Рабочие документы\2015\2015-02-19 09.40.01.jpg"/>
          <p:cNvPicPr>
            <a:picLocks noGrp="1"/>
          </p:cNvPicPr>
          <p:nvPr>
            <p:ph sz="quarter" idx="13"/>
          </p:nvPr>
        </p:nvPicPr>
        <p:blipFill rotWithShape="1">
          <a:blip r:embed="rId2" cstate="print">
            <a:extLst>
              <a:ext uri="{28A0092B-C50C-407E-A947-70E740481C1C}">
                <a14:useLocalDpi xmlns:a14="http://schemas.microsoft.com/office/drawing/2010/main" val="0"/>
              </a:ext>
            </a:extLst>
          </a:blip>
          <a:srcRect l="11515" t="5234" r="9970" b="3142"/>
          <a:stretch/>
        </p:blipFill>
        <p:spPr bwMode="auto">
          <a:xfrm>
            <a:off x="611560" y="1196752"/>
            <a:ext cx="2808312" cy="3888432"/>
          </a:xfrm>
          <a:prstGeom prst="rect">
            <a:avLst/>
          </a:prstGeom>
          <a:noFill/>
          <a:ln>
            <a:noFill/>
          </a:ln>
          <a:extLst>
            <a:ext uri="{53640926-AAD7-44D8-BBD7-CCE9431645EC}">
              <a14:shadowObscured xmlns:a14="http://schemas.microsoft.com/office/drawing/2010/main"/>
            </a:ext>
          </a:extLst>
        </p:spPr>
      </p:pic>
      <p:sp>
        <p:nvSpPr>
          <p:cNvPr id="4" name="Объект 3"/>
          <p:cNvSpPr>
            <a:spLocks noGrp="1"/>
          </p:cNvSpPr>
          <p:nvPr>
            <p:ph sz="quarter" idx="14"/>
          </p:nvPr>
        </p:nvSpPr>
        <p:spPr>
          <a:xfrm>
            <a:off x="4211960" y="692696"/>
            <a:ext cx="3960440" cy="4536504"/>
          </a:xfrm>
        </p:spPr>
        <p:txBody>
          <a:bodyPr>
            <a:normAutofit fontScale="92500"/>
          </a:bodyPr>
          <a:lstStyle/>
          <a:p>
            <a:pPr marL="0" indent="0">
              <a:buNone/>
            </a:pPr>
            <a:r>
              <a:rPr lang="kk-KZ" b="1" dirty="0" smtClean="0"/>
              <a:t>    </a:t>
            </a:r>
            <a:r>
              <a:rPr lang="kk-KZ" b="1" dirty="0" smtClean="0">
                <a:latin typeface="Times New Roman" panose="02020603050405020304" pitchFamily="18" charset="0"/>
                <a:cs typeface="Times New Roman" panose="02020603050405020304" pitchFamily="18" charset="0"/>
              </a:rPr>
              <a:t>Момыш-улы </a:t>
            </a:r>
            <a:r>
              <a:rPr lang="kk-KZ" b="1" dirty="0">
                <a:latin typeface="Times New Roman" panose="02020603050405020304" pitchFamily="18" charset="0"/>
                <a:cs typeface="Times New Roman" panose="02020603050405020304" pitchFamily="18" charset="0"/>
              </a:rPr>
              <a:t>Бауржан. Я помню их: Рассказы.- Алма-Ата: Жазушы, 1971.- 136 с.</a:t>
            </a:r>
            <a:endParaRPr lang="ru-RU" dirty="0">
              <a:latin typeface="Times New Roman" panose="02020603050405020304" pitchFamily="18" charset="0"/>
              <a:cs typeface="Times New Roman" panose="02020603050405020304" pitchFamily="18" charset="0"/>
            </a:endParaRPr>
          </a:p>
          <a:p>
            <a:pPr marL="0" indent="0">
              <a:buNone/>
            </a:pPr>
            <a:r>
              <a:rPr lang="kk-KZ" dirty="0" smtClean="0">
                <a:latin typeface="Times New Roman" panose="02020603050405020304" pitchFamily="18" charset="0"/>
                <a:cs typeface="Times New Roman" panose="02020603050405020304" pitchFamily="18" charset="0"/>
              </a:rPr>
              <a:t>    Темы </a:t>
            </a:r>
            <a:r>
              <a:rPr lang="kk-KZ" dirty="0">
                <a:latin typeface="Times New Roman" panose="02020603050405020304" pitchFamily="18" charset="0"/>
                <a:cs typeface="Times New Roman" panose="02020603050405020304" pitchFamily="18" charset="0"/>
              </a:rPr>
              <a:t>рассказов разнообразны: писатель пишет о любви, и рисует образ старухи-казашки, оберегающей добрые национальные традиции, и повествует о мирных предвоенных годах, и изображает суровые военные будни.</a:t>
            </a:r>
            <a:endParaRPr lang="ru-RU" dirty="0">
              <a:latin typeface="Times New Roman" panose="02020603050405020304" pitchFamily="18" charset="0"/>
              <a:cs typeface="Times New Roman" panose="02020603050405020304" pitchFamily="18" charset="0"/>
            </a:endParaRPr>
          </a:p>
          <a:p>
            <a:endParaRPr lang="ru-RU" dirty="0"/>
          </a:p>
        </p:txBody>
      </p:sp>
      <p:pic>
        <p:nvPicPr>
          <p:cNvPr id="5" name="Рисунок 4" descr="http://roslavl.library67.ru/files/396/resize/39833984_500_102.jpg">
            <a:hlinkClick r:id="rId3"/>
          </p:cNvPr>
          <p:cNvPicPr/>
          <p:nvPr/>
        </p:nvPicPr>
        <p:blipFill>
          <a:blip r:embed="rId4">
            <a:extLst>
              <a:ext uri="{28A0092B-C50C-407E-A947-70E740481C1C}">
                <a14:useLocalDpi xmlns:a14="http://schemas.microsoft.com/office/drawing/2010/main" val="0"/>
              </a:ext>
            </a:extLst>
          </a:blip>
          <a:srcRect/>
          <a:stretch>
            <a:fillRect/>
          </a:stretch>
        </p:blipFill>
        <p:spPr bwMode="auto">
          <a:xfrm>
            <a:off x="755576" y="5445224"/>
            <a:ext cx="7632848" cy="720079"/>
          </a:xfrm>
          <a:prstGeom prst="rect">
            <a:avLst/>
          </a:prstGeom>
          <a:noFill/>
          <a:ln>
            <a:noFill/>
          </a:ln>
        </p:spPr>
      </p:pic>
    </p:spTree>
    <p:extLst>
      <p:ext uri="{BB962C8B-B14F-4D97-AF65-F5344CB8AC3E}">
        <p14:creationId xmlns:p14="http://schemas.microsoft.com/office/powerpoint/2010/main" val="122386502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descr="D:\Данные\Рабочие документы\2015\2015-02-19 09.39.48.jpg"/>
          <p:cNvPicPr>
            <a:picLocks noGrp="1"/>
          </p:cNvPicPr>
          <p:nvPr>
            <p:ph sz="quarter" idx="13"/>
          </p:nvPr>
        </p:nvPicPr>
        <p:blipFill rotWithShape="1">
          <a:blip r:embed="rId2" cstate="print">
            <a:extLst>
              <a:ext uri="{28A0092B-C50C-407E-A947-70E740481C1C}">
                <a14:useLocalDpi xmlns:a14="http://schemas.microsoft.com/office/drawing/2010/main" val="0"/>
              </a:ext>
            </a:extLst>
          </a:blip>
          <a:srcRect l="8764" t="3806" r="11440" b="5536"/>
          <a:stretch/>
        </p:blipFill>
        <p:spPr bwMode="auto">
          <a:xfrm>
            <a:off x="539552" y="836712"/>
            <a:ext cx="3024336" cy="4104456"/>
          </a:xfrm>
          <a:prstGeom prst="rect">
            <a:avLst/>
          </a:prstGeom>
          <a:noFill/>
          <a:ln>
            <a:noFill/>
          </a:ln>
          <a:extLst>
            <a:ext uri="{53640926-AAD7-44D8-BBD7-CCE9431645EC}">
              <a14:shadowObscured xmlns:a14="http://schemas.microsoft.com/office/drawing/2010/main"/>
            </a:ext>
          </a:extLst>
        </p:spPr>
      </p:pic>
      <p:sp>
        <p:nvSpPr>
          <p:cNvPr id="4" name="Объект 3"/>
          <p:cNvSpPr>
            <a:spLocks noGrp="1"/>
          </p:cNvSpPr>
          <p:nvPr>
            <p:ph sz="quarter" idx="14"/>
          </p:nvPr>
        </p:nvSpPr>
        <p:spPr>
          <a:xfrm>
            <a:off x="4211960" y="476672"/>
            <a:ext cx="4464496" cy="4968552"/>
          </a:xfrm>
        </p:spPr>
        <p:txBody>
          <a:bodyPr>
            <a:normAutofit fontScale="92500"/>
          </a:bodyPr>
          <a:lstStyle/>
          <a:p>
            <a:pPr marL="0" indent="0">
              <a:buNone/>
            </a:pPr>
            <a:r>
              <a:rPr lang="kk-KZ" b="1" dirty="0" smtClean="0"/>
              <a:t>     </a:t>
            </a:r>
            <a:r>
              <a:rPr lang="kk-KZ" b="1" dirty="0" smtClean="0">
                <a:latin typeface="Times New Roman" panose="02020603050405020304" pitchFamily="18" charset="0"/>
                <a:cs typeface="Times New Roman" panose="02020603050405020304" pitchFamily="18" charset="0"/>
              </a:rPr>
              <a:t>Момыш-улы </a:t>
            </a:r>
            <a:r>
              <a:rPr lang="kk-KZ" b="1" dirty="0">
                <a:latin typeface="Times New Roman" panose="02020603050405020304" pitchFamily="18" charset="0"/>
                <a:cs typeface="Times New Roman" panose="02020603050405020304" pitchFamily="18" charset="0"/>
              </a:rPr>
              <a:t>Бауржан. За нами Москва: Записки офицера.- Алма-Ата: Жазушы, 1966.- 548 с.</a:t>
            </a:r>
            <a:endParaRPr lang="ru-RU" dirty="0">
              <a:latin typeface="Times New Roman" panose="02020603050405020304" pitchFamily="18" charset="0"/>
              <a:cs typeface="Times New Roman" panose="02020603050405020304" pitchFamily="18" charset="0"/>
            </a:endParaRPr>
          </a:p>
          <a:p>
            <a:pPr marL="0" indent="0">
              <a:buNone/>
            </a:pPr>
            <a:r>
              <a:rPr lang="kk-KZ" dirty="0" smtClean="0">
                <a:latin typeface="Times New Roman" panose="02020603050405020304" pitchFamily="18" charset="0"/>
                <a:cs typeface="Times New Roman" panose="02020603050405020304" pitchFamily="18" charset="0"/>
              </a:rPr>
              <a:t>     Записки </a:t>
            </a:r>
            <a:r>
              <a:rPr lang="kk-KZ" dirty="0">
                <a:latin typeface="Times New Roman" panose="02020603050405020304" pitchFamily="18" charset="0"/>
                <a:cs typeface="Times New Roman" panose="02020603050405020304" pitchFamily="18" charset="0"/>
              </a:rPr>
              <a:t>офицера интересны тем, что они основаны на документальных материалах, в книге нет вымышленных событий и героев, автор старается быть объективным, показывая героизм людей, он не скрывает и трагизма событий, стремиться не отступать от жизненной правды: то горькой и тяжелой, то радостной.</a:t>
            </a:r>
            <a:endParaRPr lang="ru-RU" dirty="0">
              <a:latin typeface="Times New Roman" panose="02020603050405020304" pitchFamily="18" charset="0"/>
              <a:cs typeface="Times New Roman" panose="02020603050405020304" pitchFamily="18" charset="0"/>
            </a:endParaRPr>
          </a:p>
          <a:p>
            <a:endParaRPr lang="ru-RU" dirty="0"/>
          </a:p>
        </p:txBody>
      </p:sp>
      <p:pic>
        <p:nvPicPr>
          <p:cNvPr id="6" name="Рисунок 5" descr="http://roslavl.library67.ru/files/396/resize/39833984_500_102.jpg">
            <a:hlinkClick r:id="rId3"/>
          </p:cNvPr>
          <p:cNvPicPr/>
          <p:nvPr/>
        </p:nvPicPr>
        <p:blipFill>
          <a:blip r:embed="rId4">
            <a:extLst>
              <a:ext uri="{28A0092B-C50C-407E-A947-70E740481C1C}">
                <a14:useLocalDpi xmlns:a14="http://schemas.microsoft.com/office/drawing/2010/main" val="0"/>
              </a:ext>
            </a:extLst>
          </a:blip>
          <a:srcRect/>
          <a:stretch>
            <a:fillRect/>
          </a:stretch>
        </p:blipFill>
        <p:spPr bwMode="auto">
          <a:xfrm>
            <a:off x="755576" y="5445224"/>
            <a:ext cx="7632848" cy="720079"/>
          </a:xfrm>
          <a:prstGeom prst="rect">
            <a:avLst/>
          </a:prstGeom>
          <a:noFill/>
          <a:ln>
            <a:noFill/>
          </a:ln>
        </p:spPr>
      </p:pic>
    </p:spTree>
    <p:extLst>
      <p:ext uri="{BB962C8B-B14F-4D97-AF65-F5344CB8AC3E}">
        <p14:creationId xmlns:p14="http://schemas.microsoft.com/office/powerpoint/2010/main" val="403994652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descr="D:\Данные\Рабочие документы\2015\2015-02-19 09.40.22.jpg"/>
          <p:cNvPicPr>
            <a:picLocks noGrp="1"/>
          </p:cNvPicPr>
          <p:nvPr>
            <p:ph sz="quarter" idx="13"/>
          </p:nvPr>
        </p:nvPicPr>
        <p:blipFill rotWithShape="1">
          <a:blip r:embed="rId2" cstate="print">
            <a:extLst>
              <a:ext uri="{28A0092B-C50C-407E-A947-70E740481C1C}">
                <a14:useLocalDpi xmlns:a14="http://schemas.microsoft.com/office/drawing/2010/main" val="0"/>
              </a:ext>
            </a:extLst>
          </a:blip>
          <a:srcRect l="10472" t="3534" r="8376" b="2594"/>
          <a:stretch/>
        </p:blipFill>
        <p:spPr bwMode="auto">
          <a:xfrm>
            <a:off x="740701" y="620688"/>
            <a:ext cx="3096344" cy="4176464"/>
          </a:xfrm>
          <a:prstGeom prst="rect">
            <a:avLst/>
          </a:prstGeom>
          <a:noFill/>
          <a:ln>
            <a:noFill/>
          </a:ln>
          <a:extLst>
            <a:ext uri="{53640926-AAD7-44D8-BBD7-CCE9431645EC}">
              <a14:shadowObscured xmlns:a14="http://schemas.microsoft.com/office/drawing/2010/main"/>
            </a:ext>
          </a:extLst>
        </p:spPr>
      </p:pic>
      <p:sp>
        <p:nvSpPr>
          <p:cNvPr id="4" name="Объект 3"/>
          <p:cNvSpPr>
            <a:spLocks noGrp="1"/>
          </p:cNvSpPr>
          <p:nvPr>
            <p:ph sz="quarter" idx="14"/>
          </p:nvPr>
        </p:nvSpPr>
        <p:spPr>
          <a:xfrm>
            <a:off x="4283968" y="476672"/>
            <a:ext cx="4320480" cy="4824536"/>
          </a:xfrm>
        </p:spPr>
        <p:txBody>
          <a:bodyPr>
            <a:normAutofit/>
          </a:bodyPr>
          <a:lstStyle/>
          <a:p>
            <a:pPr marL="0" indent="0">
              <a:buNone/>
            </a:pPr>
            <a:r>
              <a:rPr lang="kk-KZ" b="1" dirty="0" smtClean="0"/>
              <a:t>   </a:t>
            </a:r>
            <a:r>
              <a:rPr lang="kk-KZ" b="1" dirty="0" smtClean="0">
                <a:latin typeface="Times New Roman" panose="02020603050405020304" pitchFamily="18" charset="0"/>
                <a:cs typeface="Times New Roman" panose="02020603050405020304" pitchFamily="18" charset="0"/>
              </a:rPr>
              <a:t>Момыш-улы </a:t>
            </a:r>
            <a:r>
              <a:rPr lang="kk-KZ" b="1" dirty="0">
                <a:latin typeface="Times New Roman" panose="02020603050405020304" pitchFamily="18" charset="0"/>
                <a:cs typeface="Times New Roman" panose="02020603050405020304" pitchFamily="18" charset="0"/>
              </a:rPr>
              <a:t>Бауржан. Избранное в 2-х томах.- Алма-Ата: Жазушы, 1978.</a:t>
            </a:r>
            <a:endParaRPr lang="ru-RU" dirty="0">
              <a:latin typeface="Times New Roman" panose="02020603050405020304" pitchFamily="18" charset="0"/>
              <a:cs typeface="Times New Roman" panose="02020603050405020304" pitchFamily="18" charset="0"/>
            </a:endParaRPr>
          </a:p>
          <a:p>
            <a:pPr marL="0" indent="0">
              <a:buNone/>
            </a:pPr>
            <a:r>
              <a:rPr lang="kk-KZ" dirty="0" smtClean="0">
                <a:latin typeface="Times New Roman" panose="02020603050405020304" pitchFamily="18" charset="0"/>
                <a:cs typeface="Times New Roman" panose="02020603050405020304" pitchFamily="18" charset="0"/>
              </a:rPr>
              <a:t>   Автор </a:t>
            </a:r>
            <a:r>
              <a:rPr lang="kk-KZ" dirty="0">
                <a:latin typeface="Times New Roman" panose="02020603050405020304" pitchFamily="18" charset="0"/>
                <a:cs typeface="Times New Roman" panose="02020603050405020304" pitchFamily="18" charset="0"/>
              </a:rPr>
              <a:t>был </a:t>
            </a:r>
            <a:r>
              <a:rPr lang="kk-KZ" dirty="0" smtClean="0">
                <a:latin typeface="Times New Roman" panose="02020603050405020304" pitchFamily="18" charset="0"/>
                <a:cs typeface="Times New Roman" panose="02020603050405020304" pitchFamily="18" charset="0"/>
              </a:rPr>
              <a:t>непосредс-твенным </a:t>
            </a:r>
            <a:r>
              <a:rPr lang="kk-KZ" dirty="0">
                <a:latin typeface="Times New Roman" panose="02020603050405020304" pitchFamily="18" charset="0"/>
                <a:cs typeface="Times New Roman" panose="02020603050405020304" pitchFamily="18" charset="0"/>
              </a:rPr>
              <a:t>участником описываемых им боев, командовал полком, дивизией. Ценность его произведений в их документальности, жизненной правде.</a:t>
            </a:r>
            <a:endParaRPr lang="ru-RU" dirty="0">
              <a:latin typeface="Times New Roman" panose="02020603050405020304" pitchFamily="18" charset="0"/>
              <a:cs typeface="Times New Roman" panose="02020603050405020304" pitchFamily="18" charset="0"/>
            </a:endParaRPr>
          </a:p>
          <a:p>
            <a:endParaRPr lang="ru-RU" dirty="0"/>
          </a:p>
        </p:txBody>
      </p:sp>
      <p:pic>
        <p:nvPicPr>
          <p:cNvPr id="6" name="Рисунок 5" descr="http://roslavl.library67.ru/files/396/resize/39833984_500_102.jpg">
            <a:hlinkClick r:id="rId3"/>
          </p:cNvPr>
          <p:cNvPicPr/>
          <p:nvPr/>
        </p:nvPicPr>
        <p:blipFill>
          <a:blip r:embed="rId4">
            <a:extLst>
              <a:ext uri="{28A0092B-C50C-407E-A947-70E740481C1C}">
                <a14:useLocalDpi xmlns:a14="http://schemas.microsoft.com/office/drawing/2010/main" val="0"/>
              </a:ext>
            </a:extLst>
          </a:blip>
          <a:srcRect/>
          <a:stretch>
            <a:fillRect/>
          </a:stretch>
        </p:blipFill>
        <p:spPr bwMode="auto">
          <a:xfrm>
            <a:off x="755576" y="5445224"/>
            <a:ext cx="7560840" cy="720079"/>
          </a:xfrm>
          <a:prstGeom prst="rect">
            <a:avLst/>
          </a:prstGeom>
          <a:noFill/>
          <a:ln>
            <a:noFill/>
          </a:ln>
        </p:spPr>
      </p:pic>
    </p:spTree>
    <p:extLst>
      <p:ext uri="{BB962C8B-B14F-4D97-AF65-F5344CB8AC3E}">
        <p14:creationId xmlns:p14="http://schemas.microsoft.com/office/powerpoint/2010/main" val="196510784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descr="D:\Данные\Рабочие документы\2015\2015-02-19 09.37.30.jpg"/>
          <p:cNvPicPr>
            <a:picLocks noGrp="1"/>
          </p:cNvPicPr>
          <p:nvPr>
            <p:ph sz="quarter" idx="13"/>
          </p:nvPr>
        </p:nvPicPr>
        <p:blipFill rotWithShape="1">
          <a:blip r:embed="rId2" cstate="print">
            <a:extLst>
              <a:ext uri="{28A0092B-C50C-407E-A947-70E740481C1C}">
                <a14:useLocalDpi xmlns:a14="http://schemas.microsoft.com/office/drawing/2010/main" val="0"/>
              </a:ext>
            </a:extLst>
          </a:blip>
          <a:srcRect l="3592" t="2695" r="5988" b="3869"/>
          <a:stretch/>
        </p:blipFill>
        <p:spPr bwMode="auto">
          <a:xfrm>
            <a:off x="611560" y="620688"/>
            <a:ext cx="2880320" cy="4032448"/>
          </a:xfrm>
          <a:prstGeom prst="rect">
            <a:avLst/>
          </a:prstGeom>
          <a:noFill/>
          <a:ln>
            <a:noFill/>
          </a:ln>
          <a:extLst>
            <a:ext uri="{53640926-AAD7-44D8-BBD7-CCE9431645EC}">
              <a14:shadowObscured xmlns:a14="http://schemas.microsoft.com/office/drawing/2010/main"/>
            </a:ext>
          </a:extLst>
        </p:spPr>
      </p:pic>
      <p:sp>
        <p:nvSpPr>
          <p:cNvPr id="4" name="Объект 3"/>
          <p:cNvSpPr>
            <a:spLocks noGrp="1"/>
          </p:cNvSpPr>
          <p:nvPr>
            <p:ph sz="quarter" idx="14"/>
          </p:nvPr>
        </p:nvSpPr>
        <p:spPr>
          <a:xfrm>
            <a:off x="3923928" y="620688"/>
            <a:ext cx="4680520" cy="4968552"/>
          </a:xfrm>
        </p:spPr>
        <p:txBody>
          <a:bodyPr>
            <a:normAutofit fontScale="85000" lnSpcReduction="10000"/>
          </a:bodyPr>
          <a:lstStyle/>
          <a:p>
            <a:pPr marL="0" indent="0">
              <a:buNone/>
            </a:pPr>
            <a:r>
              <a:rPr lang="kk-KZ" b="1" dirty="0" smtClean="0">
                <a:latin typeface="Times New Roman" panose="02020603050405020304" pitchFamily="18" charset="0"/>
                <a:cs typeface="Times New Roman" panose="02020603050405020304" pitchFamily="18" charset="0"/>
              </a:rPr>
              <a:t>    Момыш-улы </a:t>
            </a:r>
            <a:r>
              <a:rPr lang="kk-KZ" b="1" dirty="0">
                <a:latin typeface="Times New Roman" panose="02020603050405020304" pitchFamily="18" charset="0"/>
                <a:cs typeface="Times New Roman" panose="02020603050405020304" pitchFamily="18" charset="0"/>
              </a:rPr>
              <a:t>Б. Правда о войне. Сборник произведений. Том 18 (1-я книга). – Алматы: Өнер, 2010. – 360 с.</a:t>
            </a:r>
            <a:endParaRPr lang="ru-RU" dirty="0">
              <a:latin typeface="Times New Roman" panose="02020603050405020304" pitchFamily="18" charset="0"/>
              <a:cs typeface="Times New Roman" panose="02020603050405020304" pitchFamily="18" charset="0"/>
            </a:endParaRPr>
          </a:p>
          <a:p>
            <a:pPr marL="0" indent="0">
              <a:buNone/>
            </a:pPr>
            <a:r>
              <a:rPr lang="kk-KZ" dirty="0" smtClean="0">
                <a:latin typeface="Times New Roman" panose="02020603050405020304" pitchFamily="18" charset="0"/>
                <a:cs typeface="Times New Roman" panose="02020603050405020304" pitchFamily="18" charset="0"/>
              </a:rPr>
              <a:t>    Устав </a:t>
            </a:r>
            <a:r>
              <a:rPr lang="kk-KZ" dirty="0">
                <a:latin typeface="Times New Roman" panose="02020603050405020304" pitchFamily="18" charset="0"/>
                <a:cs typeface="Times New Roman" panose="02020603050405020304" pitchFamily="18" charset="0"/>
              </a:rPr>
              <a:t>наставляет, форма – подтягивает, дисциплина поднимает сознание на более высокий уровень общности и войскового родства. Настоящей семьей истинного война являются боевые братья и сестры. Друзьями становятся все достойнные фронтовики. Домом своим воин считает Родину. Бытовые проблемы в его глазах не вырастут до обывательской планки, а духовные карлики останутся для него бестелессными призраками. Возможно, об этом  и говорит данная книга.</a:t>
            </a:r>
            <a:endParaRPr lang="ru-RU" dirty="0">
              <a:latin typeface="Times New Roman" panose="02020603050405020304" pitchFamily="18" charset="0"/>
              <a:cs typeface="Times New Roman" panose="02020603050405020304" pitchFamily="18" charset="0"/>
            </a:endParaRPr>
          </a:p>
          <a:p>
            <a:endParaRPr lang="ru-RU" dirty="0">
              <a:latin typeface="Times New Roman" panose="02020603050405020304" pitchFamily="18" charset="0"/>
              <a:cs typeface="Times New Roman" panose="02020603050405020304" pitchFamily="18" charset="0"/>
            </a:endParaRPr>
          </a:p>
        </p:txBody>
      </p:sp>
      <p:pic>
        <p:nvPicPr>
          <p:cNvPr id="6" name="Рисунок 5" descr="http://roslavl.library67.ru/files/396/resize/39833984_500_102.jpg">
            <a:hlinkClick r:id="rId3"/>
          </p:cNvPr>
          <p:cNvPicPr/>
          <p:nvPr/>
        </p:nvPicPr>
        <p:blipFill>
          <a:blip r:embed="rId4">
            <a:extLst>
              <a:ext uri="{28A0092B-C50C-407E-A947-70E740481C1C}">
                <a14:useLocalDpi xmlns:a14="http://schemas.microsoft.com/office/drawing/2010/main" val="0"/>
              </a:ext>
            </a:extLst>
          </a:blip>
          <a:srcRect/>
          <a:stretch>
            <a:fillRect/>
          </a:stretch>
        </p:blipFill>
        <p:spPr bwMode="auto">
          <a:xfrm>
            <a:off x="755576" y="5589240"/>
            <a:ext cx="7632848" cy="576063"/>
          </a:xfrm>
          <a:prstGeom prst="rect">
            <a:avLst/>
          </a:prstGeom>
          <a:noFill/>
          <a:ln>
            <a:noFill/>
          </a:ln>
        </p:spPr>
      </p:pic>
    </p:spTree>
    <p:extLst>
      <p:ext uri="{BB962C8B-B14F-4D97-AF65-F5344CB8AC3E}">
        <p14:creationId xmlns:p14="http://schemas.microsoft.com/office/powerpoint/2010/main" val="133744539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descr="D:\Данные\Рабочие документы\2015\2015-02-19 09.39.29.jpg"/>
          <p:cNvPicPr>
            <a:picLocks noGrp="1"/>
          </p:cNvPicPr>
          <p:nvPr>
            <p:ph sz="quarter" idx="13"/>
          </p:nvPr>
        </p:nvPicPr>
        <p:blipFill rotWithShape="1">
          <a:blip r:embed="rId2" cstate="print">
            <a:extLst>
              <a:ext uri="{28A0092B-C50C-407E-A947-70E740481C1C}">
                <a14:useLocalDpi xmlns:a14="http://schemas.microsoft.com/office/drawing/2010/main" val="0"/>
              </a:ext>
            </a:extLst>
          </a:blip>
          <a:srcRect l="9778" t="1334" r="8888" b="3643"/>
          <a:stretch/>
        </p:blipFill>
        <p:spPr bwMode="auto">
          <a:xfrm>
            <a:off x="539552" y="476672"/>
            <a:ext cx="2304256" cy="2448272"/>
          </a:xfrm>
          <a:prstGeom prst="rect">
            <a:avLst/>
          </a:prstGeom>
          <a:noFill/>
          <a:ln>
            <a:noFill/>
          </a:ln>
          <a:extLst>
            <a:ext uri="{53640926-AAD7-44D8-BBD7-CCE9431645EC}">
              <a14:shadowObscured xmlns:a14="http://schemas.microsoft.com/office/drawing/2010/main"/>
            </a:ext>
          </a:extLst>
        </p:spPr>
      </p:pic>
      <p:sp>
        <p:nvSpPr>
          <p:cNvPr id="4" name="Объект 3"/>
          <p:cNvSpPr>
            <a:spLocks noGrp="1"/>
          </p:cNvSpPr>
          <p:nvPr>
            <p:ph sz="quarter" idx="14"/>
          </p:nvPr>
        </p:nvSpPr>
        <p:spPr>
          <a:xfrm>
            <a:off x="3491880" y="404664"/>
            <a:ext cx="5040560" cy="5328592"/>
          </a:xfrm>
        </p:spPr>
        <p:txBody>
          <a:bodyPr>
            <a:normAutofit fontScale="85000" lnSpcReduction="20000"/>
          </a:bodyPr>
          <a:lstStyle/>
          <a:p>
            <a:pPr marL="0" indent="0">
              <a:buNone/>
            </a:pPr>
            <a:r>
              <a:rPr lang="kk-KZ" b="1" dirty="0" smtClean="0">
                <a:latin typeface="Times New Roman" panose="02020603050405020304" pitchFamily="18" charset="0"/>
                <a:cs typeface="Times New Roman" panose="02020603050405020304" pitchFamily="18" charset="0"/>
              </a:rPr>
              <a:t>     </a:t>
            </a:r>
            <a:r>
              <a:rPr lang="kk-KZ" sz="2600" b="1" dirty="0" smtClean="0">
                <a:latin typeface="Times New Roman" panose="02020603050405020304" pitchFamily="18" charset="0"/>
                <a:cs typeface="Times New Roman" panose="02020603050405020304" pitchFamily="18" charset="0"/>
              </a:rPr>
              <a:t>Момыш-улы </a:t>
            </a:r>
            <a:r>
              <a:rPr lang="kk-KZ" sz="2600" b="1" dirty="0">
                <a:latin typeface="Times New Roman" panose="02020603050405020304" pitchFamily="18" charset="0"/>
                <a:cs typeface="Times New Roman" panose="02020603050405020304" pitchFamily="18" charset="0"/>
              </a:rPr>
              <a:t>Б. Собрание сочинений в двух томах.– Алма-Ата: Жазушы, Т.1. За нами Москва. - 1986. – 304 с.</a:t>
            </a:r>
            <a:endParaRPr lang="ru-RU" sz="2600" dirty="0">
              <a:latin typeface="Times New Roman" panose="02020603050405020304" pitchFamily="18" charset="0"/>
              <a:cs typeface="Times New Roman" panose="02020603050405020304" pitchFamily="18" charset="0"/>
            </a:endParaRPr>
          </a:p>
          <a:p>
            <a:pPr marL="0" indent="0">
              <a:buNone/>
            </a:pPr>
            <a:r>
              <a:rPr lang="kk-KZ" sz="2600" dirty="0" smtClean="0">
                <a:latin typeface="Times New Roman" panose="02020603050405020304" pitchFamily="18" charset="0"/>
                <a:cs typeface="Times New Roman" panose="02020603050405020304" pitchFamily="18" charset="0"/>
              </a:rPr>
              <a:t>     В </a:t>
            </a:r>
            <a:r>
              <a:rPr lang="kk-KZ" sz="2600" dirty="0">
                <a:latin typeface="Times New Roman" panose="02020603050405020304" pitchFamily="18" charset="0"/>
                <a:cs typeface="Times New Roman" panose="02020603050405020304" pitchFamily="18" charset="0"/>
              </a:rPr>
              <a:t>первый том гвардии полковника Бауржана Момыш-улы, лауреата Государственной премии Казахской ССР вошло его известное произведение «За нами Москва».</a:t>
            </a:r>
            <a:endParaRPr lang="ru-RU" sz="2600" dirty="0">
              <a:latin typeface="Times New Roman" panose="02020603050405020304" pitchFamily="18" charset="0"/>
              <a:cs typeface="Times New Roman" panose="02020603050405020304" pitchFamily="18" charset="0"/>
            </a:endParaRPr>
          </a:p>
          <a:p>
            <a:pPr marL="0" indent="0">
              <a:buNone/>
            </a:pPr>
            <a:r>
              <a:rPr lang="kk-KZ" sz="2600" dirty="0" smtClean="0">
                <a:latin typeface="Times New Roman" panose="02020603050405020304" pitchFamily="18" charset="0"/>
                <a:cs typeface="Times New Roman" panose="02020603050405020304" pitchFamily="18" charset="0"/>
              </a:rPr>
              <a:t>     Это </a:t>
            </a:r>
            <a:r>
              <a:rPr lang="kk-KZ" sz="2600" dirty="0">
                <a:latin typeface="Times New Roman" panose="02020603050405020304" pitchFamily="18" charset="0"/>
                <a:cs typeface="Times New Roman" panose="02020603050405020304" pitchFamily="18" charset="0"/>
              </a:rPr>
              <a:t>книга о единой </a:t>
            </a:r>
            <a:r>
              <a:rPr lang="kk-KZ" sz="2600" dirty="0" smtClean="0">
                <a:latin typeface="Times New Roman" panose="02020603050405020304" pitchFamily="18" charset="0"/>
                <a:cs typeface="Times New Roman" panose="02020603050405020304" pitchFamily="18" charset="0"/>
              </a:rPr>
              <a:t>интернацио-нальной </a:t>
            </a:r>
            <a:r>
              <a:rPr lang="kk-KZ" sz="2600" dirty="0">
                <a:latin typeface="Times New Roman" panose="02020603050405020304" pitchFamily="18" charset="0"/>
                <a:cs typeface="Times New Roman" panose="02020603050405020304" pitchFamily="18" charset="0"/>
              </a:rPr>
              <a:t>семье советских войнов, о бонвых буднях и подвгах легендарных панфиловцев, разгроме гитлеровских войск по Москвой, об освобождении наших городов и сел от немецко-фашистских оккупантов.</a:t>
            </a:r>
            <a:endParaRPr lang="ru-RU" sz="2600" dirty="0">
              <a:latin typeface="Times New Roman" panose="02020603050405020304" pitchFamily="18" charset="0"/>
              <a:cs typeface="Times New Roman" panose="02020603050405020304" pitchFamily="18" charset="0"/>
            </a:endParaRPr>
          </a:p>
          <a:p>
            <a:pPr marL="0" indent="0">
              <a:buNone/>
            </a:pPr>
            <a:r>
              <a:rPr lang="kk-KZ" sz="2600" dirty="0" smtClean="0">
                <a:latin typeface="Times New Roman" panose="02020603050405020304" pitchFamily="18" charset="0"/>
                <a:cs typeface="Times New Roman" panose="02020603050405020304" pitchFamily="18" charset="0"/>
              </a:rPr>
              <a:t>     Ценность </a:t>
            </a:r>
            <a:r>
              <a:rPr lang="kk-KZ" sz="2600" dirty="0">
                <a:latin typeface="Times New Roman" panose="02020603050405020304" pitchFamily="18" charset="0"/>
                <a:cs typeface="Times New Roman" panose="02020603050405020304" pitchFamily="18" charset="0"/>
              </a:rPr>
              <a:t>произведений в их документальности, жизненной правде</a:t>
            </a:r>
            <a:endParaRPr lang="ru-RU" sz="2600" dirty="0">
              <a:latin typeface="Times New Roman" panose="02020603050405020304" pitchFamily="18" charset="0"/>
              <a:cs typeface="Times New Roman" panose="02020603050405020304" pitchFamily="18" charset="0"/>
            </a:endParaRPr>
          </a:p>
        </p:txBody>
      </p:sp>
      <p:pic>
        <p:nvPicPr>
          <p:cNvPr id="6" name="Рисунок 5" descr="D:\Данные\Рабочие документы\2015\2015-02-19 09.39.04.jpg"/>
          <p:cNvPicPr/>
          <p:nvPr/>
        </p:nvPicPr>
        <p:blipFill rotWithShape="1">
          <a:blip r:embed="rId3" cstate="print">
            <a:extLst>
              <a:ext uri="{28A0092B-C50C-407E-A947-70E740481C1C}">
                <a14:useLocalDpi xmlns:a14="http://schemas.microsoft.com/office/drawing/2010/main" val="0"/>
              </a:ext>
            </a:extLst>
          </a:blip>
          <a:srcRect l="15111" t="5335" r="10222" b="5977"/>
          <a:stretch/>
        </p:blipFill>
        <p:spPr bwMode="auto">
          <a:xfrm>
            <a:off x="755576" y="2420888"/>
            <a:ext cx="2232248" cy="2664296"/>
          </a:xfrm>
          <a:prstGeom prst="rect">
            <a:avLst/>
          </a:prstGeom>
          <a:noFill/>
          <a:ln>
            <a:noFill/>
          </a:ln>
          <a:extLst>
            <a:ext uri="{53640926-AAD7-44D8-BBD7-CCE9431645EC}">
              <a14:shadowObscured xmlns:a14="http://schemas.microsoft.com/office/drawing/2010/main"/>
            </a:ext>
          </a:extLst>
        </p:spPr>
      </p:pic>
      <p:pic>
        <p:nvPicPr>
          <p:cNvPr id="7" name="Рисунок 6" descr="http://roslavl.library67.ru/files/396/resize/39833984_500_102.jpg">
            <a:hlinkClick r:id="rId4"/>
          </p:cNvPr>
          <p:cNvPicPr/>
          <p:nvPr/>
        </p:nvPicPr>
        <p:blipFill>
          <a:blip r:embed="rId5">
            <a:extLst>
              <a:ext uri="{28A0092B-C50C-407E-A947-70E740481C1C}">
                <a14:useLocalDpi xmlns:a14="http://schemas.microsoft.com/office/drawing/2010/main" val="0"/>
              </a:ext>
            </a:extLst>
          </a:blip>
          <a:srcRect/>
          <a:stretch>
            <a:fillRect/>
          </a:stretch>
        </p:blipFill>
        <p:spPr bwMode="auto">
          <a:xfrm>
            <a:off x="755576" y="5517232"/>
            <a:ext cx="7560840" cy="648071"/>
          </a:xfrm>
          <a:prstGeom prst="rect">
            <a:avLst/>
          </a:prstGeom>
          <a:noFill/>
          <a:ln>
            <a:noFill/>
          </a:ln>
        </p:spPr>
      </p:pic>
    </p:spTree>
    <p:extLst>
      <p:ext uri="{BB962C8B-B14F-4D97-AF65-F5344CB8AC3E}">
        <p14:creationId xmlns:p14="http://schemas.microsoft.com/office/powerpoint/2010/main" val="354306766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descr="D:\Данные\Рабочие документы\2015\2015-02-19 09.49.26.jpg"/>
          <p:cNvPicPr>
            <a:picLocks noGrp="1"/>
          </p:cNvPicPr>
          <p:nvPr>
            <p:ph sz="quarter" idx="13"/>
          </p:nvPr>
        </p:nvPicPr>
        <p:blipFill rotWithShape="1">
          <a:blip r:embed="rId2" cstate="print">
            <a:extLst>
              <a:ext uri="{28A0092B-C50C-407E-A947-70E740481C1C}">
                <a14:useLocalDpi xmlns:a14="http://schemas.microsoft.com/office/drawing/2010/main" val="0"/>
              </a:ext>
            </a:extLst>
          </a:blip>
          <a:srcRect l="8153" t="2353" r="13434" b="4706"/>
          <a:stretch/>
        </p:blipFill>
        <p:spPr bwMode="auto">
          <a:xfrm>
            <a:off x="611560" y="836712"/>
            <a:ext cx="2880320" cy="3960440"/>
          </a:xfrm>
          <a:prstGeom prst="rect">
            <a:avLst/>
          </a:prstGeom>
          <a:noFill/>
          <a:ln>
            <a:noFill/>
          </a:ln>
          <a:extLst>
            <a:ext uri="{53640926-AAD7-44D8-BBD7-CCE9431645EC}">
              <a14:shadowObscured xmlns:a14="http://schemas.microsoft.com/office/drawing/2010/main"/>
            </a:ext>
          </a:extLst>
        </p:spPr>
      </p:pic>
      <p:sp>
        <p:nvSpPr>
          <p:cNvPr id="4" name="Объект 3"/>
          <p:cNvSpPr>
            <a:spLocks noGrp="1"/>
          </p:cNvSpPr>
          <p:nvPr>
            <p:ph sz="quarter" idx="14"/>
          </p:nvPr>
        </p:nvSpPr>
        <p:spPr>
          <a:xfrm>
            <a:off x="4211960" y="692697"/>
            <a:ext cx="4176464" cy="4392488"/>
          </a:xfrm>
        </p:spPr>
        <p:txBody>
          <a:bodyPr>
            <a:normAutofit lnSpcReduction="10000"/>
          </a:bodyPr>
          <a:lstStyle/>
          <a:p>
            <a:pPr marL="0" indent="0">
              <a:buNone/>
            </a:pPr>
            <a:r>
              <a:rPr lang="ru-RU" b="1" dirty="0" smtClean="0"/>
              <a:t>      Опаленное </a:t>
            </a:r>
            <a:r>
              <a:rPr lang="ru-RU" b="1" dirty="0"/>
              <a:t>войной: Повести и рассказы / Сост. В.Ф. Михайлов.-</a:t>
            </a:r>
            <a:r>
              <a:rPr lang="ru-RU" b="1" dirty="0" smtClean="0"/>
              <a:t>Алма-Ата: </a:t>
            </a:r>
            <a:r>
              <a:rPr lang="ru-RU" b="1" dirty="0" err="1"/>
              <a:t>Жазушы</a:t>
            </a:r>
            <a:r>
              <a:rPr lang="ru-RU" b="1" dirty="0"/>
              <a:t>, 1988.- 480 с.: ил.</a:t>
            </a:r>
            <a:endParaRPr lang="ru-RU" dirty="0"/>
          </a:p>
          <a:p>
            <a:pPr marL="0" indent="0">
              <a:buNone/>
            </a:pPr>
            <a:r>
              <a:rPr lang="ru-RU" dirty="0" smtClean="0"/>
              <a:t>      В </a:t>
            </a:r>
            <a:r>
              <a:rPr lang="ru-RU" dirty="0"/>
              <a:t>сборник вошли </a:t>
            </a:r>
            <a:r>
              <a:rPr lang="ru-RU" dirty="0">
                <a:latin typeface="Times New Roman" panose="02020603050405020304" pitchFamily="18" charset="0"/>
                <a:cs typeface="Times New Roman" panose="02020603050405020304" pitchFamily="18" charset="0"/>
              </a:rPr>
              <a:t>произведения</a:t>
            </a:r>
            <a:r>
              <a:rPr lang="ru-RU" dirty="0"/>
              <a:t>, переведенные на русский язык с казахского, уйгурского и немецкого языков, повествующие о детстве военной поры, опаленном огнем бед и лишений.</a:t>
            </a:r>
          </a:p>
          <a:p>
            <a:endParaRPr lang="ru-RU" dirty="0"/>
          </a:p>
        </p:txBody>
      </p:sp>
      <p:pic>
        <p:nvPicPr>
          <p:cNvPr id="6" name="Рисунок 5" descr="http://roslavl.library67.ru/files/396/resize/39833984_500_102.jpg">
            <a:hlinkClick r:id="rId3"/>
          </p:cNvPr>
          <p:cNvPicPr/>
          <p:nvPr/>
        </p:nvPicPr>
        <p:blipFill>
          <a:blip r:embed="rId4">
            <a:extLst>
              <a:ext uri="{28A0092B-C50C-407E-A947-70E740481C1C}">
                <a14:useLocalDpi xmlns:a14="http://schemas.microsoft.com/office/drawing/2010/main" val="0"/>
              </a:ext>
            </a:extLst>
          </a:blip>
          <a:srcRect/>
          <a:stretch>
            <a:fillRect/>
          </a:stretch>
        </p:blipFill>
        <p:spPr bwMode="auto">
          <a:xfrm>
            <a:off x="755576" y="5517232"/>
            <a:ext cx="7632848" cy="648071"/>
          </a:xfrm>
          <a:prstGeom prst="rect">
            <a:avLst/>
          </a:prstGeom>
          <a:noFill/>
          <a:ln>
            <a:noFill/>
          </a:ln>
        </p:spPr>
      </p:pic>
    </p:spTree>
    <p:extLst>
      <p:ext uri="{BB962C8B-B14F-4D97-AF65-F5344CB8AC3E}">
        <p14:creationId xmlns:p14="http://schemas.microsoft.com/office/powerpoint/2010/main" val="188910633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descr="D:\Данные\Рабочие документы\2015\2015-02-19 09.47.02.jpg"/>
          <p:cNvPicPr>
            <a:picLocks noGrp="1"/>
          </p:cNvPicPr>
          <p:nvPr>
            <p:ph sz="quarter" idx="13"/>
          </p:nvPr>
        </p:nvPicPr>
        <p:blipFill rotWithShape="1">
          <a:blip r:embed="rId2" cstate="print">
            <a:extLst>
              <a:ext uri="{28A0092B-C50C-407E-A947-70E740481C1C}">
                <a14:useLocalDpi xmlns:a14="http://schemas.microsoft.com/office/drawing/2010/main" val="0"/>
              </a:ext>
            </a:extLst>
          </a:blip>
          <a:srcRect l="8446" t="3041" r="15541" b="3947"/>
          <a:stretch/>
        </p:blipFill>
        <p:spPr bwMode="auto">
          <a:xfrm>
            <a:off x="611560" y="980728"/>
            <a:ext cx="2808312" cy="3960440"/>
          </a:xfrm>
          <a:prstGeom prst="rect">
            <a:avLst/>
          </a:prstGeom>
          <a:noFill/>
          <a:ln>
            <a:noFill/>
          </a:ln>
          <a:extLst>
            <a:ext uri="{53640926-AAD7-44D8-BBD7-CCE9431645EC}">
              <a14:shadowObscured xmlns:a14="http://schemas.microsoft.com/office/drawing/2010/main"/>
            </a:ext>
          </a:extLst>
        </p:spPr>
      </p:pic>
      <p:sp>
        <p:nvSpPr>
          <p:cNvPr id="4" name="Объект 3"/>
          <p:cNvSpPr>
            <a:spLocks noGrp="1"/>
          </p:cNvSpPr>
          <p:nvPr>
            <p:ph sz="quarter" idx="14"/>
          </p:nvPr>
        </p:nvSpPr>
        <p:spPr>
          <a:xfrm>
            <a:off x="4355976" y="908720"/>
            <a:ext cx="3744416" cy="4104456"/>
          </a:xfrm>
        </p:spPr>
        <p:txBody>
          <a:bodyPr>
            <a:normAutofit lnSpcReduction="10000"/>
          </a:bodyPr>
          <a:lstStyle/>
          <a:p>
            <a:pPr marL="0" indent="0">
              <a:buNone/>
            </a:pPr>
            <a:r>
              <a:rPr lang="ru-RU" b="1" dirty="0" smtClean="0"/>
              <a:t>   </a:t>
            </a:r>
            <a:r>
              <a:rPr lang="ru-RU" b="1" dirty="0" smtClean="0">
                <a:latin typeface="Times New Roman" panose="02020603050405020304" pitchFamily="18" charset="0"/>
                <a:cs typeface="Times New Roman" panose="02020603050405020304" pitchFamily="18" charset="0"/>
              </a:rPr>
              <a:t>Адамович </a:t>
            </a:r>
            <a:r>
              <a:rPr lang="ru-RU" b="1" dirty="0">
                <a:latin typeface="Times New Roman" panose="02020603050405020304" pitchFamily="18" charset="0"/>
                <a:cs typeface="Times New Roman" panose="02020603050405020304" pitchFamily="18" charset="0"/>
              </a:rPr>
              <a:t>А.М. </a:t>
            </a:r>
            <a:r>
              <a:rPr lang="ru-RU" b="1" dirty="0" err="1">
                <a:latin typeface="Times New Roman" panose="02020603050405020304" pitchFamily="18" charset="0"/>
                <a:cs typeface="Times New Roman" panose="02020603050405020304" pitchFamily="18" charset="0"/>
              </a:rPr>
              <a:t>Хатынская</a:t>
            </a:r>
            <a:r>
              <a:rPr lang="ru-RU" b="1" dirty="0">
                <a:latin typeface="Times New Roman" panose="02020603050405020304" pitchFamily="18" charset="0"/>
                <a:cs typeface="Times New Roman" panose="02020603050405020304" pitchFamily="18" charset="0"/>
              </a:rPr>
              <a:t> повесть </a:t>
            </a:r>
            <a:r>
              <a:rPr lang="ru-RU" b="1" dirty="0" smtClean="0">
                <a:latin typeface="Times New Roman" panose="02020603050405020304" pitchFamily="18" charset="0"/>
                <a:cs typeface="Times New Roman" panose="02020603050405020304" pitchFamily="18" charset="0"/>
              </a:rPr>
              <a:t>     /Предисл</a:t>
            </a:r>
            <a:r>
              <a:rPr lang="ru-RU" b="1" dirty="0">
                <a:latin typeface="Times New Roman" panose="02020603050405020304" pitchFamily="18" charset="0"/>
                <a:cs typeface="Times New Roman" panose="02020603050405020304" pitchFamily="18" charset="0"/>
              </a:rPr>
              <a:t>. И. Дедкова.- М.: Дет. лит., 1988.- 223 с.: ил.</a:t>
            </a:r>
            <a:endParaRPr lang="ru-RU" dirty="0">
              <a:latin typeface="Times New Roman" panose="02020603050405020304" pitchFamily="18" charset="0"/>
              <a:cs typeface="Times New Roman" panose="02020603050405020304" pitchFamily="18" charset="0"/>
            </a:endParaRPr>
          </a:p>
          <a:p>
            <a:pPr marL="0" indent="0">
              <a:buNone/>
            </a:pPr>
            <a:r>
              <a:rPr lang="ru-RU" dirty="0" smtClean="0">
                <a:latin typeface="Times New Roman" panose="02020603050405020304" pitchFamily="18" charset="0"/>
                <a:cs typeface="Times New Roman" panose="02020603050405020304" pitchFamily="18" charset="0"/>
              </a:rPr>
              <a:t>   Бывший </a:t>
            </a:r>
            <a:r>
              <a:rPr lang="ru-RU" dirty="0">
                <a:latin typeface="Times New Roman" panose="02020603050405020304" pitchFamily="18" charset="0"/>
                <a:cs typeface="Times New Roman" panose="02020603050405020304" pitchFamily="18" charset="0"/>
              </a:rPr>
              <a:t>партизан Флёра, пришедший в отряд </a:t>
            </a:r>
            <a:r>
              <a:rPr lang="ru-RU" dirty="0" smtClean="0">
                <a:latin typeface="Times New Roman" panose="02020603050405020304" pitchFamily="18" charset="0"/>
                <a:cs typeface="Times New Roman" panose="02020603050405020304" pitchFamily="18" charset="0"/>
              </a:rPr>
              <a:t>семнадцатилетним </a:t>
            </a:r>
            <a:r>
              <a:rPr lang="ru-RU" dirty="0">
                <a:latin typeface="Times New Roman" panose="02020603050405020304" pitchFamily="18" charset="0"/>
                <a:cs typeface="Times New Roman" panose="02020603050405020304" pitchFamily="18" charset="0"/>
              </a:rPr>
              <a:t>пареньком, - вспоминает события прошедшей войны.</a:t>
            </a:r>
          </a:p>
          <a:p>
            <a:endParaRPr lang="ru-RU" dirty="0"/>
          </a:p>
        </p:txBody>
      </p:sp>
      <p:pic>
        <p:nvPicPr>
          <p:cNvPr id="6" name="Рисунок 5" descr="http://roslavl.library67.ru/files/396/resize/39833984_500_102.jpg">
            <a:hlinkClick r:id="rId3"/>
          </p:cNvPr>
          <p:cNvPicPr/>
          <p:nvPr/>
        </p:nvPicPr>
        <p:blipFill>
          <a:blip r:embed="rId4">
            <a:extLst>
              <a:ext uri="{28A0092B-C50C-407E-A947-70E740481C1C}">
                <a14:useLocalDpi xmlns:a14="http://schemas.microsoft.com/office/drawing/2010/main" val="0"/>
              </a:ext>
            </a:extLst>
          </a:blip>
          <a:srcRect/>
          <a:stretch>
            <a:fillRect/>
          </a:stretch>
        </p:blipFill>
        <p:spPr bwMode="auto">
          <a:xfrm>
            <a:off x="755576" y="5445224"/>
            <a:ext cx="7632848" cy="720079"/>
          </a:xfrm>
          <a:prstGeom prst="rect">
            <a:avLst/>
          </a:prstGeom>
          <a:noFill/>
          <a:ln>
            <a:noFill/>
          </a:ln>
        </p:spPr>
      </p:pic>
    </p:spTree>
    <p:extLst>
      <p:ext uri="{BB962C8B-B14F-4D97-AF65-F5344CB8AC3E}">
        <p14:creationId xmlns:p14="http://schemas.microsoft.com/office/powerpoint/2010/main" val="36721015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одзаголовок 2"/>
          <p:cNvSpPr>
            <a:spLocks noGrp="1"/>
          </p:cNvSpPr>
          <p:nvPr>
            <p:ph idx="1"/>
          </p:nvPr>
        </p:nvSpPr>
        <p:spPr>
          <a:xfrm>
            <a:off x="1463040" y="836712"/>
            <a:ext cx="6493336" cy="4968552"/>
          </a:xfrm>
        </p:spPr>
        <p:txBody>
          <a:bodyPr>
            <a:normAutofit/>
          </a:bodyPr>
          <a:lstStyle/>
          <a:p>
            <a:pPr marL="0" indent="0" algn="ctr">
              <a:buNone/>
            </a:pPr>
            <a:endParaRPr lang="ru-RU" sz="1800" i="1" dirty="0">
              <a:solidFill>
                <a:srgbClr val="FF0000"/>
              </a:solidFill>
            </a:endParaRPr>
          </a:p>
        </p:txBody>
      </p:sp>
      <p:pic>
        <p:nvPicPr>
          <p:cNvPr id="1026" name="Picture 2" descr="C:\Users\Пользователь\Pictures\Рисунок1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423966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descr="D:\Данные\Рабочие документы\2015\2015-02-19 09.14.49.jpg"/>
          <p:cNvPicPr>
            <a:picLocks noGrp="1"/>
          </p:cNvPicPr>
          <p:nvPr>
            <p:ph sz="quarter" idx="13"/>
          </p:nvPr>
        </p:nvPicPr>
        <p:blipFill rotWithShape="1">
          <a:blip r:embed="rId2" cstate="print">
            <a:extLst>
              <a:ext uri="{28A0092B-C50C-407E-A947-70E740481C1C}">
                <a14:useLocalDpi xmlns:a14="http://schemas.microsoft.com/office/drawing/2010/main" val="0"/>
              </a:ext>
            </a:extLst>
          </a:blip>
          <a:srcRect l="9670" t="3628" r="10901" b="4663"/>
          <a:stretch/>
        </p:blipFill>
        <p:spPr bwMode="auto">
          <a:xfrm>
            <a:off x="611560" y="1196752"/>
            <a:ext cx="2592288" cy="3816424"/>
          </a:xfrm>
          <a:prstGeom prst="rect">
            <a:avLst/>
          </a:prstGeom>
          <a:noFill/>
          <a:ln>
            <a:noFill/>
          </a:ln>
          <a:extLst>
            <a:ext uri="{53640926-AAD7-44D8-BBD7-CCE9431645EC}">
              <a14:shadowObscured xmlns:a14="http://schemas.microsoft.com/office/drawing/2010/main"/>
            </a:ext>
          </a:extLst>
        </p:spPr>
      </p:pic>
      <p:sp>
        <p:nvSpPr>
          <p:cNvPr id="4" name="Объект 3"/>
          <p:cNvSpPr>
            <a:spLocks noGrp="1"/>
          </p:cNvSpPr>
          <p:nvPr>
            <p:ph sz="quarter" idx="14"/>
          </p:nvPr>
        </p:nvSpPr>
        <p:spPr>
          <a:xfrm>
            <a:off x="3707904" y="476672"/>
            <a:ext cx="5040560" cy="4896544"/>
          </a:xfrm>
        </p:spPr>
        <p:txBody>
          <a:bodyPr>
            <a:normAutofit fontScale="85000" lnSpcReduction="20000"/>
          </a:bodyPr>
          <a:lstStyle/>
          <a:p>
            <a:pPr marL="0" indent="0">
              <a:buNone/>
            </a:pPr>
            <a:r>
              <a:rPr lang="ru-RU" b="1" dirty="0" smtClean="0">
                <a:latin typeface="Times New Roman" panose="02020603050405020304" pitchFamily="18" charset="0"/>
                <a:cs typeface="Times New Roman" panose="02020603050405020304" pitchFamily="18" charset="0"/>
              </a:rPr>
              <a:t>     </a:t>
            </a:r>
            <a:r>
              <a:rPr lang="ru-RU" sz="2600" b="1" dirty="0" smtClean="0">
                <a:latin typeface="Times New Roman" panose="02020603050405020304" pitchFamily="18" charset="0"/>
                <a:cs typeface="Times New Roman" panose="02020603050405020304" pitchFamily="18" charset="0"/>
              </a:rPr>
              <a:t>Адамович </a:t>
            </a:r>
            <a:r>
              <a:rPr lang="ru-RU" sz="2600" b="1" dirty="0">
                <a:latin typeface="Times New Roman" panose="02020603050405020304" pitchFamily="18" charset="0"/>
                <a:cs typeface="Times New Roman" panose="02020603050405020304" pitchFamily="18" charset="0"/>
              </a:rPr>
              <a:t>А.М. Сыновья уходят в бой: Роман – дилогия.- М.: Мол. гвардия, 1987.- 588 с.: ил.</a:t>
            </a:r>
            <a:endParaRPr lang="ru-RU" sz="2600" dirty="0">
              <a:latin typeface="Times New Roman" panose="02020603050405020304" pitchFamily="18" charset="0"/>
              <a:cs typeface="Times New Roman" panose="02020603050405020304" pitchFamily="18" charset="0"/>
            </a:endParaRPr>
          </a:p>
          <a:p>
            <a:pPr marL="0" indent="0">
              <a:buNone/>
            </a:pPr>
            <a:r>
              <a:rPr lang="ru-RU" sz="2600" dirty="0" smtClean="0">
                <a:latin typeface="Times New Roman" panose="02020603050405020304" pitchFamily="18" charset="0"/>
                <a:cs typeface="Times New Roman" panose="02020603050405020304" pitchFamily="18" charset="0"/>
              </a:rPr>
              <a:t>     Книга </a:t>
            </a:r>
            <a:r>
              <a:rPr lang="ru-RU" sz="2600" dirty="0">
                <a:latin typeface="Times New Roman" panose="02020603050405020304" pitchFamily="18" charset="0"/>
                <a:cs typeface="Times New Roman" panose="02020603050405020304" pitchFamily="18" charset="0"/>
              </a:rPr>
              <a:t>белорусского писателя рассказывает о героической и трагической судьбе подпольщицы, партизанки, идущей навстречу смертельной опасности вместе со своими детьми. Она – и боец, и всегда – мать. Мать не только своим сыновьям, но и всем, кто вместе с ними, у кого война отняла тепло и ласку близких. Автор передает  непридуманную сложность жизни и борьбы на оккупированной белорусской земле, где героическое и будничное было неповторимо переплетено.</a:t>
            </a:r>
          </a:p>
          <a:p>
            <a:endParaRPr lang="ru-RU" sz="2600" dirty="0">
              <a:latin typeface="Times New Roman" panose="02020603050405020304" pitchFamily="18" charset="0"/>
              <a:cs typeface="Times New Roman" panose="02020603050405020304" pitchFamily="18" charset="0"/>
            </a:endParaRPr>
          </a:p>
        </p:txBody>
      </p:sp>
      <p:pic>
        <p:nvPicPr>
          <p:cNvPr id="6" name="Рисунок 5" descr="http://roslavl.library67.ru/files/396/resize/39833984_500_102.jpg">
            <a:hlinkClick r:id="rId3"/>
          </p:cNvPr>
          <p:cNvPicPr/>
          <p:nvPr/>
        </p:nvPicPr>
        <p:blipFill>
          <a:blip r:embed="rId4">
            <a:extLst>
              <a:ext uri="{28A0092B-C50C-407E-A947-70E740481C1C}">
                <a14:useLocalDpi xmlns:a14="http://schemas.microsoft.com/office/drawing/2010/main" val="0"/>
              </a:ext>
            </a:extLst>
          </a:blip>
          <a:srcRect/>
          <a:stretch>
            <a:fillRect/>
          </a:stretch>
        </p:blipFill>
        <p:spPr bwMode="auto">
          <a:xfrm>
            <a:off x="755576" y="5517232"/>
            <a:ext cx="7632848" cy="648071"/>
          </a:xfrm>
          <a:prstGeom prst="rect">
            <a:avLst/>
          </a:prstGeom>
          <a:noFill/>
          <a:ln>
            <a:noFill/>
          </a:ln>
        </p:spPr>
      </p:pic>
    </p:spTree>
    <p:extLst>
      <p:ext uri="{BB962C8B-B14F-4D97-AF65-F5344CB8AC3E}">
        <p14:creationId xmlns:p14="http://schemas.microsoft.com/office/powerpoint/2010/main" val="4250323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descr="D:\Данные\Рабочие документы\2015\2015-02-19 09.15.38.jpg"/>
          <p:cNvPicPr>
            <a:picLocks noGrp="1"/>
          </p:cNvPicPr>
          <p:nvPr>
            <p:ph sz="quarter" idx="13"/>
          </p:nvPr>
        </p:nvPicPr>
        <p:blipFill rotWithShape="1">
          <a:blip r:embed="rId2" cstate="print">
            <a:extLst>
              <a:ext uri="{28A0092B-C50C-407E-A947-70E740481C1C}">
                <a14:useLocalDpi xmlns:a14="http://schemas.microsoft.com/office/drawing/2010/main" val="0"/>
              </a:ext>
            </a:extLst>
          </a:blip>
          <a:srcRect l="12105" t="1776" r="9737" b="2477"/>
          <a:stretch/>
        </p:blipFill>
        <p:spPr bwMode="auto">
          <a:xfrm>
            <a:off x="683568" y="1052736"/>
            <a:ext cx="2808312" cy="3888432"/>
          </a:xfrm>
          <a:prstGeom prst="rect">
            <a:avLst/>
          </a:prstGeom>
          <a:noFill/>
          <a:ln>
            <a:noFill/>
          </a:ln>
          <a:extLst>
            <a:ext uri="{53640926-AAD7-44D8-BBD7-CCE9431645EC}">
              <a14:shadowObscured xmlns:a14="http://schemas.microsoft.com/office/drawing/2010/main"/>
            </a:ext>
          </a:extLst>
        </p:spPr>
      </p:pic>
      <p:sp>
        <p:nvSpPr>
          <p:cNvPr id="4" name="Объект 3"/>
          <p:cNvSpPr>
            <a:spLocks noGrp="1"/>
          </p:cNvSpPr>
          <p:nvPr>
            <p:ph sz="quarter" idx="14"/>
          </p:nvPr>
        </p:nvSpPr>
        <p:spPr>
          <a:xfrm>
            <a:off x="3851920" y="620688"/>
            <a:ext cx="5040560" cy="4896544"/>
          </a:xfrm>
        </p:spPr>
        <p:txBody>
          <a:bodyPr>
            <a:normAutofit lnSpcReduction="10000"/>
          </a:bodyPr>
          <a:lstStyle/>
          <a:p>
            <a:pPr marL="0" indent="0">
              <a:buNone/>
            </a:pPr>
            <a:r>
              <a:rPr lang="ru-RU" b="1" dirty="0" smtClean="0">
                <a:latin typeface="Times New Roman" panose="02020603050405020304" pitchFamily="18" charset="0"/>
                <a:cs typeface="Times New Roman" panose="02020603050405020304" pitchFamily="18" charset="0"/>
              </a:rPr>
              <a:t>    Адамович </a:t>
            </a:r>
            <a:r>
              <a:rPr lang="ru-RU" b="1" dirty="0">
                <a:latin typeface="Times New Roman" panose="02020603050405020304" pitchFamily="18" charset="0"/>
                <a:cs typeface="Times New Roman" panose="02020603050405020304" pitchFamily="18" charset="0"/>
              </a:rPr>
              <a:t>А.М. Партизаны: Роман – дилогия.- М.: ДОСААФ, 1987.- 590 с.</a:t>
            </a:r>
            <a:endParaRPr lang="ru-RU" dirty="0">
              <a:latin typeface="Times New Roman" panose="02020603050405020304" pitchFamily="18" charset="0"/>
              <a:cs typeface="Times New Roman" panose="02020603050405020304" pitchFamily="18" charset="0"/>
            </a:endParaRPr>
          </a:p>
          <a:p>
            <a:pPr marL="0" indent="0">
              <a:buNone/>
            </a:pPr>
            <a:r>
              <a:rPr lang="ru-RU" dirty="0" smtClean="0">
                <a:latin typeface="Times New Roman" panose="02020603050405020304" pitchFamily="18" charset="0"/>
                <a:cs typeface="Times New Roman" panose="02020603050405020304" pitchFamily="18" charset="0"/>
              </a:rPr>
              <a:t>   Действие </a:t>
            </a:r>
            <a:r>
              <a:rPr lang="ru-RU" dirty="0">
                <a:latin typeface="Times New Roman" panose="02020603050405020304" pitchFamily="18" charset="0"/>
                <a:cs typeface="Times New Roman" panose="02020603050405020304" pitchFamily="18" charset="0"/>
              </a:rPr>
              <a:t>происходит в годы ВОВ в небольшом белорусском поселке Лесная Селиба, жители которого ведут героическую борьбу против фашистских захватчиков, помогая партизанам.</a:t>
            </a:r>
          </a:p>
          <a:p>
            <a:pPr marL="0" indent="0">
              <a:buNone/>
            </a:pPr>
            <a:r>
              <a:rPr lang="ru-RU" dirty="0" smtClean="0">
                <a:latin typeface="Times New Roman" panose="02020603050405020304" pitchFamily="18" charset="0"/>
                <a:cs typeface="Times New Roman" panose="02020603050405020304" pitchFamily="18" charset="0"/>
              </a:rPr>
              <a:t>    События </a:t>
            </a:r>
            <a:r>
              <a:rPr lang="ru-RU" dirty="0">
                <a:latin typeface="Times New Roman" panose="02020603050405020304" pitchFamily="18" charset="0"/>
                <a:cs typeface="Times New Roman" panose="02020603050405020304" pitchFamily="18" charset="0"/>
              </a:rPr>
              <a:t>раскрываются через восприятие юного Толи Корзуна, который вместе с матерью помогает партизанам в поселке, а затем сам уходит в партизанский отряд.</a:t>
            </a:r>
          </a:p>
          <a:p>
            <a:pPr marL="0" indent="0">
              <a:buNone/>
            </a:pPr>
            <a:endParaRPr lang="ru-RU" dirty="0">
              <a:latin typeface="Times New Roman" panose="02020603050405020304" pitchFamily="18" charset="0"/>
              <a:cs typeface="Times New Roman" panose="02020603050405020304" pitchFamily="18" charset="0"/>
            </a:endParaRPr>
          </a:p>
        </p:txBody>
      </p:sp>
      <p:pic>
        <p:nvPicPr>
          <p:cNvPr id="6" name="Рисунок 5" descr="http://roslavl.library67.ru/files/396/resize/39833984_500_102.jpg">
            <a:hlinkClick r:id="rId3"/>
          </p:cNvPr>
          <p:cNvPicPr/>
          <p:nvPr/>
        </p:nvPicPr>
        <p:blipFill>
          <a:blip r:embed="rId4">
            <a:extLst>
              <a:ext uri="{28A0092B-C50C-407E-A947-70E740481C1C}">
                <a14:useLocalDpi xmlns:a14="http://schemas.microsoft.com/office/drawing/2010/main" val="0"/>
              </a:ext>
            </a:extLst>
          </a:blip>
          <a:srcRect/>
          <a:stretch>
            <a:fillRect/>
          </a:stretch>
        </p:blipFill>
        <p:spPr bwMode="auto">
          <a:xfrm>
            <a:off x="755576" y="5877272"/>
            <a:ext cx="7632848" cy="648071"/>
          </a:xfrm>
          <a:prstGeom prst="rect">
            <a:avLst/>
          </a:prstGeom>
          <a:noFill/>
          <a:ln>
            <a:noFill/>
          </a:ln>
        </p:spPr>
      </p:pic>
    </p:spTree>
    <p:extLst>
      <p:ext uri="{BB962C8B-B14F-4D97-AF65-F5344CB8AC3E}">
        <p14:creationId xmlns:p14="http://schemas.microsoft.com/office/powerpoint/2010/main" val="110173219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descr="D:\Данные\Рабочие документы\2015\2015-02-19 09.17.17.jpg"/>
          <p:cNvPicPr>
            <a:picLocks noGrp="1"/>
          </p:cNvPicPr>
          <p:nvPr>
            <p:ph sz="quarter" idx="13"/>
          </p:nvPr>
        </p:nvPicPr>
        <p:blipFill rotWithShape="1">
          <a:blip r:embed="rId2" cstate="print">
            <a:extLst>
              <a:ext uri="{28A0092B-C50C-407E-A947-70E740481C1C}">
                <a14:useLocalDpi xmlns:a14="http://schemas.microsoft.com/office/drawing/2010/main" val="0"/>
              </a:ext>
            </a:extLst>
          </a:blip>
          <a:srcRect l="3765" t="1412" r="5484" b="1"/>
          <a:stretch/>
        </p:blipFill>
        <p:spPr bwMode="auto">
          <a:xfrm>
            <a:off x="467544" y="1268760"/>
            <a:ext cx="2664296" cy="4032448"/>
          </a:xfrm>
          <a:prstGeom prst="rect">
            <a:avLst/>
          </a:prstGeom>
          <a:noFill/>
          <a:ln>
            <a:noFill/>
          </a:ln>
          <a:extLst>
            <a:ext uri="{53640926-AAD7-44D8-BBD7-CCE9431645EC}">
              <a14:shadowObscured xmlns:a14="http://schemas.microsoft.com/office/drawing/2010/main"/>
            </a:ext>
          </a:extLst>
        </p:spPr>
      </p:pic>
      <p:sp>
        <p:nvSpPr>
          <p:cNvPr id="4" name="Объект 3"/>
          <p:cNvSpPr>
            <a:spLocks noGrp="1"/>
          </p:cNvSpPr>
          <p:nvPr>
            <p:ph sz="quarter" idx="14"/>
          </p:nvPr>
        </p:nvSpPr>
        <p:spPr>
          <a:xfrm>
            <a:off x="3419872" y="620688"/>
            <a:ext cx="5544616" cy="5184576"/>
          </a:xfrm>
        </p:spPr>
        <p:txBody>
          <a:bodyPr>
            <a:normAutofit fontScale="85000" lnSpcReduction="10000"/>
          </a:bodyPr>
          <a:lstStyle/>
          <a:p>
            <a:pPr marL="0" indent="0">
              <a:buNone/>
            </a:pPr>
            <a:r>
              <a:rPr lang="ru-RU" b="1" dirty="0" smtClean="0"/>
              <a:t>    </a:t>
            </a:r>
            <a:r>
              <a:rPr lang="ru-RU" b="1" dirty="0" smtClean="0">
                <a:latin typeface="Times New Roman" panose="02020603050405020304" pitchFamily="18" charset="0"/>
                <a:cs typeface="Times New Roman" panose="02020603050405020304" pitchFamily="18" charset="0"/>
              </a:rPr>
              <a:t>Бондарев </a:t>
            </a:r>
            <a:r>
              <a:rPr lang="ru-RU" b="1" dirty="0">
                <a:latin typeface="Times New Roman" panose="02020603050405020304" pitchFamily="18" charset="0"/>
                <a:cs typeface="Times New Roman" panose="02020603050405020304" pitchFamily="18" charset="0"/>
              </a:rPr>
              <a:t>Ю. Горячий снег: Роман.- М.: Просвещение, 1982.-320 с.</a:t>
            </a:r>
            <a:endParaRPr lang="ru-RU" dirty="0">
              <a:latin typeface="Times New Roman" panose="02020603050405020304" pitchFamily="18" charset="0"/>
              <a:cs typeface="Times New Roman" panose="02020603050405020304" pitchFamily="18" charset="0"/>
            </a:endParaRPr>
          </a:p>
          <a:p>
            <a:pPr marL="0" indent="0">
              <a:buNone/>
            </a:pPr>
            <a:r>
              <a:rPr lang="ru-RU" dirty="0" smtClean="0"/>
              <a:t>События </a:t>
            </a:r>
            <a:r>
              <a:rPr lang="ru-RU" dirty="0"/>
              <a:t>романа «Горячий снег» разворачиваются под Сталинградом, южнее блокированной советскими войсками </a:t>
            </a:r>
            <a:r>
              <a:rPr lang="ru-RU" dirty="0" smtClean="0"/>
              <a:t>6-й</a:t>
            </a:r>
            <a:r>
              <a:rPr lang="ru-RU" dirty="0"/>
              <a:t> </a:t>
            </a:r>
            <a:r>
              <a:rPr lang="ru-RU" dirty="0" smtClean="0"/>
              <a:t>армии </a:t>
            </a:r>
            <a:r>
              <a:rPr lang="ru-RU" dirty="0"/>
              <a:t>генерала Паулюса, в холодном декабре 1942 года, когда одна из наших армий сдерживала в приволжской степи удар танковых дивизий фельдмаршала </a:t>
            </a:r>
            <a:r>
              <a:rPr lang="ru-RU" dirty="0" err="1"/>
              <a:t>Манштейна</a:t>
            </a:r>
            <a:r>
              <a:rPr lang="ru-RU" dirty="0"/>
              <a:t>, который стремился пробить коридор к армии Паулюса и вывести её из окружения. От успеха или неуспеха этой операции в значительной степени зависел исход битвы на Волге и, может, даже сроки окончания самой войны. Время действия романа ограничено всего несколькими днями, в течение которых герои Юрия Бондарева самоотверженно обороняют крошечный пятачок земли от немецких танков.</a:t>
            </a:r>
            <a:endParaRPr lang="ru-RU" dirty="0">
              <a:latin typeface="Times New Roman" panose="02020603050405020304" pitchFamily="18" charset="0"/>
              <a:cs typeface="Times New Roman" panose="02020603050405020304" pitchFamily="18" charset="0"/>
            </a:endParaRPr>
          </a:p>
        </p:txBody>
      </p:sp>
      <p:pic>
        <p:nvPicPr>
          <p:cNvPr id="6" name="Рисунок 5" descr="http://roslavl.library67.ru/files/396/resize/39833984_500_102.jpg">
            <a:hlinkClick r:id="rId3"/>
          </p:cNvPr>
          <p:cNvPicPr/>
          <p:nvPr/>
        </p:nvPicPr>
        <p:blipFill>
          <a:blip r:embed="rId4">
            <a:extLst>
              <a:ext uri="{28A0092B-C50C-407E-A947-70E740481C1C}">
                <a14:useLocalDpi xmlns:a14="http://schemas.microsoft.com/office/drawing/2010/main" val="0"/>
              </a:ext>
            </a:extLst>
          </a:blip>
          <a:srcRect/>
          <a:stretch>
            <a:fillRect/>
          </a:stretch>
        </p:blipFill>
        <p:spPr bwMode="auto">
          <a:xfrm>
            <a:off x="784236" y="5949280"/>
            <a:ext cx="7632848" cy="648071"/>
          </a:xfrm>
          <a:prstGeom prst="rect">
            <a:avLst/>
          </a:prstGeom>
          <a:noFill/>
          <a:ln>
            <a:noFill/>
          </a:ln>
        </p:spPr>
      </p:pic>
    </p:spTree>
    <p:extLst>
      <p:ext uri="{BB962C8B-B14F-4D97-AF65-F5344CB8AC3E}">
        <p14:creationId xmlns:p14="http://schemas.microsoft.com/office/powerpoint/2010/main" val="74847249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descr="D:\Данные\Рабочие документы\2015\2015-02-19 09.18.54.jpg"/>
          <p:cNvPicPr>
            <a:picLocks noGrp="1"/>
          </p:cNvPicPr>
          <p:nvPr>
            <p:ph sz="quarter" idx="13"/>
          </p:nvPr>
        </p:nvPicPr>
        <p:blipFill rotWithShape="1">
          <a:blip r:embed="rId2" cstate="print">
            <a:extLst>
              <a:ext uri="{28A0092B-C50C-407E-A947-70E740481C1C}">
                <a14:useLocalDpi xmlns:a14="http://schemas.microsoft.com/office/drawing/2010/main" val="0"/>
              </a:ext>
            </a:extLst>
          </a:blip>
          <a:srcRect l="5404" t="1689" r="4505" b="3017"/>
          <a:stretch/>
        </p:blipFill>
        <p:spPr bwMode="auto">
          <a:xfrm>
            <a:off x="755576" y="764704"/>
            <a:ext cx="2935425" cy="4032448"/>
          </a:xfrm>
          <a:prstGeom prst="rect">
            <a:avLst/>
          </a:prstGeom>
          <a:noFill/>
          <a:ln>
            <a:noFill/>
          </a:ln>
          <a:extLst>
            <a:ext uri="{53640926-AAD7-44D8-BBD7-CCE9431645EC}">
              <a14:shadowObscured xmlns:a14="http://schemas.microsoft.com/office/drawing/2010/main"/>
            </a:ext>
          </a:extLst>
        </p:spPr>
      </p:pic>
      <p:sp>
        <p:nvSpPr>
          <p:cNvPr id="4" name="Объект 3"/>
          <p:cNvSpPr>
            <a:spLocks noGrp="1"/>
          </p:cNvSpPr>
          <p:nvPr>
            <p:ph sz="quarter" idx="14"/>
          </p:nvPr>
        </p:nvSpPr>
        <p:spPr>
          <a:xfrm>
            <a:off x="4355976" y="548680"/>
            <a:ext cx="4176464" cy="4752528"/>
          </a:xfrm>
        </p:spPr>
        <p:txBody>
          <a:bodyPr>
            <a:normAutofit fontScale="92500" lnSpcReduction="10000"/>
          </a:bodyPr>
          <a:lstStyle/>
          <a:p>
            <a:pPr marL="0" indent="0">
              <a:buNone/>
            </a:pPr>
            <a:r>
              <a:rPr lang="ru-RU" b="1" dirty="0" smtClean="0">
                <a:latin typeface="Times New Roman" panose="02020603050405020304" pitchFamily="18" charset="0"/>
                <a:cs typeface="Times New Roman" panose="02020603050405020304" pitchFamily="18" charset="0"/>
              </a:rPr>
              <a:t>    Кассиль </a:t>
            </a:r>
            <a:r>
              <a:rPr lang="ru-RU" b="1" dirty="0">
                <a:latin typeface="Times New Roman" panose="02020603050405020304" pitchFamily="18" charset="0"/>
                <a:cs typeface="Times New Roman" panose="02020603050405020304" pitchFamily="18" charset="0"/>
              </a:rPr>
              <a:t>Л. Улица младшего сына: Повесть.- Алма-Ата, </a:t>
            </a:r>
            <a:r>
              <a:rPr lang="ru-RU" b="1" dirty="0" err="1">
                <a:latin typeface="Times New Roman" panose="02020603050405020304" pitchFamily="18" charset="0"/>
                <a:cs typeface="Times New Roman" panose="02020603050405020304" pitchFamily="18" charset="0"/>
              </a:rPr>
              <a:t>Жазушы</a:t>
            </a:r>
            <a:r>
              <a:rPr lang="ru-RU" b="1" dirty="0">
                <a:latin typeface="Times New Roman" panose="02020603050405020304" pitchFamily="18" charset="0"/>
                <a:cs typeface="Times New Roman" panose="02020603050405020304" pitchFamily="18" charset="0"/>
              </a:rPr>
              <a:t>, 1981.- 320 с.</a:t>
            </a:r>
            <a:endParaRPr lang="ru-RU" dirty="0">
              <a:latin typeface="Times New Roman" panose="02020603050405020304" pitchFamily="18" charset="0"/>
              <a:cs typeface="Times New Roman" panose="02020603050405020304" pitchFamily="18" charset="0"/>
            </a:endParaRPr>
          </a:p>
          <a:p>
            <a:pPr marL="0" indent="0">
              <a:buNone/>
            </a:pPr>
            <a:r>
              <a:rPr lang="ru-RU" dirty="0" smtClean="0">
                <a:latin typeface="Times New Roman" panose="02020603050405020304" pitchFamily="18" charset="0"/>
                <a:cs typeface="Times New Roman" panose="02020603050405020304" pitchFamily="18" charset="0"/>
              </a:rPr>
              <a:t>    Книга </a:t>
            </a:r>
            <a:r>
              <a:rPr lang="ru-RU" dirty="0">
                <a:latin typeface="Times New Roman" panose="02020603050405020304" pitchFamily="18" charset="0"/>
                <a:cs typeface="Times New Roman" panose="02020603050405020304" pitchFamily="18" charset="0"/>
              </a:rPr>
              <a:t>повествует о короткой, но доблестной жизни одного из многих юных героев Великой Отечественной войны.</a:t>
            </a:r>
          </a:p>
          <a:p>
            <a:pPr marL="0" indent="0">
              <a:buNone/>
            </a:pPr>
            <a:r>
              <a:rPr lang="ru-RU" dirty="0" smtClean="0">
                <a:latin typeface="Times New Roman" panose="02020603050405020304" pitchFamily="18" charset="0"/>
                <a:cs typeface="Times New Roman" panose="02020603050405020304" pitchFamily="18" charset="0"/>
              </a:rPr>
              <a:t>    Не </a:t>
            </a:r>
            <a:r>
              <a:rPr lang="ru-RU" dirty="0">
                <a:latin typeface="Times New Roman" panose="02020603050405020304" pitchFamily="18" charset="0"/>
                <a:cs typeface="Times New Roman" panose="02020603050405020304" pitchFamily="18" charset="0"/>
              </a:rPr>
              <a:t>так уж много мальчишек, чьими именами названы школы и улицы. А вот имя пионера Володи Дубинина увековечено в названиях улицы, школы города Керчи. Здесь его ласково называют «</a:t>
            </a:r>
            <a:r>
              <a:rPr lang="ru-RU" dirty="0" err="1">
                <a:latin typeface="Times New Roman" panose="02020603050405020304" pitchFamily="18" charset="0"/>
                <a:cs typeface="Times New Roman" panose="02020603050405020304" pitchFamily="18" charset="0"/>
              </a:rPr>
              <a:t>керчейский</a:t>
            </a:r>
            <a:r>
              <a:rPr lang="ru-RU" dirty="0">
                <a:latin typeface="Times New Roman" panose="02020603050405020304" pitchFamily="18" charset="0"/>
                <a:cs typeface="Times New Roman" panose="02020603050405020304" pitchFamily="18" charset="0"/>
              </a:rPr>
              <a:t> сынок».</a:t>
            </a:r>
          </a:p>
          <a:p>
            <a:endParaRPr lang="ru-RU" dirty="0">
              <a:latin typeface="Times New Roman" panose="02020603050405020304" pitchFamily="18" charset="0"/>
              <a:cs typeface="Times New Roman" panose="02020603050405020304" pitchFamily="18" charset="0"/>
            </a:endParaRPr>
          </a:p>
        </p:txBody>
      </p:sp>
      <p:pic>
        <p:nvPicPr>
          <p:cNvPr id="6" name="Рисунок 5" descr="http://roslavl.library67.ru/files/396/resize/39833984_500_102.jpg">
            <a:hlinkClick r:id="rId3"/>
          </p:cNvPr>
          <p:cNvPicPr/>
          <p:nvPr/>
        </p:nvPicPr>
        <p:blipFill>
          <a:blip r:embed="rId4">
            <a:extLst>
              <a:ext uri="{28A0092B-C50C-407E-A947-70E740481C1C}">
                <a14:useLocalDpi xmlns:a14="http://schemas.microsoft.com/office/drawing/2010/main" val="0"/>
              </a:ext>
            </a:extLst>
          </a:blip>
          <a:srcRect/>
          <a:stretch>
            <a:fillRect/>
          </a:stretch>
        </p:blipFill>
        <p:spPr bwMode="auto">
          <a:xfrm>
            <a:off x="755576" y="5517232"/>
            <a:ext cx="7632848" cy="648071"/>
          </a:xfrm>
          <a:prstGeom prst="rect">
            <a:avLst/>
          </a:prstGeom>
          <a:noFill/>
          <a:ln>
            <a:noFill/>
          </a:ln>
        </p:spPr>
      </p:pic>
    </p:spTree>
    <p:extLst>
      <p:ext uri="{BB962C8B-B14F-4D97-AF65-F5344CB8AC3E}">
        <p14:creationId xmlns:p14="http://schemas.microsoft.com/office/powerpoint/2010/main" val="58802998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descr="D:\Данные\Рабочие документы\2015\2015-02-19 09.12.29.jpg"/>
          <p:cNvPicPr>
            <a:picLocks noGrp="1"/>
          </p:cNvPicPr>
          <p:nvPr>
            <p:ph sz="quarter" idx="13"/>
          </p:nvPr>
        </p:nvPicPr>
        <p:blipFill rotWithShape="1">
          <a:blip r:embed="rId2" cstate="print">
            <a:extLst>
              <a:ext uri="{28A0092B-C50C-407E-A947-70E740481C1C}">
                <a14:useLocalDpi xmlns:a14="http://schemas.microsoft.com/office/drawing/2010/main" val="0"/>
              </a:ext>
            </a:extLst>
          </a:blip>
          <a:srcRect l="11041" t="5206" r="11988" b="2500"/>
          <a:stretch/>
        </p:blipFill>
        <p:spPr bwMode="auto">
          <a:xfrm>
            <a:off x="395536" y="908720"/>
            <a:ext cx="2808312" cy="4104456"/>
          </a:xfrm>
          <a:prstGeom prst="rect">
            <a:avLst/>
          </a:prstGeom>
          <a:noFill/>
          <a:ln>
            <a:noFill/>
          </a:ln>
          <a:extLst>
            <a:ext uri="{53640926-AAD7-44D8-BBD7-CCE9431645EC}">
              <a14:shadowObscured xmlns:a14="http://schemas.microsoft.com/office/drawing/2010/main"/>
            </a:ext>
          </a:extLst>
        </p:spPr>
      </p:pic>
      <p:sp>
        <p:nvSpPr>
          <p:cNvPr id="4" name="Объект 3"/>
          <p:cNvSpPr>
            <a:spLocks noGrp="1"/>
          </p:cNvSpPr>
          <p:nvPr>
            <p:ph sz="quarter" idx="14"/>
          </p:nvPr>
        </p:nvSpPr>
        <p:spPr>
          <a:xfrm>
            <a:off x="3347864" y="548680"/>
            <a:ext cx="5544616" cy="5328592"/>
          </a:xfrm>
        </p:spPr>
        <p:txBody>
          <a:bodyPr>
            <a:normAutofit fontScale="62500" lnSpcReduction="20000"/>
          </a:bodyPr>
          <a:lstStyle/>
          <a:p>
            <a:pPr marL="0" indent="0">
              <a:buNone/>
            </a:pPr>
            <a:r>
              <a:rPr lang="ru-RU" b="1" dirty="0" smtClean="0"/>
              <a:t>    </a:t>
            </a:r>
            <a:r>
              <a:rPr lang="ru-RU" b="1" dirty="0" smtClean="0">
                <a:latin typeface="Times New Roman" panose="02020603050405020304" pitchFamily="18" charset="0"/>
                <a:cs typeface="Times New Roman" panose="02020603050405020304" pitchFamily="18" charset="0"/>
              </a:rPr>
              <a:t>Кассиль </a:t>
            </a:r>
            <a:r>
              <a:rPr lang="ru-RU" b="1" dirty="0">
                <a:latin typeface="Times New Roman" panose="02020603050405020304" pitchFamily="18" charset="0"/>
                <a:cs typeface="Times New Roman" panose="02020603050405020304" pitchFamily="18" charset="0"/>
              </a:rPr>
              <a:t>Л. Главное войско: Рассказы.- М.: Дет. лит., 1987.-31 с.: ил.</a:t>
            </a:r>
            <a:endParaRPr lang="ru-RU" dirty="0">
              <a:latin typeface="Times New Roman" panose="02020603050405020304" pitchFamily="18" charset="0"/>
              <a:cs typeface="Times New Roman" panose="02020603050405020304" pitchFamily="18" charset="0"/>
            </a:endParaRPr>
          </a:p>
          <a:p>
            <a:r>
              <a:rPr lang="ru-RU" dirty="0" smtClean="0">
                <a:latin typeface="Times New Roman" panose="02020603050405020304" pitchFamily="18" charset="0"/>
                <a:cs typeface="Times New Roman" panose="02020603050405020304" pitchFamily="18" charset="0"/>
              </a:rPr>
              <a:t>  </a:t>
            </a:r>
            <a:r>
              <a:rPr lang="ru-RU" dirty="0"/>
              <a:t>Л. А. Кассиль "Главное войско" - это сборник военных рассказов. Писатель рассказывает, как в годы Великой Отечественной войны защищают небо наши артиллеристы от фашистских бомбардировщиков. Очень важна работа связистов, которые выбрали позывные имена Арина и Сорока, чтобы враг не догадался, кто разговаривает. А у речки саперы заминировали мост, по которому фашисты хотят пустить свои танки. Мост взорван, враг не прошел.</a:t>
            </a:r>
          </a:p>
          <a:p>
            <a:pPr marL="0" indent="0">
              <a:buNone/>
            </a:pPr>
            <a:r>
              <a:rPr lang="ru-RU" dirty="0"/>
              <a:t>В небе у летчика кончились патроны, и он ведет самолет на таран.</a:t>
            </a:r>
          </a:p>
          <a:p>
            <a:pPr marL="0" indent="0">
              <a:buNone/>
            </a:pPr>
            <a:r>
              <a:rPr lang="ru-RU" dirty="0"/>
              <a:t>На войне артиллеристы, саперы, связисты, летчики героически выполняют свои задачи. Но писатель считает, что главное войско - это пехота. Простые солдаты с оружием в руках защищают нашу землю от врагов, борются за каждую пядь своей земли, чтобы её не топтали сапогами чужеземцы.</a:t>
            </a:r>
          </a:p>
          <a:p>
            <a:pPr marL="0" indent="0">
              <a:buNone/>
            </a:pPr>
            <a:r>
              <a:rPr lang="ru-RU" dirty="0"/>
              <a:t>Главная мысль книги - это показать героизм и отвагу советских людей в годы войны, победа в которой досталась нашему народу совсем нелегко.</a:t>
            </a:r>
          </a:p>
          <a:p>
            <a:pPr marL="0" indent="0">
              <a:buNone/>
            </a:pPr>
            <a:r>
              <a:rPr lang="ru-RU" dirty="0" smtClean="0">
                <a:latin typeface="Times New Roman" panose="02020603050405020304" pitchFamily="18" charset="0"/>
                <a:cs typeface="Times New Roman" panose="02020603050405020304" pitchFamily="18" charset="0"/>
              </a:rPr>
              <a:t>  </a:t>
            </a:r>
            <a:r>
              <a:rPr lang="ru-RU" dirty="0" smtClean="0">
                <a:latin typeface="Times New Roman" panose="02020603050405020304" pitchFamily="18" charset="0"/>
                <a:cs typeface="Times New Roman" panose="02020603050405020304" pitchFamily="18" charset="0"/>
              </a:rPr>
              <a:t>Короткие </a:t>
            </a:r>
            <a:r>
              <a:rPr lang="ru-RU" dirty="0">
                <a:latin typeface="Times New Roman" panose="02020603050405020304" pitchFamily="18" charset="0"/>
                <a:cs typeface="Times New Roman" panose="02020603050405020304" pitchFamily="18" charset="0"/>
              </a:rPr>
              <a:t>рассказы </a:t>
            </a:r>
            <a:r>
              <a:rPr lang="ru-RU" dirty="0" smtClean="0">
                <a:latin typeface="Times New Roman" panose="02020603050405020304" pitchFamily="18" charset="0"/>
                <a:cs typeface="Times New Roman" panose="02020603050405020304" pitchFamily="18" charset="0"/>
              </a:rPr>
              <a:t> </a:t>
            </a:r>
            <a:r>
              <a:rPr lang="ru-RU" dirty="0" smtClean="0">
                <a:latin typeface="Times New Roman" panose="02020603050405020304" pitchFamily="18" charset="0"/>
                <a:cs typeface="Times New Roman" panose="02020603050405020304" pitchFamily="18" charset="0"/>
              </a:rPr>
              <a:t>о </a:t>
            </a:r>
            <a:r>
              <a:rPr lang="ru-RU" dirty="0">
                <a:latin typeface="Times New Roman" panose="02020603050405020304" pitchFamily="18" charset="0"/>
                <a:cs typeface="Times New Roman" panose="02020603050405020304" pitchFamily="18" charset="0"/>
              </a:rPr>
              <a:t>героизме солдат всех видах войск, которые участвовали в ВОВ. Для младших </a:t>
            </a:r>
            <a:r>
              <a:rPr lang="ru-RU" dirty="0" smtClean="0">
                <a:latin typeface="Times New Roman" panose="02020603050405020304" pitchFamily="18" charset="0"/>
                <a:cs typeface="Times New Roman" panose="02020603050405020304" pitchFamily="18" charset="0"/>
              </a:rPr>
              <a:t>школьников</a:t>
            </a:r>
            <a:r>
              <a:rPr lang="ru-RU" dirty="0">
                <a:latin typeface="Times New Roman" panose="02020603050405020304" pitchFamily="18" charset="0"/>
                <a:cs typeface="Times New Roman" panose="02020603050405020304" pitchFamily="18" charset="0"/>
              </a:rPr>
              <a:t>.</a:t>
            </a:r>
          </a:p>
          <a:p>
            <a:endParaRPr lang="ru-RU" dirty="0">
              <a:latin typeface="Times New Roman" panose="02020603050405020304" pitchFamily="18" charset="0"/>
              <a:cs typeface="Times New Roman" panose="02020603050405020304" pitchFamily="18" charset="0"/>
            </a:endParaRPr>
          </a:p>
        </p:txBody>
      </p:sp>
      <p:pic>
        <p:nvPicPr>
          <p:cNvPr id="6" name="Рисунок 5" descr="http://roslavl.library67.ru/files/396/resize/39833984_500_102.jpg">
            <a:hlinkClick r:id="rId3"/>
          </p:cNvPr>
          <p:cNvPicPr/>
          <p:nvPr/>
        </p:nvPicPr>
        <p:blipFill>
          <a:blip r:embed="rId4">
            <a:extLst>
              <a:ext uri="{28A0092B-C50C-407E-A947-70E740481C1C}">
                <a14:useLocalDpi xmlns:a14="http://schemas.microsoft.com/office/drawing/2010/main" val="0"/>
              </a:ext>
            </a:extLst>
          </a:blip>
          <a:srcRect/>
          <a:stretch>
            <a:fillRect/>
          </a:stretch>
        </p:blipFill>
        <p:spPr bwMode="auto">
          <a:xfrm>
            <a:off x="827584" y="5949280"/>
            <a:ext cx="7632848" cy="648071"/>
          </a:xfrm>
          <a:prstGeom prst="rect">
            <a:avLst/>
          </a:prstGeom>
          <a:noFill/>
          <a:ln>
            <a:noFill/>
          </a:ln>
        </p:spPr>
      </p:pic>
    </p:spTree>
    <p:extLst>
      <p:ext uri="{BB962C8B-B14F-4D97-AF65-F5344CB8AC3E}">
        <p14:creationId xmlns:p14="http://schemas.microsoft.com/office/powerpoint/2010/main" val="232853066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descr="D:\Данные\Рабочие документы\2015\2015-02-19 09.18.35.jpg"/>
          <p:cNvPicPr>
            <a:picLocks noGrp="1"/>
          </p:cNvPicPr>
          <p:nvPr>
            <p:ph sz="quarter" idx="13"/>
          </p:nvPr>
        </p:nvPicPr>
        <p:blipFill rotWithShape="1">
          <a:blip r:embed="rId2" cstate="print">
            <a:extLst>
              <a:ext uri="{28A0092B-C50C-407E-A947-70E740481C1C}">
                <a14:useLocalDpi xmlns:a14="http://schemas.microsoft.com/office/drawing/2010/main" val="0"/>
              </a:ext>
            </a:extLst>
          </a:blip>
          <a:srcRect l="3983" t="2109" r="2777" b="1581"/>
          <a:stretch/>
        </p:blipFill>
        <p:spPr bwMode="auto">
          <a:xfrm>
            <a:off x="611560" y="908720"/>
            <a:ext cx="3096344" cy="4104456"/>
          </a:xfrm>
          <a:prstGeom prst="rect">
            <a:avLst/>
          </a:prstGeom>
          <a:noFill/>
          <a:ln>
            <a:noFill/>
          </a:ln>
          <a:extLst>
            <a:ext uri="{53640926-AAD7-44D8-BBD7-CCE9431645EC}">
              <a14:shadowObscured xmlns:a14="http://schemas.microsoft.com/office/drawing/2010/main"/>
            </a:ext>
          </a:extLst>
        </p:spPr>
      </p:pic>
      <p:sp>
        <p:nvSpPr>
          <p:cNvPr id="4" name="Объект 3"/>
          <p:cNvSpPr>
            <a:spLocks noGrp="1"/>
          </p:cNvSpPr>
          <p:nvPr>
            <p:ph sz="quarter" idx="14"/>
          </p:nvPr>
        </p:nvSpPr>
        <p:spPr>
          <a:xfrm>
            <a:off x="3995936" y="620688"/>
            <a:ext cx="4536504" cy="4824536"/>
          </a:xfrm>
        </p:spPr>
        <p:txBody>
          <a:bodyPr>
            <a:normAutofit lnSpcReduction="10000"/>
          </a:bodyPr>
          <a:lstStyle/>
          <a:p>
            <a:pPr marL="0" indent="0">
              <a:buNone/>
            </a:pPr>
            <a:r>
              <a:rPr lang="ru-RU" b="1" dirty="0" smtClean="0">
                <a:latin typeface="Times New Roman" panose="02020603050405020304" pitchFamily="18" charset="0"/>
                <a:cs typeface="Times New Roman" panose="02020603050405020304" pitchFamily="18" charset="0"/>
              </a:rPr>
              <a:t>    Алексеев </a:t>
            </a:r>
            <a:r>
              <a:rPr lang="ru-RU" b="1" dirty="0">
                <a:latin typeface="Times New Roman" panose="02020603050405020304" pitchFamily="18" charset="0"/>
                <a:cs typeface="Times New Roman" panose="02020603050405020304" pitchFamily="18" charset="0"/>
              </a:rPr>
              <a:t>С.П. Идёт война народная: Рассказы.- М.: Дет. лит., 1986.- 384 с.: ил.</a:t>
            </a:r>
            <a:endParaRPr lang="ru-RU" dirty="0">
              <a:latin typeface="Times New Roman" panose="02020603050405020304" pitchFamily="18" charset="0"/>
              <a:cs typeface="Times New Roman" panose="02020603050405020304" pitchFamily="18" charset="0"/>
            </a:endParaRPr>
          </a:p>
          <a:p>
            <a:pPr marL="0" indent="0">
              <a:buNone/>
            </a:pPr>
            <a:r>
              <a:rPr lang="ru-RU" dirty="0" smtClean="0">
                <a:latin typeface="Times New Roman" panose="02020603050405020304" pitchFamily="18" charset="0"/>
                <a:cs typeface="Times New Roman" panose="02020603050405020304" pitchFamily="18" charset="0"/>
              </a:rPr>
              <a:t>    Книга </a:t>
            </a:r>
            <a:r>
              <a:rPr lang="ru-RU" dirty="0">
                <a:latin typeface="Times New Roman" panose="02020603050405020304" pitchFamily="18" charset="0"/>
                <a:cs typeface="Times New Roman" panose="02020603050405020304" pitchFamily="18" charset="0"/>
              </a:rPr>
              <a:t>рассказов </a:t>
            </a:r>
            <a:r>
              <a:rPr lang="ru-RU" dirty="0" smtClean="0">
                <a:latin typeface="Times New Roman" panose="02020603050405020304" pitchFamily="18" charset="0"/>
                <a:cs typeface="Times New Roman" panose="02020603050405020304" pitchFamily="18" charset="0"/>
              </a:rPr>
              <a:t>                        о </a:t>
            </a:r>
            <a:r>
              <a:rPr lang="ru-RU" dirty="0">
                <a:latin typeface="Times New Roman" panose="02020603050405020304" pitchFamily="18" charset="0"/>
                <a:cs typeface="Times New Roman" panose="02020603050405020304" pitchFamily="18" charset="0"/>
              </a:rPr>
              <a:t>главных битвах ВОВ: обороне Москвы, Сталинградской и Курской битвах, сражениях за Кавказ и Севастополь, прорыве блокады Ленинграда, об освобождении от врага всей территории нашей страны и окончательной победе Советской Армии над фашистами.</a:t>
            </a:r>
            <a:r>
              <a:rPr lang="ru-RU" b="1" dirty="0">
                <a:latin typeface="Times New Roman" panose="02020603050405020304" pitchFamily="18" charset="0"/>
                <a:cs typeface="Times New Roman" panose="02020603050405020304" pitchFamily="18" charset="0"/>
              </a:rPr>
              <a:t> </a:t>
            </a:r>
            <a:endParaRPr lang="ru-RU" dirty="0">
              <a:latin typeface="Times New Roman" panose="02020603050405020304" pitchFamily="18" charset="0"/>
              <a:cs typeface="Times New Roman" panose="02020603050405020304" pitchFamily="18" charset="0"/>
            </a:endParaRPr>
          </a:p>
          <a:p>
            <a:endParaRPr lang="ru-RU" dirty="0">
              <a:latin typeface="Times New Roman" panose="02020603050405020304" pitchFamily="18" charset="0"/>
              <a:cs typeface="Times New Roman" panose="02020603050405020304" pitchFamily="18" charset="0"/>
            </a:endParaRPr>
          </a:p>
        </p:txBody>
      </p:sp>
      <p:pic>
        <p:nvPicPr>
          <p:cNvPr id="6" name="Рисунок 5" descr="http://roslavl.library67.ru/files/396/resize/39833984_500_102.jpg">
            <a:hlinkClick r:id="rId3"/>
          </p:cNvPr>
          <p:cNvPicPr/>
          <p:nvPr/>
        </p:nvPicPr>
        <p:blipFill>
          <a:blip r:embed="rId4">
            <a:extLst>
              <a:ext uri="{28A0092B-C50C-407E-A947-70E740481C1C}">
                <a14:useLocalDpi xmlns:a14="http://schemas.microsoft.com/office/drawing/2010/main" val="0"/>
              </a:ext>
            </a:extLst>
          </a:blip>
          <a:srcRect/>
          <a:stretch>
            <a:fillRect/>
          </a:stretch>
        </p:blipFill>
        <p:spPr bwMode="auto">
          <a:xfrm>
            <a:off x="755576" y="5589240"/>
            <a:ext cx="7632848" cy="576063"/>
          </a:xfrm>
          <a:prstGeom prst="rect">
            <a:avLst/>
          </a:prstGeom>
          <a:noFill/>
          <a:ln>
            <a:noFill/>
          </a:ln>
        </p:spPr>
      </p:pic>
    </p:spTree>
    <p:extLst>
      <p:ext uri="{BB962C8B-B14F-4D97-AF65-F5344CB8AC3E}">
        <p14:creationId xmlns:p14="http://schemas.microsoft.com/office/powerpoint/2010/main" val="348871199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descr="D:\Данные\Рабочие документы\2015\2015-02-19 09.18.14.jpg"/>
          <p:cNvPicPr>
            <a:picLocks noGrp="1"/>
          </p:cNvPicPr>
          <p:nvPr>
            <p:ph sz="quarter" idx="13"/>
          </p:nvPr>
        </p:nvPicPr>
        <p:blipFill rotWithShape="1">
          <a:blip r:embed="rId2" cstate="print">
            <a:extLst>
              <a:ext uri="{28A0092B-C50C-407E-A947-70E740481C1C}">
                <a14:useLocalDpi xmlns:a14="http://schemas.microsoft.com/office/drawing/2010/main" val="0"/>
              </a:ext>
            </a:extLst>
          </a:blip>
          <a:srcRect l="2349" t="4846" r="4575" b="3525"/>
          <a:stretch/>
        </p:blipFill>
        <p:spPr bwMode="auto">
          <a:xfrm>
            <a:off x="539552" y="1196752"/>
            <a:ext cx="2808312" cy="3888432"/>
          </a:xfrm>
          <a:prstGeom prst="rect">
            <a:avLst/>
          </a:prstGeom>
          <a:noFill/>
          <a:ln>
            <a:noFill/>
          </a:ln>
          <a:extLst>
            <a:ext uri="{53640926-AAD7-44D8-BBD7-CCE9431645EC}">
              <a14:shadowObscured xmlns:a14="http://schemas.microsoft.com/office/drawing/2010/main"/>
            </a:ext>
          </a:extLst>
        </p:spPr>
      </p:pic>
      <p:sp>
        <p:nvSpPr>
          <p:cNvPr id="4" name="Объект 3"/>
          <p:cNvSpPr>
            <a:spLocks noGrp="1"/>
          </p:cNvSpPr>
          <p:nvPr>
            <p:ph sz="quarter" idx="14"/>
          </p:nvPr>
        </p:nvSpPr>
        <p:spPr>
          <a:xfrm>
            <a:off x="3779912" y="908720"/>
            <a:ext cx="4680520" cy="4392488"/>
          </a:xfrm>
        </p:spPr>
        <p:txBody>
          <a:bodyPr>
            <a:normAutofit/>
          </a:bodyPr>
          <a:lstStyle/>
          <a:p>
            <a:pPr marL="0" indent="0">
              <a:buNone/>
            </a:pPr>
            <a:r>
              <a:rPr lang="ru-RU" b="1" dirty="0" smtClean="0">
                <a:latin typeface="Times New Roman" panose="02020603050405020304" pitchFamily="18" charset="0"/>
                <a:cs typeface="Times New Roman" panose="02020603050405020304" pitchFamily="18" charset="0"/>
              </a:rPr>
              <a:t>    Алексеев </a:t>
            </a:r>
            <a:r>
              <a:rPr lang="ru-RU" b="1" dirty="0">
                <a:latin typeface="Times New Roman" panose="02020603050405020304" pitchFamily="18" charset="0"/>
                <a:cs typeface="Times New Roman" panose="02020603050405020304" pitchFamily="18" charset="0"/>
              </a:rPr>
              <a:t>С.П. Сто рассказов о войне.- М.: Мол. гвардия, 1984.- 223 с.: ил.</a:t>
            </a:r>
            <a:endParaRPr lang="ru-RU" dirty="0">
              <a:latin typeface="Times New Roman" panose="02020603050405020304" pitchFamily="18" charset="0"/>
              <a:cs typeface="Times New Roman" panose="02020603050405020304" pitchFamily="18" charset="0"/>
            </a:endParaRPr>
          </a:p>
          <a:p>
            <a:pPr marL="0" indent="0">
              <a:buNone/>
            </a:pPr>
            <a:r>
              <a:rPr lang="ru-RU" dirty="0" smtClean="0">
                <a:latin typeface="Times New Roman" panose="02020603050405020304" pitchFamily="18" charset="0"/>
                <a:cs typeface="Times New Roman" panose="02020603050405020304" pitchFamily="18" charset="0"/>
              </a:rPr>
              <a:t>    Короткие </a:t>
            </a:r>
            <a:r>
              <a:rPr lang="ru-RU" dirty="0">
                <a:latin typeface="Times New Roman" panose="02020603050405020304" pitchFamily="18" charset="0"/>
                <a:cs typeface="Times New Roman" panose="02020603050405020304" pitchFamily="18" charset="0"/>
              </a:rPr>
              <a:t>рассказы, составляющие единое сюжетное повествование </a:t>
            </a:r>
            <a:r>
              <a:rPr lang="ru-RU" dirty="0" smtClean="0">
                <a:latin typeface="Times New Roman" panose="02020603050405020304" pitchFamily="18" charset="0"/>
                <a:cs typeface="Times New Roman" panose="02020603050405020304" pitchFamily="18" charset="0"/>
              </a:rPr>
              <a:t>о </a:t>
            </a:r>
            <a:r>
              <a:rPr lang="ru-RU" dirty="0">
                <a:latin typeface="Times New Roman" panose="02020603050405020304" pitchFamily="18" charset="0"/>
                <a:cs typeface="Times New Roman" panose="02020603050405020304" pitchFamily="18" charset="0"/>
              </a:rPr>
              <a:t>самых выдающихся сражениях в ВОВ, </a:t>
            </a:r>
            <a:r>
              <a:rPr lang="ru-RU" dirty="0" smtClean="0">
                <a:latin typeface="Times New Roman" panose="02020603050405020304" pitchFamily="18" charset="0"/>
                <a:cs typeface="Times New Roman" panose="02020603050405020304" pitchFamily="18" charset="0"/>
              </a:rPr>
              <a:t>                   о </a:t>
            </a:r>
            <a:r>
              <a:rPr lang="ru-RU" dirty="0">
                <a:latin typeface="Times New Roman" panose="02020603050405020304" pitchFamily="18" charset="0"/>
                <a:cs typeface="Times New Roman" panose="02020603050405020304" pitchFamily="18" charset="0"/>
              </a:rPr>
              <a:t>героических подвигах советских воинов. Издание рассчитана на школьников среднего возраста.</a:t>
            </a:r>
          </a:p>
          <a:p>
            <a:endParaRPr lang="ru-RU" dirty="0">
              <a:latin typeface="Times New Roman" panose="02020603050405020304" pitchFamily="18" charset="0"/>
              <a:cs typeface="Times New Roman" panose="02020603050405020304" pitchFamily="18" charset="0"/>
            </a:endParaRPr>
          </a:p>
        </p:txBody>
      </p:sp>
      <p:pic>
        <p:nvPicPr>
          <p:cNvPr id="6" name="Рисунок 5" descr="http://roslavl.library67.ru/files/396/resize/39833984_500_102.jpg">
            <a:hlinkClick r:id="rId3"/>
          </p:cNvPr>
          <p:cNvPicPr/>
          <p:nvPr/>
        </p:nvPicPr>
        <p:blipFill>
          <a:blip r:embed="rId4">
            <a:extLst>
              <a:ext uri="{28A0092B-C50C-407E-A947-70E740481C1C}">
                <a14:useLocalDpi xmlns:a14="http://schemas.microsoft.com/office/drawing/2010/main" val="0"/>
              </a:ext>
            </a:extLst>
          </a:blip>
          <a:srcRect/>
          <a:stretch>
            <a:fillRect/>
          </a:stretch>
        </p:blipFill>
        <p:spPr bwMode="auto">
          <a:xfrm>
            <a:off x="755576" y="5589240"/>
            <a:ext cx="7632848" cy="576063"/>
          </a:xfrm>
          <a:prstGeom prst="rect">
            <a:avLst/>
          </a:prstGeom>
          <a:noFill/>
          <a:ln>
            <a:noFill/>
          </a:ln>
        </p:spPr>
      </p:pic>
    </p:spTree>
    <p:extLst>
      <p:ext uri="{BB962C8B-B14F-4D97-AF65-F5344CB8AC3E}">
        <p14:creationId xmlns:p14="http://schemas.microsoft.com/office/powerpoint/2010/main" val="182967601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descr="D:\Данные\Рабочие документы\2015\2015-02-19 09.16.55.jpg"/>
          <p:cNvPicPr>
            <a:picLocks noGrp="1"/>
          </p:cNvPicPr>
          <p:nvPr>
            <p:ph sz="quarter" idx="13"/>
          </p:nvPr>
        </p:nvPicPr>
        <p:blipFill rotWithShape="1">
          <a:blip r:embed="rId2" cstate="print">
            <a:extLst>
              <a:ext uri="{28A0092B-C50C-407E-A947-70E740481C1C}">
                <a14:useLocalDpi xmlns:a14="http://schemas.microsoft.com/office/drawing/2010/main" val="0"/>
              </a:ext>
            </a:extLst>
          </a:blip>
          <a:srcRect l="10119" t="2679" r="10119" b="3549"/>
          <a:stretch/>
        </p:blipFill>
        <p:spPr bwMode="auto">
          <a:xfrm>
            <a:off x="539552" y="1268760"/>
            <a:ext cx="2736304" cy="3960440"/>
          </a:xfrm>
          <a:prstGeom prst="rect">
            <a:avLst/>
          </a:prstGeom>
          <a:noFill/>
          <a:ln>
            <a:noFill/>
          </a:ln>
          <a:extLst>
            <a:ext uri="{53640926-AAD7-44D8-BBD7-CCE9431645EC}">
              <a14:shadowObscured xmlns:a14="http://schemas.microsoft.com/office/drawing/2010/main"/>
            </a:ext>
          </a:extLst>
        </p:spPr>
      </p:pic>
      <p:sp>
        <p:nvSpPr>
          <p:cNvPr id="4" name="Объект 3"/>
          <p:cNvSpPr>
            <a:spLocks noGrp="1"/>
          </p:cNvSpPr>
          <p:nvPr>
            <p:ph sz="quarter" idx="14"/>
          </p:nvPr>
        </p:nvSpPr>
        <p:spPr>
          <a:xfrm>
            <a:off x="3563888" y="1124744"/>
            <a:ext cx="5256584" cy="4752528"/>
          </a:xfrm>
        </p:spPr>
        <p:txBody>
          <a:bodyPr>
            <a:normAutofit fontScale="55000" lnSpcReduction="20000"/>
          </a:bodyPr>
          <a:lstStyle/>
          <a:p>
            <a:pPr marL="0" indent="0">
              <a:buNone/>
            </a:pPr>
            <a:r>
              <a:rPr lang="ru-RU" sz="3600" b="1" dirty="0" smtClean="0"/>
              <a:t>      </a:t>
            </a:r>
            <a:r>
              <a:rPr lang="ru-RU" sz="3600" b="1" dirty="0" smtClean="0">
                <a:latin typeface="Times New Roman" panose="02020603050405020304" pitchFamily="18" charset="0"/>
                <a:cs typeface="Times New Roman" panose="02020603050405020304" pitchFamily="18" charset="0"/>
              </a:rPr>
              <a:t>Васильев </a:t>
            </a:r>
            <a:r>
              <a:rPr lang="ru-RU" sz="3600" b="1" dirty="0">
                <a:latin typeface="Times New Roman" panose="02020603050405020304" pitchFamily="18" charset="0"/>
                <a:cs typeface="Times New Roman" panose="02020603050405020304" pitchFamily="18" charset="0"/>
              </a:rPr>
              <a:t>Б.Л</a:t>
            </a:r>
            <a:r>
              <a:rPr lang="ru-RU" sz="3600" b="1" dirty="0" smtClean="0">
                <a:latin typeface="Times New Roman" panose="02020603050405020304" pitchFamily="18" charset="0"/>
                <a:cs typeface="Times New Roman" panose="02020603050405020304" pitchFamily="18" charset="0"/>
              </a:rPr>
              <a:t>. </a:t>
            </a:r>
            <a:r>
              <a:rPr lang="ru-RU" sz="3600" b="1" dirty="0" smtClean="0">
                <a:latin typeface="Times New Roman" panose="02020603050405020304" pitchFamily="18" charset="0"/>
                <a:cs typeface="Times New Roman" panose="02020603050405020304" pitchFamily="18" charset="0"/>
              </a:rPr>
              <a:t>А </a:t>
            </a:r>
            <a:r>
              <a:rPr lang="ru-RU" sz="3600" b="1" dirty="0">
                <a:latin typeface="Times New Roman" panose="02020603050405020304" pitchFamily="18" charset="0"/>
                <a:cs typeface="Times New Roman" panose="02020603050405020304" pitchFamily="18" charset="0"/>
              </a:rPr>
              <a:t>зори здесь тихие…: Повесть.- М.: Дет. лит., 1987.- 141 с.: ил</a:t>
            </a:r>
            <a:r>
              <a:rPr lang="ru-RU" sz="3600" b="1" dirty="0" smtClean="0">
                <a:latin typeface="Times New Roman" panose="02020603050405020304" pitchFamily="18" charset="0"/>
                <a:cs typeface="Times New Roman" panose="02020603050405020304" pitchFamily="18" charset="0"/>
              </a:rPr>
              <a:t>.</a:t>
            </a:r>
            <a:endParaRPr lang="ru-RU" sz="3600" dirty="0">
              <a:latin typeface="Times New Roman" panose="02020603050405020304" pitchFamily="18" charset="0"/>
              <a:cs typeface="Times New Roman" panose="02020603050405020304" pitchFamily="18" charset="0"/>
            </a:endParaRPr>
          </a:p>
          <a:p>
            <a:pPr marL="0" indent="0">
              <a:buNone/>
            </a:pPr>
            <a:r>
              <a:rPr lang="ru-RU" sz="3300" dirty="0" smtClean="0">
                <a:latin typeface="Times New Roman" panose="02020603050405020304" pitchFamily="18" charset="0"/>
                <a:cs typeface="Times New Roman" panose="02020603050405020304" pitchFamily="18" charset="0"/>
              </a:rPr>
              <a:t>   Повесть </a:t>
            </a:r>
            <a:r>
              <a:rPr lang="ru-RU" sz="3300" dirty="0">
                <a:latin typeface="Times New Roman" panose="02020603050405020304" pitchFamily="18" charset="0"/>
                <a:cs typeface="Times New Roman" panose="02020603050405020304" pitchFamily="18" charset="0"/>
              </a:rPr>
              <a:t>о героизме советских </a:t>
            </a:r>
            <a:r>
              <a:rPr lang="ru-RU" sz="3300" dirty="0" smtClean="0">
                <a:latin typeface="Times New Roman" panose="02020603050405020304" pitchFamily="18" charset="0"/>
                <a:cs typeface="Times New Roman" panose="02020603050405020304" pitchFamily="18" charset="0"/>
              </a:rPr>
              <a:t>девушек          </a:t>
            </a:r>
            <a:r>
              <a:rPr lang="ru-RU" sz="3300" dirty="0">
                <a:latin typeface="Times New Roman" panose="02020603050405020304" pitchFamily="18" charset="0"/>
                <a:cs typeface="Times New Roman" panose="02020603050405020304" pitchFamily="18" charset="0"/>
              </a:rPr>
              <a:t>во время ВОВ</a:t>
            </a:r>
            <a:r>
              <a:rPr lang="ru-RU" sz="3300" dirty="0" smtClean="0">
                <a:latin typeface="Times New Roman" panose="02020603050405020304" pitchFamily="18" charset="0"/>
                <a:cs typeface="Times New Roman" panose="02020603050405020304" pitchFamily="18" charset="0"/>
              </a:rPr>
              <a:t>.</a:t>
            </a:r>
            <a:r>
              <a:rPr lang="ru-RU" sz="3300" dirty="0">
                <a:latin typeface="Times New Roman" panose="02020603050405020304" pitchFamily="18" charset="0"/>
                <a:cs typeface="Times New Roman" panose="02020603050405020304" pitchFamily="18" charset="0"/>
              </a:rPr>
              <a:t> Повесть о героизме советских девушек </a:t>
            </a:r>
            <a:r>
              <a:rPr lang="ru-RU" sz="3300" dirty="0" smtClean="0">
                <a:latin typeface="Times New Roman" panose="02020603050405020304" pitchFamily="18" charset="0"/>
                <a:cs typeface="Times New Roman" panose="02020603050405020304" pitchFamily="18" charset="0"/>
              </a:rPr>
              <a:t>во </a:t>
            </a:r>
            <a:r>
              <a:rPr lang="ru-RU" sz="3300" dirty="0">
                <a:latin typeface="Times New Roman" panose="02020603050405020304" pitchFamily="18" charset="0"/>
                <a:cs typeface="Times New Roman" panose="02020603050405020304" pitchFamily="18" charset="0"/>
              </a:rPr>
              <a:t>время ВОВ.</a:t>
            </a:r>
            <a:r>
              <a:rPr lang="ru-RU" sz="3300" dirty="0"/>
              <a:t> </a:t>
            </a:r>
            <a:r>
              <a:rPr lang="ru-RU" dirty="0"/>
              <a:t>“</a:t>
            </a:r>
            <a:r>
              <a:rPr lang="ru-RU" sz="3200" dirty="0"/>
              <a:t>А зори здесь тихие...” - это повесть о войне. Действие происходит в годы Великой Отечественной войны. На одном из железнодорожных разъездов службу несут бойцы отдельного зенитно-пулеметного батальона. Эти бойцы - девушки, а командует ими старшина Федот </a:t>
            </a:r>
            <a:r>
              <a:rPr lang="ru-RU" sz="3200" dirty="0" err="1"/>
              <a:t>Евграфыч</a:t>
            </a:r>
            <a:r>
              <a:rPr lang="ru-RU" sz="3200" dirty="0"/>
              <a:t> Басков. Сначала это место было тихим уголком. Девушки иногда по ночам стреляли по самолетам. В один день случилось нечто непредвиденное. Появились немцы. Преследуя их в лесу, девушки во главе с Васковым вступают с ними в неравный бой. Они гибнут одна за другой, но ярость и боль, желание отомстить помогают </a:t>
            </a:r>
            <a:r>
              <a:rPr lang="ru-RU" sz="3200" dirty="0" smtClean="0"/>
              <a:t>Васкову </a:t>
            </a:r>
            <a:r>
              <a:rPr lang="ru-RU" sz="3200" dirty="0"/>
              <a:t>победить.</a:t>
            </a:r>
            <a:br>
              <a:rPr lang="ru-RU" sz="3200" dirty="0"/>
            </a:br>
            <a:r>
              <a:rPr lang="ru-RU" sz="3200" dirty="0"/>
              <a:t>Вся повесть написана легко, разговорным языком.</a:t>
            </a:r>
            <a:endParaRPr lang="ru-RU" sz="3200" dirty="0">
              <a:latin typeface="Times New Roman" panose="02020603050405020304" pitchFamily="18" charset="0"/>
              <a:cs typeface="Times New Roman" panose="02020603050405020304" pitchFamily="18" charset="0"/>
            </a:endParaRPr>
          </a:p>
          <a:p>
            <a:endParaRPr lang="ru-RU" sz="3200" dirty="0">
              <a:latin typeface="Times New Roman" panose="02020603050405020304" pitchFamily="18" charset="0"/>
              <a:cs typeface="Times New Roman" panose="02020603050405020304" pitchFamily="18" charset="0"/>
            </a:endParaRPr>
          </a:p>
        </p:txBody>
      </p:sp>
      <p:pic>
        <p:nvPicPr>
          <p:cNvPr id="6" name="Рисунок 5" descr="http://roslavl.library67.ru/files/396/resize/39833984_500_102.jpg">
            <a:hlinkClick r:id="rId3"/>
          </p:cNvPr>
          <p:cNvPicPr/>
          <p:nvPr/>
        </p:nvPicPr>
        <p:blipFill>
          <a:blip r:embed="rId4">
            <a:extLst>
              <a:ext uri="{28A0092B-C50C-407E-A947-70E740481C1C}">
                <a14:useLocalDpi xmlns:a14="http://schemas.microsoft.com/office/drawing/2010/main" val="0"/>
              </a:ext>
            </a:extLst>
          </a:blip>
          <a:srcRect/>
          <a:stretch>
            <a:fillRect/>
          </a:stretch>
        </p:blipFill>
        <p:spPr bwMode="auto">
          <a:xfrm>
            <a:off x="729692" y="6021288"/>
            <a:ext cx="7632848" cy="576063"/>
          </a:xfrm>
          <a:prstGeom prst="rect">
            <a:avLst/>
          </a:prstGeom>
          <a:noFill/>
          <a:ln>
            <a:noFill/>
          </a:ln>
        </p:spPr>
      </p:pic>
    </p:spTree>
    <p:extLst>
      <p:ext uri="{BB962C8B-B14F-4D97-AF65-F5344CB8AC3E}">
        <p14:creationId xmlns:p14="http://schemas.microsoft.com/office/powerpoint/2010/main" val="21261052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descr="D:\Данные\Рабочие документы\2015\2015-02-19 09.16.08.jpg"/>
          <p:cNvPicPr>
            <a:picLocks noGrp="1"/>
          </p:cNvPicPr>
          <p:nvPr>
            <p:ph sz="quarter" idx="13"/>
          </p:nvPr>
        </p:nvPicPr>
        <p:blipFill rotWithShape="1">
          <a:blip r:embed="rId2" cstate="print">
            <a:extLst>
              <a:ext uri="{28A0092B-C50C-407E-A947-70E740481C1C}">
                <a14:useLocalDpi xmlns:a14="http://schemas.microsoft.com/office/drawing/2010/main" val="0"/>
              </a:ext>
            </a:extLst>
          </a:blip>
          <a:srcRect l="3661" t="5638" r="5395" b="6769"/>
          <a:stretch/>
        </p:blipFill>
        <p:spPr bwMode="auto">
          <a:xfrm>
            <a:off x="683568" y="1196752"/>
            <a:ext cx="2880320" cy="3960440"/>
          </a:xfrm>
          <a:prstGeom prst="rect">
            <a:avLst/>
          </a:prstGeom>
          <a:noFill/>
          <a:ln>
            <a:noFill/>
          </a:ln>
          <a:extLst>
            <a:ext uri="{53640926-AAD7-44D8-BBD7-CCE9431645EC}">
              <a14:shadowObscured xmlns:a14="http://schemas.microsoft.com/office/drawing/2010/main"/>
            </a:ext>
          </a:extLst>
        </p:spPr>
      </p:pic>
      <p:sp>
        <p:nvSpPr>
          <p:cNvPr id="4" name="Объект 3"/>
          <p:cNvSpPr>
            <a:spLocks noGrp="1"/>
          </p:cNvSpPr>
          <p:nvPr>
            <p:ph sz="quarter" idx="14"/>
          </p:nvPr>
        </p:nvSpPr>
        <p:spPr>
          <a:xfrm>
            <a:off x="4355976" y="548680"/>
            <a:ext cx="4320480" cy="4968552"/>
          </a:xfrm>
        </p:spPr>
        <p:txBody>
          <a:bodyPr>
            <a:normAutofit lnSpcReduction="10000"/>
          </a:bodyPr>
          <a:lstStyle/>
          <a:p>
            <a:pPr marL="0" indent="0">
              <a:buNone/>
            </a:pPr>
            <a:r>
              <a:rPr lang="ru-RU" b="1" dirty="0" smtClean="0">
                <a:latin typeface="Times New Roman" panose="02020603050405020304" pitchFamily="18" charset="0"/>
                <a:cs typeface="Times New Roman" panose="02020603050405020304" pitchFamily="18" charset="0"/>
              </a:rPr>
              <a:t>     </a:t>
            </a:r>
            <a:r>
              <a:rPr lang="ru-RU" b="1" dirty="0" err="1" smtClean="0">
                <a:latin typeface="Times New Roman" panose="02020603050405020304" pitchFamily="18" charset="0"/>
                <a:cs typeface="Times New Roman" panose="02020603050405020304" pitchFamily="18" charset="0"/>
              </a:rPr>
              <a:t>Душкин</a:t>
            </a:r>
            <a:r>
              <a:rPr lang="ru-RU" b="1" dirty="0" smtClean="0">
                <a:latin typeface="Times New Roman" panose="02020603050405020304" pitchFamily="18" charset="0"/>
                <a:cs typeface="Times New Roman" panose="02020603050405020304" pitchFamily="18" charset="0"/>
              </a:rPr>
              <a:t> </a:t>
            </a:r>
            <a:r>
              <a:rPr lang="ru-RU" b="1" dirty="0">
                <a:latin typeface="Times New Roman" panose="02020603050405020304" pitchFamily="18" charset="0"/>
                <a:cs typeface="Times New Roman" panose="02020603050405020304" pitchFamily="18" charset="0"/>
              </a:rPr>
              <a:t>Н. А война шла…: Повесть.- Алма-Ата: </a:t>
            </a:r>
            <a:r>
              <a:rPr lang="ru-RU" b="1" dirty="0" err="1">
                <a:latin typeface="Times New Roman" panose="02020603050405020304" pitchFamily="18" charset="0"/>
                <a:cs typeface="Times New Roman" panose="02020603050405020304" pitchFamily="18" charset="0"/>
              </a:rPr>
              <a:t>Жалын</a:t>
            </a:r>
            <a:r>
              <a:rPr lang="ru-RU" b="1" dirty="0">
                <a:latin typeface="Times New Roman" panose="02020603050405020304" pitchFamily="18" charset="0"/>
                <a:cs typeface="Times New Roman" panose="02020603050405020304" pitchFamily="18" charset="0"/>
              </a:rPr>
              <a:t>, 1987.- 176 с.</a:t>
            </a:r>
            <a:endParaRPr lang="ru-RU" dirty="0">
              <a:latin typeface="Times New Roman" panose="02020603050405020304" pitchFamily="18" charset="0"/>
              <a:cs typeface="Times New Roman" panose="02020603050405020304" pitchFamily="18" charset="0"/>
            </a:endParaRPr>
          </a:p>
          <a:p>
            <a:pPr marL="0" indent="0">
              <a:buNone/>
            </a:pPr>
            <a:r>
              <a:rPr lang="ru-RU" dirty="0" smtClean="0">
                <a:latin typeface="Times New Roman" panose="02020603050405020304" pitchFamily="18" charset="0"/>
                <a:cs typeface="Times New Roman" panose="02020603050405020304" pitchFamily="18" charset="0"/>
              </a:rPr>
              <a:t>     Главные </a:t>
            </a:r>
            <a:r>
              <a:rPr lang="ru-RU" dirty="0">
                <a:latin typeface="Times New Roman" panose="02020603050405020304" pitchFamily="18" charset="0"/>
                <a:cs typeface="Times New Roman" panose="02020603050405020304" pitchFamily="18" charset="0"/>
              </a:rPr>
              <a:t>герои повести живут и действуют в условиях военного времени. Они пока не на фронте – в глубоком тылу, но, работая на заводе, обучаясь в военном училище, готовят себя к схватке с врагом. Неудачи первого периода войны глубоко тревожат их, но они беспредельно верят в силу советского народа, в Победу.</a:t>
            </a:r>
          </a:p>
          <a:p>
            <a:endParaRPr lang="ru-RU" dirty="0">
              <a:latin typeface="Times New Roman" panose="02020603050405020304" pitchFamily="18" charset="0"/>
              <a:cs typeface="Times New Roman" panose="02020603050405020304" pitchFamily="18" charset="0"/>
            </a:endParaRPr>
          </a:p>
        </p:txBody>
      </p:sp>
      <p:pic>
        <p:nvPicPr>
          <p:cNvPr id="6" name="Рисунок 5" descr="http://roslavl.library67.ru/files/396/resize/39833984_500_102.jpg">
            <a:hlinkClick r:id="rId3"/>
          </p:cNvPr>
          <p:cNvPicPr/>
          <p:nvPr/>
        </p:nvPicPr>
        <p:blipFill>
          <a:blip r:embed="rId4">
            <a:extLst>
              <a:ext uri="{28A0092B-C50C-407E-A947-70E740481C1C}">
                <a14:useLocalDpi xmlns:a14="http://schemas.microsoft.com/office/drawing/2010/main" val="0"/>
              </a:ext>
            </a:extLst>
          </a:blip>
          <a:srcRect/>
          <a:stretch>
            <a:fillRect/>
          </a:stretch>
        </p:blipFill>
        <p:spPr bwMode="auto">
          <a:xfrm>
            <a:off x="755576" y="5517232"/>
            <a:ext cx="7632848" cy="648071"/>
          </a:xfrm>
          <a:prstGeom prst="rect">
            <a:avLst/>
          </a:prstGeom>
          <a:noFill/>
          <a:ln>
            <a:noFill/>
          </a:ln>
        </p:spPr>
      </p:pic>
    </p:spTree>
    <p:extLst>
      <p:ext uri="{BB962C8B-B14F-4D97-AF65-F5344CB8AC3E}">
        <p14:creationId xmlns:p14="http://schemas.microsoft.com/office/powerpoint/2010/main" val="4649897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descr="D:\Данные\Рабочие документы\2015\2015-02-19 09.15.06.jpg"/>
          <p:cNvPicPr>
            <a:picLocks noGrp="1"/>
          </p:cNvPicPr>
          <p:nvPr>
            <p:ph sz="quarter" idx="13"/>
          </p:nvPr>
        </p:nvPicPr>
        <p:blipFill rotWithShape="1">
          <a:blip r:embed="rId2" cstate="print">
            <a:extLst>
              <a:ext uri="{28A0092B-C50C-407E-A947-70E740481C1C}">
                <a14:useLocalDpi xmlns:a14="http://schemas.microsoft.com/office/drawing/2010/main" val="0"/>
              </a:ext>
            </a:extLst>
          </a:blip>
          <a:srcRect l="7385" t="4987" r="2886" b="6371"/>
          <a:stretch/>
        </p:blipFill>
        <p:spPr bwMode="auto">
          <a:xfrm>
            <a:off x="539552" y="1124744"/>
            <a:ext cx="2952328" cy="3960440"/>
          </a:xfrm>
          <a:prstGeom prst="rect">
            <a:avLst/>
          </a:prstGeom>
          <a:noFill/>
          <a:ln>
            <a:noFill/>
          </a:ln>
          <a:extLst>
            <a:ext uri="{53640926-AAD7-44D8-BBD7-CCE9431645EC}">
              <a14:shadowObscured xmlns:a14="http://schemas.microsoft.com/office/drawing/2010/main"/>
            </a:ext>
          </a:extLst>
        </p:spPr>
      </p:pic>
      <p:sp>
        <p:nvSpPr>
          <p:cNvPr id="4" name="Объект 3"/>
          <p:cNvSpPr>
            <a:spLocks noGrp="1"/>
          </p:cNvSpPr>
          <p:nvPr>
            <p:ph sz="quarter" idx="14"/>
          </p:nvPr>
        </p:nvSpPr>
        <p:spPr>
          <a:xfrm>
            <a:off x="3851920" y="476672"/>
            <a:ext cx="4968552" cy="5184576"/>
          </a:xfrm>
        </p:spPr>
        <p:txBody>
          <a:bodyPr>
            <a:normAutofit fontScale="85000" lnSpcReduction="10000"/>
          </a:bodyPr>
          <a:lstStyle/>
          <a:p>
            <a:pPr marL="0" indent="0">
              <a:buNone/>
            </a:pPr>
            <a:r>
              <a:rPr lang="ru-RU" b="1" dirty="0" smtClean="0">
                <a:latin typeface="Times New Roman" panose="02020603050405020304" pitchFamily="18" charset="0"/>
                <a:cs typeface="Times New Roman" panose="02020603050405020304" pitchFamily="18" charset="0"/>
              </a:rPr>
              <a:t>    </a:t>
            </a:r>
            <a:r>
              <a:rPr lang="ru-RU" sz="2600" b="1" dirty="0" smtClean="0">
                <a:latin typeface="Times New Roman" panose="02020603050405020304" pitchFamily="18" charset="0"/>
                <a:cs typeface="Times New Roman" panose="02020603050405020304" pitchFamily="18" charset="0"/>
              </a:rPr>
              <a:t>Краснер </a:t>
            </a:r>
            <a:r>
              <a:rPr lang="ru-RU" sz="2600" b="1" dirty="0">
                <a:latin typeface="Times New Roman" panose="02020603050405020304" pitchFamily="18" charset="0"/>
                <a:cs typeface="Times New Roman" panose="02020603050405020304" pitchFamily="18" charset="0"/>
              </a:rPr>
              <a:t>В. Дневник, который не был написан: Повесть.- Алма-Ата: </a:t>
            </a:r>
            <a:r>
              <a:rPr lang="ru-RU" sz="2600" b="1" dirty="0" err="1">
                <a:latin typeface="Times New Roman" panose="02020603050405020304" pitchFamily="18" charset="0"/>
                <a:cs typeface="Times New Roman" panose="02020603050405020304" pitchFamily="18" charset="0"/>
              </a:rPr>
              <a:t>Жалын</a:t>
            </a:r>
            <a:r>
              <a:rPr lang="ru-RU" sz="2600" b="1" dirty="0">
                <a:latin typeface="Times New Roman" panose="02020603050405020304" pitchFamily="18" charset="0"/>
                <a:cs typeface="Times New Roman" panose="02020603050405020304" pitchFamily="18" charset="0"/>
              </a:rPr>
              <a:t>, 1982.- 104 с.</a:t>
            </a:r>
            <a:endParaRPr lang="ru-RU" sz="2600" dirty="0">
              <a:latin typeface="Times New Roman" panose="02020603050405020304" pitchFamily="18" charset="0"/>
              <a:cs typeface="Times New Roman" panose="02020603050405020304" pitchFamily="18" charset="0"/>
            </a:endParaRPr>
          </a:p>
          <a:p>
            <a:pPr marL="0" indent="0">
              <a:buNone/>
            </a:pPr>
            <a:r>
              <a:rPr lang="ru-RU" sz="2600" dirty="0" smtClean="0">
                <a:latin typeface="Times New Roman" panose="02020603050405020304" pitchFamily="18" charset="0"/>
                <a:cs typeface="Times New Roman" panose="02020603050405020304" pitchFamily="18" charset="0"/>
              </a:rPr>
              <a:t>     Эта </a:t>
            </a:r>
            <a:r>
              <a:rPr lang="ru-RU" sz="2600" dirty="0">
                <a:latin typeface="Times New Roman" panose="02020603050405020304" pitchFamily="18" charset="0"/>
                <a:cs typeface="Times New Roman" panose="02020603050405020304" pitchFamily="18" charset="0"/>
              </a:rPr>
              <a:t>повесть о первых днях войны, увиденных глазами мальчика, </a:t>
            </a:r>
            <a:r>
              <a:rPr lang="ru-RU" sz="2600" dirty="0" smtClean="0">
                <a:latin typeface="Times New Roman" panose="02020603050405020304" pitchFamily="18" charset="0"/>
                <a:cs typeface="Times New Roman" panose="02020603050405020304" pitchFamily="18" charset="0"/>
              </a:rPr>
              <a:t>               о </a:t>
            </a:r>
            <a:r>
              <a:rPr lang="ru-RU" sz="2600" dirty="0">
                <a:latin typeface="Times New Roman" panose="02020603050405020304" pitchFamily="18" charset="0"/>
                <a:cs typeface="Times New Roman" panose="02020603050405020304" pitchFamily="18" charset="0"/>
              </a:rPr>
              <a:t>полной горечи и утрат эвакуации детского дома в далёкий тыл, </a:t>
            </a:r>
            <a:r>
              <a:rPr lang="ru-RU" sz="2600" dirty="0" smtClean="0">
                <a:latin typeface="Times New Roman" panose="02020603050405020304" pitchFamily="18" charset="0"/>
                <a:cs typeface="Times New Roman" panose="02020603050405020304" pitchFamily="18" charset="0"/>
              </a:rPr>
              <a:t>                о </a:t>
            </a:r>
            <a:r>
              <a:rPr lang="ru-RU" sz="2600" dirty="0">
                <a:latin typeface="Times New Roman" panose="02020603050405020304" pitchFamily="18" charset="0"/>
                <a:cs typeface="Times New Roman" panose="02020603050405020304" pitchFamily="18" charset="0"/>
              </a:rPr>
              <a:t>нескончаемых воздушных тревогах, об ужасах бомбежек и обстрелов, невзгодах и лишениях, выпавших на долю детей военного времени.</a:t>
            </a:r>
          </a:p>
          <a:p>
            <a:pPr marL="0" indent="0">
              <a:buNone/>
            </a:pPr>
            <a:r>
              <a:rPr lang="ru-RU" sz="2600" dirty="0" smtClean="0">
                <a:latin typeface="Times New Roman" panose="02020603050405020304" pitchFamily="18" charset="0"/>
                <a:cs typeface="Times New Roman" panose="02020603050405020304" pitchFamily="18" charset="0"/>
              </a:rPr>
              <a:t>    Повесть </a:t>
            </a:r>
            <a:r>
              <a:rPr lang="ru-RU" sz="2600" dirty="0">
                <a:latin typeface="Times New Roman" panose="02020603050405020304" pitchFamily="18" charset="0"/>
                <a:cs typeface="Times New Roman" panose="02020603050405020304" pitchFamily="18" charset="0"/>
              </a:rPr>
              <a:t>рассказывает о людях, отдавших все обездоленным детям. Написанная в форме дневника, книга еще раз напоминает нам, как дорог мир, какой нелегкой ценой он был завоеван.</a:t>
            </a:r>
          </a:p>
          <a:p>
            <a:endParaRPr lang="ru-RU" sz="2600" dirty="0">
              <a:latin typeface="Times New Roman" panose="02020603050405020304" pitchFamily="18" charset="0"/>
              <a:cs typeface="Times New Roman" panose="02020603050405020304" pitchFamily="18" charset="0"/>
            </a:endParaRPr>
          </a:p>
        </p:txBody>
      </p:sp>
      <p:pic>
        <p:nvPicPr>
          <p:cNvPr id="6" name="Рисунок 5" descr="http://roslavl.library67.ru/files/396/resize/39833984_500_102.jpg">
            <a:hlinkClick r:id="rId3"/>
          </p:cNvPr>
          <p:cNvPicPr/>
          <p:nvPr/>
        </p:nvPicPr>
        <p:blipFill>
          <a:blip r:embed="rId4">
            <a:extLst>
              <a:ext uri="{28A0092B-C50C-407E-A947-70E740481C1C}">
                <a14:useLocalDpi xmlns:a14="http://schemas.microsoft.com/office/drawing/2010/main" val="0"/>
              </a:ext>
            </a:extLst>
          </a:blip>
          <a:srcRect/>
          <a:stretch>
            <a:fillRect/>
          </a:stretch>
        </p:blipFill>
        <p:spPr bwMode="auto">
          <a:xfrm>
            <a:off x="755576" y="5517232"/>
            <a:ext cx="7632848" cy="648071"/>
          </a:xfrm>
          <a:prstGeom prst="rect">
            <a:avLst/>
          </a:prstGeom>
          <a:noFill/>
          <a:ln>
            <a:noFill/>
          </a:ln>
        </p:spPr>
      </p:pic>
    </p:spTree>
    <p:extLst>
      <p:ext uri="{BB962C8B-B14F-4D97-AF65-F5344CB8AC3E}">
        <p14:creationId xmlns:p14="http://schemas.microsoft.com/office/powerpoint/2010/main" val="30386185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normAutofit fontScale="90000"/>
          </a:bodyPr>
          <a:lstStyle/>
          <a:p>
            <a:r>
              <a:rPr lang="ru-RU" sz="2200" b="1" dirty="0" smtClean="0">
                <a:solidFill>
                  <a:srgbClr val="FF0000"/>
                </a:solidFill>
                <a:effectLst>
                  <a:outerShdw blurRad="38100" dist="38100" dir="2700000" algn="tl">
                    <a:srgbClr val="000000">
                      <a:alpha val="43137"/>
                    </a:srgbClr>
                  </a:outerShdw>
                </a:effectLst>
              </a:rPr>
              <a:t>Дорогие мои читатели, предлагаю вам виртуальный обзор литературы из фонда нашей школьной библиотеки о ВОВ, о подвигах наших дедов, которыми мы, их потомки, гордимся и помним. </a:t>
            </a:r>
            <a:br>
              <a:rPr lang="ru-RU" sz="2200" b="1" dirty="0" smtClean="0">
                <a:solidFill>
                  <a:srgbClr val="FF0000"/>
                </a:solidFill>
                <a:effectLst>
                  <a:outerShdw blurRad="38100" dist="38100" dir="2700000" algn="tl">
                    <a:srgbClr val="000000">
                      <a:alpha val="43137"/>
                    </a:srgbClr>
                  </a:outerShdw>
                </a:effectLst>
              </a:rPr>
            </a:br>
            <a:r>
              <a:rPr lang="en-US" sz="2000" dirty="0" smtClean="0">
                <a:solidFill>
                  <a:schemeClr val="tx2"/>
                </a:solidFill>
                <a:effectLst>
                  <a:outerShdw blurRad="38100" dist="38100" dir="2700000" algn="tl">
                    <a:srgbClr val="000000">
                      <a:alpha val="43137"/>
                    </a:srgbClr>
                  </a:outerShdw>
                </a:effectLst>
              </a:rPr>
              <a:t>R.S. </a:t>
            </a:r>
            <a:r>
              <a:rPr lang="ru-RU" sz="2000" i="1" dirty="0" smtClean="0">
                <a:solidFill>
                  <a:schemeClr val="tx2"/>
                </a:solidFill>
                <a:effectLst>
                  <a:outerShdw blurRad="38100" dist="38100" dir="2700000" algn="tl">
                    <a:srgbClr val="000000">
                      <a:alpha val="43137"/>
                    </a:srgbClr>
                  </a:outerShdw>
                </a:effectLst>
              </a:rPr>
              <a:t>Возможно некоторые из вас уже прочитали у меня какую-нибудь из перечисленных книг</a:t>
            </a:r>
            <a:r>
              <a:rPr lang="en-US" sz="2000" i="1" dirty="0" smtClean="0">
                <a:solidFill>
                  <a:schemeClr val="tx2"/>
                </a:solidFill>
                <a:effectLst>
                  <a:outerShdw blurRad="38100" dist="38100" dir="2700000" algn="tl">
                    <a:srgbClr val="000000">
                      <a:alpha val="43137"/>
                    </a:srgbClr>
                  </a:outerShdw>
                </a:effectLst>
              </a:rPr>
              <a:t> </a:t>
            </a:r>
            <a:r>
              <a:rPr lang="ru-RU" sz="2000" i="1" dirty="0" smtClean="0">
                <a:solidFill>
                  <a:schemeClr val="tx2"/>
                </a:solidFill>
                <a:effectLst>
                  <a:outerShdw blurRad="38100" dist="38100" dir="2700000" algn="tl">
                    <a:srgbClr val="000000">
                      <a:alpha val="43137"/>
                    </a:srgbClr>
                  </a:outerShdw>
                </a:effectLst>
              </a:rPr>
              <a:t>и вспомните по аннотациям содержание.</a:t>
            </a:r>
            <a:endParaRPr lang="ru-RU" sz="2000" dirty="0">
              <a:solidFill>
                <a:schemeClr val="tx2"/>
              </a:solidFill>
              <a:effectLst>
                <a:outerShdw blurRad="38100" dist="38100" dir="2700000" algn="tl">
                  <a:srgbClr val="000000">
                    <a:alpha val="43137"/>
                  </a:srgbClr>
                </a:outerShdw>
              </a:effectLst>
            </a:endParaRPr>
          </a:p>
        </p:txBody>
      </p:sp>
      <p:pic>
        <p:nvPicPr>
          <p:cNvPr id="4" name="Picture 2" descr="C:\Users\1\Desktop\фото видео\фото\2013-12-11 13.17.44.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49618"/>
          <a:stretch/>
        </p:blipFill>
        <p:spPr bwMode="auto">
          <a:xfrm>
            <a:off x="5292080" y="1884055"/>
            <a:ext cx="3744416" cy="4857315"/>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5" name="Picture 2" descr="G:\DCIM\Camera\2013-10-18 14.06.2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292773" y="1742063"/>
            <a:ext cx="4886046" cy="5112568"/>
          </a:xfrm>
          <a:prstGeom prst="rect">
            <a:avLst/>
          </a:prstGeom>
          <a:ln>
            <a:noFill/>
          </a:ln>
          <a:effectLst>
            <a:outerShdw blurRad="190500" algn="tl" rotWithShape="0">
              <a:srgbClr val="000000">
                <a:alpha val="70000"/>
              </a:srgbClr>
            </a:outerShdw>
          </a:effectLst>
          <a:extLst/>
        </p:spPr>
      </p:pic>
    </p:spTree>
    <p:extLst>
      <p:ext uri="{BB962C8B-B14F-4D97-AF65-F5344CB8AC3E}">
        <p14:creationId xmlns:p14="http://schemas.microsoft.com/office/powerpoint/2010/main" val="23056463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descr="D:\Данные\Рабочие документы\2015\2015-02-19 09.13.56.jpg"/>
          <p:cNvPicPr>
            <a:picLocks noGrp="1"/>
          </p:cNvPicPr>
          <p:nvPr>
            <p:ph sz="quarter" idx="13"/>
          </p:nvPr>
        </p:nvPicPr>
        <p:blipFill rotWithShape="1">
          <a:blip r:embed="rId2" cstate="print">
            <a:extLst>
              <a:ext uri="{28A0092B-C50C-407E-A947-70E740481C1C}">
                <a14:useLocalDpi xmlns:a14="http://schemas.microsoft.com/office/drawing/2010/main" val="0"/>
              </a:ext>
            </a:extLst>
          </a:blip>
          <a:srcRect l="5073" t="3986" r="2899" b="4686"/>
          <a:stretch/>
        </p:blipFill>
        <p:spPr bwMode="auto">
          <a:xfrm>
            <a:off x="683568" y="692696"/>
            <a:ext cx="2952328" cy="4032448"/>
          </a:xfrm>
          <a:prstGeom prst="rect">
            <a:avLst/>
          </a:prstGeom>
          <a:noFill/>
          <a:ln>
            <a:noFill/>
          </a:ln>
          <a:extLst>
            <a:ext uri="{53640926-AAD7-44D8-BBD7-CCE9431645EC}">
              <a14:shadowObscured xmlns:a14="http://schemas.microsoft.com/office/drawing/2010/main"/>
            </a:ext>
          </a:extLst>
        </p:spPr>
      </p:pic>
      <p:sp>
        <p:nvSpPr>
          <p:cNvPr id="4" name="Объект 3"/>
          <p:cNvSpPr>
            <a:spLocks noGrp="1"/>
          </p:cNvSpPr>
          <p:nvPr>
            <p:ph sz="quarter" idx="14"/>
          </p:nvPr>
        </p:nvSpPr>
        <p:spPr>
          <a:xfrm>
            <a:off x="4355976" y="620688"/>
            <a:ext cx="4248472" cy="4896544"/>
          </a:xfrm>
        </p:spPr>
        <p:txBody>
          <a:bodyPr>
            <a:normAutofit/>
          </a:bodyPr>
          <a:lstStyle/>
          <a:p>
            <a:pPr marL="0" indent="0">
              <a:buNone/>
            </a:pPr>
            <a:r>
              <a:rPr lang="ru-RU" b="1" dirty="0" smtClean="0">
                <a:latin typeface="Times New Roman" panose="02020603050405020304" pitchFamily="18" charset="0"/>
                <a:cs typeface="Times New Roman" panose="02020603050405020304" pitchFamily="18" charset="0"/>
              </a:rPr>
              <a:t>   Белозёров </a:t>
            </a:r>
            <a:r>
              <a:rPr lang="ru-RU" b="1" dirty="0">
                <a:latin typeface="Times New Roman" panose="02020603050405020304" pitchFamily="18" charset="0"/>
                <a:cs typeface="Times New Roman" panose="02020603050405020304" pitchFamily="18" charset="0"/>
              </a:rPr>
              <a:t>Т. Вечный огонь: Поэма.- М.: Малыш, 1985.-10 с.</a:t>
            </a:r>
            <a:endParaRPr lang="ru-RU" dirty="0">
              <a:latin typeface="Times New Roman" panose="02020603050405020304" pitchFamily="18" charset="0"/>
              <a:cs typeface="Times New Roman" panose="02020603050405020304" pitchFamily="18" charset="0"/>
            </a:endParaRPr>
          </a:p>
          <a:p>
            <a:pPr marL="0" indent="0">
              <a:buNone/>
            </a:pPr>
            <a:r>
              <a:rPr lang="ru-RU" dirty="0" smtClean="0">
                <a:latin typeface="Times New Roman" panose="02020603050405020304" pitchFamily="18" charset="0"/>
                <a:cs typeface="Times New Roman" panose="02020603050405020304" pitchFamily="18" charset="0"/>
              </a:rPr>
              <a:t>    В </a:t>
            </a:r>
            <a:r>
              <a:rPr lang="ru-RU" dirty="0">
                <a:latin typeface="Times New Roman" panose="02020603050405020304" pitchFamily="18" charset="0"/>
                <a:cs typeface="Times New Roman" panose="02020603050405020304" pitchFamily="18" charset="0"/>
              </a:rPr>
              <a:t>короткой поэме </a:t>
            </a:r>
            <a:r>
              <a:rPr lang="ru-RU" dirty="0" smtClean="0">
                <a:latin typeface="Times New Roman" panose="02020603050405020304" pitchFamily="18" charset="0"/>
                <a:cs typeface="Times New Roman" panose="02020603050405020304" pitchFamily="18" charset="0"/>
              </a:rPr>
              <a:t>Тимофея Белозёров </a:t>
            </a:r>
            <a:r>
              <a:rPr lang="ru-RU" dirty="0">
                <a:latin typeface="Times New Roman" panose="02020603050405020304" pitchFamily="18" charset="0"/>
                <a:cs typeface="Times New Roman" panose="02020603050405020304" pitchFamily="18" charset="0"/>
              </a:rPr>
              <a:t>школьникам младшего возраста повествует о героических подвигах бойцов, которые уберегли судьбу будущего поколения.</a:t>
            </a:r>
          </a:p>
          <a:p>
            <a:endParaRPr lang="ru-RU" dirty="0">
              <a:latin typeface="Times New Roman" panose="02020603050405020304" pitchFamily="18" charset="0"/>
              <a:cs typeface="Times New Roman" panose="02020603050405020304" pitchFamily="18" charset="0"/>
            </a:endParaRPr>
          </a:p>
        </p:txBody>
      </p:sp>
      <p:pic>
        <p:nvPicPr>
          <p:cNvPr id="6" name="Рисунок 5" descr="http://roslavl.library67.ru/files/396/resize/39833984_500_102.jpg">
            <a:hlinkClick r:id="rId3"/>
          </p:cNvPr>
          <p:cNvPicPr/>
          <p:nvPr/>
        </p:nvPicPr>
        <p:blipFill>
          <a:blip r:embed="rId4">
            <a:extLst>
              <a:ext uri="{28A0092B-C50C-407E-A947-70E740481C1C}">
                <a14:useLocalDpi xmlns:a14="http://schemas.microsoft.com/office/drawing/2010/main" val="0"/>
              </a:ext>
            </a:extLst>
          </a:blip>
          <a:srcRect/>
          <a:stretch>
            <a:fillRect/>
          </a:stretch>
        </p:blipFill>
        <p:spPr bwMode="auto">
          <a:xfrm>
            <a:off x="755576" y="5517232"/>
            <a:ext cx="7632848" cy="648071"/>
          </a:xfrm>
          <a:prstGeom prst="rect">
            <a:avLst/>
          </a:prstGeom>
          <a:noFill/>
          <a:ln>
            <a:noFill/>
          </a:ln>
        </p:spPr>
      </p:pic>
    </p:spTree>
    <p:extLst>
      <p:ext uri="{BB962C8B-B14F-4D97-AF65-F5344CB8AC3E}">
        <p14:creationId xmlns:p14="http://schemas.microsoft.com/office/powerpoint/2010/main" val="339192569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descr="D:\Данные\Рабочие документы\2015\2015-02-19 09.13.37.jpg"/>
          <p:cNvPicPr>
            <a:picLocks noGrp="1"/>
          </p:cNvPicPr>
          <p:nvPr>
            <p:ph sz="quarter" idx="13"/>
          </p:nvPr>
        </p:nvPicPr>
        <p:blipFill rotWithShape="1">
          <a:blip r:embed="rId2" cstate="print">
            <a:extLst>
              <a:ext uri="{28A0092B-C50C-407E-A947-70E740481C1C}">
                <a14:useLocalDpi xmlns:a14="http://schemas.microsoft.com/office/drawing/2010/main" val="0"/>
              </a:ext>
            </a:extLst>
          </a:blip>
          <a:srcRect l="9071" t="3254" r="9687" b="3551"/>
          <a:stretch/>
        </p:blipFill>
        <p:spPr bwMode="auto">
          <a:xfrm>
            <a:off x="827584" y="836712"/>
            <a:ext cx="2880320" cy="4032448"/>
          </a:xfrm>
          <a:prstGeom prst="rect">
            <a:avLst/>
          </a:prstGeom>
          <a:noFill/>
          <a:ln>
            <a:noFill/>
          </a:ln>
          <a:extLst>
            <a:ext uri="{53640926-AAD7-44D8-BBD7-CCE9431645EC}">
              <a14:shadowObscured xmlns:a14="http://schemas.microsoft.com/office/drawing/2010/main"/>
            </a:ext>
          </a:extLst>
        </p:spPr>
      </p:pic>
      <p:sp>
        <p:nvSpPr>
          <p:cNvPr id="4" name="Объект 3"/>
          <p:cNvSpPr>
            <a:spLocks noGrp="1"/>
          </p:cNvSpPr>
          <p:nvPr>
            <p:ph sz="quarter" idx="14"/>
          </p:nvPr>
        </p:nvSpPr>
        <p:spPr>
          <a:xfrm>
            <a:off x="4211960" y="1196752"/>
            <a:ext cx="4176464" cy="2736304"/>
          </a:xfrm>
        </p:spPr>
        <p:txBody>
          <a:bodyPr/>
          <a:lstStyle/>
          <a:p>
            <a:pPr marL="0" indent="0">
              <a:buNone/>
            </a:pPr>
            <a:r>
              <a:rPr lang="ru-RU" b="1" dirty="0" smtClean="0">
                <a:latin typeface="Times New Roman" panose="02020603050405020304" pitchFamily="18" charset="0"/>
                <a:cs typeface="Times New Roman" panose="02020603050405020304" pitchFamily="18" charset="0"/>
              </a:rPr>
              <a:t>     Субботин </a:t>
            </a:r>
            <a:r>
              <a:rPr lang="ru-RU" b="1" dirty="0">
                <a:latin typeface="Times New Roman" panose="02020603050405020304" pitchFamily="18" charset="0"/>
                <a:cs typeface="Times New Roman" panose="02020603050405020304" pitchFamily="18" charset="0"/>
              </a:rPr>
              <a:t>В. </a:t>
            </a:r>
            <a:r>
              <a:rPr lang="ru-RU" b="1" dirty="0" smtClean="0">
                <a:latin typeface="Times New Roman" panose="02020603050405020304" pitchFamily="18" charset="0"/>
                <a:cs typeface="Times New Roman" panose="02020603050405020304" pitchFamily="18" charset="0"/>
              </a:rPr>
              <a:t>       И </a:t>
            </a:r>
            <a:r>
              <a:rPr lang="ru-RU" b="1" dirty="0">
                <a:latin typeface="Times New Roman" panose="02020603050405020304" pitchFamily="18" charset="0"/>
                <a:cs typeface="Times New Roman" panose="02020603050405020304" pitchFamily="18" charset="0"/>
              </a:rPr>
              <a:t>настал мир: Рассказы.- М.: Дет. лит., 1981.- 47 с.</a:t>
            </a:r>
            <a:endParaRPr lang="ru-RU" dirty="0">
              <a:latin typeface="Times New Roman" panose="02020603050405020304" pitchFamily="18" charset="0"/>
              <a:cs typeface="Times New Roman" panose="02020603050405020304" pitchFamily="18" charset="0"/>
            </a:endParaRPr>
          </a:p>
          <a:p>
            <a:pPr marL="0" indent="0">
              <a:buNone/>
            </a:pPr>
            <a:r>
              <a:rPr lang="ru-RU" dirty="0" smtClean="0">
                <a:latin typeface="Times New Roman" panose="02020603050405020304" pitchFamily="18" charset="0"/>
                <a:cs typeface="Times New Roman" panose="02020603050405020304" pitchFamily="18" charset="0"/>
              </a:rPr>
              <a:t>     Рассказы </a:t>
            </a:r>
            <a:r>
              <a:rPr lang="ru-RU" dirty="0">
                <a:latin typeface="Times New Roman" panose="02020603050405020304" pitchFamily="18" charset="0"/>
                <a:cs typeface="Times New Roman" panose="02020603050405020304" pitchFamily="18" charset="0"/>
              </a:rPr>
              <a:t>о последних днях </a:t>
            </a:r>
            <a:r>
              <a:rPr lang="ru-RU" dirty="0" smtClean="0">
                <a:latin typeface="Times New Roman" panose="02020603050405020304" pitchFamily="18" charset="0"/>
                <a:cs typeface="Times New Roman" panose="02020603050405020304" pitchFamily="18" charset="0"/>
              </a:rPr>
              <a:t>ВОВ, </a:t>
            </a:r>
            <a:r>
              <a:rPr lang="ru-RU" dirty="0">
                <a:latin typeface="Times New Roman" panose="02020603050405020304" pitchFamily="18" charset="0"/>
                <a:cs typeface="Times New Roman" panose="02020603050405020304" pitchFamily="18" charset="0"/>
              </a:rPr>
              <a:t>для детского читателя.</a:t>
            </a:r>
          </a:p>
          <a:p>
            <a:endParaRPr lang="ru-RU" dirty="0">
              <a:latin typeface="Times New Roman" panose="02020603050405020304" pitchFamily="18" charset="0"/>
              <a:cs typeface="Times New Roman" panose="02020603050405020304" pitchFamily="18" charset="0"/>
            </a:endParaRPr>
          </a:p>
        </p:txBody>
      </p:sp>
      <p:pic>
        <p:nvPicPr>
          <p:cNvPr id="6" name="Рисунок 5" descr="http://roslavl.library67.ru/files/396/resize/39833984_500_102.jpg">
            <a:hlinkClick r:id="rId3"/>
          </p:cNvPr>
          <p:cNvPicPr/>
          <p:nvPr/>
        </p:nvPicPr>
        <p:blipFill>
          <a:blip r:embed="rId4">
            <a:extLst>
              <a:ext uri="{28A0092B-C50C-407E-A947-70E740481C1C}">
                <a14:useLocalDpi xmlns:a14="http://schemas.microsoft.com/office/drawing/2010/main" val="0"/>
              </a:ext>
            </a:extLst>
          </a:blip>
          <a:srcRect/>
          <a:stretch>
            <a:fillRect/>
          </a:stretch>
        </p:blipFill>
        <p:spPr bwMode="auto">
          <a:xfrm>
            <a:off x="755576" y="5589240"/>
            <a:ext cx="7632848" cy="576063"/>
          </a:xfrm>
          <a:prstGeom prst="rect">
            <a:avLst/>
          </a:prstGeom>
          <a:noFill/>
          <a:ln>
            <a:noFill/>
          </a:ln>
        </p:spPr>
      </p:pic>
    </p:spTree>
    <p:extLst>
      <p:ext uri="{BB962C8B-B14F-4D97-AF65-F5344CB8AC3E}">
        <p14:creationId xmlns:p14="http://schemas.microsoft.com/office/powerpoint/2010/main" val="164260559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descr="D:\Данные\Рабочие документы\2015\2015-02-19 09.13.15.jpg"/>
          <p:cNvPicPr>
            <a:picLocks noGrp="1"/>
          </p:cNvPicPr>
          <p:nvPr>
            <p:ph sz="quarter" idx="13"/>
          </p:nvPr>
        </p:nvPicPr>
        <p:blipFill rotWithShape="1">
          <a:blip r:embed="rId2" cstate="print">
            <a:extLst>
              <a:ext uri="{28A0092B-C50C-407E-A947-70E740481C1C}">
                <a14:useLocalDpi xmlns:a14="http://schemas.microsoft.com/office/drawing/2010/main" val="0"/>
              </a:ext>
            </a:extLst>
          </a:blip>
          <a:srcRect l="12726" t="4854" r="8114" b="6796"/>
          <a:stretch/>
        </p:blipFill>
        <p:spPr bwMode="auto">
          <a:xfrm>
            <a:off x="611560" y="980728"/>
            <a:ext cx="2837521" cy="4032448"/>
          </a:xfrm>
          <a:prstGeom prst="rect">
            <a:avLst/>
          </a:prstGeom>
          <a:noFill/>
          <a:ln>
            <a:noFill/>
          </a:ln>
          <a:extLst>
            <a:ext uri="{53640926-AAD7-44D8-BBD7-CCE9431645EC}">
              <a14:shadowObscured xmlns:a14="http://schemas.microsoft.com/office/drawing/2010/main"/>
            </a:ext>
          </a:extLst>
        </p:spPr>
      </p:pic>
      <p:sp>
        <p:nvSpPr>
          <p:cNvPr id="4" name="Объект 3"/>
          <p:cNvSpPr>
            <a:spLocks noGrp="1"/>
          </p:cNvSpPr>
          <p:nvPr>
            <p:ph sz="quarter" idx="14"/>
          </p:nvPr>
        </p:nvSpPr>
        <p:spPr>
          <a:xfrm>
            <a:off x="4499992" y="836711"/>
            <a:ext cx="4032448" cy="4464497"/>
          </a:xfrm>
        </p:spPr>
        <p:txBody>
          <a:bodyPr>
            <a:normAutofit fontScale="77500" lnSpcReduction="20000"/>
          </a:bodyPr>
          <a:lstStyle/>
          <a:p>
            <a:pPr marL="0" indent="0">
              <a:buNone/>
            </a:pPr>
            <a:r>
              <a:rPr lang="ru-RU" b="1" dirty="0" smtClean="0">
                <a:latin typeface="Times New Roman" panose="02020603050405020304" pitchFamily="18" charset="0"/>
                <a:cs typeface="Times New Roman" panose="02020603050405020304" pitchFamily="18" charset="0"/>
              </a:rPr>
              <a:t>     Твардовский </a:t>
            </a:r>
            <a:r>
              <a:rPr lang="ru-RU" b="1" dirty="0">
                <a:latin typeface="Times New Roman" panose="02020603050405020304" pitchFamily="18" charset="0"/>
                <a:cs typeface="Times New Roman" panose="02020603050405020304" pitchFamily="18" charset="0"/>
              </a:rPr>
              <a:t>А. Рассказ танкиста: Стихи.- М.: Дет. лит., 1986.- 30 с.: ил.</a:t>
            </a:r>
            <a:endParaRPr lang="ru-RU" dirty="0">
              <a:latin typeface="Times New Roman" panose="02020603050405020304" pitchFamily="18" charset="0"/>
              <a:cs typeface="Times New Roman" panose="02020603050405020304" pitchFamily="18" charset="0"/>
            </a:endParaRPr>
          </a:p>
          <a:p>
            <a:pPr marL="0" indent="0">
              <a:buNone/>
            </a:pPr>
            <a:r>
              <a:rPr lang="ru-RU" dirty="0" smtClean="0">
                <a:latin typeface="Times New Roman" panose="02020603050405020304" pitchFamily="18" charset="0"/>
                <a:cs typeface="Times New Roman" panose="02020603050405020304" pitchFamily="18" charset="0"/>
              </a:rPr>
              <a:t>     В </a:t>
            </a:r>
            <a:r>
              <a:rPr lang="ru-RU" dirty="0">
                <a:latin typeface="Times New Roman" panose="02020603050405020304" pitchFamily="18" charset="0"/>
                <a:cs typeface="Times New Roman" panose="02020603050405020304" pitchFamily="18" charset="0"/>
              </a:rPr>
              <a:t>книгу вошли стихи о Родине, о войне, а также главы из </a:t>
            </a:r>
            <a:r>
              <a:rPr lang="ru-RU" dirty="0" smtClean="0">
                <a:latin typeface="Times New Roman" panose="02020603050405020304" pitchFamily="18" charset="0"/>
                <a:cs typeface="Times New Roman" panose="02020603050405020304" pitchFamily="18" charset="0"/>
              </a:rPr>
              <a:t>знаменитой поэмы </a:t>
            </a:r>
            <a:r>
              <a:rPr lang="ru-RU" dirty="0">
                <a:latin typeface="Times New Roman" panose="02020603050405020304" pitchFamily="18" charset="0"/>
                <a:cs typeface="Times New Roman" panose="02020603050405020304" pitchFamily="18" charset="0"/>
              </a:rPr>
              <a:t>«Василий </a:t>
            </a:r>
            <a:r>
              <a:rPr lang="ru-RU" dirty="0" err="1">
                <a:latin typeface="Times New Roman" panose="02020603050405020304" pitchFamily="18" charset="0"/>
                <a:cs typeface="Times New Roman" panose="02020603050405020304" pitchFamily="18" charset="0"/>
              </a:rPr>
              <a:t>Тёркин</a:t>
            </a:r>
            <a:r>
              <a:rPr lang="ru-RU" dirty="0" smtClean="0">
                <a:latin typeface="Times New Roman" panose="02020603050405020304" pitchFamily="18" charset="0"/>
                <a:cs typeface="Times New Roman" panose="02020603050405020304" pitchFamily="18" charset="0"/>
              </a:rPr>
              <a:t>». </a:t>
            </a:r>
            <a:r>
              <a:rPr lang="ru-RU" dirty="0"/>
              <a:t>Стихотворение «</a:t>
            </a:r>
            <a:r>
              <a:rPr lang="ru-RU" b="1" dirty="0">
                <a:latin typeface="Times New Roman" panose="02020603050405020304" pitchFamily="18" charset="0"/>
                <a:cs typeface="Times New Roman" panose="02020603050405020304" pitchFamily="18" charset="0"/>
              </a:rPr>
              <a:t>Рассказ танкиста»</a:t>
            </a:r>
            <a:r>
              <a:rPr lang="ru-RU" dirty="0"/>
              <a:t> начинается с сожаления о том, что рассказчик не успел узнать имя главного героя повествования – местного мальчишки лет 10-12.   </a:t>
            </a:r>
            <a:endParaRPr lang="ru-RU" dirty="0" smtClean="0"/>
          </a:p>
          <a:p>
            <a:pPr marL="0" indent="0">
              <a:buNone/>
            </a:pPr>
            <a:r>
              <a:rPr lang="ru-RU" dirty="0" smtClean="0"/>
              <a:t>Однако </a:t>
            </a:r>
            <a:r>
              <a:rPr lang="ru-RU" dirty="0"/>
              <a:t>солдат понимает, что таких юных героев можно было встретить в каждом городе. </a:t>
            </a:r>
            <a:r>
              <a:rPr lang="ru-RU" dirty="0" smtClean="0"/>
              <a:t> И </a:t>
            </a:r>
            <a:r>
              <a:rPr lang="ru-RU" dirty="0"/>
              <a:t>именно детям войны, которые защищали свою Родину наравне со взрослыми, Твардовский посвятил это волнующее стихотворение.</a:t>
            </a:r>
            <a:endParaRPr lang="ru-RU" dirty="0">
              <a:latin typeface="Times New Roman" panose="02020603050405020304" pitchFamily="18" charset="0"/>
              <a:cs typeface="Times New Roman" panose="02020603050405020304" pitchFamily="18" charset="0"/>
            </a:endParaRPr>
          </a:p>
          <a:p>
            <a:pPr marL="0" indent="0">
              <a:buNone/>
            </a:pPr>
            <a:endParaRPr lang="ru-RU" dirty="0">
              <a:latin typeface="Times New Roman" panose="02020603050405020304" pitchFamily="18" charset="0"/>
              <a:cs typeface="Times New Roman" panose="02020603050405020304" pitchFamily="18" charset="0"/>
            </a:endParaRPr>
          </a:p>
          <a:p>
            <a:endParaRPr lang="ru-RU" dirty="0">
              <a:latin typeface="Times New Roman" panose="02020603050405020304" pitchFamily="18" charset="0"/>
              <a:cs typeface="Times New Roman" panose="02020603050405020304" pitchFamily="18" charset="0"/>
            </a:endParaRPr>
          </a:p>
        </p:txBody>
      </p:sp>
      <p:pic>
        <p:nvPicPr>
          <p:cNvPr id="6" name="Рисунок 5" descr="http://roslavl.library67.ru/files/396/resize/39833984_500_102.jpg">
            <a:hlinkClick r:id="rId3"/>
          </p:cNvPr>
          <p:cNvPicPr/>
          <p:nvPr/>
        </p:nvPicPr>
        <p:blipFill>
          <a:blip r:embed="rId4">
            <a:extLst>
              <a:ext uri="{28A0092B-C50C-407E-A947-70E740481C1C}">
                <a14:useLocalDpi xmlns:a14="http://schemas.microsoft.com/office/drawing/2010/main" val="0"/>
              </a:ext>
            </a:extLst>
          </a:blip>
          <a:srcRect/>
          <a:stretch>
            <a:fillRect/>
          </a:stretch>
        </p:blipFill>
        <p:spPr bwMode="auto">
          <a:xfrm>
            <a:off x="755576" y="5589240"/>
            <a:ext cx="7632848" cy="576063"/>
          </a:xfrm>
          <a:prstGeom prst="rect">
            <a:avLst/>
          </a:prstGeom>
          <a:noFill/>
          <a:ln>
            <a:noFill/>
          </a:ln>
        </p:spPr>
      </p:pic>
    </p:spTree>
    <p:extLst>
      <p:ext uri="{BB962C8B-B14F-4D97-AF65-F5344CB8AC3E}">
        <p14:creationId xmlns:p14="http://schemas.microsoft.com/office/powerpoint/2010/main" val="343815976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descr="D:\Данные\Рабочие документы\2015\2015-02-19 09.12.52.jpg"/>
          <p:cNvPicPr>
            <a:picLocks noGrp="1"/>
          </p:cNvPicPr>
          <p:nvPr>
            <p:ph sz="quarter" idx="13"/>
          </p:nvPr>
        </p:nvPicPr>
        <p:blipFill rotWithShape="1">
          <a:blip r:embed="rId2" cstate="print">
            <a:extLst>
              <a:ext uri="{28A0092B-C50C-407E-A947-70E740481C1C}">
                <a14:useLocalDpi xmlns:a14="http://schemas.microsoft.com/office/drawing/2010/main" val="0"/>
              </a:ext>
            </a:extLst>
          </a:blip>
          <a:srcRect l="6626" t="3386" r="9639" b="2164"/>
          <a:stretch/>
        </p:blipFill>
        <p:spPr bwMode="auto">
          <a:xfrm>
            <a:off x="755576" y="764704"/>
            <a:ext cx="2808312" cy="3960440"/>
          </a:xfrm>
          <a:prstGeom prst="rect">
            <a:avLst/>
          </a:prstGeom>
          <a:noFill/>
          <a:ln>
            <a:noFill/>
          </a:ln>
          <a:extLst>
            <a:ext uri="{53640926-AAD7-44D8-BBD7-CCE9431645EC}">
              <a14:shadowObscured xmlns:a14="http://schemas.microsoft.com/office/drawing/2010/main"/>
            </a:ext>
          </a:extLst>
        </p:spPr>
      </p:pic>
      <p:sp>
        <p:nvSpPr>
          <p:cNvPr id="4" name="Объект 3"/>
          <p:cNvSpPr>
            <a:spLocks noGrp="1"/>
          </p:cNvSpPr>
          <p:nvPr>
            <p:ph sz="quarter" idx="14"/>
          </p:nvPr>
        </p:nvSpPr>
        <p:spPr>
          <a:xfrm>
            <a:off x="4427984" y="836713"/>
            <a:ext cx="3960440" cy="4248472"/>
          </a:xfrm>
        </p:spPr>
        <p:txBody>
          <a:bodyPr/>
          <a:lstStyle/>
          <a:p>
            <a:pPr marL="0" indent="0">
              <a:buNone/>
            </a:pPr>
            <a:r>
              <a:rPr lang="ru-RU" b="1" dirty="0" smtClean="0">
                <a:latin typeface="Times New Roman" panose="02020603050405020304" pitchFamily="18" charset="0"/>
                <a:cs typeface="Times New Roman" panose="02020603050405020304" pitchFamily="18" charset="0"/>
              </a:rPr>
              <a:t>    Дудин </a:t>
            </a:r>
            <a:r>
              <a:rPr lang="ru-RU" b="1" dirty="0">
                <a:latin typeface="Times New Roman" panose="02020603050405020304" pitchFamily="18" charset="0"/>
                <a:cs typeface="Times New Roman" panose="02020603050405020304" pitchFamily="18" charset="0"/>
              </a:rPr>
              <a:t>М. Да, я солдат: Стихи.- Л.: Дет. лит., 1974.- 47 с.: ил.</a:t>
            </a:r>
            <a:endParaRPr lang="ru-RU" dirty="0">
              <a:latin typeface="Times New Roman" panose="02020603050405020304" pitchFamily="18" charset="0"/>
              <a:cs typeface="Times New Roman" panose="02020603050405020304" pitchFamily="18" charset="0"/>
            </a:endParaRPr>
          </a:p>
          <a:p>
            <a:pPr marL="0" indent="0">
              <a:buNone/>
            </a:pPr>
            <a:r>
              <a:rPr lang="ru-RU" dirty="0" smtClean="0">
                <a:latin typeface="Times New Roman" panose="02020603050405020304" pitchFamily="18" charset="0"/>
                <a:cs typeface="Times New Roman" panose="02020603050405020304" pitchFamily="18" charset="0"/>
              </a:rPr>
              <a:t>    Стихи </a:t>
            </a:r>
            <a:r>
              <a:rPr lang="ru-RU" dirty="0">
                <a:latin typeface="Times New Roman" panose="02020603050405020304" pitchFamily="18" charset="0"/>
                <a:cs typeface="Times New Roman" panose="02020603050405020304" pitchFamily="18" charset="0"/>
              </a:rPr>
              <a:t>о войне, </a:t>
            </a:r>
            <a:r>
              <a:rPr lang="ru-RU" dirty="0" smtClean="0">
                <a:latin typeface="Times New Roman" panose="02020603050405020304" pitchFamily="18" charset="0"/>
                <a:cs typeface="Times New Roman" panose="02020603050405020304" pitchFamily="18" charset="0"/>
              </a:rPr>
              <a:t>                 о </a:t>
            </a:r>
            <a:r>
              <a:rPr lang="ru-RU" dirty="0">
                <a:latin typeface="Times New Roman" panose="02020603050405020304" pitchFamily="18" charset="0"/>
                <a:cs typeface="Times New Roman" panose="02020603050405020304" pitchFamily="18" charset="0"/>
              </a:rPr>
              <a:t>солдатах, о любви </a:t>
            </a:r>
            <a:r>
              <a:rPr lang="ru-RU" dirty="0" smtClean="0">
                <a:latin typeface="Times New Roman" panose="02020603050405020304" pitchFamily="18" charset="0"/>
                <a:cs typeface="Times New Roman" panose="02020603050405020304" pitchFamily="18" charset="0"/>
              </a:rPr>
              <a:t> к </a:t>
            </a:r>
            <a:r>
              <a:rPr lang="ru-RU" dirty="0">
                <a:latin typeface="Times New Roman" panose="02020603050405020304" pitchFamily="18" charset="0"/>
                <a:cs typeface="Times New Roman" panose="02020603050405020304" pitchFamily="18" charset="0"/>
              </a:rPr>
              <a:t>Родине и преданности ей.</a:t>
            </a:r>
          </a:p>
          <a:p>
            <a:endParaRPr lang="ru-RU" dirty="0">
              <a:latin typeface="Times New Roman" panose="02020603050405020304" pitchFamily="18" charset="0"/>
              <a:cs typeface="Times New Roman" panose="02020603050405020304" pitchFamily="18" charset="0"/>
            </a:endParaRPr>
          </a:p>
        </p:txBody>
      </p:sp>
      <p:pic>
        <p:nvPicPr>
          <p:cNvPr id="6" name="Рисунок 5" descr="http://roslavl.library67.ru/files/396/resize/39833984_500_102.jpg">
            <a:hlinkClick r:id="rId3"/>
          </p:cNvPr>
          <p:cNvPicPr/>
          <p:nvPr/>
        </p:nvPicPr>
        <p:blipFill>
          <a:blip r:embed="rId4">
            <a:extLst>
              <a:ext uri="{28A0092B-C50C-407E-A947-70E740481C1C}">
                <a14:useLocalDpi xmlns:a14="http://schemas.microsoft.com/office/drawing/2010/main" val="0"/>
              </a:ext>
            </a:extLst>
          </a:blip>
          <a:srcRect/>
          <a:stretch>
            <a:fillRect/>
          </a:stretch>
        </p:blipFill>
        <p:spPr bwMode="auto">
          <a:xfrm>
            <a:off x="755576" y="5517232"/>
            <a:ext cx="7632848" cy="648071"/>
          </a:xfrm>
          <a:prstGeom prst="rect">
            <a:avLst/>
          </a:prstGeom>
          <a:noFill/>
          <a:ln>
            <a:noFill/>
          </a:ln>
        </p:spPr>
      </p:pic>
    </p:spTree>
    <p:extLst>
      <p:ext uri="{BB962C8B-B14F-4D97-AF65-F5344CB8AC3E}">
        <p14:creationId xmlns:p14="http://schemas.microsoft.com/office/powerpoint/2010/main" val="273996006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Объект 7" descr="D:\Данные\Рабочие документы\2015\2015-02-19 09.52.30.jpg"/>
          <p:cNvPicPr>
            <a:picLocks noGrp="1"/>
          </p:cNvPicPr>
          <p:nvPr>
            <p:ph sz="quarter" idx="13"/>
          </p:nvPr>
        </p:nvPicPr>
        <p:blipFill rotWithShape="1">
          <a:blip r:embed="rId2" cstate="print">
            <a:extLst>
              <a:ext uri="{28A0092B-C50C-407E-A947-70E740481C1C}">
                <a14:useLocalDpi xmlns:a14="http://schemas.microsoft.com/office/drawing/2010/main" val="0"/>
              </a:ext>
            </a:extLst>
          </a:blip>
          <a:srcRect l="7863" t="3753" r="13872" b="3217"/>
          <a:stretch/>
        </p:blipFill>
        <p:spPr bwMode="auto">
          <a:xfrm>
            <a:off x="733126" y="836712"/>
            <a:ext cx="2866730" cy="3960440"/>
          </a:xfrm>
          <a:prstGeom prst="rect">
            <a:avLst/>
          </a:prstGeom>
          <a:noFill/>
          <a:ln>
            <a:noFill/>
          </a:ln>
          <a:extLst>
            <a:ext uri="{53640926-AAD7-44D8-BBD7-CCE9431645EC}">
              <a14:shadowObscured xmlns:a14="http://schemas.microsoft.com/office/drawing/2010/main"/>
            </a:ext>
          </a:extLst>
        </p:spPr>
      </p:pic>
      <p:sp>
        <p:nvSpPr>
          <p:cNvPr id="4" name="Объект 3"/>
          <p:cNvSpPr>
            <a:spLocks noGrp="1"/>
          </p:cNvSpPr>
          <p:nvPr>
            <p:ph sz="quarter" idx="14"/>
          </p:nvPr>
        </p:nvSpPr>
        <p:spPr>
          <a:xfrm>
            <a:off x="4139952" y="548680"/>
            <a:ext cx="4392488" cy="5040560"/>
          </a:xfrm>
        </p:spPr>
        <p:txBody>
          <a:bodyPr>
            <a:normAutofit/>
          </a:bodyPr>
          <a:lstStyle/>
          <a:p>
            <a:pPr marL="0" indent="0">
              <a:buNone/>
            </a:pPr>
            <a:r>
              <a:rPr lang="kk-KZ" b="1" dirty="0" smtClean="0">
                <a:latin typeface="Times New Roman" panose="02020603050405020304" pitchFamily="18" charset="0"/>
                <a:cs typeface="Times New Roman" panose="02020603050405020304" pitchFamily="18" charset="0"/>
              </a:rPr>
              <a:t>     Приставкин </a:t>
            </a:r>
            <a:r>
              <a:rPr lang="kk-KZ" b="1" dirty="0">
                <a:latin typeface="Times New Roman" panose="02020603050405020304" pitchFamily="18" charset="0"/>
                <a:cs typeface="Times New Roman" panose="02020603050405020304" pitchFamily="18" charset="0"/>
              </a:rPr>
              <a:t>А.И. Ночевала тучка золотая: Повести.- М.: Известия, 1989.- 464 с.</a:t>
            </a:r>
            <a:endParaRPr lang="ru-RU" dirty="0">
              <a:latin typeface="Times New Roman" panose="02020603050405020304" pitchFamily="18" charset="0"/>
              <a:cs typeface="Times New Roman" panose="02020603050405020304" pitchFamily="18" charset="0"/>
            </a:endParaRPr>
          </a:p>
          <a:p>
            <a:pPr marL="0" indent="0">
              <a:buNone/>
            </a:pPr>
            <a:r>
              <a:rPr lang="kk-KZ" dirty="0" smtClean="0">
                <a:latin typeface="Times New Roman" panose="02020603050405020304" pitchFamily="18" charset="0"/>
                <a:cs typeface="Times New Roman" panose="02020603050405020304" pitchFamily="18" charset="0"/>
              </a:rPr>
              <a:t>     В </a:t>
            </a:r>
            <a:r>
              <a:rPr lang="kk-KZ" dirty="0">
                <a:latin typeface="Times New Roman" panose="02020603050405020304" pitchFamily="18" charset="0"/>
                <a:cs typeface="Times New Roman" panose="02020603050405020304" pitchFamily="18" charset="0"/>
              </a:rPr>
              <a:t>книгу вошли две повести автора «Солдат и мальчик» и «Ночевала тучка золотая», предельно честно и искренно рассказывающие о трудной жизни </a:t>
            </a:r>
            <a:r>
              <a:rPr lang="kk-KZ" dirty="0" smtClean="0">
                <a:latin typeface="Times New Roman" panose="02020603050405020304" pitchFamily="18" charset="0"/>
                <a:cs typeface="Times New Roman" panose="02020603050405020304" pitchFamily="18" charset="0"/>
              </a:rPr>
              <a:t>детдомовцев </a:t>
            </a:r>
            <a:r>
              <a:rPr lang="kk-KZ" dirty="0">
                <a:latin typeface="Times New Roman" panose="02020603050405020304" pitchFamily="18" charset="0"/>
                <a:cs typeface="Times New Roman" panose="02020603050405020304" pitchFamily="18" charset="0"/>
              </a:rPr>
              <a:t>Подмосковья в военную пору, </a:t>
            </a:r>
            <a:r>
              <a:rPr lang="kk-KZ" dirty="0" smtClean="0">
                <a:latin typeface="Times New Roman" panose="02020603050405020304" pitchFamily="18" charset="0"/>
                <a:cs typeface="Times New Roman" panose="02020603050405020304" pitchFamily="18" charset="0"/>
              </a:rPr>
              <a:t>  о </a:t>
            </a:r>
            <a:r>
              <a:rPr lang="kk-KZ" dirty="0">
                <a:latin typeface="Times New Roman" panose="02020603050405020304" pitchFamily="18" charset="0"/>
                <a:cs typeface="Times New Roman" panose="02020603050405020304" pitchFamily="18" charset="0"/>
              </a:rPr>
              <a:t>судьбе ребят, увезенных на Кавказ.</a:t>
            </a:r>
            <a:endParaRPr lang="ru-RU" dirty="0">
              <a:latin typeface="Times New Roman" panose="02020603050405020304" pitchFamily="18" charset="0"/>
              <a:cs typeface="Times New Roman" panose="02020603050405020304" pitchFamily="18" charset="0"/>
            </a:endParaRPr>
          </a:p>
          <a:p>
            <a:endParaRPr lang="ru-RU" dirty="0">
              <a:latin typeface="Times New Roman" panose="02020603050405020304" pitchFamily="18" charset="0"/>
              <a:cs typeface="Times New Roman" panose="02020603050405020304" pitchFamily="18" charset="0"/>
            </a:endParaRPr>
          </a:p>
        </p:txBody>
      </p:sp>
      <p:pic>
        <p:nvPicPr>
          <p:cNvPr id="5" name="Рисунок 4" descr="http://roslavl.library67.ru/files/396/resize/39833984_500_102.jpg">
            <a:hlinkClick r:id="rId3"/>
          </p:cNvPr>
          <p:cNvPicPr/>
          <p:nvPr/>
        </p:nvPicPr>
        <p:blipFill>
          <a:blip r:embed="rId4">
            <a:extLst>
              <a:ext uri="{28A0092B-C50C-407E-A947-70E740481C1C}">
                <a14:useLocalDpi xmlns:a14="http://schemas.microsoft.com/office/drawing/2010/main" val="0"/>
              </a:ext>
            </a:extLst>
          </a:blip>
          <a:srcRect/>
          <a:stretch>
            <a:fillRect/>
          </a:stretch>
        </p:blipFill>
        <p:spPr bwMode="auto">
          <a:xfrm>
            <a:off x="755576" y="5589240"/>
            <a:ext cx="7632848" cy="576063"/>
          </a:xfrm>
          <a:prstGeom prst="rect">
            <a:avLst/>
          </a:prstGeom>
          <a:noFill/>
          <a:ln>
            <a:noFill/>
          </a:ln>
        </p:spPr>
      </p:pic>
    </p:spTree>
    <p:extLst>
      <p:ext uri="{BB962C8B-B14F-4D97-AF65-F5344CB8AC3E}">
        <p14:creationId xmlns:p14="http://schemas.microsoft.com/office/powerpoint/2010/main" val="314987261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descr="D:\Данные\Рабочие документы\2015\2015-02-19 09.49.05.jpg"/>
          <p:cNvPicPr>
            <a:picLocks noGrp="1"/>
          </p:cNvPicPr>
          <p:nvPr>
            <p:ph sz="quarter" idx="13"/>
          </p:nvPr>
        </p:nvPicPr>
        <p:blipFill rotWithShape="1">
          <a:blip r:embed="rId2" cstate="print">
            <a:extLst>
              <a:ext uri="{28A0092B-C50C-407E-A947-70E740481C1C}">
                <a14:useLocalDpi xmlns:a14="http://schemas.microsoft.com/office/drawing/2010/main" val="0"/>
              </a:ext>
            </a:extLst>
          </a:blip>
          <a:srcRect l="7142" t="1949" r="17966" b="6471"/>
          <a:stretch/>
        </p:blipFill>
        <p:spPr bwMode="auto">
          <a:xfrm>
            <a:off x="772264" y="1124744"/>
            <a:ext cx="3024336" cy="3888432"/>
          </a:xfrm>
          <a:prstGeom prst="rect">
            <a:avLst/>
          </a:prstGeom>
          <a:noFill/>
          <a:ln>
            <a:noFill/>
          </a:ln>
          <a:extLst>
            <a:ext uri="{53640926-AAD7-44D8-BBD7-CCE9431645EC}">
              <a14:shadowObscured xmlns:a14="http://schemas.microsoft.com/office/drawing/2010/main"/>
            </a:ext>
          </a:extLst>
        </p:spPr>
      </p:pic>
      <p:sp>
        <p:nvSpPr>
          <p:cNvPr id="4" name="Объект 3"/>
          <p:cNvSpPr>
            <a:spLocks noGrp="1"/>
          </p:cNvSpPr>
          <p:nvPr>
            <p:ph sz="quarter" idx="14"/>
          </p:nvPr>
        </p:nvSpPr>
        <p:spPr>
          <a:xfrm>
            <a:off x="4427984" y="620688"/>
            <a:ext cx="4248472" cy="4824536"/>
          </a:xfrm>
        </p:spPr>
        <p:txBody>
          <a:bodyPr>
            <a:normAutofit/>
          </a:bodyPr>
          <a:lstStyle/>
          <a:p>
            <a:pPr marL="0" indent="0">
              <a:buNone/>
            </a:pPr>
            <a:r>
              <a:rPr lang="ru-RU" b="1" dirty="0" smtClean="0">
                <a:latin typeface="Times New Roman" panose="02020603050405020304" pitchFamily="18" charset="0"/>
                <a:cs typeface="Times New Roman" panose="02020603050405020304" pitchFamily="18" charset="0"/>
              </a:rPr>
              <a:t>    Некрасов </a:t>
            </a:r>
            <a:r>
              <a:rPr lang="ru-RU" b="1" dirty="0">
                <a:latin typeface="Times New Roman" panose="02020603050405020304" pitchFamily="18" charset="0"/>
                <a:cs typeface="Times New Roman" panose="02020603050405020304" pitchFamily="18" charset="0"/>
              </a:rPr>
              <a:t>В.П. </a:t>
            </a:r>
            <a:r>
              <a:rPr lang="ru-RU" b="1" dirty="0" smtClean="0">
                <a:latin typeface="Times New Roman" panose="02020603050405020304" pitchFamily="18" charset="0"/>
                <a:cs typeface="Times New Roman" panose="02020603050405020304" pitchFamily="18" charset="0"/>
              </a:rPr>
              <a:t>  В </a:t>
            </a:r>
            <a:r>
              <a:rPr lang="ru-RU" b="1" dirty="0">
                <a:latin typeface="Times New Roman" panose="02020603050405020304" pitchFamily="18" charset="0"/>
                <a:cs typeface="Times New Roman" panose="02020603050405020304" pitchFamily="18" charset="0"/>
              </a:rPr>
              <a:t>окопах Сталинграда: Повесть, рассказы.- М.: Правда, 1989.- 512 с.</a:t>
            </a:r>
            <a:endParaRPr lang="ru-RU" dirty="0">
              <a:latin typeface="Times New Roman" panose="02020603050405020304" pitchFamily="18" charset="0"/>
              <a:cs typeface="Times New Roman" panose="02020603050405020304" pitchFamily="18" charset="0"/>
            </a:endParaRPr>
          </a:p>
          <a:p>
            <a:pPr marL="0" indent="0">
              <a:buNone/>
            </a:pPr>
            <a:r>
              <a:rPr lang="ru-RU" dirty="0" smtClean="0">
                <a:latin typeface="Times New Roman" panose="02020603050405020304" pitchFamily="18" charset="0"/>
                <a:cs typeface="Times New Roman" panose="02020603050405020304" pitchFamily="18" charset="0"/>
              </a:rPr>
              <a:t>    Одна </a:t>
            </a:r>
            <a:r>
              <a:rPr lang="ru-RU" dirty="0">
                <a:latin typeface="Times New Roman" panose="02020603050405020304" pitchFamily="18" charset="0"/>
                <a:cs typeface="Times New Roman" panose="02020603050405020304" pitchFamily="18" charset="0"/>
              </a:rPr>
              <a:t>из первых книг Виктора Некрасова о подвиге народа в годы войны, выдержавшая испытание временем и оказавшая огромное влияние на развитие советской военной прозы.</a:t>
            </a:r>
          </a:p>
          <a:p>
            <a:endParaRPr lang="ru-RU" dirty="0">
              <a:latin typeface="Times New Roman" panose="02020603050405020304" pitchFamily="18" charset="0"/>
              <a:cs typeface="Times New Roman" panose="02020603050405020304" pitchFamily="18" charset="0"/>
            </a:endParaRPr>
          </a:p>
        </p:txBody>
      </p:sp>
      <p:pic>
        <p:nvPicPr>
          <p:cNvPr id="6" name="Рисунок 5" descr="http://roslavl.library67.ru/files/396/resize/39833984_500_102.jpg">
            <a:hlinkClick r:id="rId3"/>
          </p:cNvPr>
          <p:cNvPicPr/>
          <p:nvPr/>
        </p:nvPicPr>
        <p:blipFill>
          <a:blip r:embed="rId4">
            <a:extLst>
              <a:ext uri="{28A0092B-C50C-407E-A947-70E740481C1C}">
                <a14:useLocalDpi xmlns:a14="http://schemas.microsoft.com/office/drawing/2010/main" val="0"/>
              </a:ext>
            </a:extLst>
          </a:blip>
          <a:srcRect/>
          <a:stretch>
            <a:fillRect/>
          </a:stretch>
        </p:blipFill>
        <p:spPr bwMode="auto">
          <a:xfrm>
            <a:off x="755576" y="5589240"/>
            <a:ext cx="7632848" cy="576063"/>
          </a:xfrm>
          <a:prstGeom prst="rect">
            <a:avLst/>
          </a:prstGeom>
          <a:noFill/>
          <a:ln>
            <a:noFill/>
          </a:ln>
        </p:spPr>
      </p:pic>
    </p:spTree>
    <p:extLst>
      <p:ext uri="{BB962C8B-B14F-4D97-AF65-F5344CB8AC3E}">
        <p14:creationId xmlns:p14="http://schemas.microsoft.com/office/powerpoint/2010/main" val="156279749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descr="D:\Данные\Рабочие документы\2015\2015-02-19 09.46.22.jpg"/>
          <p:cNvPicPr>
            <a:picLocks noGrp="1"/>
          </p:cNvPicPr>
          <p:nvPr>
            <p:ph sz="quarter" idx="13"/>
          </p:nvPr>
        </p:nvPicPr>
        <p:blipFill rotWithShape="1">
          <a:blip r:embed="rId2" cstate="print">
            <a:extLst>
              <a:ext uri="{28A0092B-C50C-407E-A947-70E740481C1C}">
                <a14:useLocalDpi xmlns:a14="http://schemas.microsoft.com/office/drawing/2010/main" val="0"/>
              </a:ext>
            </a:extLst>
          </a:blip>
          <a:srcRect l="10476" t="3929" r="9524" b="3548"/>
          <a:stretch/>
        </p:blipFill>
        <p:spPr bwMode="auto">
          <a:xfrm>
            <a:off x="755576" y="620688"/>
            <a:ext cx="2952328" cy="4104456"/>
          </a:xfrm>
          <a:prstGeom prst="rect">
            <a:avLst/>
          </a:prstGeom>
          <a:noFill/>
          <a:ln>
            <a:noFill/>
          </a:ln>
          <a:extLst>
            <a:ext uri="{53640926-AAD7-44D8-BBD7-CCE9431645EC}">
              <a14:shadowObscured xmlns:a14="http://schemas.microsoft.com/office/drawing/2010/main"/>
            </a:ext>
          </a:extLst>
        </p:spPr>
      </p:pic>
      <p:sp>
        <p:nvSpPr>
          <p:cNvPr id="4" name="Объект 3"/>
          <p:cNvSpPr>
            <a:spLocks noGrp="1"/>
          </p:cNvSpPr>
          <p:nvPr>
            <p:ph sz="quarter" idx="14"/>
          </p:nvPr>
        </p:nvSpPr>
        <p:spPr>
          <a:xfrm>
            <a:off x="4427984" y="620688"/>
            <a:ext cx="4104456" cy="4608512"/>
          </a:xfrm>
        </p:spPr>
        <p:txBody>
          <a:bodyPr>
            <a:normAutofit/>
          </a:bodyPr>
          <a:lstStyle/>
          <a:p>
            <a:pPr marL="0" indent="0">
              <a:buNone/>
            </a:pPr>
            <a:r>
              <a:rPr lang="ru-RU" b="1" dirty="0" smtClean="0">
                <a:latin typeface="Times New Roman" panose="02020603050405020304" pitchFamily="18" charset="0"/>
                <a:cs typeface="Times New Roman" panose="02020603050405020304" pitchFamily="18" charset="0"/>
              </a:rPr>
              <a:t>    Катаев </a:t>
            </a:r>
            <a:r>
              <a:rPr lang="ru-RU" b="1" dirty="0">
                <a:latin typeface="Times New Roman" panose="02020603050405020304" pitchFamily="18" charset="0"/>
                <a:cs typeface="Times New Roman" panose="02020603050405020304" pitchFamily="18" charset="0"/>
              </a:rPr>
              <a:t>В.П. Сын полка: Повесть.- Алма-Ата: </a:t>
            </a:r>
            <a:r>
              <a:rPr lang="ru-RU" b="1" dirty="0" err="1">
                <a:latin typeface="Times New Roman" panose="02020603050405020304" pitchFamily="18" charset="0"/>
                <a:cs typeface="Times New Roman" panose="02020603050405020304" pitchFamily="18" charset="0"/>
              </a:rPr>
              <a:t>Мектеп</a:t>
            </a:r>
            <a:r>
              <a:rPr lang="ru-RU" b="1" dirty="0">
                <a:latin typeface="Times New Roman" panose="02020603050405020304" pitchFamily="18" charset="0"/>
                <a:cs typeface="Times New Roman" panose="02020603050405020304" pitchFamily="18" charset="0"/>
              </a:rPr>
              <a:t>, 1985.- 152 с.</a:t>
            </a:r>
            <a:endParaRPr lang="ru-RU" dirty="0">
              <a:latin typeface="Times New Roman" panose="02020603050405020304" pitchFamily="18" charset="0"/>
              <a:cs typeface="Times New Roman" panose="02020603050405020304" pitchFamily="18" charset="0"/>
            </a:endParaRPr>
          </a:p>
          <a:p>
            <a:pPr marL="0" indent="0">
              <a:buNone/>
            </a:pPr>
            <a:r>
              <a:rPr lang="ru-RU" dirty="0" smtClean="0">
                <a:latin typeface="Times New Roman" panose="02020603050405020304" pitchFamily="18" charset="0"/>
                <a:cs typeface="Times New Roman" panose="02020603050405020304" pitchFamily="18" charset="0"/>
              </a:rPr>
              <a:t>   Повесть </a:t>
            </a:r>
            <a:r>
              <a:rPr lang="ru-RU" dirty="0">
                <a:latin typeface="Times New Roman" panose="02020603050405020304" pitchFamily="18" charset="0"/>
                <a:cs typeface="Times New Roman" panose="02020603050405020304" pitchFamily="18" charset="0"/>
              </a:rPr>
              <a:t>о мальчике, осиротевшем в годы Великой отечественной войны и ставшем сыном полка.</a:t>
            </a:r>
          </a:p>
          <a:p>
            <a:endParaRPr lang="ru-RU" dirty="0">
              <a:latin typeface="Times New Roman" panose="02020603050405020304" pitchFamily="18" charset="0"/>
              <a:cs typeface="Times New Roman" panose="02020603050405020304" pitchFamily="18" charset="0"/>
            </a:endParaRPr>
          </a:p>
        </p:txBody>
      </p:sp>
      <p:pic>
        <p:nvPicPr>
          <p:cNvPr id="6" name="Рисунок 5" descr="http://roslavl.library67.ru/files/396/resize/39833984_500_102.jpg">
            <a:hlinkClick r:id="rId3"/>
          </p:cNvPr>
          <p:cNvPicPr/>
          <p:nvPr/>
        </p:nvPicPr>
        <p:blipFill>
          <a:blip r:embed="rId4">
            <a:extLst>
              <a:ext uri="{28A0092B-C50C-407E-A947-70E740481C1C}">
                <a14:useLocalDpi xmlns:a14="http://schemas.microsoft.com/office/drawing/2010/main" val="0"/>
              </a:ext>
            </a:extLst>
          </a:blip>
          <a:srcRect/>
          <a:stretch>
            <a:fillRect/>
          </a:stretch>
        </p:blipFill>
        <p:spPr bwMode="auto">
          <a:xfrm>
            <a:off x="755576" y="5589240"/>
            <a:ext cx="7632848" cy="576063"/>
          </a:xfrm>
          <a:prstGeom prst="rect">
            <a:avLst/>
          </a:prstGeom>
          <a:noFill/>
          <a:ln>
            <a:noFill/>
          </a:ln>
        </p:spPr>
      </p:pic>
    </p:spTree>
    <p:extLst>
      <p:ext uri="{BB962C8B-B14F-4D97-AF65-F5344CB8AC3E}">
        <p14:creationId xmlns:p14="http://schemas.microsoft.com/office/powerpoint/2010/main" val="380641905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descr="D:\Данные\Рабочие документы\2015\2015-02-19 09.43.51.jpg"/>
          <p:cNvPicPr>
            <a:picLocks noGrp="1"/>
          </p:cNvPicPr>
          <p:nvPr>
            <p:ph sz="quarter" idx="13"/>
          </p:nvPr>
        </p:nvPicPr>
        <p:blipFill rotWithShape="1">
          <a:blip r:embed="rId2" cstate="print">
            <a:extLst>
              <a:ext uri="{28A0092B-C50C-407E-A947-70E740481C1C}">
                <a14:useLocalDpi xmlns:a14="http://schemas.microsoft.com/office/drawing/2010/main" val="0"/>
              </a:ext>
            </a:extLst>
          </a:blip>
          <a:srcRect l="11409" t="2252" r="5728" b="3604"/>
          <a:stretch/>
        </p:blipFill>
        <p:spPr bwMode="auto">
          <a:xfrm>
            <a:off x="755576" y="476672"/>
            <a:ext cx="2520280" cy="2736304"/>
          </a:xfrm>
          <a:prstGeom prst="rect">
            <a:avLst/>
          </a:prstGeom>
          <a:noFill/>
          <a:ln>
            <a:noFill/>
          </a:ln>
          <a:extLst>
            <a:ext uri="{53640926-AAD7-44D8-BBD7-CCE9431645EC}">
              <a14:shadowObscured xmlns:a14="http://schemas.microsoft.com/office/drawing/2010/main"/>
            </a:ext>
          </a:extLst>
        </p:spPr>
      </p:pic>
      <p:sp>
        <p:nvSpPr>
          <p:cNvPr id="4" name="Объект 3"/>
          <p:cNvSpPr>
            <a:spLocks noGrp="1"/>
          </p:cNvSpPr>
          <p:nvPr>
            <p:ph sz="quarter" idx="14"/>
          </p:nvPr>
        </p:nvSpPr>
        <p:spPr>
          <a:xfrm>
            <a:off x="3995936" y="476672"/>
            <a:ext cx="4392488" cy="4824536"/>
          </a:xfrm>
        </p:spPr>
        <p:txBody>
          <a:bodyPr>
            <a:normAutofit/>
          </a:bodyPr>
          <a:lstStyle/>
          <a:p>
            <a:pPr marL="0" indent="0">
              <a:buNone/>
            </a:pPr>
            <a:r>
              <a:rPr lang="ru-RU" b="1" dirty="0" smtClean="0">
                <a:latin typeface="Times New Roman" panose="02020603050405020304" pitchFamily="18" charset="0"/>
                <a:cs typeface="Times New Roman" panose="02020603050405020304" pitchFamily="18" charset="0"/>
              </a:rPr>
              <a:t>    Симонов </a:t>
            </a:r>
            <a:r>
              <a:rPr lang="ru-RU" b="1" dirty="0">
                <a:latin typeface="Times New Roman" panose="02020603050405020304" pitchFamily="18" charset="0"/>
                <a:cs typeface="Times New Roman" panose="02020603050405020304" pitchFamily="18" charset="0"/>
              </a:rPr>
              <a:t>К. Живые и мертвые: Роман в 3-х книгах.- М.: Просвещение, 1982.</a:t>
            </a:r>
            <a:endParaRPr lang="ru-RU" dirty="0">
              <a:latin typeface="Times New Roman" panose="02020603050405020304" pitchFamily="18" charset="0"/>
              <a:cs typeface="Times New Roman" panose="02020603050405020304" pitchFamily="18" charset="0"/>
            </a:endParaRPr>
          </a:p>
          <a:p>
            <a:pPr marL="0" indent="0">
              <a:buNone/>
            </a:pPr>
            <a:r>
              <a:rPr lang="ru-RU" dirty="0" smtClean="0">
                <a:latin typeface="Times New Roman" panose="02020603050405020304" pitchFamily="18" charset="0"/>
                <a:cs typeface="Times New Roman" panose="02020603050405020304" pitchFamily="18" charset="0"/>
              </a:rPr>
              <a:t>    В </a:t>
            </a:r>
            <a:r>
              <a:rPr lang="ru-RU" dirty="0">
                <a:latin typeface="Times New Roman" panose="02020603050405020304" pitchFamily="18" charset="0"/>
                <a:cs typeface="Times New Roman" panose="02020603050405020304" pitchFamily="18" charset="0"/>
              </a:rPr>
              <a:t>трилогии известного писателя Константина Симонова рассказывается о героизме советского народа в ВОВ, о героических боях Советской Армии.</a:t>
            </a:r>
          </a:p>
          <a:p>
            <a:endParaRPr lang="ru-RU" dirty="0">
              <a:latin typeface="Times New Roman" panose="02020603050405020304" pitchFamily="18" charset="0"/>
              <a:cs typeface="Times New Roman" panose="02020603050405020304" pitchFamily="18" charset="0"/>
            </a:endParaRPr>
          </a:p>
        </p:txBody>
      </p:sp>
      <p:pic>
        <p:nvPicPr>
          <p:cNvPr id="6" name="Рисунок 5" descr="D:\Данные\Рабочие документы\2015\2015-02-19 09.43.38.jpg"/>
          <p:cNvPicPr/>
          <p:nvPr/>
        </p:nvPicPr>
        <p:blipFill rotWithShape="1">
          <a:blip r:embed="rId3" cstate="print">
            <a:extLst>
              <a:ext uri="{28A0092B-C50C-407E-A947-70E740481C1C}">
                <a14:useLocalDpi xmlns:a14="http://schemas.microsoft.com/office/drawing/2010/main" val="0"/>
              </a:ext>
            </a:extLst>
          </a:blip>
          <a:srcRect l="4883" t="1832" r="11620" b="2564"/>
          <a:stretch/>
        </p:blipFill>
        <p:spPr bwMode="auto">
          <a:xfrm>
            <a:off x="971600" y="2564904"/>
            <a:ext cx="2520280" cy="2592288"/>
          </a:xfrm>
          <a:prstGeom prst="rect">
            <a:avLst/>
          </a:prstGeom>
          <a:noFill/>
          <a:ln>
            <a:noFill/>
          </a:ln>
          <a:extLst>
            <a:ext uri="{53640926-AAD7-44D8-BBD7-CCE9431645EC}">
              <a14:shadowObscured xmlns:a14="http://schemas.microsoft.com/office/drawing/2010/main"/>
            </a:ext>
          </a:extLst>
        </p:spPr>
      </p:pic>
      <p:pic>
        <p:nvPicPr>
          <p:cNvPr id="7" name="Рисунок 6" descr="http://roslavl.library67.ru/files/396/resize/39833984_500_102.jpg">
            <a:hlinkClick r:id="rId4"/>
          </p:cNvPr>
          <p:cNvPicPr/>
          <p:nvPr/>
        </p:nvPicPr>
        <p:blipFill>
          <a:blip r:embed="rId5">
            <a:extLst>
              <a:ext uri="{28A0092B-C50C-407E-A947-70E740481C1C}">
                <a14:useLocalDpi xmlns:a14="http://schemas.microsoft.com/office/drawing/2010/main" val="0"/>
              </a:ext>
            </a:extLst>
          </a:blip>
          <a:srcRect/>
          <a:stretch>
            <a:fillRect/>
          </a:stretch>
        </p:blipFill>
        <p:spPr bwMode="auto">
          <a:xfrm>
            <a:off x="755576" y="5517232"/>
            <a:ext cx="7632848" cy="648071"/>
          </a:xfrm>
          <a:prstGeom prst="rect">
            <a:avLst/>
          </a:prstGeom>
          <a:noFill/>
          <a:ln>
            <a:noFill/>
          </a:ln>
        </p:spPr>
      </p:pic>
    </p:spTree>
    <p:extLst>
      <p:ext uri="{BB962C8B-B14F-4D97-AF65-F5344CB8AC3E}">
        <p14:creationId xmlns:p14="http://schemas.microsoft.com/office/powerpoint/2010/main" val="144343185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descr="D:\Данные\Рабочие документы\2015\2015-02-19 09.44.10.jpg"/>
          <p:cNvPicPr>
            <a:picLocks noGrp="1"/>
          </p:cNvPicPr>
          <p:nvPr>
            <p:ph sz="quarter" idx="13"/>
          </p:nvPr>
        </p:nvPicPr>
        <p:blipFill rotWithShape="1">
          <a:blip r:embed="rId2" cstate="print">
            <a:extLst>
              <a:ext uri="{28A0092B-C50C-407E-A947-70E740481C1C}">
                <a14:useLocalDpi xmlns:a14="http://schemas.microsoft.com/office/drawing/2010/main" val="0"/>
              </a:ext>
            </a:extLst>
          </a:blip>
          <a:srcRect l="6780" r="9039" b="3790"/>
          <a:stretch/>
        </p:blipFill>
        <p:spPr bwMode="auto">
          <a:xfrm>
            <a:off x="742918" y="908720"/>
            <a:ext cx="2845026" cy="3888432"/>
          </a:xfrm>
          <a:prstGeom prst="rect">
            <a:avLst/>
          </a:prstGeom>
          <a:noFill/>
          <a:ln>
            <a:noFill/>
          </a:ln>
          <a:extLst>
            <a:ext uri="{53640926-AAD7-44D8-BBD7-CCE9431645EC}">
              <a14:shadowObscured xmlns:a14="http://schemas.microsoft.com/office/drawing/2010/main"/>
            </a:ext>
          </a:extLst>
        </p:spPr>
      </p:pic>
      <p:sp>
        <p:nvSpPr>
          <p:cNvPr id="4" name="Объект 3"/>
          <p:cNvSpPr>
            <a:spLocks noGrp="1"/>
          </p:cNvSpPr>
          <p:nvPr>
            <p:ph sz="quarter" idx="14"/>
          </p:nvPr>
        </p:nvSpPr>
        <p:spPr>
          <a:xfrm>
            <a:off x="4355976" y="692696"/>
            <a:ext cx="4176464" cy="4392488"/>
          </a:xfrm>
        </p:spPr>
        <p:txBody>
          <a:bodyPr>
            <a:normAutofit fontScale="92500"/>
          </a:bodyPr>
          <a:lstStyle/>
          <a:p>
            <a:pPr marL="0" indent="0">
              <a:buNone/>
            </a:pPr>
            <a:r>
              <a:rPr lang="ru-RU" b="1" dirty="0" smtClean="0"/>
              <a:t>    </a:t>
            </a:r>
            <a:r>
              <a:rPr lang="ru-RU" b="1" dirty="0" smtClean="0">
                <a:latin typeface="Times New Roman" panose="02020603050405020304" pitchFamily="18" charset="0"/>
                <a:cs typeface="Times New Roman" panose="02020603050405020304" pitchFamily="18" charset="0"/>
              </a:rPr>
              <a:t>Симонова </a:t>
            </a:r>
            <a:r>
              <a:rPr lang="ru-RU" b="1" dirty="0">
                <a:latin typeface="Times New Roman" panose="02020603050405020304" pitchFamily="18" charset="0"/>
                <a:cs typeface="Times New Roman" panose="02020603050405020304" pitchFamily="18" charset="0"/>
              </a:rPr>
              <a:t>Л.С. Орден в твоем доме: Документальные повести и рассказы.- М.: Дет. лит., 1987.- 175 с.: ил.</a:t>
            </a:r>
            <a:endParaRPr lang="ru-RU" dirty="0">
              <a:latin typeface="Times New Roman" panose="02020603050405020304" pitchFamily="18" charset="0"/>
              <a:cs typeface="Times New Roman" panose="02020603050405020304" pitchFamily="18" charset="0"/>
            </a:endParaRPr>
          </a:p>
          <a:p>
            <a:pPr marL="0" indent="0">
              <a:buNone/>
            </a:pPr>
            <a:r>
              <a:rPr lang="ru-RU" dirty="0" smtClean="0">
                <a:latin typeface="Times New Roman" panose="02020603050405020304" pitchFamily="18" charset="0"/>
                <a:cs typeface="Times New Roman" panose="02020603050405020304" pitchFamily="18" charset="0"/>
              </a:rPr>
              <a:t>    О </a:t>
            </a:r>
            <a:r>
              <a:rPr lang="ru-RU" dirty="0">
                <a:latin typeface="Times New Roman" panose="02020603050405020304" pitchFamily="18" charset="0"/>
                <a:cs typeface="Times New Roman" panose="02020603050405020304" pitchFamily="18" charset="0"/>
              </a:rPr>
              <a:t>борьбе пионеров и комсомольцев против немецких захватчиков в годы ВОВ, </a:t>
            </a:r>
            <a:r>
              <a:rPr lang="ru-RU" dirty="0" smtClean="0">
                <a:latin typeface="Times New Roman" panose="02020603050405020304" pitchFamily="18" charset="0"/>
                <a:cs typeface="Times New Roman" panose="02020603050405020304" pitchFamily="18" charset="0"/>
              </a:rPr>
              <a:t>            о </a:t>
            </a:r>
            <a:r>
              <a:rPr lang="ru-RU" dirty="0">
                <a:latin typeface="Times New Roman" panose="02020603050405020304" pitchFamily="18" charset="0"/>
                <a:cs typeface="Times New Roman" panose="02020603050405020304" pitchFamily="18" charset="0"/>
              </a:rPr>
              <a:t>походах школьников в наши дни по местам боевой и трудовой славы, о связи поколений рассказано в этой книге.</a:t>
            </a:r>
          </a:p>
          <a:p>
            <a:endParaRPr lang="ru-RU" dirty="0"/>
          </a:p>
        </p:txBody>
      </p:sp>
      <p:pic>
        <p:nvPicPr>
          <p:cNvPr id="6" name="Рисунок 5" descr="http://roslavl.library67.ru/files/396/resize/39833984_500_102.jpg">
            <a:hlinkClick r:id="rId3"/>
          </p:cNvPr>
          <p:cNvPicPr/>
          <p:nvPr/>
        </p:nvPicPr>
        <p:blipFill>
          <a:blip r:embed="rId4">
            <a:extLst>
              <a:ext uri="{28A0092B-C50C-407E-A947-70E740481C1C}">
                <a14:useLocalDpi xmlns:a14="http://schemas.microsoft.com/office/drawing/2010/main" val="0"/>
              </a:ext>
            </a:extLst>
          </a:blip>
          <a:srcRect/>
          <a:stretch>
            <a:fillRect/>
          </a:stretch>
        </p:blipFill>
        <p:spPr bwMode="auto">
          <a:xfrm>
            <a:off x="755576" y="5517232"/>
            <a:ext cx="7632848" cy="648071"/>
          </a:xfrm>
          <a:prstGeom prst="rect">
            <a:avLst/>
          </a:prstGeom>
          <a:noFill/>
          <a:ln>
            <a:noFill/>
          </a:ln>
        </p:spPr>
      </p:pic>
    </p:spTree>
    <p:extLst>
      <p:ext uri="{BB962C8B-B14F-4D97-AF65-F5344CB8AC3E}">
        <p14:creationId xmlns:p14="http://schemas.microsoft.com/office/powerpoint/2010/main" val="361431230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38328"/>
            <a:ext cx="8229600" cy="4962880"/>
          </a:xfrm>
        </p:spPr>
        <p:txBody>
          <a:bodyPr>
            <a:normAutofit/>
          </a:bodyPr>
          <a:lstStyle/>
          <a:p>
            <a:r>
              <a:rPr lang="kk-KZ" b="1" dirty="0" smtClean="0">
                <a:ln w="18000">
                  <a:solidFill>
                    <a:srgbClr val="FFC000"/>
                  </a:solidFill>
                  <a:prstDash val="solid"/>
                  <a:miter lim="800000"/>
                </a:ln>
                <a:solidFill>
                  <a:srgbClr val="FF0000"/>
                </a:solidFill>
                <a:effectLst>
                  <a:outerShdw blurRad="25500" dist="23000" dir="7020000" algn="tl">
                    <a:srgbClr val="000000">
                      <a:alpha val="50000"/>
                    </a:srgbClr>
                  </a:outerShdw>
                </a:effectLst>
                <a:latin typeface="Times New Roman" panose="02020603050405020304" pitchFamily="18" charset="0"/>
                <a:cs typeface="Times New Roman" panose="02020603050405020304" pitchFamily="18" charset="0"/>
              </a:rPr>
              <a:t>НАЗАРЛАРЫҢЫЗҒА  РАХМЕТ</a:t>
            </a:r>
            <a:br>
              <a:rPr lang="kk-KZ" b="1" dirty="0" smtClean="0">
                <a:ln w="18000">
                  <a:solidFill>
                    <a:srgbClr val="FFC000"/>
                  </a:solidFill>
                  <a:prstDash val="solid"/>
                  <a:miter lim="800000"/>
                </a:ln>
                <a:solidFill>
                  <a:srgbClr val="FF0000"/>
                </a:solidFill>
                <a:effectLst>
                  <a:outerShdw blurRad="25500" dist="23000" dir="7020000" algn="tl">
                    <a:srgbClr val="000000">
                      <a:alpha val="50000"/>
                    </a:srgbClr>
                  </a:outerShdw>
                </a:effectLst>
                <a:latin typeface="Times New Roman" panose="02020603050405020304" pitchFamily="18" charset="0"/>
                <a:cs typeface="Times New Roman" panose="02020603050405020304" pitchFamily="18" charset="0"/>
              </a:rPr>
            </a:br>
            <a:r>
              <a:rPr lang="ru-RU" b="1" dirty="0" smtClean="0">
                <a:ln w="18000">
                  <a:solidFill>
                    <a:srgbClr val="FFC000"/>
                  </a:solidFill>
                  <a:prstDash val="solid"/>
                  <a:miter lim="800000"/>
                </a:ln>
                <a:solidFill>
                  <a:srgbClr val="FF0000"/>
                </a:solidFill>
                <a:effectLst>
                  <a:outerShdw blurRad="25500" dist="23000" dir="7020000" algn="tl">
                    <a:srgbClr val="000000">
                      <a:alpha val="50000"/>
                    </a:srgbClr>
                  </a:outerShdw>
                </a:effectLst>
                <a:latin typeface="Times New Roman" panose="02020603050405020304" pitchFamily="18" charset="0"/>
                <a:cs typeface="Times New Roman" panose="02020603050405020304" pitchFamily="18" charset="0"/>
              </a:rPr>
              <a:t>СПАСИБО ЗА ВНИМАНИЕ</a:t>
            </a:r>
            <a:endParaRPr lang="ru-RU" b="1" dirty="0">
              <a:ln w="18000">
                <a:solidFill>
                  <a:srgbClr val="FFC000"/>
                </a:solidFill>
                <a:prstDash val="solid"/>
                <a:miter lim="800000"/>
              </a:ln>
              <a:solidFill>
                <a:srgbClr val="FF0000"/>
              </a:solidFill>
              <a:effectLst>
                <a:outerShdw blurRad="25500" dist="23000" dir="7020000" algn="tl">
                  <a:srgbClr val="000000">
                    <a:alpha val="50000"/>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5589102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611560" y="476671"/>
            <a:ext cx="8064895" cy="5688631"/>
          </a:xfrm>
        </p:spPr>
        <p:txBody>
          <a:bodyPr>
            <a:noAutofit/>
          </a:bodyPr>
          <a:lstStyle/>
          <a:p>
            <a:pPr marL="0" indent="0">
              <a:buNone/>
            </a:pPr>
            <a:r>
              <a:rPr lang="kk-KZ" dirty="0" smtClean="0"/>
              <a:t>       </a:t>
            </a:r>
            <a:r>
              <a:rPr lang="kk-KZ"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Ұлы </a:t>
            </a:r>
            <a:r>
              <a:rPr lang="kk-KZ"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Отан соғысы туралы   көркем әдеби кітаптар өте көп жазылған. Шығармалар беттерінен  соғыс кейіпкерлерін окоптарда,шабуылда, ұрыс арасындағы сәл тыныштықта,партизан отрядтарында,қауіпті барлау жолдарында</a:t>
            </a:r>
            <a:r>
              <a:rPr lang="kk-KZ"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кездестіреміз</a:t>
            </a:r>
            <a:r>
              <a:rPr lang="kk-KZ"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endParaRPr lang="ru-RU"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0" indent="0">
              <a:buNone/>
            </a:pPr>
            <a:r>
              <a:rPr lang="kk-KZ"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kk-KZ"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Ұрыс </a:t>
            </a:r>
            <a:r>
              <a:rPr lang="kk-KZ"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даласындағы әр жауынгер мойнына түскен ауыртпалыққа зор жауапкершілікпен қарап, соғыста жеңіске жетуге өз үлесін  барынша қосты. </a:t>
            </a:r>
            <a:endParaRPr lang="ru-RU"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0" indent="0">
              <a:buNone/>
            </a:pPr>
            <a:r>
              <a:rPr lang="kk-KZ"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Ерлік </a:t>
            </a:r>
            <a:r>
              <a:rPr lang="kk-KZ"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тек қана жойылған жау санымен ғана емес,сонымен қатар рухтың мықтылығымен, жеңіске деген  құштарлықпен есептелді.  </a:t>
            </a:r>
            <a:r>
              <a:rPr lang="kk-KZ"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endParaRPr lang="ru-RU"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0" indent="0">
              <a:buNone/>
            </a:pPr>
            <a:r>
              <a:rPr lang="kk-KZ"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kk-KZ"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Оқуға </a:t>
            </a:r>
            <a:r>
              <a:rPr lang="kk-KZ"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ұсынылатын кітаптар жас ұрпаққа өткен қанқұйлы  соғыстың ауыр шындығын ашып, бүгінгі күннің өзекті мәселелеріне назар аудартады.</a:t>
            </a:r>
            <a:endParaRPr lang="ru-RU"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0" indent="0">
              <a:buNone/>
            </a:pPr>
            <a:r>
              <a:rPr lang="kk-KZ"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Біздің </a:t>
            </a:r>
            <a:r>
              <a:rPr lang="kk-KZ"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әдебиетіміз- әр азаматтың жер бетінде берік бейбітшілік орнауына өз үлесін қосуға шақыратын ұлы күш</a:t>
            </a:r>
            <a:r>
              <a:rPr lang="kk-KZ" dirty="0"/>
              <a:t>.</a:t>
            </a:r>
            <a:endParaRPr lang="ru-RU" dirty="0"/>
          </a:p>
          <a:p>
            <a:pPr marL="0" indent="0">
              <a:buNone/>
            </a:pPr>
            <a:r>
              <a:rPr lang="kk-KZ" dirty="0"/>
              <a:t> </a:t>
            </a:r>
            <a:endParaRPr lang="ru-RU" dirty="0"/>
          </a:p>
          <a:p>
            <a:pPr marL="0" indent="0">
              <a:buNone/>
            </a:pPr>
            <a:r>
              <a:rPr lang="kk-KZ" dirty="0"/>
              <a:t> </a:t>
            </a:r>
            <a:endParaRPr lang="ru-RU" dirty="0"/>
          </a:p>
          <a:p>
            <a:endParaRPr lang="ru-RU" dirty="0"/>
          </a:p>
        </p:txBody>
      </p:sp>
      <p:pic>
        <p:nvPicPr>
          <p:cNvPr id="4" name="Рисунок 3" descr="http://roslavl.library67.ru/files/396/resize/39833984_500_102.jpg">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0" y="6021288"/>
            <a:ext cx="9144000" cy="720080"/>
          </a:xfrm>
          <a:prstGeom prst="rect">
            <a:avLst/>
          </a:prstGeom>
          <a:noFill/>
          <a:ln>
            <a:noFill/>
          </a:ln>
        </p:spPr>
      </p:pic>
    </p:spTree>
    <p:extLst>
      <p:ext uri="{BB962C8B-B14F-4D97-AF65-F5344CB8AC3E}">
        <p14:creationId xmlns:p14="http://schemas.microsoft.com/office/powerpoint/2010/main" val="75789330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915816" y="332656"/>
            <a:ext cx="4464496" cy="5616624"/>
          </a:xfrm>
        </p:spPr>
        <p:txBody>
          <a:bodyPr>
            <a:noAutofit/>
          </a:bodyPr>
          <a:lstStyle/>
          <a:p>
            <a:pPr marL="0" indent="0">
              <a:buNone/>
            </a:pPr>
            <a:r>
              <a:rPr lang="ru-RU" sz="1800" b="1" dirty="0">
                <a:effectLst>
                  <a:outerShdw blurRad="38100" dist="38100" dir="2700000" algn="tl">
                    <a:srgbClr val="000000">
                      <a:alpha val="43137"/>
                    </a:srgbClr>
                  </a:outerShdw>
                </a:effectLst>
              </a:rPr>
              <a:t>И будет так, неотвратимо будет -</a:t>
            </a:r>
          </a:p>
          <a:p>
            <a:pPr marL="0" indent="0">
              <a:buNone/>
            </a:pPr>
            <a:r>
              <a:rPr lang="ru-RU" sz="1800" b="1" dirty="0">
                <a:effectLst>
                  <a:outerShdw blurRad="38100" dist="38100" dir="2700000" algn="tl">
                    <a:srgbClr val="000000">
                      <a:alpha val="43137"/>
                    </a:srgbClr>
                  </a:outerShdw>
                </a:effectLst>
              </a:rPr>
              <a:t>На сцену выйдет в орденах старик -</a:t>
            </a:r>
          </a:p>
          <a:p>
            <a:pPr marL="0" indent="0">
              <a:buNone/>
            </a:pPr>
            <a:r>
              <a:rPr lang="ru-RU" sz="1800" b="1" dirty="0">
                <a:effectLst>
                  <a:outerShdw blurRad="38100" dist="38100" dir="2700000" algn="tl">
                    <a:srgbClr val="000000">
                      <a:alpha val="43137"/>
                    </a:srgbClr>
                  </a:outerShdw>
                </a:effectLst>
              </a:rPr>
              <a:t>Последний на планете фронтовик,</a:t>
            </a:r>
          </a:p>
          <a:p>
            <a:pPr marL="0" indent="0">
              <a:buNone/>
            </a:pPr>
            <a:r>
              <a:rPr lang="ru-RU" sz="1800" b="1" dirty="0">
                <a:effectLst>
                  <a:outerShdw blurRad="38100" dist="38100" dir="2700000" algn="tl">
                    <a:srgbClr val="000000">
                      <a:alpha val="43137"/>
                    </a:srgbClr>
                  </a:outerShdw>
                </a:effectLst>
              </a:rPr>
              <a:t>И перед ним в порыве встанут люди…</a:t>
            </a:r>
          </a:p>
          <a:p>
            <a:pPr marL="0" indent="0">
              <a:buNone/>
            </a:pPr>
            <a:r>
              <a:rPr lang="ru-RU" sz="1800" b="1" dirty="0">
                <a:effectLst>
                  <a:outerShdw blurRad="38100" dist="38100" dir="2700000" algn="tl">
                    <a:srgbClr val="000000">
                      <a:alpha val="43137"/>
                    </a:srgbClr>
                  </a:outerShdw>
                </a:effectLst>
              </a:rPr>
              <a:t> </a:t>
            </a:r>
          </a:p>
          <a:p>
            <a:pPr marL="0" indent="0">
              <a:buNone/>
            </a:pPr>
            <a:r>
              <a:rPr lang="ru-RU" sz="1800" b="1" dirty="0">
                <a:effectLst>
                  <a:outerShdw blurRad="38100" dist="38100" dir="2700000" algn="tl">
                    <a:srgbClr val="000000">
                      <a:alpha val="43137"/>
                    </a:srgbClr>
                  </a:outerShdw>
                </a:effectLst>
              </a:rPr>
              <a:t>И голосом спокойным и усталым</a:t>
            </a:r>
          </a:p>
          <a:p>
            <a:pPr marL="0" indent="0">
              <a:buNone/>
            </a:pPr>
            <a:r>
              <a:rPr lang="ru-RU" sz="1800" b="1" dirty="0">
                <a:effectLst>
                  <a:outerShdw blurRad="38100" dist="38100" dir="2700000" algn="tl">
                    <a:srgbClr val="000000">
                      <a:alpha val="43137"/>
                    </a:srgbClr>
                  </a:outerShdw>
                </a:effectLst>
              </a:rPr>
              <a:t>Боец бывалый поведёт рассказ,</a:t>
            </a:r>
          </a:p>
          <a:p>
            <a:pPr marL="0" indent="0">
              <a:buNone/>
            </a:pPr>
            <a:r>
              <a:rPr lang="ru-RU" sz="1800" b="1" dirty="0">
                <a:effectLst>
                  <a:outerShdw blurRad="38100" dist="38100" dir="2700000" algn="tl">
                    <a:srgbClr val="000000">
                      <a:alpha val="43137"/>
                    </a:srgbClr>
                  </a:outerShdw>
                </a:effectLst>
              </a:rPr>
              <a:t>Как эту землю вырвал из металла,</a:t>
            </a:r>
          </a:p>
          <a:p>
            <a:pPr marL="0" indent="0">
              <a:buNone/>
            </a:pPr>
            <a:r>
              <a:rPr lang="ru-RU" sz="1800" b="1" dirty="0">
                <a:effectLst>
                  <a:outerShdw blurRad="38100" dist="38100" dir="2700000" algn="tl">
                    <a:srgbClr val="000000">
                      <a:alpha val="43137"/>
                    </a:srgbClr>
                  </a:outerShdw>
                </a:effectLst>
              </a:rPr>
              <a:t>Как это солнце он сберёг для нас…</a:t>
            </a:r>
          </a:p>
          <a:p>
            <a:pPr marL="0" indent="0">
              <a:buNone/>
            </a:pPr>
            <a:r>
              <a:rPr lang="ru-RU" sz="1800" b="1" dirty="0">
                <a:effectLst>
                  <a:outerShdw blurRad="38100" dist="38100" dir="2700000" algn="tl">
                    <a:srgbClr val="000000">
                      <a:alpha val="43137"/>
                    </a:srgbClr>
                  </a:outerShdw>
                </a:effectLst>
              </a:rPr>
              <a:t> </a:t>
            </a:r>
          </a:p>
          <a:p>
            <a:pPr marL="0" indent="0">
              <a:buNone/>
            </a:pPr>
            <a:r>
              <a:rPr lang="ru-RU" sz="1800" b="1" dirty="0">
                <a:effectLst>
                  <a:outerShdw blurRad="38100" dist="38100" dir="2700000" algn="tl">
                    <a:srgbClr val="000000">
                      <a:alpha val="43137"/>
                    </a:srgbClr>
                  </a:outerShdw>
                </a:effectLst>
              </a:rPr>
              <a:t>Мальчишки будут очень удивляться,</a:t>
            </a:r>
          </a:p>
          <a:p>
            <a:pPr marL="0" indent="0">
              <a:buNone/>
            </a:pPr>
            <a:r>
              <a:rPr lang="ru-RU" sz="1800" b="1" dirty="0">
                <a:effectLst>
                  <a:outerShdw blurRad="38100" dist="38100" dir="2700000" algn="tl">
                    <a:srgbClr val="000000">
                      <a:alpha val="43137"/>
                    </a:srgbClr>
                  </a:outerShdw>
                </a:effectLst>
              </a:rPr>
              <a:t>Девчонки будут горестно вздыхать -</a:t>
            </a:r>
          </a:p>
          <a:p>
            <a:pPr marL="0" indent="0">
              <a:buNone/>
            </a:pPr>
            <a:r>
              <a:rPr lang="ru-RU" sz="1800" b="1" dirty="0">
                <a:effectLst>
                  <a:outerShdw blurRad="38100" dist="38100" dir="2700000" algn="tl">
                    <a:srgbClr val="000000">
                      <a:alpha val="43137"/>
                    </a:srgbClr>
                  </a:outerShdw>
                </a:effectLst>
              </a:rPr>
              <a:t>Как это можно — умереть в семнадцать,</a:t>
            </a:r>
          </a:p>
          <a:p>
            <a:pPr marL="0" indent="0">
              <a:buNone/>
            </a:pPr>
            <a:r>
              <a:rPr lang="ru-RU" sz="1800" b="1" dirty="0">
                <a:effectLst>
                  <a:outerShdw blurRad="38100" dist="38100" dir="2700000" algn="tl">
                    <a:srgbClr val="000000">
                      <a:alpha val="43137"/>
                    </a:srgbClr>
                  </a:outerShdw>
                </a:effectLst>
              </a:rPr>
              <a:t>Как можно в годик маму потерять…</a:t>
            </a:r>
          </a:p>
          <a:p>
            <a:pPr marL="0" indent="0">
              <a:buNone/>
            </a:pPr>
            <a:r>
              <a:rPr lang="ru-RU" sz="1800" b="1" dirty="0">
                <a:effectLst>
                  <a:outerShdw blurRad="38100" dist="38100" dir="2700000" algn="tl">
                    <a:srgbClr val="000000">
                      <a:alpha val="43137"/>
                    </a:srgbClr>
                  </a:outerShdw>
                </a:effectLst>
              </a:rPr>
              <a:t> </a:t>
            </a:r>
          </a:p>
          <a:p>
            <a:pPr marL="0" indent="0">
              <a:buNone/>
            </a:pPr>
            <a:r>
              <a:rPr lang="ru-RU" sz="1800" b="1" dirty="0">
                <a:effectLst>
                  <a:outerShdw blurRad="38100" dist="38100" dir="2700000" algn="tl">
                    <a:srgbClr val="000000">
                      <a:alpha val="43137"/>
                    </a:srgbClr>
                  </a:outerShdw>
                </a:effectLst>
              </a:rPr>
              <a:t>И он уйдет, свидетель битвы грозной,</a:t>
            </a:r>
          </a:p>
          <a:p>
            <a:pPr marL="0" indent="0">
              <a:buNone/>
            </a:pPr>
            <a:r>
              <a:rPr lang="ru-RU" sz="1800" b="1" dirty="0">
                <a:effectLst>
                  <a:outerShdw blurRad="38100" dist="38100" dir="2700000" algn="tl">
                    <a:srgbClr val="000000">
                      <a:alpha val="43137"/>
                    </a:srgbClr>
                  </a:outerShdw>
                </a:effectLst>
              </a:rPr>
              <a:t>С букетом роз и маков полевых…</a:t>
            </a:r>
          </a:p>
          <a:p>
            <a:pPr marL="0" indent="0">
              <a:buNone/>
            </a:pPr>
            <a:r>
              <a:rPr lang="ru-RU" sz="1800" b="1" dirty="0">
                <a:effectLst>
                  <a:outerShdw blurRad="38100" dist="38100" dir="2700000" algn="tl">
                    <a:srgbClr val="000000">
                      <a:alpha val="43137"/>
                    </a:srgbClr>
                  </a:outerShdw>
                </a:effectLst>
              </a:rPr>
              <a:t>Запоминайте их, пока не поздно,</a:t>
            </a:r>
          </a:p>
          <a:p>
            <a:pPr marL="0" indent="0">
              <a:buNone/>
            </a:pPr>
            <a:r>
              <a:rPr lang="ru-RU" sz="1800" b="1" dirty="0">
                <a:effectLst>
                  <a:outerShdw blurRad="38100" dist="38100" dir="2700000" algn="tl">
                    <a:srgbClr val="000000">
                      <a:alpha val="43137"/>
                    </a:srgbClr>
                  </a:outerShdw>
                </a:effectLst>
              </a:rPr>
              <a:t>Пока они живут среди живых!</a:t>
            </a:r>
          </a:p>
          <a:p>
            <a:pPr marL="0" indent="0">
              <a:buNone/>
            </a:pPr>
            <a:r>
              <a:rPr lang="ru-RU" sz="1800" b="1" dirty="0">
                <a:effectLst>
                  <a:outerShdw blurRad="38100" dist="38100" dir="2700000" algn="tl">
                    <a:srgbClr val="000000">
                      <a:alpha val="43137"/>
                    </a:srgbClr>
                  </a:outerShdw>
                </a:effectLst>
              </a:rPr>
              <a:t> </a:t>
            </a:r>
          </a:p>
          <a:p>
            <a:endParaRPr lang="ru-RU" sz="1800" b="1" dirty="0">
              <a:effectLst>
                <a:outerShdw blurRad="38100" dist="38100" dir="2700000" algn="tl">
                  <a:srgbClr val="000000">
                    <a:alpha val="43137"/>
                  </a:srgbClr>
                </a:outerShdw>
              </a:effectLst>
            </a:endParaRPr>
          </a:p>
        </p:txBody>
      </p:sp>
      <p:pic>
        <p:nvPicPr>
          <p:cNvPr id="4" name="Рисунок 3" descr="http://roslavl.library67.ru/files/396/resize/39833984_500_102.jpg">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0" y="5949280"/>
            <a:ext cx="9144000" cy="792088"/>
          </a:xfrm>
          <a:prstGeom prst="rect">
            <a:avLst/>
          </a:prstGeom>
          <a:noFill/>
          <a:ln>
            <a:noFill/>
          </a:ln>
        </p:spPr>
      </p:pic>
    </p:spTree>
    <p:extLst>
      <p:ext uri="{BB962C8B-B14F-4D97-AF65-F5344CB8AC3E}">
        <p14:creationId xmlns:p14="http://schemas.microsoft.com/office/powerpoint/2010/main" val="82926837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67544" y="404664"/>
            <a:ext cx="8208912" cy="5400600"/>
          </a:xfrm>
        </p:spPr>
        <p:txBody>
          <a:bodyPr>
            <a:normAutofit/>
          </a:bodyPr>
          <a:lstStyle/>
          <a:p>
            <a:pPr marL="0" indent="0">
              <a:buNone/>
            </a:pPr>
            <a:r>
              <a:rPr lang="ru-RU" dirty="0" smtClean="0"/>
              <a:t>     </a:t>
            </a:r>
            <a:r>
              <a:rPr lang="ru-RU"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Тема </a:t>
            </a:r>
            <a:r>
              <a:rPr lang="ru-RU"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Великой Отечественной войны </a:t>
            </a:r>
            <a:r>
              <a:rPr lang="ru-RU"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в </a:t>
            </a:r>
            <a:r>
              <a:rPr lang="ru-RU"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художественной литературе поистине неисчерпаема. Героев войны мы встречаем на страницах произведений в окопах, в атаках, в затишье между боями, в партизанских отрядах, в дерзких вылазках разведки…Осознание личной ответственности за исход войны движет поступками героев. Подвиг измеряется не только количеством уничтоженных врагов, но и нравственным вкладом в победу.</a:t>
            </a:r>
          </a:p>
          <a:p>
            <a:pPr marL="0" indent="0">
              <a:buNone/>
            </a:pPr>
            <a:r>
              <a:rPr lang="ru-RU"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Произведения</a:t>
            </a:r>
            <a:r>
              <a:rPr lang="ru-RU"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рекомендуемые для чтения, доносят до потомков суровую правду о минувшей войне, аккумулируют актуальные проблемы сегодняшнего дня. Наша литература выступает как набат тревоги, как неусыпный колокол совести, зовущий к борьбе за человека, за прочный мир на планете.</a:t>
            </a:r>
          </a:p>
          <a:p>
            <a:endParaRPr lang="ru-RU" dirty="0"/>
          </a:p>
        </p:txBody>
      </p:sp>
      <p:pic>
        <p:nvPicPr>
          <p:cNvPr id="4" name="Рисунок 3" descr="http://roslavl.library67.ru/files/396/resize/39833984_500_102.jpg">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179512" y="5805264"/>
            <a:ext cx="8712968" cy="792088"/>
          </a:xfrm>
          <a:prstGeom prst="rect">
            <a:avLst/>
          </a:prstGeom>
          <a:noFill/>
          <a:ln>
            <a:noFill/>
          </a:ln>
        </p:spPr>
      </p:pic>
    </p:spTree>
    <p:extLst>
      <p:ext uri="{BB962C8B-B14F-4D97-AF65-F5344CB8AC3E}">
        <p14:creationId xmlns:p14="http://schemas.microsoft.com/office/powerpoint/2010/main" val="381885110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descr="D:\Данные\Рабочие документы\2015\2015-02-19 09.25.09.jpg"/>
          <p:cNvPicPr>
            <a:picLocks noGrp="1"/>
          </p:cNvPicPr>
          <p:nvPr>
            <p:ph sz="quarter" idx="13"/>
          </p:nvPr>
        </p:nvPicPr>
        <p:blipFill rotWithShape="1">
          <a:blip r:embed="rId2" cstate="print">
            <a:extLst>
              <a:ext uri="{28A0092B-C50C-407E-A947-70E740481C1C}">
                <a14:useLocalDpi xmlns:a14="http://schemas.microsoft.com/office/drawing/2010/main" val="0"/>
              </a:ext>
            </a:extLst>
          </a:blip>
          <a:srcRect l="7652" t="4195" r="4364" b="2869"/>
          <a:stretch/>
        </p:blipFill>
        <p:spPr bwMode="auto">
          <a:xfrm>
            <a:off x="683568" y="692696"/>
            <a:ext cx="2808312" cy="4608512"/>
          </a:xfrm>
          <a:prstGeom prst="rect">
            <a:avLst/>
          </a:prstGeom>
          <a:noFill/>
          <a:ln>
            <a:noFill/>
          </a:ln>
          <a:extLst>
            <a:ext uri="{53640926-AAD7-44D8-BBD7-CCE9431645EC}">
              <a14:shadowObscured xmlns:a14="http://schemas.microsoft.com/office/drawing/2010/main"/>
            </a:ext>
          </a:extLst>
        </p:spPr>
      </p:pic>
      <p:sp>
        <p:nvSpPr>
          <p:cNvPr id="4" name="Объект 3"/>
          <p:cNvSpPr>
            <a:spLocks noGrp="1"/>
          </p:cNvSpPr>
          <p:nvPr>
            <p:ph sz="quarter" idx="14"/>
          </p:nvPr>
        </p:nvSpPr>
        <p:spPr>
          <a:xfrm>
            <a:off x="4283968" y="692696"/>
            <a:ext cx="4248472" cy="4824536"/>
          </a:xfrm>
        </p:spPr>
        <p:txBody>
          <a:bodyPr>
            <a:normAutofit fontScale="85000" lnSpcReduction="10000"/>
          </a:bodyPr>
          <a:lstStyle/>
          <a:p>
            <a:pPr marL="0" indent="0">
              <a:buNone/>
            </a:pPr>
            <a:r>
              <a:rPr lang="kk-KZ" b="1" dirty="0" smtClean="0">
                <a:latin typeface="Times New Roman" panose="02020603050405020304" pitchFamily="18" charset="0"/>
                <a:cs typeface="Times New Roman" panose="02020603050405020304" pitchFamily="18" charset="0"/>
              </a:rPr>
              <a:t>       Қазақстандық </a:t>
            </a:r>
            <a:r>
              <a:rPr lang="kk-KZ" b="1" dirty="0">
                <a:latin typeface="Times New Roman" panose="02020603050405020304" pitchFamily="18" charset="0"/>
                <a:cs typeface="Times New Roman" panose="02020603050405020304" pitchFamily="18" charset="0"/>
              </a:rPr>
              <a:t>Кеңес Одағынның Батырлары: Энциклопедиялық жинақ. – Алматы: Өнер, 2010. – 320 бет.</a:t>
            </a:r>
            <a:endParaRPr lang="ru-RU" dirty="0">
              <a:latin typeface="Times New Roman" panose="02020603050405020304" pitchFamily="18" charset="0"/>
              <a:cs typeface="Times New Roman" panose="02020603050405020304" pitchFamily="18" charset="0"/>
            </a:endParaRPr>
          </a:p>
          <a:p>
            <a:pPr marL="0" indent="0">
              <a:lnSpc>
                <a:spcPct val="120000"/>
              </a:lnSpc>
              <a:spcBef>
                <a:spcPts val="0"/>
              </a:spcBef>
              <a:buNone/>
            </a:pPr>
            <a:r>
              <a:rPr lang="kk-KZ" dirty="0" smtClean="0">
                <a:latin typeface="Times New Roman" panose="02020603050405020304" pitchFamily="18" charset="0"/>
                <a:cs typeface="Times New Roman" panose="02020603050405020304" pitchFamily="18" charset="0"/>
              </a:rPr>
              <a:t>      Энциклопедияқ </a:t>
            </a:r>
            <a:r>
              <a:rPr lang="kk-KZ" dirty="0">
                <a:latin typeface="Times New Roman" panose="02020603050405020304" pitchFamily="18" charset="0"/>
                <a:cs typeface="Times New Roman" panose="02020603050405020304" pitchFamily="18" charset="0"/>
              </a:rPr>
              <a:t>жинаққа қазақстандық Кенес Одағы Батырларының ерлікке толы өмірбаяндары енгізілген. Кітап жас ұрпаққа отаншылдық тәрбие беріп, оларды ата дәстүрін қастерлеуге баулуда оқырман көнілінен лайықты орын алары сөзсіз.</a:t>
            </a:r>
            <a:endParaRPr lang="ru-RU" dirty="0">
              <a:latin typeface="Times New Roman" panose="02020603050405020304" pitchFamily="18" charset="0"/>
              <a:cs typeface="Times New Roman" panose="02020603050405020304" pitchFamily="18" charset="0"/>
            </a:endParaRPr>
          </a:p>
          <a:p>
            <a:pPr marL="0" indent="0">
              <a:lnSpc>
                <a:spcPct val="120000"/>
              </a:lnSpc>
              <a:spcBef>
                <a:spcPts val="0"/>
              </a:spcBef>
              <a:buNone/>
            </a:pPr>
            <a:r>
              <a:rPr lang="kk-KZ" dirty="0" smtClean="0">
                <a:latin typeface="Times New Roman" panose="02020603050405020304" pitchFamily="18" charset="0"/>
                <a:cs typeface="Times New Roman" panose="02020603050405020304" pitchFamily="18" charset="0"/>
              </a:rPr>
              <a:t>     Кітап </a:t>
            </a:r>
            <a:r>
              <a:rPr lang="kk-KZ" dirty="0">
                <a:latin typeface="Times New Roman" panose="02020603050405020304" pitchFamily="18" charset="0"/>
                <a:cs typeface="Times New Roman" panose="02020603050405020304" pitchFamily="18" charset="0"/>
              </a:rPr>
              <a:t>көпшілік оқырман қауымға арналған.</a:t>
            </a:r>
            <a:endParaRPr lang="ru-RU" dirty="0">
              <a:latin typeface="Times New Roman" panose="02020603050405020304" pitchFamily="18" charset="0"/>
              <a:cs typeface="Times New Roman" panose="02020603050405020304" pitchFamily="18" charset="0"/>
            </a:endParaRPr>
          </a:p>
          <a:p>
            <a:endParaRPr lang="ru-RU" dirty="0">
              <a:latin typeface="Times New Roman" panose="02020603050405020304" pitchFamily="18" charset="0"/>
              <a:cs typeface="Times New Roman" panose="02020603050405020304" pitchFamily="18" charset="0"/>
            </a:endParaRPr>
          </a:p>
        </p:txBody>
      </p:sp>
      <p:pic>
        <p:nvPicPr>
          <p:cNvPr id="6" name="Рисунок 5" descr="http://roslavl.library67.ru/files/396/resize/39833984_500_102.jpg">
            <a:hlinkClick r:id="rId3"/>
          </p:cNvPr>
          <p:cNvPicPr/>
          <p:nvPr/>
        </p:nvPicPr>
        <p:blipFill>
          <a:blip r:embed="rId4">
            <a:extLst>
              <a:ext uri="{28A0092B-C50C-407E-A947-70E740481C1C}">
                <a14:useLocalDpi xmlns:a14="http://schemas.microsoft.com/office/drawing/2010/main" val="0"/>
              </a:ext>
            </a:extLst>
          </a:blip>
          <a:srcRect/>
          <a:stretch>
            <a:fillRect/>
          </a:stretch>
        </p:blipFill>
        <p:spPr bwMode="auto">
          <a:xfrm>
            <a:off x="971600" y="5517232"/>
            <a:ext cx="7344816" cy="648071"/>
          </a:xfrm>
          <a:prstGeom prst="rect">
            <a:avLst/>
          </a:prstGeom>
          <a:noFill/>
          <a:ln>
            <a:noFill/>
          </a:ln>
        </p:spPr>
      </p:pic>
    </p:spTree>
    <p:extLst>
      <p:ext uri="{BB962C8B-B14F-4D97-AF65-F5344CB8AC3E}">
        <p14:creationId xmlns:p14="http://schemas.microsoft.com/office/powerpoint/2010/main" val="299683238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descr="D:\Данные\Рабочие документы\2015\2015-02-19 09.21.49.jpg"/>
          <p:cNvPicPr>
            <a:picLocks noGrp="1"/>
          </p:cNvPicPr>
          <p:nvPr>
            <p:ph sz="quarter" idx="13"/>
          </p:nvPr>
        </p:nvPicPr>
        <p:blipFill rotWithShape="1">
          <a:blip r:embed="rId2" cstate="print">
            <a:extLst>
              <a:ext uri="{28A0092B-C50C-407E-A947-70E740481C1C}">
                <a14:useLocalDpi xmlns:a14="http://schemas.microsoft.com/office/drawing/2010/main" val="0"/>
              </a:ext>
            </a:extLst>
          </a:blip>
          <a:srcRect l="4412" t="3307" r="2574" b="5127"/>
          <a:stretch/>
        </p:blipFill>
        <p:spPr bwMode="auto">
          <a:xfrm>
            <a:off x="467544" y="908720"/>
            <a:ext cx="2791409" cy="4392488"/>
          </a:xfrm>
          <a:prstGeom prst="rect">
            <a:avLst/>
          </a:prstGeom>
          <a:noFill/>
          <a:ln>
            <a:noFill/>
          </a:ln>
          <a:extLst>
            <a:ext uri="{53640926-AAD7-44D8-BBD7-CCE9431645EC}">
              <a14:shadowObscured xmlns:a14="http://schemas.microsoft.com/office/drawing/2010/main"/>
            </a:ext>
          </a:extLst>
        </p:spPr>
      </p:pic>
      <p:sp>
        <p:nvSpPr>
          <p:cNvPr id="4" name="Объект 3"/>
          <p:cNvSpPr>
            <a:spLocks noGrp="1"/>
          </p:cNvSpPr>
          <p:nvPr>
            <p:ph sz="quarter" idx="14"/>
          </p:nvPr>
        </p:nvSpPr>
        <p:spPr>
          <a:xfrm>
            <a:off x="3707904" y="764704"/>
            <a:ext cx="4896544" cy="4896545"/>
          </a:xfrm>
        </p:spPr>
        <p:txBody>
          <a:bodyPr>
            <a:normAutofit lnSpcReduction="10000"/>
          </a:bodyPr>
          <a:lstStyle/>
          <a:p>
            <a:pPr marL="0" indent="0">
              <a:buNone/>
            </a:pPr>
            <a:r>
              <a:rPr lang="kk-KZ" b="1" dirty="0" smtClean="0">
                <a:latin typeface="Times New Roman" panose="02020603050405020304" pitchFamily="18" charset="0"/>
                <a:cs typeface="Times New Roman" panose="02020603050405020304" pitchFamily="18" charset="0"/>
              </a:rPr>
              <a:t>    Халимульдина </a:t>
            </a:r>
            <a:r>
              <a:rPr lang="kk-KZ" b="1" dirty="0">
                <a:latin typeface="Times New Roman" panose="02020603050405020304" pitchFamily="18" charset="0"/>
                <a:cs typeface="Times New Roman" panose="02020603050405020304" pitchFamily="18" charset="0"/>
              </a:rPr>
              <a:t>А.И. Звездный час Маншук.- М.: Мол. Гвардия, 1989.- 336 с.</a:t>
            </a:r>
            <a:endParaRPr lang="ru-RU" dirty="0">
              <a:latin typeface="Times New Roman" panose="02020603050405020304" pitchFamily="18" charset="0"/>
              <a:cs typeface="Times New Roman" panose="02020603050405020304" pitchFamily="18" charset="0"/>
            </a:endParaRPr>
          </a:p>
          <a:p>
            <a:pPr marL="0" indent="0">
              <a:buNone/>
            </a:pPr>
            <a:r>
              <a:rPr lang="kk-KZ" dirty="0" smtClean="0">
                <a:latin typeface="Times New Roman" panose="02020603050405020304" pitchFamily="18" charset="0"/>
                <a:cs typeface="Times New Roman" panose="02020603050405020304" pitchFamily="18" charset="0"/>
              </a:rPr>
              <a:t>    Художественно-документальная </a:t>
            </a:r>
            <a:r>
              <a:rPr lang="kk-KZ" dirty="0">
                <a:latin typeface="Times New Roman" panose="02020603050405020304" pitchFamily="18" charset="0"/>
                <a:cs typeface="Times New Roman" panose="02020603050405020304" pitchFamily="18" charset="0"/>
              </a:rPr>
              <a:t>повесть о славной дочери казахского народа Маншук </a:t>
            </a:r>
            <a:r>
              <a:rPr lang="kk-KZ" dirty="0" smtClean="0">
                <a:latin typeface="Times New Roman" panose="02020603050405020304" pitchFamily="18" charset="0"/>
                <a:cs typeface="Times New Roman" panose="02020603050405020304" pitchFamily="18" charset="0"/>
              </a:rPr>
              <a:t>Маметовой,</a:t>
            </a:r>
            <a:r>
              <a:rPr lang="ru-RU" dirty="0" smtClean="0"/>
              <a:t> </a:t>
            </a:r>
            <a:r>
              <a:rPr lang="ru-RU" dirty="0" smtClean="0">
                <a:latin typeface="Times New Roman" panose="02020603050405020304" pitchFamily="18" charset="0"/>
                <a:cs typeface="Times New Roman" panose="02020603050405020304" pitchFamily="18" charset="0"/>
              </a:rPr>
              <a:t>пулемётчице </a:t>
            </a:r>
            <a:r>
              <a:rPr lang="ru-RU" dirty="0">
                <a:latin typeface="Times New Roman" panose="02020603050405020304" pitchFamily="18" charset="0"/>
                <a:cs typeface="Times New Roman" panose="02020603050405020304" pitchFamily="18" charset="0"/>
              </a:rPr>
              <a:t>100-й отдельной стрелковой бригады Калининского фронта, гвардии </a:t>
            </a:r>
            <a:r>
              <a:rPr lang="ru-RU" dirty="0" smtClean="0">
                <a:latin typeface="Times New Roman" panose="02020603050405020304" pitchFamily="18" charset="0"/>
                <a:cs typeface="Times New Roman" panose="02020603050405020304" pitchFamily="18" charset="0"/>
              </a:rPr>
              <a:t>старшем сержанте. </a:t>
            </a:r>
            <a:r>
              <a:rPr lang="ru-RU" dirty="0">
                <a:latin typeface="Times New Roman" panose="02020603050405020304" pitchFamily="18" charset="0"/>
                <a:cs typeface="Times New Roman" panose="02020603050405020304" pitchFamily="18" charset="0"/>
              </a:rPr>
              <a:t>Первая казахская женщина, которой было присвоено звание Герой Советского </a:t>
            </a:r>
            <a:r>
              <a:rPr lang="ru-RU" dirty="0" smtClean="0">
                <a:latin typeface="Times New Roman" panose="02020603050405020304" pitchFamily="18" charset="0"/>
                <a:cs typeface="Times New Roman" panose="02020603050405020304" pitchFamily="18" charset="0"/>
              </a:rPr>
              <a:t>Союза.</a:t>
            </a:r>
            <a:endParaRPr lang="ru-RU" dirty="0">
              <a:latin typeface="Times New Roman" panose="02020603050405020304" pitchFamily="18" charset="0"/>
              <a:cs typeface="Times New Roman" panose="02020603050405020304" pitchFamily="18" charset="0"/>
            </a:endParaRPr>
          </a:p>
          <a:p>
            <a:endParaRPr lang="ru-RU" dirty="0">
              <a:latin typeface="Times New Roman" panose="02020603050405020304" pitchFamily="18" charset="0"/>
              <a:cs typeface="Times New Roman" panose="02020603050405020304" pitchFamily="18" charset="0"/>
            </a:endParaRPr>
          </a:p>
        </p:txBody>
      </p:sp>
      <p:pic>
        <p:nvPicPr>
          <p:cNvPr id="6" name="Рисунок 5" descr="http://roslavl.library67.ru/files/396/resize/39833984_500_102.jpg">
            <a:hlinkClick r:id="rId3"/>
          </p:cNvPr>
          <p:cNvPicPr/>
          <p:nvPr/>
        </p:nvPicPr>
        <p:blipFill>
          <a:blip r:embed="rId4">
            <a:extLst>
              <a:ext uri="{28A0092B-C50C-407E-A947-70E740481C1C}">
                <a14:useLocalDpi xmlns:a14="http://schemas.microsoft.com/office/drawing/2010/main" val="0"/>
              </a:ext>
            </a:extLst>
          </a:blip>
          <a:srcRect/>
          <a:stretch>
            <a:fillRect/>
          </a:stretch>
        </p:blipFill>
        <p:spPr bwMode="auto">
          <a:xfrm>
            <a:off x="827584" y="5445224"/>
            <a:ext cx="7488832" cy="720079"/>
          </a:xfrm>
          <a:prstGeom prst="rect">
            <a:avLst/>
          </a:prstGeom>
          <a:noFill/>
          <a:ln>
            <a:noFill/>
          </a:ln>
        </p:spPr>
      </p:pic>
    </p:spTree>
    <p:extLst>
      <p:ext uri="{BB962C8B-B14F-4D97-AF65-F5344CB8AC3E}">
        <p14:creationId xmlns:p14="http://schemas.microsoft.com/office/powerpoint/2010/main" val="327240563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Волна">
  <a:themeElements>
    <a:clrScheme name="Волна">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Волна">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Волна">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728</TotalTime>
  <Words>3049</Words>
  <Application>Microsoft Office PowerPoint</Application>
  <PresentationFormat>Экран (4:3)</PresentationFormat>
  <Paragraphs>141</Paragraphs>
  <Slides>49</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49</vt:i4>
      </vt:variant>
    </vt:vector>
  </HeadingPairs>
  <TitlesOfParts>
    <vt:vector size="50" baseType="lpstr">
      <vt:lpstr>Волна</vt:lpstr>
      <vt:lpstr>  «Соғыс жайлы естеліктер-кітапта»    «И память о войне вам книга оставляет» </vt:lpstr>
      <vt:lpstr>Ұлы Отан соғысы Жеңісінің                          75-жылдығына ұсынылатын виртуалды әдебиеттер тізімі.  Виртуальный рекомендательный список литературы к 75-летию Победы                           в Великой Отечественной войне. Цель: привить гордость и уважение к героизму дедов в жестокой войне за свободу Родины., сражавшегося в советско-германской войне. Обучайте мужчин уважать, показывать пример, быть примером. </vt:lpstr>
      <vt:lpstr>Презентация PowerPoint</vt:lpstr>
      <vt:lpstr>Дорогие мои читатели, предлагаю вам виртуальный обзор литературы из фонда нашей школьной библиотеки о ВОВ, о подвигах наших дедов, которыми мы, их потомки, гордимся и помним.  R.S. Возможно некоторые из вас уже прочитали у меня какую-нибудь из перечисленных книг и вспомните по аннотациям содержание.</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НАЗАРЛАРЫҢЫЗҒА  РАХМЕТ СПАСИБО ЗА ВНИМАНИЕ</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Пользователь</dc:creator>
  <cp:lastModifiedBy>Серик Сулейменов</cp:lastModifiedBy>
  <cp:revision>72</cp:revision>
  <dcterms:created xsi:type="dcterms:W3CDTF">2015-02-23T08:05:09Z</dcterms:created>
  <dcterms:modified xsi:type="dcterms:W3CDTF">2020-04-21T12:08:07Z</dcterms:modified>
</cp:coreProperties>
</file>