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0" r:id="rId1"/>
  </p:sldMasterIdLst>
  <p:notesMasterIdLst>
    <p:notesMasterId r:id="rId12"/>
  </p:notesMasterIdLst>
  <p:handoutMasterIdLst>
    <p:handoutMasterId r:id="rId13"/>
  </p:handoutMasterIdLst>
  <p:sldIdLst>
    <p:sldId id="257" r:id="rId2"/>
    <p:sldId id="515" r:id="rId3"/>
    <p:sldId id="517" r:id="rId4"/>
    <p:sldId id="516" r:id="rId5"/>
    <p:sldId id="490" r:id="rId6"/>
    <p:sldId id="511" r:id="rId7"/>
    <p:sldId id="519" r:id="rId8"/>
    <p:sldId id="520" r:id="rId9"/>
    <p:sldId id="521" r:id="rId10"/>
    <p:sldId id="494" r:id="rId11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9933"/>
    <a:srgbClr val="FF3300"/>
    <a:srgbClr val="FF6600"/>
    <a:srgbClr val="FF99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aximized" horzBarState="maximized">
    <p:restoredLeft sz="12093" autoAdjust="0"/>
    <p:restoredTop sz="94660"/>
  </p:normalViewPr>
  <p:slideViewPr>
    <p:cSldViewPr>
      <p:cViewPr>
        <p:scale>
          <a:sx n="100" d="100"/>
          <a:sy n="100" d="100"/>
        </p:scale>
        <p:origin x="-1932" y="-4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9946AF-BD54-42EB-A7BF-B4829F8A46F8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E5400F-2174-4455-9B67-07527DEFA1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25626695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744FB1-B8A3-45B8-86B0-6D2E585FD79A}" type="datetimeFigureOut">
              <a:rPr lang="ru-RU" smtClean="0"/>
              <a:pPr/>
              <a:t>05.05.2018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CB23A3-C62B-46CE-AA32-60813B3B65B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5130306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8537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853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8537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8537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85377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853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8537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8537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85377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CCB23A3-C62B-46CE-AA32-60813B3B65B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8537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216" y="1447801"/>
            <a:ext cx="6619244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216" y="4777380"/>
            <a:ext cx="6619244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7646A9-49D1-43C1-836B-DCF643D148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99159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4800587"/>
            <a:ext cx="6619243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216" y="685800"/>
            <a:ext cx="6619244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7" y="5367325"/>
            <a:ext cx="6619242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7EE2-0B5B-4E30-9467-524CC0B4AC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4967259"/>
      </p:ext>
    </p:extLst>
  </p:cSld>
  <p:clrMapOvr>
    <a:masterClrMapping/>
  </p:clrMapOvr>
  <p:hf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6619244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6619244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7EE2-0B5B-4E30-9467-524CC0B4AC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0250438"/>
      </p:ext>
    </p:extLst>
  </p:cSld>
  <p:clrMapOvr>
    <a:masterClrMapping/>
  </p:clrMapOvr>
  <p:hf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101" y="1447800"/>
            <a:ext cx="5999486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47800" y="3771174"/>
            <a:ext cx="5459737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4350657"/>
            <a:ext cx="6619244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7EE2-0B5B-4E30-9467-524CC0B4AC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3721" y="971253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997868" y="2613787"/>
            <a:ext cx="601434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92750557"/>
      </p:ext>
    </p:extLst>
  </p:cSld>
  <p:clrMapOvr>
    <a:masterClrMapping/>
  </p:clrMapOvr>
  <p:hf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3124201"/>
            <a:ext cx="6619245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7EE2-0B5B-4E30-9467-524CC0B4AC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56528337"/>
      </p:ext>
    </p:extLst>
  </p:cSld>
  <p:clrMapOvr>
    <a:masterClrMapping/>
  </p:clrMapOvr>
  <p:hf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710" y="1981200"/>
            <a:ext cx="22101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347" y="2667000"/>
            <a:ext cx="21955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2745" y="1981200"/>
            <a:ext cx="220218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4829" y="2667000"/>
            <a:ext cx="2210096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1981200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3525" y="2667000"/>
            <a:ext cx="2199085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7EE2-0B5B-4E30-9467-524CC0B4AC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67324891"/>
      </p:ext>
    </p:extLst>
  </p:cSld>
  <p:clrMapOvr>
    <a:masterClrMapping/>
  </p:clrMapOvr>
  <p:hf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347" y="4250949"/>
            <a:ext cx="22050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347" y="2209800"/>
            <a:ext cx="220503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347" y="4827212"/>
            <a:ext cx="220503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032" y="4250949"/>
            <a:ext cx="219789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031" y="2209800"/>
            <a:ext cx="2197894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016" y="4827211"/>
            <a:ext cx="2200805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3525" y="4250949"/>
            <a:ext cx="219908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3525" y="2209800"/>
            <a:ext cx="219908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3432" y="4827209"/>
            <a:ext cx="220199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4607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1670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47EE2-0B5B-4E30-9467-524CC0B4AC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03611927"/>
      </p:ext>
    </p:extLst>
  </p:cSld>
  <p:clrMapOvr>
    <a:masterClrMapping/>
  </p:clrMapOvr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CF108-0A7B-47DE-8FC1-DA658933531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80017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8159" y="430214"/>
            <a:ext cx="1314451" cy="5826125"/>
          </a:xfrm>
        </p:spPr>
        <p:txBody>
          <a:bodyPr vert="eaVert" anchor="b" anchorCtr="0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348" y="887414"/>
            <a:ext cx="5567362" cy="536892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26CF4-970E-4285-B39B-5A7666DFD3F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074624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29600" cy="4525963"/>
          </a:xfrm>
        </p:spPr>
        <p:txBody>
          <a:bodyPr/>
          <a:lstStyle>
            <a:lvl1pPr>
              <a:defRPr>
                <a:latin typeface="FreeSetC" pitchFamily="50" charset="-52"/>
              </a:defRPr>
            </a:lvl1pPr>
            <a:lvl2pPr>
              <a:defRPr>
                <a:latin typeface="FreeSetC" pitchFamily="50" charset="-52"/>
              </a:defRPr>
            </a:lvl2pPr>
            <a:lvl3pPr>
              <a:defRPr>
                <a:latin typeface="FreeSetC" pitchFamily="50" charset="-52"/>
              </a:defRPr>
            </a:lvl3pPr>
            <a:lvl4pPr>
              <a:defRPr>
                <a:latin typeface="FreeSetC" pitchFamily="50" charset="-52"/>
              </a:defRPr>
            </a:lvl4pPr>
            <a:lvl5pPr>
              <a:defRPr>
                <a:latin typeface="FreeSetC" pitchFamily="50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572396" y="6143644"/>
            <a:ext cx="1571636" cy="571504"/>
          </a:xfrm>
          <a:solidFill>
            <a:schemeClr val="bg1">
              <a:lumMod val="65000"/>
            </a:schemeClr>
          </a:solidFill>
        </p:spPr>
        <p:txBody>
          <a:bodyPr/>
          <a:lstStyle>
            <a:lvl1pPr>
              <a:defRPr b="1">
                <a:solidFill>
                  <a:schemeClr val="bg1"/>
                </a:solidFill>
                <a:latin typeface="FreeSetC" pitchFamily="50" charset="-52"/>
              </a:defRPr>
            </a:lvl1pPr>
          </a:lstStyle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>
              <a:defRPr/>
            </a:pP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FreeSetC" pitchFamily="50" charset="-52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5922213"/>
            <a:ext cx="2286016" cy="7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6" name="Заголовок 15"/>
          <p:cNvSpPr>
            <a:spLocks noGrp="1"/>
          </p:cNvSpPr>
          <p:nvPr>
            <p:ph type="title"/>
          </p:nvPr>
        </p:nvSpPr>
        <p:spPr>
          <a:xfrm>
            <a:off x="271490" y="-24"/>
            <a:ext cx="8229600" cy="785818"/>
          </a:xfrm>
        </p:spPr>
        <p:txBody>
          <a:bodyPr>
            <a:normAutofit/>
          </a:bodyPr>
          <a:lstStyle>
            <a:lvl1pPr algn="l">
              <a:defRPr sz="2800" b="1">
                <a:latin typeface="FreeSetC" pitchFamily="50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365307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4CF2E0-CCC4-4E1E-9902-C3C36AB3FDA4}" type="datetimeFigureOut">
              <a:rPr lang="en-US" smtClean="0"/>
              <a:pPr/>
              <a:t>5/5/2018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‹#›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785794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273050">
              <a:defRPr/>
            </a:pPr>
            <a:endParaRPr lang="ru-RU" sz="2400" b="1" dirty="0">
              <a:solidFill>
                <a:prstClr val="black">
                  <a:lumMod val="75000"/>
                  <a:lumOff val="25000"/>
                </a:prstClr>
              </a:solidFill>
              <a:latin typeface="FreeSetC" pitchFamily="50" charset="-52"/>
            </a:endParaRPr>
          </a:p>
        </p:txBody>
      </p:sp>
      <p:pic>
        <p:nvPicPr>
          <p:cNvPr id="8" name="Picture 1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4282" y="5922213"/>
            <a:ext cx="2286016" cy="792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5368453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7" y="2861734"/>
            <a:ext cx="6619243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216" y="4777381"/>
            <a:ext cx="6619244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70C82A-AB92-494F-8176-1D67F271C78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7971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485" y="2060576"/>
            <a:ext cx="3297254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870" y="2056093"/>
            <a:ext cx="3297256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53D9C-A181-433A-BD6A-A3BA963A4DD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90698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5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485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0872" y="1905000"/>
            <a:ext cx="32972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0872" y="2514600"/>
            <a:ext cx="3297254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329179-525E-4CE8-A32D-53B23E96FC1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6582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A7214A-FC1D-49DC-8B36-7E5E5CB0A45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41379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309A0-83B7-4F74-B88F-79A8824ECC1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208095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216" y="1447800"/>
            <a:ext cx="2550798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8462" y="1447800"/>
            <a:ext cx="3896998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129281"/>
            <a:ext cx="2550797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EDFBE5-205E-4374-96D6-D7738B1E6EE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57339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430" y="1854192"/>
            <a:ext cx="3819680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2160" y="1143000"/>
            <a:ext cx="24003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216" y="3657600"/>
            <a:ext cx="3813734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D5234-54AB-47F6-8C40-37D542A76D0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517944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13"/>
          <a:stretch/>
        </p:blipFill>
        <p:spPr>
          <a:xfrm>
            <a:off x="0" y="2669686"/>
            <a:ext cx="3027759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640"/>
          <a:stretch/>
        </p:blipFill>
        <p:spPr>
          <a:xfrm>
            <a:off x="0" y="2892348"/>
            <a:ext cx="1141809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6456759" y="1676400"/>
            <a:ext cx="211455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813"/>
          <a:stretch/>
        </p:blipFill>
        <p:spPr>
          <a:xfrm>
            <a:off x="5999560" y="1"/>
            <a:ext cx="1202540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3320"/>
          <a:stretch/>
        </p:blipFill>
        <p:spPr>
          <a:xfrm>
            <a:off x="6456759" y="6096000"/>
            <a:ext cx="745301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828359" y="0"/>
            <a:ext cx="51435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584" y="452718"/>
            <a:ext cx="7053542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484" y="2052919"/>
            <a:ext cx="6709906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2905" y="1828801"/>
            <a:ext cx="990599" cy="2285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81A47EE2-0B5B-4E30-9467-524CC0B4AC2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05.05.2018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1206" y="3263398"/>
            <a:ext cx="3859795" cy="2286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64406" y="295730"/>
            <a:ext cx="62864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3B4F3-13F8-415E-809E-AA95056D62EE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098942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91" r:id="rId1"/>
    <p:sldLayoutId id="2147483992" r:id="rId2"/>
    <p:sldLayoutId id="2147483993" r:id="rId3"/>
    <p:sldLayoutId id="2147483994" r:id="rId4"/>
    <p:sldLayoutId id="2147483995" r:id="rId5"/>
    <p:sldLayoutId id="2147483996" r:id="rId6"/>
    <p:sldLayoutId id="2147483997" r:id="rId7"/>
    <p:sldLayoutId id="2147483998" r:id="rId8"/>
    <p:sldLayoutId id="2147483999" r:id="rId9"/>
    <p:sldLayoutId id="2147484000" r:id="rId10"/>
    <p:sldLayoutId id="2147484001" r:id="rId11"/>
    <p:sldLayoutId id="2147484002" r:id="rId12"/>
    <p:sldLayoutId id="2147484003" r:id="rId13"/>
    <p:sldLayoutId id="2147484004" r:id="rId14"/>
    <p:sldLayoutId id="2147484005" r:id="rId15"/>
    <p:sldLayoutId id="2147484006" r:id="rId16"/>
    <p:sldLayoutId id="2147484007" r:id="rId17"/>
    <p:sldLayoutId id="2147483662" r:id="rId18"/>
  </p:sldLayoutIdLst>
  <p:hf hd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9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0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3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4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21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1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4143372" y="6357958"/>
            <a:ext cx="147880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dirty="0" smtClean="0">
                <a:latin typeface="FreeSetC"/>
              </a:rPr>
              <a:t>г. Павлодар 2018г.</a:t>
            </a:r>
            <a:endParaRPr lang="ru-RU" sz="1200" dirty="0">
              <a:latin typeface="FreeSetC"/>
            </a:endParaRPr>
          </a:p>
        </p:txBody>
      </p:sp>
      <p:sp>
        <p:nvSpPr>
          <p:cNvPr id="18" name="Заголовок 17"/>
          <p:cNvSpPr>
            <a:spLocks noGrp="1"/>
          </p:cNvSpPr>
          <p:nvPr>
            <p:ph type="ctrTitle"/>
          </p:nvPr>
        </p:nvSpPr>
        <p:spPr>
          <a:xfrm>
            <a:off x="1428728" y="2643182"/>
            <a:ext cx="6715172" cy="928694"/>
          </a:xfrm>
        </p:spPr>
        <p:txBody>
          <a:bodyPr/>
          <a:lstStyle/>
          <a:p>
            <a:r>
              <a:rPr lang="ru-RU" sz="4400" dirty="0" err="1" smtClean="0">
                <a:solidFill>
                  <a:srgbClr val="FFC000"/>
                </a:solidFill>
              </a:rPr>
              <a:t>Электробезопасность</a:t>
            </a:r>
            <a:endParaRPr lang="ru-RU" sz="4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-24"/>
            <a:ext cx="8784976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10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0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31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1285860"/>
            <a:ext cx="8501122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sz="1200" b="1" dirty="0" smtClean="0"/>
          </a:p>
          <a:p>
            <a:pPr algn="just"/>
            <a:r>
              <a:rPr lang="ru-RU" sz="1200" b="1" u="sng" dirty="0" smtClean="0">
                <a:solidFill>
                  <a:srgbClr val="FF3300"/>
                </a:solidFill>
              </a:rPr>
              <a:t>КАТЕГОРИЧЕСКИ ЗАПРЕЩАЕТСЯ:</a:t>
            </a:r>
          </a:p>
          <a:p>
            <a:pPr algn="just"/>
            <a:endParaRPr lang="ru-RU" sz="1200" u="sng" dirty="0" smtClean="0">
              <a:solidFill>
                <a:srgbClr val="FF3300"/>
              </a:solidFill>
            </a:endParaRPr>
          </a:p>
          <a:p>
            <a:pPr algn="just"/>
            <a:r>
              <a:rPr lang="ru-RU" sz="1200" i="1" dirty="0" smtClean="0"/>
              <a:t> - Играть вблизи воздушных линий электропередачи и подстанций;</a:t>
            </a:r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/>
              <a:t> - Делать </a:t>
            </a:r>
            <a:r>
              <a:rPr lang="ru-RU" sz="1200" i="1" dirty="0" err="1" smtClean="0"/>
              <a:t>набросы</a:t>
            </a:r>
            <a:r>
              <a:rPr lang="ru-RU" sz="1200" i="1" dirty="0" smtClean="0"/>
              <a:t> на провода воздушных линий, запускать вблизи них воздушного змея;</a:t>
            </a:r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/>
              <a:t> - Влезать на опоры воздушных линий и мачтовых подстанций;</a:t>
            </a:r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/>
              <a:t> - Проникать за ограждения и внутрь подстанций;</a:t>
            </a:r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/>
              <a:t> - Открывать дверцы электрических щитов:</a:t>
            </a:r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/>
              <a:t> - Вскрывать крышки на опорах освещения;</a:t>
            </a:r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/>
              <a:t> - Залезать на крыши домов, а также на деревья, если вблизи проходят линии электропередачи:</a:t>
            </a:r>
          </a:p>
          <a:p>
            <a:pPr algn="just"/>
            <a:endParaRPr lang="ru-RU" sz="1200" i="1" dirty="0" smtClean="0"/>
          </a:p>
          <a:p>
            <a:pPr algn="just"/>
            <a:r>
              <a:rPr lang="ru-RU" sz="1200" i="1" dirty="0" smtClean="0"/>
              <a:t> - Прикасаться к любым провисшим или оборванным проводам, подходить ближе, чем на 8-10 метров к лежащим на земле оборванным проводам воздушных линий электропередачи.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1071546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FFC000"/>
                </a:solidFill>
              </a:rPr>
              <a:t>ЭЛЕКТРОБЕЗОПАСНОСТЬ</a:t>
            </a:r>
            <a:endParaRPr lang="ru-RU" sz="1100" b="1" i="1" dirty="0">
              <a:solidFill>
                <a:srgbClr val="FFC000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1285852" y="5429264"/>
            <a:ext cx="49071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/>
              <a:t>Помните – электричество не игрушка 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E:\Столик\06 lyhjwghxurl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857760"/>
            <a:ext cx="2286016" cy="18076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-24"/>
            <a:ext cx="8784976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2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857232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u="sng" dirty="0" smtClean="0">
                <a:solidFill>
                  <a:srgbClr val="92D050"/>
                </a:solidFill>
              </a:rPr>
              <a:t>Об электричестве</a:t>
            </a:r>
            <a:endParaRPr lang="ru-RU" sz="1100" b="1" i="1" u="sng" dirty="0">
              <a:solidFill>
                <a:srgbClr val="92D05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1285860"/>
            <a:ext cx="85011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ru-RU" sz="1100" b="1" dirty="0" smtClean="0"/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1142984"/>
            <a:ext cx="8715436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/>
              <a:t>	За долгие годы стабильной работы энергосистемы мы привыкли к электричеству как к неотъемлемому благу. Мы стали беспечны, забыв о том какую опасность таит электрический ток. Участились случаи поражения людей электрическим током в результате контакта с действующими электроустановками. </a:t>
            </a:r>
          </a:p>
          <a:p>
            <a:pPr algn="just"/>
            <a:r>
              <a:rPr lang="ru-RU" sz="1400" dirty="0" smtClean="0"/>
              <a:t>	Электрический ток представляет опасность в первую очередь потому, что его </a:t>
            </a:r>
            <a:r>
              <a:rPr lang="ru-RU" sz="1400" b="1" u="sng" dirty="0" smtClean="0"/>
              <a:t>не видно и не слышно, он не имеет ни цвета, ни запаха</a:t>
            </a:r>
            <a:r>
              <a:rPr lang="ru-RU" sz="1400" dirty="0" smtClean="0"/>
              <a:t>. Зачастую человек ощущает воздействие электрического тока в тот момент, когда предотвратить поражение электрическим током оказывается практически невозможно. </a:t>
            </a:r>
          </a:p>
          <a:p>
            <a:pPr algn="just"/>
            <a:r>
              <a:rPr lang="ru-RU" sz="1400" dirty="0" smtClean="0"/>
              <a:t>	Электрические травмы по своим последствиям по сравнению с другими видами травм наиболее опасны и чаще других приводят к смертельным и тяжелым случаям.</a:t>
            </a:r>
            <a:br>
              <a:rPr lang="ru-RU" sz="1400" dirty="0" smtClean="0"/>
            </a:br>
            <a:r>
              <a:rPr lang="ru-RU" sz="1400" dirty="0" smtClean="0"/>
              <a:t>Неумелое или небрежное обращение с бытовой электротехникой, незнание опасности, которую представляет собой электрический ток, влечет за собой большое количество </a:t>
            </a:r>
            <a:r>
              <a:rPr lang="ru-RU" sz="1400" dirty="0" err="1" smtClean="0"/>
              <a:t>электротравм</a:t>
            </a:r>
            <a:r>
              <a:rPr lang="ru-RU" sz="1400" dirty="0" smtClean="0"/>
              <a:t>. Возможность получения </a:t>
            </a:r>
            <a:r>
              <a:rPr lang="ru-RU" sz="1400" dirty="0" err="1" smtClean="0"/>
              <a:t>электротравмы</a:t>
            </a:r>
            <a:r>
              <a:rPr lang="ru-RU" sz="1400" dirty="0" smtClean="0"/>
              <a:t> возникает тогда, когда человек с одной стороны касается неизолированного провода, проводки с нарушенной изоляцией, металлического корпуса электроприбора с неисправной изоляцией или металлического предмета, оказавшегося случайно под напряжением, а с другой — земли, заземленных предметов, труб и т.п. </a:t>
            </a:r>
            <a:endParaRPr lang="ru-RU" sz="1400" dirty="0"/>
          </a:p>
        </p:txBody>
      </p:sp>
      <p:pic>
        <p:nvPicPr>
          <p:cNvPr id="64515" name="Picture 3" descr="E:\Столик\1531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74" y="4857760"/>
            <a:ext cx="1857388" cy="18393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6" name="Picture 4" descr="E:\Столик\7axh6nqU8x-big-reduce35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643438" y="4857760"/>
            <a:ext cx="1785950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4517" name="Picture 5" descr="E:\Столик\01 mkfsgsqzfdib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572264" y="4857760"/>
            <a:ext cx="2286016" cy="17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-24"/>
            <a:ext cx="8784976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3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1071546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FFC000"/>
                </a:solidFill>
              </a:rPr>
              <a:t>ЭЛЕКТРОБЕЗОПАСНОСТЬ</a:t>
            </a:r>
            <a:endParaRPr lang="ru-RU" sz="1100" b="1" i="1" dirty="0">
              <a:solidFill>
                <a:srgbClr val="FFC00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428596" y="1285860"/>
            <a:ext cx="85011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ru-RU" sz="1100" b="1" dirty="0" smtClean="0"/>
          </a:p>
        </p:txBody>
      </p:sp>
      <p:pic>
        <p:nvPicPr>
          <p:cNvPr id="63490" name="Picture 2" descr="\\172.16.32.8\сбиот\Мои документы\2018\18.05.18. лекция в школе\451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571744"/>
            <a:ext cx="4357718" cy="3268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3491" name="Picture 3" descr="\\172.16.32.8\сбиот\Мои документы\2018\18.05.18. лекция в школе\535(2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2571744"/>
            <a:ext cx="4349752" cy="3262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85720" y="1500174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/>
              <a:t>	Большую опасность представляет проникновение в действующие электроустановки (подстанции, ТП, КТП и т.п.), на которых, как правило, нанесены специальные предупредительные знаки и плакаты. </a:t>
            </a:r>
            <a:endParaRPr lang="ru-RU" sz="1200" i="1" dirty="0"/>
          </a:p>
        </p:txBody>
      </p:sp>
    </p:spTree>
    <p:extLst>
      <p:ext uri="{BB962C8B-B14F-4D97-AF65-F5344CB8AC3E}">
        <p14:creationId xmlns:p14="http://schemas.microsoft.com/office/powerpoint/2010/main" xmlns="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-24"/>
            <a:ext cx="8784976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4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pic>
        <p:nvPicPr>
          <p:cNvPr id="2050" name="Picture 2" descr="E:\Столик\2176044_1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4500570"/>
            <a:ext cx="4143404" cy="18573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 descr="E:\Столик\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4357694"/>
            <a:ext cx="3243934" cy="19288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" name="Прямоугольник 18"/>
          <p:cNvSpPr/>
          <p:nvPr/>
        </p:nvSpPr>
        <p:spPr>
          <a:xfrm>
            <a:off x="428596" y="1285860"/>
            <a:ext cx="8501122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ru-RU" sz="1100" b="1" dirty="0" smtClean="0"/>
          </a:p>
        </p:txBody>
      </p:sp>
      <p:sp>
        <p:nvSpPr>
          <p:cNvPr id="22" name="Прямоугольник 21"/>
          <p:cNvSpPr/>
          <p:nvPr/>
        </p:nvSpPr>
        <p:spPr>
          <a:xfrm>
            <a:off x="428596" y="1428737"/>
            <a:ext cx="85011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	</a:t>
            </a:r>
            <a:r>
              <a:rPr lang="ru-RU" sz="1400" i="1" dirty="0" err="1" smtClean="0"/>
              <a:t>Электротравму</a:t>
            </a:r>
            <a:r>
              <a:rPr lang="ru-RU" sz="1400" i="1" dirty="0" smtClean="0"/>
              <a:t> можно получить при попадании под так называемое «шаговое напряжение», возникающее при обрыве и падении на землю провода действующей линии электропередачи. Чем шире шаг, тем больше разница потенциалов и тем вероятнее поражение электрическим током</a:t>
            </a:r>
            <a:r>
              <a:rPr lang="ru-RU" dirty="0" smtClean="0"/>
              <a:t>. </a:t>
            </a:r>
            <a:endParaRPr lang="ru-RU" dirty="0"/>
          </a:p>
        </p:txBody>
      </p:sp>
      <p:pic>
        <p:nvPicPr>
          <p:cNvPr id="65538" name="Picture 2" descr="E:\Столик\cms-image-00004712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28926" y="2571744"/>
            <a:ext cx="3314527" cy="16430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" name="Прямоугольник 19"/>
          <p:cNvSpPr/>
          <p:nvPr/>
        </p:nvSpPr>
        <p:spPr>
          <a:xfrm>
            <a:off x="214282" y="1071546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FFC000"/>
                </a:solidFill>
              </a:rPr>
              <a:t>ЭЛЕКТРОБЕЗОПАСНОСТЬ</a:t>
            </a:r>
            <a:endParaRPr lang="ru-RU" sz="11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-24"/>
            <a:ext cx="8784976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5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31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1500174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i="1" dirty="0" smtClean="0"/>
              <a:t>	 Предупреждающий знак безопасности «Опасность поражения электрическим током» предназначен для размещения на опорах линий электропередачи, электрооборудовании и приборах, дверцах силовых щитков, на электротехнических панелях и шкафах, а также на ограждениях токоведущих частей оборудования, механизмов, приборов. Данный знак предупреждает человека об опасности поражения электрическим током, и пренебрегать ими, а тем более снимать их, недопустимо.</a:t>
            </a:r>
            <a:endParaRPr lang="ru-RU" sz="1400" dirty="0"/>
          </a:p>
        </p:txBody>
      </p:sp>
      <p:pic>
        <p:nvPicPr>
          <p:cNvPr id="1026" name="Picture 2" descr="E:\Столик\znak_opasnost_porazheniya_elektricheskim_tokom_Abali.ru_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02" y="3071810"/>
            <a:ext cx="2985338" cy="2500331"/>
          </a:xfrm>
          <a:prstGeom prst="rect">
            <a:avLst/>
          </a:prstGeom>
          <a:noFill/>
        </p:spPr>
      </p:pic>
      <p:sp>
        <p:nvSpPr>
          <p:cNvPr id="22" name="Прямоугольник 21"/>
          <p:cNvSpPr/>
          <p:nvPr/>
        </p:nvSpPr>
        <p:spPr>
          <a:xfrm>
            <a:off x="571472" y="5857892"/>
            <a:ext cx="821537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b="1" i="1" dirty="0" smtClean="0">
                <a:solidFill>
                  <a:srgbClr val="FF9933"/>
                </a:solidFill>
              </a:rPr>
              <a:t>Послушайте к чему приводит шалость, озорство, незнание и игнорирование правил обращения с электричеством, произошедшие в Павлодарской области по следующим примерам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214282" y="1071546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dirty="0" smtClean="0">
                <a:solidFill>
                  <a:srgbClr val="FFC000"/>
                </a:solidFill>
              </a:rPr>
              <a:t>ЭЛЕКТРОБЕЗОПАСНОСТЬ</a:t>
            </a:r>
            <a:endParaRPr lang="ru-RU" sz="1100" b="1" i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-24"/>
            <a:ext cx="8784976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6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1071546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u="sng" dirty="0" smtClean="0">
                <a:solidFill>
                  <a:srgbClr val="92D050"/>
                </a:solidFill>
              </a:rPr>
              <a:t>К чему приводят игры с электричеством !</a:t>
            </a:r>
            <a:endParaRPr lang="ru-RU" sz="1100" b="1" i="1" u="sng" dirty="0">
              <a:solidFill>
                <a:srgbClr val="92D05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1500174"/>
            <a:ext cx="842968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/>
              <a:t>	В мае 2012 года в г. Павлодаре 12 летний мальчик, возвращаясь с друзьями с рыбалки домой, после хорошего дождя, проходя под воздушной линий электропередач напряжением 110 </a:t>
            </a:r>
            <a:r>
              <a:rPr lang="ru-RU" sz="1200" i="1" dirty="0" smtClean="0"/>
              <a:t>кВ, решил </a:t>
            </a:r>
            <a:r>
              <a:rPr lang="ru-RU" sz="1200" i="1" dirty="0" smtClean="0"/>
              <a:t>попробовать, дотянется ли удочка (длина современных телескопических удилищ может достигать 14 метров, а длина до линий электропередач 6 метров) до проводов линий электропередач. В результате </a:t>
            </a:r>
            <a:r>
              <a:rPr lang="ru-RU" sz="1200" i="1" dirty="0" smtClean="0"/>
              <a:t>его </a:t>
            </a:r>
            <a:r>
              <a:rPr lang="ru-RU" sz="1200" i="1" dirty="0" smtClean="0"/>
              <a:t>так называемого «эксперимента</a:t>
            </a:r>
            <a:r>
              <a:rPr lang="ru-RU" sz="1200" i="1" dirty="0" smtClean="0"/>
              <a:t>», </a:t>
            </a:r>
            <a:r>
              <a:rPr lang="ru-RU" sz="1200" i="1" dirty="0" smtClean="0"/>
              <a:t>произошло касание удочки за провода и поражение электрическим током. Итог такого </a:t>
            </a:r>
            <a:r>
              <a:rPr lang="ru-RU" sz="1200" i="1" dirty="0" smtClean="0"/>
              <a:t>«эксперимента» </a:t>
            </a:r>
            <a:r>
              <a:rPr lang="ru-RU" sz="1200" i="1" dirty="0" smtClean="0"/>
              <a:t>печален - смерть мальчика. </a:t>
            </a:r>
          </a:p>
          <a:p>
            <a:pPr algn="just"/>
            <a:endParaRPr lang="ru-RU" sz="1200" b="1" dirty="0" smtClean="0">
              <a:solidFill>
                <a:srgbClr val="FFC000"/>
              </a:solidFill>
            </a:endParaRPr>
          </a:p>
          <a:p>
            <a:pPr algn="just"/>
            <a:endParaRPr lang="ru-RU" sz="1200" b="1" dirty="0" smtClean="0">
              <a:solidFill>
                <a:srgbClr val="FFC000"/>
              </a:solidFill>
            </a:endParaRPr>
          </a:p>
        </p:txBody>
      </p:sp>
      <p:pic>
        <p:nvPicPr>
          <p:cNvPr id="15" name="Picture 2" descr="E:\Столик\maxresdefault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09" y="2928934"/>
            <a:ext cx="3807609" cy="21431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 descr="E:\Столик\1_17bf24e580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57752" y="3000372"/>
            <a:ext cx="3652614" cy="20002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E:\Столик\lovlya_ryby_linii_elektroperedach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86116" y="5000636"/>
            <a:ext cx="2719393" cy="17596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-24"/>
            <a:ext cx="8784976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7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1071546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u="sng" dirty="0" smtClean="0">
                <a:solidFill>
                  <a:srgbClr val="92D050"/>
                </a:solidFill>
              </a:rPr>
              <a:t>К чему приводят игры с электричеством !</a:t>
            </a:r>
            <a:endParaRPr lang="ru-RU" sz="1100" b="1" i="1" u="sng" dirty="0">
              <a:solidFill>
                <a:srgbClr val="92D05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1500174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/>
              <a:t>	В июле 2013 года в селе </a:t>
            </a:r>
            <a:r>
              <a:rPr lang="ru-RU" sz="1200" i="1" dirty="0" err="1" smtClean="0"/>
              <a:t>Трофимовка</a:t>
            </a:r>
            <a:r>
              <a:rPr lang="ru-RU" sz="1200" i="1" dirty="0" smtClean="0"/>
              <a:t> в </a:t>
            </a:r>
            <a:r>
              <a:rPr lang="ru-RU" sz="1200" i="1" dirty="0" err="1" smtClean="0"/>
              <a:t>Качирском</a:t>
            </a:r>
            <a:r>
              <a:rPr lang="ru-RU" sz="1200" i="1" dirty="0" smtClean="0"/>
              <a:t> районе Павлодарской области мальчик 7 лет, гуляя возле КТП № 26, решил по неизвестной причине подняться на крышу КТП и взялся рукой за провод, находящийся под напряжением 10 кВ, в результате чего через его левую руку и металлический корпус КТП прошел электрический ток. В результате детской шалости и незнания опасностей, таящихся в электрооборудовании, мальчик лишился руки (ампутировали по плечо) и остался калекой на всю жизнь. </a:t>
            </a:r>
          </a:p>
          <a:p>
            <a:pPr algn="just"/>
            <a:endParaRPr lang="ru-RU" sz="1200" b="1" dirty="0" smtClean="0">
              <a:solidFill>
                <a:srgbClr val="FFC000"/>
              </a:solidFill>
            </a:endParaRPr>
          </a:p>
          <a:p>
            <a:pPr algn="just"/>
            <a:endParaRPr lang="ru-RU" sz="1200" b="1" dirty="0" smtClean="0">
              <a:solidFill>
                <a:srgbClr val="FFC000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00364" y="2917297"/>
            <a:ext cx="3000396" cy="334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-24"/>
            <a:ext cx="8784976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8</a:t>
            </a:fld>
            <a:endParaRPr lang="ru-RU" dirty="0">
              <a:solidFill>
                <a:prstClr val="white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14282" y="1071546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u="sng" dirty="0" smtClean="0">
                <a:solidFill>
                  <a:srgbClr val="92D050"/>
                </a:solidFill>
              </a:rPr>
              <a:t>К чему приводят игры с электричеством !</a:t>
            </a:r>
            <a:endParaRPr lang="ru-RU" sz="1100" b="1" i="1" u="sng" dirty="0">
              <a:solidFill>
                <a:srgbClr val="92D050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32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9" name="Прямоугольник 38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00034" y="1500174"/>
            <a:ext cx="8429684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i="1" dirty="0" smtClean="0"/>
              <a:t>	В мае 2014 года в селе </a:t>
            </a:r>
            <a:r>
              <a:rPr lang="ru-RU" sz="1200" i="1" dirty="0" err="1" smtClean="0"/>
              <a:t>Жанажол</a:t>
            </a:r>
            <a:r>
              <a:rPr lang="ru-RU" sz="1200" i="1" dirty="0" smtClean="0"/>
              <a:t> </a:t>
            </a:r>
            <a:r>
              <a:rPr lang="ru-RU" sz="1200" i="1" dirty="0" err="1" smtClean="0"/>
              <a:t>Баянаульского</a:t>
            </a:r>
            <a:r>
              <a:rPr lang="ru-RU" sz="1200" i="1" dirty="0" smtClean="0"/>
              <a:t> района Павлодарской области, после окончания занятий, оставшись без присмотра со стороны школьного персонала, играя с друзьями в прятки выбрал в качестве «убежища» КТП № 232 закрытого типа. Не смотря на нанесенные все предупреждающие знаки и запорные устройства ребенок, через нижнюю часть КТП, просунул левую руку и схватился за токопроводящую жилу, в результате чего получил </a:t>
            </a:r>
            <a:r>
              <a:rPr lang="ru-RU" sz="1200" i="1" dirty="0" err="1" smtClean="0"/>
              <a:t>электротравму</a:t>
            </a:r>
            <a:r>
              <a:rPr lang="ru-RU" sz="1200" i="1" dirty="0" smtClean="0"/>
              <a:t> левой руки.</a:t>
            </a:r>
          </a:p>
          <a:p>
            <a:pPr algn="just"/>
            <a:endParaRPr lang="ru-RU" sz="1200" b="1" dirty="0" smtClean="0">
              <a:solidFill>
                <a:srgbClr val="FFC000"/>
              </a:solidFill>
            </a:endParaRPr>
          </a:p>
          <a:p>
            <a:pPr algn="just"/>
            <a:endParaRPr lang="ru-RU" sz="1200" b="1" dirty="0" smtClean="0">
              <a:solidFill>
                <a:srgbClr val="FFC000"/>
              </a:solidFill>
            </a:endParaRPr>
          </a:p>
        </p:txBody>
      </p:sp>
      <p:pic>
        <p:nvPicPr>
          <p:cNvPr id="1026" name="Picture 2" descr="E:\Столик\bezopasnost-pri-rabote-s-elektrichestvom-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3071810"/>
            <a:ext cx="3000396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357686" y="3113570"/>
            <a:ext cx="4099708" cy="2901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3"/>
          <p:cNvSpPr txBox="1">
            <a:spLocks/>
          </p:cNvSpPr>
          <p:nvPr/>
        </p:nvSpPr>
        <p:spPr>
          <a:xfrm>
            <a:off x="179512" y="-24"/>
            <a:ext cx="8784976" cy="78581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Номер слайда 2"/>
          <p:cNvSpPr>
            <a:spLocks noGrp="1"/>
          </p:cNvSpPr>
          <p:nvPr>
            <p:ph type="sldNum" sz="quarter" idx="12"/>
          </p:nvPr>
        </p:nvSpPr>
        <p:spPr>
          <a:xfrm>
            <a:off x="7764406" y="295730"/>
            <a:ext cx="628649" cy="767687"/>
          </a:xfrm>
        </p:spPr>
        <p:txBody>
          <a:bodyPr/>
          <a:lstStyle/>
          <a:p>
            <a:fld id="{61F3B4F3-13F8-415E-809E-AA95056D62EE}" type="slidenum">
              <a:rPr lang="ru-RU" smtClean="0">
                <a:solidFill>
                  <a:prstClr val="white"/>
                </a:solidFill>
              </a:rPr>
              <a:pPr/>
              <a:t>9</a:t>
            </a:fld>
            <a:endParaRPr lang="ru-RU" dirty="0">
              <a:solidFill>
                <a:prstClr val="white"/>
              </a:solidFill>
            </a:endParaRPr>
          </a:p>
        </p:txBody>
      </p:sp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142976" y="142852"/>
            <a:ext cx="500066" cy="642966"/>
            <a:chOff x="6022" y="7391"/>
            <a:chExt cx="974" cy="1074"/>
          </a:xfrm>
        </p:grpSpPr>
        <p:sp>
          <p:nvSpPr>
            <p:cNvPr id="31" name="Freeform 3"/>
            <p:cNvSpPr>
              <a:spLocks/>
            </p:cNvSpPr>
            <p:nvPr/>
          </p:nvSpPr>
          <p:spPr bwMode="auto">
            <a:xfrm>
              <a:off x="6037" y="7687"/>
              <a:ext cx="287" cy="370"/>
            </a:xfrm>
            <a:custGeom>
              <a:avLst/>
              <a:gdLst/>
              <a:ahLst/>
              <a:cxnLst>
                <a:cxn ang="0">
                  <a:pos x="0" y="740"/>
                </a:cxn>
                <a:cxn ang="0">
                  <a:pos x="51" y="653"/>
                </a:cxn>
                <a:cxn ang="0">
                  <a:pos x="113" y="550"/>
                </a:cxn>
                <a:cxn ang="0">
                  <a:pos x="180" y="439"/>
                </a:cxn>
                <a:cxn ang="0">
                  <a:pos x="247" y="326"/>
                </a:cxn>
                <a:cxn ang="0">
                  <a:pos x="312" y="219"/>
                </a:cxn>
                <a:cxn ang="0">
                  <a:pos x="368" y="125"/>
                </a:cxn>
                <a:cxn ang="0">
                  <a:pos x="413" y="50"/>
                </a:cxn>
                <a:cxn ang="0">
                  <a:pos x="443" y="0"/>
                </a:cxn>
                <a:cxn ang="0">
                  <a:pos x="476" y="0"/>
                </a:cxn>
                <a:cxn ang="0">
                  <a:pos x="508" y="0"/>
                </a:cxn>
                <a:cxn ang="0">
                  <a:pos x="541" y="0"/>
                </a:cxn>
                <a:cxn ang="0">
                  <a:pos x="575" y="0"/>
                </a:cxn>
                <a:cxn ang="0">
                  <a:pos x="540" y="44"/>
                </a:cxn>
                <a:cxn ang="0">
                  <a:pos x="483" y="118"/>
                </a:cxn>
                <a:cxn ang="0">
                  <a:pos x="409" y="214"/>
                </a:cxn>
                <a:cxn ang="0">
                  <a:pos x="323" y="324"/>
                </a:cxn>
                <a:cxn ang="0">
                  <a:pos x="233" y="439"/>
                </a:cxn>
                <a:cxn ang="0">
                  <a:pos x="144" y="554"/>
                </a:cxn>
                <a:cxn ang="0">
                  <a:pos x="64" y="656"/>
                </a:cxn>
                <a:cxn ang="0">
                  <a:pos x="0" y="740"/>
                </a:cxn>
              </a:cxnLst>
              <a:rect l="0" t="0" r="r" b="b"/>
              <a:pathLst>
                <a:path w="575" h="740">
                  <a:moveTo>
                    <a:pt x="0" y="740"/>
                  </a:moveTo>
                  <a:lnTo>
                    <a:pt x="51" y="653"/>
                  </a:lnTo>
                  <a:lnTo>
                    <a:pt x="113" y="550"/>
                  </a:lnTo>
                  <a:lnTo>
                    <a:pt x="180" y="439"/>
                  </a:lnTo>
                  <a:lnTo>
                    <a:pt x="247" y="326"/>
                  </a:lnTo>
                  <a:lnTo>
                    <a:pt x="312" y="219"/>
                  </a:lnTo>
                  <a:lnTo>
                    <a:pt x="368" y="125"/>
                  </a:lnTo>
                  <a:lnTo>
                    <a:pt x="413" y="50"/>
                  </a:lnTo>
                  <a:lnTo>
                    <a:pt x="443" y="0"/>
                  </a:lnTo>
                  <a:lnTo>
                    <a:pt x="476" y="0"/>
                  </a:lnTo>
                  <a:lnTo>
                    <a:pt x="508" y="0"/>
                  </a:lnTo>
                  <a:lnTo>
                    <a:pt x="541" y="0"/>
                  </a:lnTo>
                  <a:lnTo>
                    <a:pt x="575" y="0"/>
                  </a:lnTo>
                  <a:lnTo>
                    <a:pt x="540" y="44"/>
                  </a:lnTo>
                  <a:lnTo>
                    <a:pt x="483" y="118"/>
                  </a:lnTo>
                  <a:lnTo>
                    <a:pt x="409" y="214"/>
                  </a:lnTo>
                  <a:lnTo>
                    <a:pt x="323" y="324"/>
                  </a:lnTo>
                  <a:lnTo>
                    <a:pt x="233" y="439"/>
                  </a:lnTo>
                  <a:lnTo>
                    <a:pt x="144" y="554"/>
                  </a:lnTo>
                  <a:lnTo>
                    <a:pt x="64" y="656"/>
                  </a:lnTo>
                  <a:lnTo>
                    <a:pt x="0" y="74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2" name="Freeform 4"/>
            <p:cNvSpPr>
              <a:spLocks/>
            </p:cNvSpPr>
            <p:nvPr/>
          </p:nvSpPr>
          <p:spPr bwMode="auto">
            <a:xfrm>
              <a:off x="6032" y="7685"/>
              <a:ext cx="374" cy="493"/>
            </a:xfrm>
            <a:custGeom>
              <a:avLst/>
              <a:gdLst/>
              <a:ahLst/>
              <a:cxnLst>
                <a:cxn ang="0">
                  <a:pos x="0" y="988"/>
                </a:cxn>
                <a:cxn ang="0">
                  <a:pos x="23" y="948"/>
                </a:cxn>
                <a:cxn ang="0">
                  <a:pos x="55" y="899"/>
                </a:cxn>
                <a:cxn ang="0">
                  <a:pos x="90" y="841"/>
                </a:cxn>
                <a:cxn ang="0">
                  <a:pos x="131" y="776"/>
                </a:cxn>
                <a:cxn ang="0">
                  <a:pos x="175" y="705"/>
                </a:cxn>
                <a:cxn ang="0">
                  <a:pos x="221" y="632"/>
                </a:cxn>
                <a:cxn ang="0">
                  <a:pos x="269" y="555"/>
                </a:cxn>
                <a:cxn ang="0">
                  <a:pos x="318" y="477"/>
                </a:cxn>
                <a:cxn ang="0">
                  <a:pos x="366" y="400"/>
                </a:cxn>
                <a:cxn ang="0">
                  <a:pos x="412" y="325"/>
                </a:cxn>
                <a:cxn ang="0">
                  <a:pos x="458" y="253"/>
                </a:cxn>
                <a:cxn ang="0">
                  <a:pos x="498" y="187"/>
                </a:cxn>
                <a:cxn ang="0">
                  <a:pos x="537" y="127"/>
                </a:cxn>
                <a:cxn ang="0">
                  <a:pos x="569" y="75"/>
                </a:cxn>
                <a:cxn ang="0">
                  <a:pos x="595" y="32"/>
                </a:cxn>
                <a:cxn ang="0">
                  <a:pos x="616" y="0"/>
                </a:cxn>
                <a:cxn ang="0">
                  <a:pos x="648" y="0"/>
                </a:cxn>
                <a:cxn ang="0">
                  <a:pos x="680" y="0"/>
                </a:cxn>
                <a:cxn ang="0">
                  <a:pos x="714" y="0"/>
                </a:cxn>
                <a:cxn ang="0">
                  <a:pos x="747" y="0"/>
                </a:cxn>
                <a:cxn ang="0">
                  <a:pos x="721" y="35"/>
                </a:cxn>
                <a:cxn ang="0">
                  <a:pos x="687" y="80"/>
                </a:cxn>
                <a:cxn ang="0">
                  <a:pos x="646" y="134"/>
                </a:cxn>
                <a:cxn ang="0">
                  <a:pos x="600" y="195"/>
                </a:cxn>
                <a:cxn ang="0">
                  <a:pos x="549" y="263"/>
                </a:cxn>
                <a:cxn ang="0">
                  <a:pos x="495" y="335"/>
                </a:cxn>
                <a:cxn ang="0">
                  <a:pos x="437" y="409"/>
                </a:cxn>
                <a:cxn ang="0">
                  <a:pos x="380" y="485"/>
                </a:cxn>
                <a:cxn ang="0">
                  <a:pos x="321" y="562"/>
                </a:cxn>
                <a:cxn ang="0">
                  <a:pos x="264" y="638"/>
                </a:cxn>
                <a:cxn ang="0">
                  <a:pos x="209" y="711"/>
                </a:cxn>
                <a:cxn ang="0">
                  <a:pos x="156" y="780"/>
                </a:cxn>
                <a:cxn ang="0">
                  <a:pos x="108" y="844"/>
                </a:cxn>
                <a:cxn ang="0">
                  <a:pos x="65" y="900"/>
                </a:cxn>
                <a:cxn ang="0">
                  <a:pos x="28" y="948"/>
                </a:cxn>
                <a:cxn ang="0">
                  <a:pos x="0" y="988"/>
                </a:cxn>
              </a:cxnLst>
              <a:rect l="0" t="0" r="r" b="b"/>
              <a:pathLst>
                <a:path w="747" h="988">
                  <a:moveTo>
                    <a:pt x="0" y="988"/>
                  </a:moveTo>
                  <a:lnTo>
                    <a:pt x="23" y="948"/>
                  </a:lnTo>
                  <a:lnTo>
                    <a:pt x="55" y="899"/>
                  </a:lnTo>
                  <a:lnTo>
                    <a:pt x="90" y="841"/>
                  </a:lnTo>
                  <a:lnTo>
                    <a:pt x="131" y="776"/>
                  </a:lnTo>
                  <a:lnTo>
                    <a:pt x="175" y="705"/>
                  </a:lnTo>
                  <a:lnTo>
                    <a:pt x="221" y="632"/>
                  </a:lnTo>
                  <a:lnTo>
                    <a:pt x="269" y="555"/>
                  </a:lnTo>
                  <a:lnTo>
                    <a:pt x="318" y="477"/>
                  </a:lnTo>
                  <a:lnTo>
                    <a:pt x="366" y="400"/>
                  </a:lnTo>
                  <a:lnTo>
                    <a:pt x="412" y="325"/>
                  </a:lnTo>
                  <a:lnTo>
                    <a:pt x="458" y="253"/>
                  </a:lnTo>
                  <a:lnTo>
                    <a:pt x="498" y="187"/>
                  </a:lnTo>
                  <a:lnTo>
                    <a:pt x="537" y="127"/>
                  </a:lnTo>
                  <a:lnTo>
                    <a:pt x="569" y="75"/>
                  </a:lnTo>
                  <a:lnTo>
                    <a:pt x="595" y="32"/>
                  </a:lnTo>
                  <a:lnTo>
                    <a:pt x="616" y="0"/>
                  </a:lnTo>
                  <a:lnTo>
                    <a:pt x="648" y="0"/>
                  </a:lnTo>
                  <a:lnTo>
                    <a:pt x="680" y="0"/>
                  </a:lnTo>
                  <a:lnTo>
                    <a:pt x="714" y="0"/>
                  </a:lnTo>
                  <a:lnTo>
                    <a:pt x="747" y="0"/>
                  </a:lnTo>
                  <a:lnTo>
                    <a:pt x="721" y="35"/>
                  </a:lnTo>
                  <a:lnTo>
                    <a:pt x="687" y="80"/>
                  </a:lnTo>
                  <a:lnTo>
                    <a:pt x="646" y="134"/>
                  </a:lnTo>
                  <a:lnTo>
                    <a:pt x="600" y="195"/>
                  </a:lnTo>
                  <a:lnTo>
                    <a:pt x="549" y="263"/>
                  </a:lnTo>
                  <a:lnTo>
                    <a:pt x="495" y="335"/>
                  </a:lnTo>
                  <a:lnTo>
                    <a:pt x="437" y="409"/>
                  </a:lnTo>
                  <a:lnTo>
                    <a:pt x="380" y="485"/>
                  </a:lnTo>
                  <a:lnTo>
                    <a:pt x="321" y="562"/>
                  </a:lnTo>
                  <a:lnTo>
                    <a:pt x="264" y="638"/>
                  </a:lnTo>
                  <a:lnTo>
                    <a:pt x="209" y="711"/>
                  </a:lnTo>
                  <a:lnTo>
                    <a:pt x="156" y="780"/>
                  </a:lnTo>
                  <a:lnTo>
                    <a:pt x="108" y="844"/>
                  </a:lnTo>
                  <a:lnTo>
                    <a:pt x="65" y="900"/>
                  </a:lnTo>
                  <a:lnTo>
                    <a:pt x="28" y="948"/>
                  </a:lnTo>
                  <a:lnTo>
                    <a:pt x="0" y="98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6027" y="7683"/>
              <a:ext cx="464" cy="625"/>
            </a:xfrm>
            <a:custGeom>
              <a:avLst/>
              <a:gdLst/>
              <a:ahLst/>
              <a:cxnLst>
                <a:cxn ang="0">
                  <a:pos x="0" y="1250"/>
                </a:cxn>
                <a:cxn ang="0">
                  <a:pos x="22" y="1214"/>
                </a:cxn>
                <a:cxn ang="0">
                  <a:pos x="57" y="1160"/>
                </a:cxn>
                <a:cxn ang="0">
                  <a:pos x="100" y="1091"/>
                </a:cxn>
                <a:cxn ang="0">
                  <a:pos x="153" y="1011"/>
                </a:cxn>
                <a:cxn ang="0">
                  <a:pos x="210" y="919"/>
                </a:cxn>
                <a:cxn ang="0">
                  <a:pos x="273" y="821"/>
                </a:cxn>
                <a:cxn ang="0">
                  <a:pos x="339" y="717"/>
                </a:cxn>
                <a:cxn ang="0">
                  <a:pos x="407" y="611"/>
                </a:cxn>
                <a:cxn ang="0">
                  <a:pos x="474" y="507"/>
                </a:cxn>
                <a:cxn ang="0">
                  <a:pos x="539" y="404"/>
                </a:cxn>
                <a:cxn ang="0">
                  <a:pos x="601" y="308"/>
                </a:cxn>
                <a:cxn ang="0">
                  <a:pos x="657" y="219"/>
                </a:cxn>
                <a:cxn ang="0">
                  <a:pos x="707" y="142"/>
                </a:cxn>
                <a:cxn ang="0">
                  <a:pos x="748" y="77"/>
                </a:cxn>
                <a:cxn ang="0">
                  <a:pos x="779" y="29"/>
                </a:cxn>
                <a:cxn ang="0">
                  <a:pos x="799" y="0"/>
                </a:cxn>
                <a:cxn ang="0">
                  <a:pos x="831" y="0"/>
                </a:cxn>
                <a:cxn ang="0">
                  <a:pos x="863" y="0"/>
                </a:cxn>
                <a:cxn ang="0">
                  <a:pos x="896" y="0"/>
                </a:cxn>
                <a:cxn ang="0">
                  <a:pos x="928" y="0"/>
                </a:cxn>
                <a:cxn ang="0">
                  <a:pos x="903" y="35"/>
                </a:cxn>
                <a:cxn ang="0">
                  <a:pos x="864" y="87"/>
                </a:cxn>
                <a:cxn ang="0">
                  <a:pos x="814" y="154"/>
                </a:cxn>
                <a:cxn ang="0">
                  <a:pos x="754" y="235"/>
                </a:cxn>
                <a:cxn ang="0">
                  <a:pos x="687" y="325"/>
                </a:cxn>
                <a:cxn ang="0">
                  <a:pos x="616" y="421"/>
                </a:cxn>
                <a:cxn ang="0">
                  <a:pos x="539" y="525"/>
                </a:cxn>
                <a:cxn ang="0">
                  <a:pos x="461" y="629"/>
                </a:cxn>
                <a:cxn ang="0">
                  <a:pos x="384" y="733"/>
                </a:cxn>
                <a:cxn ang="0">
                  <a:pos x="308" y="835"/>
                </a:cxn>
                <a:cxn ang="0">
                  <a:pos x="236" y="933"/>
                </a:cxn>
                <a:cxn ang="0">
                  <a:pos x="171" y="1022"/>
                </a:cxn>
                <a:cxn ang="0">
                  <a:pos x="111" y="1100"/>
                </a:cxn>
                <a:cxn ang="0">
                  <a:pos x="62" y="1166"/>
                </a:cxn>
                <a:cxn ang="0">
                  <a:pos x="23" y="1216"/>
                </a:cxn>
                <a:cxn ang="0">
                  <a:pos x="0" y="1250"/>
                </a:cxn>
              </a:cxnLst>
              <a:rect l="0" t="0" r="r" b="b"/>
              <a:pathLst>
                <a:path w="928" h="1250">
                  <a:moveTo>
                    <a:pt x="0" y="1250"/>
                  </a:moveTo>
                  <a:lnTo>
                    <a:pt x="22" y="1214"/>
                  </a:lnTo>
                  <a:lnTo>
                    <a:pt x="57" y="1160"/>
                  </a:lnTo>
                  <a:lnTo>
                    <a:pt x="100" y="1091"/>
                  </a:lnTo>
                  <a:lnTo>
                    <a:pt x="153" y="1011"/>
                  </a:lnTo>
                  <a:lnTo>
                    <a:pt x="210" y="919"/>
                  </a:lnTo>
                  <a:lnTo>
                    <a:pt x="273" y="821"/>
                  </a:lnTo>
                  <a:lnTo>
                    <a:pt x="339" y="717"/>
                  </a:lnTo>
                  <a:lnTo>
                    <a:pt x="407" y="611"/>
                  </a:lnTo>
                  <a:lnTo>
                    <a:pt x="474" y="507"/>
                  </a:lnTo>
                  <a:lnTo>
                    <a:pt x="539" y="404"/>
                  </a:lnTo>
                  <a:lnTo>
                    <a:pt x="601" y="308"/>
                  </a:lnTo>
                  <a:lnTo>
                    <a:pt x="657" y="219"/>
                  </a:lnTo>
                  <a:lnTo>
                    <a:pt x="707" y="142"/>
                  </a:lnTo>
                  <a:lnTo>
                    <a:pt x="748" y="77"/>
                  </a:lnTo>
                  <a:lnTo>
                    <a:pt x="779" y="29"/>
                  </a:lnTo>
                  <a:lnTo>
                    <a:pt x="799" y="0"/>
                  </a:lnTo>
                  <a:lnTo>
                    <a:pt x="831" y="0"/>
                  </a:lnTo>
                  <a:lnTo>
                    <a:pt x="863" y="0"/>
                  </a:lnTo>
                  <a:lnTo>
                    <a:pt x="896" y="0"/>
                  </a:lnTo>
                  <a:lnTo>
                    <a:pt x="928" y="0"/>
                  </a:lnTo>
                  <a:lnTo>
                    <a:pt x="903" y="35"/>
                  </a:lnTo>
                  <a:lnTo>
                    <a:pt x="864" y="87"/>
                  </a:lnTo>
                  <a:lnTo>
                    <a:pt x="814" y="154"/>
                  </a:lnTo>
                  <a:lnTo>
                    <a:pt x="754" y="235"/>
                  </a:lnTo>
                  <a:lnTo>
                    <a:pt x="687" y="325"/>
                  </a:lnTo>
                  <a:lnTo>
                    <a:pt x="616" y="421"/>
                  </a:lnTo>
                  <a:lnTo>
                    <a:pt x="539" y="525"/>
                  </a:lnTo>
                  <a:lnTo>
                    <a:pt x="461" y="629"/>
                  </a:lnTo>
                  <a:lnTo>
                    <a:pt x="384" y="733"/>
                  </a:lnTo>
                  <a:lnTo>
                    <a:pt x="308" y="835"/>
                  </a:lnTo>
                  <a:lnTo>
                    <a:pt x="236" y="933"/>
                  </a:lnTo>
                  <a:lnTo>
                    <a:pt x="171" y="1022"/>
                  </a:lnTo>
                  <a:lnTo>
                    <a:pt x="111" y="1100"/>
                  </a:lnTo>
                  <a:lnTo>
                    <a:pt x="62" y="1166"/>
                  </a:lnTo>
                  <a:lnTo>
                    <a:pt x="23" y="1216"/>
                  </a:lnTo>
                  <a:lnTo>
                    <a:pt x="0" y="1250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6022" y="7391"/>
              <a:ext cx="974" cy="1074"/>
            </a:xfrm>
            <a:custGeom>
              <a:avLst/>
              <a:gdLst/>
              <a:ahLst/>
              <a:cxnLst>
                <a:cxn ang="0">
                  <a:pos x="61" y="2050"/>
                </a:cxn>
                <a:cxn ang="0">
                  <a:pos x="184" y="1851"/>
                </a:cxn>
                <a:cxn ang="0">
                  <a:pos x="306" y="1655"/>
                </a:cxn>
                <a:cxn ang="0">
                  <a:pos x="428" y="1460"/>
                </a:cxn>
                <a:cxn ang="0">
                  <a:pos x="549" y="1264"/>
                </a:cxn>
                <a:cxn ang="0">
                  <a:pos x="669" y="1069"/>
                </a:cxn>
                <a:cxn ang="0">
                  <a:pos x="793" y="873"/>
                </a:cxn>
                <a:cxn ang="0">
                  <a:pos x="916" y="676"/>
                </a:cxn>
                <a:cxn ang="0">
                  <a:pos x="1013" y="577"/>
                </a:cxn>
                <a:cxn ang="0">
                  <a:pos x="1081" y="577"/>
                </a:cxn>
                <a:cxn ang="0">
                  <a:pos x="1116" y="639"/>
                </a:cxn>
                <a:cxn ang="0">
                  <a:pos x="1117" y="760"/>
                </a:cxn>
                <a:cxn ang="0">
                  <a:pos x="1118" y="882"/>
                </a:cxn>
                <a:cxn ang="0">
                  <a:pos x="1119" y="1004"/>
                </a:cxn>
                <a:cxn ang="0">
                  <a:pos x="1147" y="1032"/>
                </a:cxn>
                <a:cxn ang="0">
                  <a:pos x="1234" y="920"/>
                </a:cxn>
                <a:cxn ang="0">
                  <a:pos x="1355" y="764"/>
                </a:cxn>
                <a:cxn ang="0">
                  <a:pos x="1495" y="585"/>
                </a:cxn>
                <a:cxn ang="0">
                  <a:pos x="1637" y="401"/>
                </a:cxn>
                <a:cxn ang="0">
                  <a:pos x="1769" y="231"/>
                </a:cxn>
                <a:cxn ang="0">
                  <a:pos x="1873" y="96"/>
                </a:cxn>
                <a:cxn ang="0">
                  <a:pos x="1936" y="14"/>
                </a:cxn>
                <a:cxn ang="0">
                  <a:pos x="1935" y="20"/>
                </a:cxn>
                <a:cxn ang="0">
                  <a:pos x="1857" y="147"/>
                </a:cxn>
                <a:cxn ang="0">
                  <a:pos x="1728" y="356"/>
                </a:cxn>
                <a:cxn ang="0">
                  <a:pos x="1568" y="615"/>
                </a:cxn>
                <a:cxn ang="0">
                  <a:pos x="1397" y="891"/>
                </a:cxn>
                <a:cxn ang="0">
                  <a:pos x="1236" y="1151"/>
                </a:cxn>
                <a:cxn ang="0">
                  <a:pos x="1107" y="1360"/>
                </a:cxn>
                <a:cxn ang="0">
                  <a:pos x="1030" y="1487"/>
                </a:cxn>
                <a:cxn ang="0">
                  <a:pos x="983" y="1508"/>
                </a:cxn>
                <a:cxn ang="0">
                  <a:pos x="921" y="1508"/>
                </a:cxn>
                <a:cxn ang="0">
                  <a:pos x="887" y="1463"/>
                </a:cxn>
                <a:cxn ang="0">
                  <a:pos x="884" y="1350"/>
                </a:cxn>
                <a:cxn ang="0">
                  <a:pos x="880" y="1217"/>
                </a:cxn>
                <a:cxn ang="0">
                  <a:pos x="876" y="1081"/>
                </a:cxn>
                <a:cxn ang="0">
                  <a:pos x="844" y="1057"/>
                </a:cxn>
                <a:cxn ang="0">
                  <a:pos x="750" y="1179"/>
                </a:cxn>
                <a:cxn ang="0">
                  <a:pos x="624" y="1342"/>
                </a:cxn>
                <a:cxn ang="0">
                  <a:pos x="479" y="1529"/>
                </a:cxn>
                <a:cxn ang="0">
                  <a:pos x="332" y="1720"/>
                </a:cxn>
                <a:cxn ang="0">
                  <a:pos x="197" y="1896"/>
                </a:cxn>
                <a:cxn ang="0">
                  <a:pos x="86" y="2039"/>
                </a:cxn>
                <a:cxn ang="0">
                  <a:pos x="15" y="2129"/>
                </a:cxn>
              </a:cxnLst>
              <a:rect l="0" t="0" r="r" b="b"/>
              <a:pathLst>
                <a:path w="1947" h="2148">
                  <a:moveTo>
                    <a:pt x="0" y="2148"/>
                  </a:moveTo>
                  <a:lnTo>
                    <a:pt x="61" y="2050"/>
                  </a:lnTo>
                  <a:lnTo>
                    <a:pt x="123" y="1950"/>
                  </a:lnTo>
                  <a:lnTo>
                    <a:pt x="184" y="1851"/>
                  </a:lnTo>
                  <a:lnTo>
                    <a:pt x="245" y="1754"/>
                  </a:lnTo>
                  <a:lnTo>
                    <a:pt x="306" y="1655"/>
                  </a:lnTo>
                  <a:lnTo>
                    <a:pt x="367" y="1558"/>
                  </a:lnTo>
                  <a:lnTo>
                    <a:pt x="428" y="1460"/>
                  </a:lnTo>
                  <a:lnTo>
                    <a:pt x="488" y="1362"/>
                  </a:lnTo>
                  <a:lnTo>
                    <a:pt x="549" y="1264"/>
                  </a:lnTo>
                  <a:lnTo>
                    <a:pt x="610" y="1167"/>
                  </a:lnTo>
                  <a:lnTo>
                    <a:pt x="669" y="1069"/>
                  </a:lnTo>
                  <a:lnTo>
                    <a:pt x="730" y="971"/>
                  </a:lnTo>
                  <a:lnTo>
                    <a:pt x="793" y="873"/>
                  </a:lnTo>
                  <a:lnTo>
                    <a:pt x="854" y="775"/>
                  </a:lnTo>
                  <a:lnTo>
                    <a:pt x="916" y="676"/>
                  </a:lnTo>
                  <a:lnTo>
                    <a:pt x="978" y="577"/>
                  </a:lnTo>
                  <a:lnTo>
                    <a:pt x="1013" y="577"/>
                  </a:lnTo>
                  <a:lnTo>
                    <a:pt x="1046" y="577"/>
                  </a:lnTo>
                  <a:lnTo>
                    <a:pt x="1081" y="577"/>
                  </a:lnTo>
                  <a:lnTo>
                    <a:pt x="1114" y="577"/>
                  </a:lnTo>
                  <a:lnTo>
                    <a:pt x="1116" y="639"/>
                  </a:lnTo>
                  <a:lnTo>
                    <a:pt x="1117" y="699"/>
                  </a:lnTo>
                  <a:lnTo>
                    <a:pt x="1117" y="760"/>
                  </a:lnTo>
                  <a:lnTo>
                    <a:pt x="1118" y="822"/>
                  </a:lnTo>
                  <a:lnTo>
                    <a:pt x="1118" y="882"/>
                  </a:lnTo>
                  <a:lnTo>
                    <a:pt x="1119" y="943"/>
                  </a:lnTo>
                  <a:lnTo>
                    <a:pt x="1119" y="1004"/>
                  </a:lnTo>
                  <a:lnTo>
                    <a:pt x="1120" y="1067"/>
                  </a:lnTo>
                  <a:lnTo>
                    <a:pt x="1147" y="1032"/>
                  </a:lnTo>
                  <a:lnTo>
                    <a:pt x="1185" y="983"/>
                  </a:lnTo>
                  <a:lnTo>
                    <a:pt x="1234" y="920"/>
                  </a:lnTo>
                  <a:lnTo>
                    <a:pt x="1291" y="847"/>
                  </a:lnTo>
                  <a:lnTo>
                    <a:pt x="1355" y="764"/>
                  </a:lnTo>
                  <a:lnTo>
                    <a:pt x="1424" y="676"/>
                  </a:lnTo>
                  <a:lnTo>
                    <a:pt x="1495" y="585"/>
                  </a:lnTo>
                  <a:lnTo>
                    <a:pt x="1567" y="492"/>
                  </a:lnTo>
                  <a:lnTo>
                    <a:pt x="1637" y="401"/>
                  </a:lnTo>
                  <a:lnTo>
                    <a:pt x="1705" y="313"/>
                  </a:lnTo>
                  <a:lnTo>
                    <a:pt x="1769" y="231"/>
                  </a:lnTo>
                  <a:lnTo>
                    <a:pt x="1825" y="158"/>
                  </a:lnTo>
                  <a:lnTo>
                    <a:pt x="1873" y="96"/>
                  </a:lnTo>
                  <a:lnTo>
                    <a:pt x="1911" y="47"/>
                  </a:lnTo>
                  <a:lnTo>
                    <a:pt x="1936" y="14"/>
                  </a:lnTo>
                  <a:lnTo>
                    <a:pt x="1947" y="0"/>
                  </a:lnTo>
                  <a:lnTo>
                    <a:pt x="1935" y="20"/>
                  </a:lnTo>
                  <a:lnTo>
                    <a:pt x="1904" y="71"/>
                  </a:lnTo>
                  <a:lnTo>
                    <a:pt x="1857" y="147"/>
                  </a:lnTo>
                  <a:lnTo>
                    <a:pt x="1798" y="243"/>
                  </a:lnTo>
                  <a:lnTo>
                    <a:pt x="1728" y="356"/>
                  </a:lnTo>
                  <a:lnTo>
                    <a:pt x="1650" y="481"/>
                  </a:lnTo>
                  <a:lnTo>
                    <a:pt x="1568" y="615"/>
                  </a:lnTo>
                  <a:lnTo>
                    <a:pt x="1482" y="753"/>
                  </a:lnTo>
                  <a:lnTo>
                    <a:pt x="1397" y="891"/>
                  </a:lnTo>
                  <a:lnTo>
                    <a:pt x="1314" y="1025"/>
                  </a:lnTo>
                  <a:lnTo>
                    <a:pt x="1236" y="1151"/>
                  </a:lnTo>
                  <a:lnTo>
                    <a:pt x="1166" y="1264"/>
                  </a:lnTo>
                  <a:lnTo>
                    <a:pt x="1107" y="1360"/>
                  </a:lnTo>
                  <a:lnTo>
                    <a:pt x="1061" y="1436"/>
                  </a:lnTo>
                  <a:lnTo>
                    <a:pt x="1030" y="1487"/>
                  </a:lnTo>
                  <a:lnTo>
                    <a:pt x="1016" y="1508"/>
                  </a:lnTo>
                  <a:lnTo>
                    <a:pt x="983" y="1508"/>
                  </a:lnTo>
                  <a:lnTo>
                    <a:pt x="952" y="1508"/>
                  </a:lnTo>
                  <a:lnTo>
                    <a:pt x="921" y="1508"/>
                  </a:lnTo>
                  <a:lnTo>
                    <a:pt x="888" y="1508"/>
                  </a:lnTo>
                  <a:lnTo>
                    <a:pt x="887" y="1463"/>
                  </a:lnTo>
                  <a:lnTo>
                    <a:pt x="886" y="1410"/>
                  </a:lnTo>
                  <a:lnTo>
                    <a:pt x="884" y="1350"/>
                  </a:lnTo>
                  <a:lnTo>
                    <a:pt x="882" y="1285"/>
                  </a:lnTo>
                  <a:lnTo>
                    <a:pt x="880" y="1217"/>
                  </a:lnTo>
                  <a:lnTo>
                    <a:pt x="879" y="1149"/>
                  </a:lnTo>
                  <a:lnTo>
                    <a:pt x="876" y="1081"/>
                  </a:lnTo>
                  <a:lnTo>
                    <a:pt x="875" y="1018"/>
                  </a:lnTo>
                  <a:lnTo>
                    <a:pt x="844" y="1057"/>
                  </a:lnTo>
                  <a:lnTo>
                    <a:pt x="802" y="1111"/>
                  </a:lnTo>
                  <a:lnTo>
                    <a:pt x="750" y="1179"/>
                  </a:lnTo>
                  <a:lnTo>
                    <a:pt x="690" y="1257"/>
                  </a:lnTo>
                  <a:lnTo>
                    <a:pt x="624" y="1342"/>
                  </a:lnTo>
                  <a:lnTo>
                    <a:pt x="553" y="1434"/>
                  </a:lnTo>
                  <a:lnTo>
                    <a:pt x="479" y="1529"/>
                  </a:lnTo>
                  <a:lnTo>
                    <a:pt x="406" y="1625"/>
                  </a:lnTo>
                  <a:lnTo>
                    <a:pt x="332" y="1720"/>
                  </a:lnTo>
                  <a:lnTo>
                    <a:pt x="263" y="1810"/>
                  </a:lnTo>
                  <a:lnTo>
                    <a:pt x="197" y="1896"/>
                  </a:lnTo>
                  <a:lnTo>
                    <a:pt x="137" y="1973"/>
                  </a:lnTo>
                  <a:lnTo>
                    <a:pt x="86" y="2039"/>
                  </a:lnTo>
                  <a:lnTo>
                    <a:pt x="45" y="2092"/>
                  </a:lnTo>
                  <a:lnTo>
                    <a:pt x="15" y="2129"/>
                  </a:lnTo>
                  <a:lnTo>
                    <a:pt x="0" y="2148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5" name="Freeform 7"/>
            <p:cNvSpPr>
              <a:spLocks/>
            </p:cNvSpPr>
            <p:nvPr/>
          </p:nvSpPr>
          <p:spPr bwMode="auto">
            <a:xfrm>
              <a:off x="6556" y="7548"/>
              <a:ext cx="440" cy="592"/>
            </a:xfrm>
            <a:custGeom>
              <a:avLst/>
              <a:gdLst/>
              <a:ahLst/>
              <a:cxnLst>
                <a:cxn ang="0">
                  <a:pos x="0" y="1183"/>
                </a:cxn>
                <a:cxn ang="0">
                  <a:pos x="11" y="1168"/>
                </a:cxn>
                <a:cxn ang="0">
                  <a:pos x="37" y="1133"/>
                </a:cxn>
                <a:cxn ang="0">
                  <a:pos x="76" y="1079"/>
                </a:cxn>
                <a:cxn ang="0">
                  <a:pos x="128" y="1010"/>
                </a:cxn>
                <a:cxn ang="0">
                  <a:pos x="188" y="930"/>
                </a:cxn>
                <a:cxn ang="0">
                  <a:pos x="256" y="838"/>
                </a:cxn>
                <a:cxn ang="0">
                  <a:pos x="328" y="741"/>
                </a:cxn>
                <a:cxn ang="0">
                  <a:pos x="404" y="638"/>
                </a:cxn>
                <a:cxn ang="0">
                  <a:pos x="481" y="535"/>
                </a:cxn>
                <a:cxn ang="0">
                  <a:pos x="557" y="433"/>
                </a:cxn>
                <a:cxn ang="0">
                  <a:pos x="630" y="335"/>
                </a:cxn>
                <a:cxn ang="0">
                  <a:pos x="698" y="244"/>
                </a:cxn>
                <a:cxn ang="0">
                  <a:pos x="759" y="161"/>
                </a:cxn>
                <a:cxn ang="0">
                  <a:pos x="811" y="92"/>
                </a:cxn>
                <a:cxn ang="0">
                  <a:pos x="852" y="37"/>
                </a:cxn>
                <a:cxn ang="0">
                  <a:pos x="879" y="0"/>
                </a:cxn>
                <a:cxn ang="0">
                  <a:pos x="855" y="38"/>
                </a:cxn>
                <a:cxn ang="0">
                  <a:pos x="820" y="94"/>
                </a:cxn>
                <a:cxn ang="0">
                  <a:pos x="776" y="163"/>
                </a:cxn>
                <a:cxn ang="0">
                  <a:pos x="725" y="245"/>
                </a:cxn>
                <a:cxn ang="0">
                  <a:pos x="667" y="335"/>
                </a:cxn>
                <a:cxn ang="0">
                  <a:pos x="605" y="433"/>
                </a:cxn>
                <a:cxn ang="0">
                  <a:pos x="540" y="535"/>
                </a:cxn>
                <a:cxn ang="0">
                  <a:pos x="476" y="637"/>
                </a:cxn>
                <a:cxn ang="0">
                  <a:pos x="411" y="738"/>
                </a:cxn>
                <a:cxn ang="0">
                  <a:pos x="350" y="836"/>
                </a:cxn>
                <a:cxn ang="0">
                  <a:pos x="293" y="926"/>
                </a:cxn>
                <a:cxn ang="0">
                  <a:pos x="241" y="1006"/>
                </a:cxn>
                <a:cxn ang="0">
                  <a:pos x="198" y="1076"/>
                </a:cxn>
                <a:cxn ang="0">
                  <a:pos x="164" y="1129"/>
                </a:cxn>
                <a:cxn ang="0">
                  <a:pos x="141" y="1166"/>
                </a:cxn>
                <a:cxn ang="0">
                  <a:pos x="130" y="1183"/>
                </a:cxn>
                <a:cxn ang="0">
                  <a:pos x="94" y="1183"/>
                </a:cxn>
                <a:cxn ang="0">
                  <a:pos x="61" y="1183"/>
                </a:cxn>
                <a:cxn ang="0">
                  <a:pos x="28" y="1183"/>
                </a:cxn>
                <a:cxn ang="0">
                  <a:pos x="0" y="1183"/>
                </a:cxn>
              </a:cxnLst>
              <a:rect l="0" t="0" r="r" b="b"/>
              <a:pathLst>
                <a:path w="879" h="1183">
                  <a:moveTo>
                    <a:pt x="0" y="1183"/>
                  </a:moveTo>
                  <a:lnTo>
                    <a:pt x="11" y="1168"/>
                  </a:lnTo>
                  <a:lnTo>
                    <a:pt x="37" y="1133"/>
                  </a:lnTo>
                  <a:lnTo>
                    <a:pt x="76" y="1079"/>
                  </a:lnTo>
                  <a:lnTo>
                    <a:pt x="128" y="1010"/>
                  </a:lnTo>
                  <a:lnTo>
                    <a:pt x="188" y="930"/>
                  </a:lnTo>
                  <a:lnTo>
                    <a:pt x="256" y="838"/>
                  </a:lnTo>
                  <a:lnTo>
                    <a:pt x="328" y="741"/>
                  </a:lnTo>
                  <a:lnTo>
                    <a:pt x="404" y="638"/>
                  </a:lnTo>
                  <a:lnTo>
                    <a:pt x="481" y="535"/>
                  </a:lnTo>
                  <a:lnTo>
                    <a:pt x="557" y="433"/>
                  </a:lnTo>
                  <a:lnTo>
                    <a:pt x="630" y="335"/>
                  </a:lnTo>
                  <a:lnTo>
                    <a:pt x="698" y="244"/>
                  </a:lnTo>
                  <a:lnTo>
                    <a:pt x="759" y="161"/>
                  </a:lnTo>
                  <a:lnTo>
                    <a:pt x="811" y="92"/>
                  </a:lnTo>
                  <a:lnTo>
                    <a:pt x="852" y="37"/>
                  </a:lnTo>
                  <a:lnTo>
                    <a:pt x="879" y="0"/>
                  </a:lnTo>
                  <a:lnTo>
                    <a:pt x="855" y="38"/>
                  </a:lnTo>
                  <a:lnTo>
                    <a:pt x="820" y="94"/>
                  </a:lnTo>
                  <a:lnTo>
                    <a:pt x="776" y="163"/>
                  </a:lnTo>
                  <a:lnTo>
                    <a:pt x="725" y="245"/>
                  </a:lnTo>
                  <a:lnTo>
                    <a:pt x="667" y="335"/>
                  </a:lnTo>
                  <a:lnTo>
                    <a:pt x="605" y="433"/>
                  </a:lnTo>
                  <a:lnTo>
                    <a:pt x="540" y="535"/>
                  </a:lnTo>
                  <a:lnTo>
                    <a:pt x="476" y="637"/>
                  </a:lnTo>
                  <a:lnTo>
                    <a:pt x="411" y="738"/>
                  </a:lnTo>
                  <a:lnTo>
                    <a:pt x="350" y="836"/>
                  </a:lnTo>
                  <a:lnTo>
                    <a:pt x="293" y="926"/>
                  </a:lnTo>
                  <a:lnTo>
                    <a:pt x="241" y="1006"/>
                  </a:lnTo>
                  <a:lnTo>
                    <a:pt x="198" y="1076"/>
                  </a:lnTo>
                  <a:lnTo>
                    <a:pt x="164" y="1129"/>
                  </a:lnTo>
                  <a:lnTo>
                    <a:pt x="141" y="1166"/>
                  </a:lnTo>
                  <a:lnTo>
                    <a:pt x="130" y="1183"/>
                  </a:lnTo>
                  <a:lnTo>
                    <a:pt x="94" y="1183"/>
                  </a:lnTo>
                  <a:lnTo>
                    <a:pt x="61" y="1183"/>
                  </a:lnTo>
                  <a:lnTo>
                    <a:pt x="28" y="1183"/>
                  </a:lnTo>
                  <a:lnTo>
                    <a:pt x="0" y="118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6" name="Freeform 8"/>
            <p:cNvSpPr>
              <a:spLocks/>
            </p:cNvSpPr>
            <p:nvPr/>
          </p:nvSpPr>
          <p:spPr bwMode="auto">
            <a:xfrm>
              <a:off x="6645" y="7677"/>
              <a:ext cx="351" cy="462"/>
            </a:xfrm>
            <a:custGeom>
              <a:avLst/>
              <a:gdLst/>
              <a:ahLst/>
              <a:cxnLst>
                <a:cxn ang="0">
                  <a:pos x="0" y="923"/>
                </a:cxn>
                <a:cxn ang="0">
                  <a:pos x="10" y="909"/>
                </a:cxn>
                <a:cxn ang="0">
                  <a:pos x="34" y="879"/>
                </a:cxn>
                <a:cxn ang="0">
                  <a:pos x="68" y="833"/>
                </a:cxn>
                <a:cxn ang="0">
                  <a:pos x="112" y="774"/>
                </a:cxn>
                <a:cxn ang="0">
                  <a:pos x="165" y="706"/>
                </a:cxn>
                <a:cxn ang="0">
                  <a:pos x="223" y="630"/>
                </a:cxn>
                <a:cxn ang="0">
                  <a:pos x="284" y="549"/>
                </a:cxn>
                <a:cxn ang="0">
                  <a:pos x="348" y="465"/>
                </a:cxn>
                <a:cxn ang="0">
                  <a:pos x="412" y="381"/>
                </a:cxn>
                <a:cxn ang="0">
                  <a:pos x="474" y="300"/>
                </a:cxn>
                <a:cxn ang="0">
                  <a:pos x="531" y="223"/>
                </a:cxn>
                <a:cxn ang="0">
                  <a:pos x="584" y="154"/>
                </a:cxn>
                <a:cxn ang="0">
                  <a:pos x="629" y="95"/>
                </a:cxn>
                <a:cxn ang="0">
                  <a:pos x="665" y="48"/>
                </a:cxn>
                <a:cxn ang="0">
                  <a:pos x="690" y="15"/>
                </a:cxn>
                <a:cxn ang="0">
                  <a:pos x="701" y="0"/>
                </a:cxn>
                <a:cxn ang="0">
                  <a:pos x="691" y="15"/>
                </a:cxn>
                <a:cxn ang="0">
                  <a:pos x="672" y="48"/>
                </a:cxn>
                <a:cxn ang="0">
                  <a:pos x="642" y="95"/>
                </a:cxn>
                <a:cxn ang="0">
                  <a:pos x="605" y="154"/>
                </a:cxn>
                <a:cxn ang="0">
                  <a:pos x="562" y="223"/>
                </a:cxn>
                <a:cxn ang="0">
                  <a:pos x="516" y="300"/>
                </a:cxn>
                <a:cxn ang="0">
                  <a:pos x="464" y="381"/>
                </a:cxn>
                <a:cxn ang="0">
                  <a:pos x="413" y="465"/>
                </a:cxn>
                <a:cxn ang="0">
                  <a:pos x="361" y="549"/>
                </a:cxn>
                <a:cxn ang="0">
                  <a:pos x="311" y="630"/>
                </a:cxn>
                <a:cxn ang="0">
                  <a:pos x="263" y="706"/>
                </a:cxn>
                <a:cxn ang="0">
                  <a:pos x="221" y="774"/>
                </a:cxn>
                <a:cxn ang="0">
                  <a:pos x="185" y="833"/>
                </a:cxn>
                <a:cxn ang="0">
                  <a:pos x="157" y="879"/>
                </a:cxn>
                <a:cxn ang="0">
                  <a:pos x="138" y="909"/>
                </a:cxn>
                <a:cxn ang="0">
                  <a:pos x="129" y="923"/>
                </a:cxn>
                <a:cxn ang="0">
                  <a:pos x="93" y="923"/>
                </a:cxn>
                <a:cxn ang="0">
                  <a:pos x="60" y="923"/>
                </a:cxn>
                <a:cxn ang="0">
                  <a:pos x="29" y="923"/>
                </a:cxn>
                <a:cxn ang="0">
                  <a:pos x="0" y="923"/>
                </a:cxn>
              </a:cxnLst>
              <a:rect l="0" t="0" r="r" b="b"/>
              <a:pathLst>
                <a:path w="701" h="923">
                  <a:moveTo>
                    <a:pt x="0" y="923"/>
                  </a:moveTo>
                  <a:lnTo>
                    <a:pt x="10" y="909"/>
                  </a:lnTo>
                  <a:lnTo>
                    <a:pt x="34" y="879"/>
                  </a:lnTo>
                  <a:lnTo>
                    <a:pt x="68" y="833"/>
                  </a:lnTo>
                  <a:lnTo>
                    <a:pt x="112" y="774"/>
                  </a:lnTo>
                  <a:lnTo>
                    <a:pt x="165" y="706"/>
                  </a:lnTo>
                  <a:lnTo>
                    <a:pt x="223" y="630"/>
                  </a:lnTo>
                  <a:lnTo>
                    <a:pt x="284" y="549"/>
                  </a:lnTo>
                  <a:lnTo>
                    <a:pt x="348" y="465"/>
                  </a:lnTo>
                  <a:lnTo>
                    <a:pt x="412" y="381"/>
                  </a:lnTo>
                  <a:lnTo>
                    <a:pt x="474" y="300"/>
                  </a:lnTo>
                  <a:lnTo>
                    <a:pt x="531" y="223"/>
                  </a:lnTo>
                  <a:lnTo>
                    <a:pt x="584" y="154"/>
                  </a:lnTo>
                  <a:lnTo>
                    <a:pt x="629" y="95"/>
                  </a:lnTo>
                  <a:lnTo>
                    <a:pt x="665" y="48"/>
                  </a:lnTo>
                  <a:lnTo>
                    <a:pt x="690" y="15"/>
                  </a:lnTo>
                  <a:lnTo>
                    <a:pt x="701" y="0"/>
                  </a:lnTo>
                  <a:lnTo>
                    <a:pt x="691" y="15"/>
                  </a:lnTo>
                  <a:lnTo>
                    <a:pt x="672" y="48"/>
                  </a:lnTo>
                  <a:lnTo>
                    <a:pt x="642" y="95"/>
                  </a:lnTo>
                  <a:lnTo>
                    <a:pt x="605" y="154"/>
                  </a:lnTo>
                  <a:lnTo>
                    <a:pt x="562" y="223"/>
                  </a:lnTo>
                  <a:lnTo>
                    <a:pt x="516" y="300"/>
                  </a:lnTo>
                  <a:lnTo>
                    <a:pt x="464" y="381"/>
                  </a:lnTo>
                  <a:lnTo>
                    <a:pt x="413" y="465"/>
                  </a:lnTo>
                  <a:lnTo>
                    <a:pt x="361" y="549"/>
                  </a:lnTo>
                  <a:lnTo>
                    <a:pt x="311" y="630"/>
                  </a:lnTo>
                  <a:lnTo>
                    <a:pt x="263" y="706"/>
                  </a:lnTo>
                  <a:lnTo>
                    <a:pt x="221" y="774"/>
                  </a:lnTo>
                  <a:lnTo>
                    <a:pt x="185" y="833"/>
                  </a:lnTo>
                  <a:lnTo>
                    <a:pt x="157" y="879"/>
                  </a:lnTo>
                  <a:lnTo>
                    <a:pt x="138" y="909"/>
                  </a:lnTo>
                  <a:lnTo>
                    <a:pt x="129" y="923"/>
                  </a:lnTo>
                  <a:lnTo>
                    <a:pt x="93" y="923"/>
                  </a:lnTo>
                  <a:lnTo>
                    <a:pt x="60" y="923"/>
                  </a:lnTo>
                  <a:lnTo>
                    <a:pt x="29" y="923"/>
                  </a:lnTo>
                  <a:lnTo>
                    <a:pt x="0" y="923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6722" y="7797"/>
              <a:ext cx="264" cy="340"/>
            </a:xfrm>
            <a:custGeom>
              <a:avLst/>
              <a:gdLst/>
              <a:ahLst/>
              <a:cxnLst>
                <a:cxn ang="0">
                  <a:pos x="0" y="679"/>
                </a:cxn>
                <a:cxn ang="0">
                  <a:pos x="26" y="647"/>
                </a:cxn>
                <a:cxn ang="0">
                  <a:pos x="82" y="575"/>
                </a:cxn>
                <a:cxn ang="0">
                  <a:pos x="160" y="475"/>
                </a:cxn>
                <a:cxn ang="0">
                  <a:pos x="248" y="361"/>
                </a:cxn>
                <a:cxn ang="0">
                  <a:pos x="340" y="244"/>
                </a:cxn>
                <a:cxn ang="0">
                  <a:pos x="424" y="136"/>
                </a:cxn>
                <a:cxn ang="0">
                  <a:pos x="490" y="50"/>
                </a:cxn>
                <a:cxn ang="0">
                  <a:pos x="528" y="0"/>
                </a:cxn>
                <a:cxn ang="0">
                  <a:pos x="497" y="53"/>
                </a:cxn>
                <a:cxn ang="0">
                  <a:pos x="445" y="139"/>
                </a:cxn>
                <a:cxn ang="0">
                  <a:pos x="382" y="248"/>
                </a:cxn>
                <a:cxn ang="0">
                  <a:pos x="313" y="364"/>
                </a:cxn>
                <a:cxn ang="0">
                  <a:pos x="245" y="478"/>
                </a:cxn>
                <a:cxn ang="0">
                  <a:pos x="186" y="576"/>
                </a:cxn>
                <a:cxn ang="0">
                  <a:pos x="143" y="648"/>
                </a:cxn>
                <a:cxn ang="0">
                  <a:pos x="124" y="679"/>
                </a:cxn>
                <a:cxn ang="0">
                  <a:pos x="96" y="679"/>
                </a:cxn>
                <a:cxn ang="0">
                  <a:pos x="61" y="679"/>
                </a:cxn>
                <a:cxn ang="0">
                  <a:pos x="29" y="679"/>
                </a:cxn>
                <a:cxn ang="0">
                  <a:pos x="0" y="679"/>
                </a:cxn>
              </a:cxnLst>
              <a:rect l="0" t="0" r="r" b="b"/>
              <a:pathLst>
                <a:path w="528" h="679">
                  <a:moveTo>
                    <a:pt x="0" y="679"/>
                  </a:moveTo>
                  <a:lnTo>
                    <a:pt x="26" y="647"/>
                  </a:lnTo>
                  <a:lnTo>
                    <a:pt x="82" y="575"/>
                  </a:lnTo>
                  <a:lnTo>
                    <a:pt x="160" y="475"/>
                  </a:lnTo>
                  <a:lnTo>
                    <a:pt x="248" y="361"/>
                  </a:lnTo>
                  <a:lnTo>
                    <a:pt x="340" y="244"/>
                  </a:lnTo>
                  <a:lnTo>
                    <a:pt x="424" y="136"/>
                  </a:lnTo>
                  <a:lnTo>
                    <a:pt x="490" y="50"/>
                  </a:lnTo>
                  <a:lnTo>
                    <a:pt x="528" y="0"/>
                  </a:lnTo>
                  <a:lnTo>
                    <a:pt x="497" y="53"/>
                  </a:lnTo>
                  <a:lnTo>
                    <a:pt x="445" y="139"/>
                  </a:lnTo>
                  <a:lnTo>
                    <a:pt x="382" y="248"/>
                  </a:lnTo>
                  <a:lnTo>
                    <a:pt x="313" y="364"/>
                  </a:lnTo>
                  <a:lnTo>
                    <a:pt x="245" y="478"/>
                  </a:lnTo>
                  <a:lnTo>
                    <a:pt x="186" y="576"/>
                  </a:lnTo>
                  <a:lnTo>
                    <a:pt x="143" y="648"/>
                  </a:lnTo>
                  <a:lnTo>
                    <a:pt x="124" y="679"/>
                  </a:lnTo>
                  <a:lnTo>
                    <a:pt x="96" y="679"/>
                  </a:lnTo>
                  <a:lnTo>
                    <a:pt x="61" y="679"/>
                  </a:lnTo>
                  <a:lnTo>
                    <a:pt x="29" y="679"/>
                  </a:lnTo>
                  <a:lnTo>
                    <a:pt x="0" y="679"/>
                  </a:lnTo>
                  <a:close/>
                </a:path>
              </a:pathLst>
            </a:custGeom>
            <a:solidFill>
              <a:srgbClr val="0093D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</p:grpSp>
      <p:sp>
        <p:nvSpPr>
          <p:cNvPr id="38" name="Прямоугольник 37"/>
          <p:cNvSpPr/>
          <p:nvPr/>
        </p:nvSpPr>
        <p:spPr>
          <a:xfrm>
            <a:off x="1785918" y="357166"/>
            <a:ext cx="5763116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АО «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</a:rPr>
              <a:t>ПАВЛОДАРСКАЯ</a:t>
            </a:r>
            <a:r>
              <a:rPr lang="ru-RU" sz="11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FreeSetC"/>
                <a:cs typeface="Times New Roman" pitchFamily="18" charset="0"/>
              </a:rPr>
              <a:t> РАСПРЕДЕЛИТЕЛЬНАЯ ЭЛЕКТРОСЕТЕВАЯ КОМПАНИЯ»</a:t>
            </a:r>
            <a:endParaRPr lang="ru-RU" sz="11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FreeSetC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14282" y="857232"/>
            <a:ext cx="878497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i="1" u="sng" dirty="0" smtClean="0">
                <a:solidFill>
                  <a:srgbClr val="92D050"/>
                </a:solidFill>
              </a:rPr>
              <a:t>Наглядная агитация</a:t>
            </a:r>
            <a:endParaRPr lang="ru-RU" sz="1100" b="1" i="1" u="sng" dirty="0">
              <a:solidFill>
                <a:srgbClr val="92D050"/>
              </a:solidFill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1214422"/>
            <a:ext cx="7215238" cy="54134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36040176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Ион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Ion" id="{B8441ADB-2E43-4AF7-B97A-BD870242C6A8}" vid="{BACC050B-8757-4460-95D8-E37B46A6B421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8115</TotalTime>
  <Words>262</Words>
  <Application>Microsoft Office PowerPoint</Application>
  <PresentationFormat>Экран (4:3)</PresentationFormat>
  <Paragraphs>70</Paragraphs>
  <Slides>10</Slides>
  <Notes>10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Ион</vt:lpstr>
      <vt:lpstr>Электробезопасность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АО "ЦАЭК"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АО «ЦАЭК»</dc:title>
  <dc:creator>Руслан Зинатулин</dc:creator>
  <cp:lastModifiedBy>Zaskalnyi</cp:lastModifiedBy>
  <cp:revision>491</cp:revision>
  <cp:lastPrinted>2017-10-04T08:30:50Z</cp:lastPrinted>
  <dcterms:created xsi:type="dcterms:W3CDTF">2012-11-19T09:22:41Z</dcterms:created>
  <dcterms:modified xsi:type="dcterms:W3CDTF">2018-05-05T08:05:58Z</dcterms:modified>
</cp:coreProperties>
</file>