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03D1-589A-4F66-8178-A65C20B37A9F}" type="datetimeFigureOut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7A44-934C-4D21-81A4-FDA9B53DA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0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EEAC-D167-4A04-9979-76DD3E8B480E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A692-632C-4E3D-9B9E-106F59AD8BA0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24C1-209D-4A9C-ACC7-86451CFB73B8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88D0-BA90-4497-B36A-70FB00782AA4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1508-087C-4B4A-9799-B18758148600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8AE1B-73D1-4792-92F1-99F5182285D3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9FE3-A73C-40C5-88FC-9AD023F780C5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B9DE-0BED-4B00-A3AE-EE0960F908F4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80908-3DD9-465D-9875-DBB73CB08D4B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46C6-5F6E-4F6B-B3E3-B59A5937FB05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33EB6-7B55-4887-A29C-DA6607BEE039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2508-7C04-4DFB-AB4D-4F2AC80C4D89}" type="datetime1">
              <a:rPr lang="ru-RU" smtClean="0"/>
              <a:pPr/>
              <a:t>29.05.2020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36B89-16CA-4CDA-A2AB-7B75F24EBA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3013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 для детей от</a:t>
            </a:r>
            <a:br>
              <a:rPr lang="ru-RU" dirty="0" smtClean="0"/>
            </a:br>
            <a:r>
              <a:rPr lang="ru-RU" dirty="0" smtClean="0"/>
              <a:t>Павлодарской Распределительной </a:t>
            </a:r>
            <a:r>
              <a:rPr lang="ru-RU" dirty="0" err="1" smtClean="0"/>
              <a:t>Электросетевой</a:t>
            </a:r>
            <a:r>
              <a:rPr lang="ru-RU" dirty="0" smtClean="0"/>
              <a:t> Компании </a:t>
            </a:r>
            <a:endParaRPr lang="ru-RU" dirty="0"/>
          </a:p>
        </p:txBody>
      </p:sp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859280"/>
          </a:xfrm>
          <a:prstGeom prst="rect">
            <a:avLst/>
          </a:prstGeom>
        </p:spPr>
      </p:pic>
      <p:pic>
        <p:nvPicPr>
          <p:cNvPr id="5" name="Рисунок 4" descr="0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714884"/>
            <a:ext cx="6858000" cy="20002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6" y="4214818"/>
            <a:ext cx="14221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cap="all" dirty="0" smtClean="0"/>
              <a:t>6+</a:t>
            </a:r>
            <a:endParaRPr lang="ru-RU" sz="9600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От этого человек не может ни шевелиться, ни дышать, а боль, которую испытывает человек, сопоставима с болью от сильного удара.  Поэтому и говорят «удар током».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285860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Кроме того, при поражении электрическим током часто возникают ожоги в месте контакта с оголённым проводом</a:t>
            </a:r>
          </a:p>
        </p:txBody>
      </p:sp>
      <p:pic>
        <p:nvPicPr>
          <p:cNvPr id="11" name="Рисунок 10" descr="10.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571744"/>
            <a:ext cx="2293072" cy="1857388"/>
          </a:xfrm>
          <a:prstGeom prst="rect">
            <a:avLst/>
          </a:prstGeom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75" y="1285860"/>
            <a:ext cx="38115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5214950"/>
            <a:ext cx="8215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Далеко не все люди выживают после поражения электрическим током.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 те, кто остаётся в живых, зачастую становятся инвалидами…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000" dirty="0" smtClean="0"/>
              <a:t>Работать </a:t>
            </a:r>
            <a:r>
              <a:rPr lang="ru-RU" sz="2000" dirty="0"/>
              <a:t>с электричеством, ремонтировать электрические приборы могут только взрослые и специально обученные работники: электромонтёры, мастера, электрослесари, инженера… </a:t>
            </a:r>
            <a:endParaRPr lang="ru-RU" sz="2000" dirty="0" smtClean="0"/>
          </a:p>
        </p:txBody>
      </p:sp>
      <p:pic>
        <p:nvPicPr>
          <p:cNvPr id="5" name="Рисунок 4" descr="12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643050"/>
            <a:ext cx="3214710" cy="2143140"/>
          </a:xfrm>
          <a:prstGeom prst="rect">
            <a:avLst/>
          </a:prstGeom>
        </p:spPr>
      </p:pic>
      <p:pic>
        <p:nvPicPr>
          <p:cNvPr id="8" name="Рисунок 7" descr="12.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4429132"/>
            <a:ext cx="2928958" cy="2196719"/>
          </a:xfrm>
          <a:prstGeom prst="rect">
            <a:avLst/>
          </a:prstGeom>
        </p:spPr>
      </p:pic>
      <p:pic>
        <p:nvPicPr>
          <p:cNvPr id="9" name="Рисунок 8" descr="12.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643050"/>
            <a:ext cx="3143272" cy="2079732"/>
          </a:xfrm>
          <a:prstGeom prst="rect">
            <a:avLst/>
          </a:prstGeom>
        </p:spPr>
      </p:pic>
      <p:pic>
        <p:nvPicPr>
          <p:cNvPr id="10" name="Рисунок 9" descr="12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4357694"/>
            <a:ext cx="3445173" cy="22860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85852" y="4000504"/>
            <a:ext cx="1496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тренируются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4000504"/>
            <a:ext cx="397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</a:rPr>
              <a:t>и сдают экзамены. ЕЖЕГОДНО!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1214422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Чтобы </a:t>
            </a:r>
            <a:r>
              <a:rPr lang="ru-RU" dirty="0" smtClean="0">
                <a:solidFill>
                  <a:prstClr val="black"/>
                </a:solidFill>
              </a:rPr>
              <a:t>получить </a:t>
            </a:r>
            <a:r>
              <a:rPr lang="ru-RU" dirty="0">
                <a:solidFill>
                  <a:prstClr val="black"/>
                </a:solidFill>
              </a:rPr>
              <a:t>допуск к работе в электроустановках, эти люди долго учатся,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428992" y="1928802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8441466">
            <a:off x="3085560" y="3385180"/>
            <a:ext cx="2301977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786182" y="5000636"/>
            <a:ext cx="1928826" cy="571504"/>
          </a:xfrm>
          <a:prstGeom prst="rightArrow">
            <a:avLst>
              <a:gd name="adj1" fmla="val 50000"/>
              <a:gd name="adj2" fmla="val 72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786058"/>
            <a:ext cx="85725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Но не является редкостью, когда из-за несоблюдения правил </a:t>
            </a:r>
            <a:r>
              <a:rPr lang="ru-RU" sz="2800" dirty="0" err="1" smtClean="0">
                <a:solidFill>
                  <a:schemeClr val="bg1"/>
                </a:solidFill>
              </a:rPr>
              <a:t>электробезопасности</a:t>
            </a:r>
            <a:r>
              <a:rPr lang="ru-RU" sz="2800" dirty="0" smtClean="0">
                <a:solidFill>
                  <a:schemeClr val="bg1"/>
                </a:solidFill>
              </a:rPr>
              <a:t> погибают даже профессиональные электромонтёры.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Бояться </a:t>
            </a:r>
            <a:r>
              <a:rPr lang="ru-RU" dirty="0" smtClean="0"/>
              <a:t>электрическую энергию </a:t>
            </a:r>
            <a:r>
              <a:rPr lang="ru-RU" dirty="0"/>
              <a:t>н</a:t>
            </a:r>
            <a:r>
              <a:rPr lang="ru-RU" dirty="0" smtClean="0"/>
              <a:t>еобходимо! Но бояться </a:t>
            </a:r>
            <a:r>
              <a:rPr lang="ru-RU" dirty="0"/>
              <a:t>так, как мы боимся, например, </a:t>
            </a:r>
            <a:r>
              <a:rPr lang="ru-RU" dirty="0" smtClean="0"/>
              <a:t>автобуса... </a:t>
            </a:r>
            <a:r>
              <a:rPr lang="ru-RU" dirty="0"/>
              <a:t>Если выбежать навстречу движущемуся автобусу, то автобус будет для нас </a:t>
            </a:r>
            <a:r>
              <a:rPr lang="ru-RU" dirty="0" smtClean="0"/>
              <a:t>опасен,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2786058"/>
            <a:ext cx="42148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но если мы сядем в него на остановке – он в считанные минуты домчит нас до нужного места. </a:t>
            </a:r>
            <a:endParaRPr lang="ru-RU" dirty="0"/>
          </a:p>
        </p:txBody>
      </p:sp>
      <p:pic>
        <p:nvPicPr>
          <p:cNvPr id="7" name="Рисунок 6" descr="14.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929066"/>
            <a:ext cx="4976810" cy="2488405"/>
          </a:xfrm>
          <a:prstGeom prst="rect">
            <a:avLst/>
          </a:prstGeom>
        </p:spPr>
      </p:pic>
      <p:pic>
        <p:nvPicPr>
          <p:cNvPr id="8" name="Рисунок 7" descr="14.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285859"/>
            <a:ext cx="3857150" cy="2928959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857232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solidFill>
                  <a:prstClr val="black"/>
                </a:solidFill>
              </a:rPr>
              <a:t>Вот так и с электричеством. Необходимо только соблюдать правила безопасности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3347"/>
            <a:ext cx="8229600" cy="387966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</a:t>
            </a:r>
            <a:r>
              <a:rPr lang="ru-RU" dirty="0"/>
              <a:t>прикасайтесь к оголённым проводам, торчащим из стены, из земли, свисающим с опор линий электропередач или со зданий и не наступайте на них! Если вы увидите такие провода, обязательно сообщите о них взрослым, чтобы они позвонили в специальные службы для принятия срочных мер.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0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1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143380"/>
            <a:ext cx="25621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3213091" cy="214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857364"/>
            <a:ext cx="3071834" cy="20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966342" cy="210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14282" y="1857364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4284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429124" y="1785926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142844" y="4214818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429124" y="4143380"/>
            <a:ext cx="3429024" cy="2286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29124" y="1714488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42844" y="4143380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72000" y="4071942"/>
            <a:ext cx="3357586" cy="2214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2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785794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прикасайтесь мокрыми руками к электроприборам, штепсельным вилкам и выключателям. Вода является проводником, она может затечь внутрь приборов и создать контакт с неизолированными токоведущими частями.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5072098" cy="380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3803659" cy="26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85728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3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Ни в коем случае не используйте неисправные или самодельные электроприборы</a:t>
            </a:r>
            <a:r>
              <a:rPr lang="ru-RU" dirty="0" smtClean="0"/>
              <a:t>! </a:t>
            </a:r>
          </a:p>
          <a:p>
            <a:pPr algn="ctr"/>
            <a:r>
              <a:rPr lang="ru-RU" dirty="0" smtClean="0"/>
              <a:t>Не подключайте к электросети приборы со снятыми крышками.</a:t>
            </a:r>
            <a:endParaRPr lang="ru-RU" dirty="0"/>
          </a:p>
        </p:txBody>
      </p:sp>
      <p:pic>
        <p:nvPicPr>
          <p:cNvPr id="7" name="Рисунок 6" descr="17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143380"/>
            <a:ext cx="3464475" cy="2143140"/>
          </a:xfrm>
          <a:prstGeom prst="rect">
            <a:avLst/>
          </a:prstGeom>
        </p:spPr>
      </p:pic>
      <p:pic>
        <p:nvPicPr>
          <p:cNvPr id="8" name="Рисунок 7" descr="17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643050"/>
            <a:ext cx="2786082" cy="2078845"/>
          </a:xfrm>
          <a:prstGeom prst="rect">
            <a:avLst/>
          </a:prstGeom>
        </p:spPr>
      </p:pic>
      <p:pic>
        <p:nvPicPr>
          <p:cNvPr id="10" name="Рисунок 9" descr="17.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071942"/>
            <a:ext cx="2826323" cy="2297397"/>
          </a:xfrm>
          <a:prstGeom prst="rect">
            <a:avLst/>
          </a:prstGeom>
        </p:spPr>
      </p:pic>
      <p:pic>
        <p:nvPicPr>
          <p:cNvPr id="11" name="Рисунок 10" descr="17..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714488"/>
            <a:ext cx="3429000" cy="192024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85720" y="1428736"/>
            <a:ext cx="8572560" cy="5072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214282" y="1571612"/>
            <a:ext cx="8715436" cy="47863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4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8429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Не суйте в розетки посторонние предметы, особенно металлические! </a:t>
            </a:r>
          </a:p>
        </p:txBody>
      </p:sp>
      <p:pic>
        <p:nvPicPr>
          <p:cNvPr id="6" name="Рисунок 5" descr="18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484120" cy="3337560"/>
          </a:xfrm>
          <a:prstGeom prst="rect">
            <a:avLst/>
          </a:prstGeom>
        </p:spPr>
      </p:pic>
      <p:pic>
        <p:nvPicPr>
          <p:cNvPr id="8" name="Рисунок 7" descr="18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5" y="3643314"/>
            <a:ext cx="6150811" cy="292895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rot="16200000" flipV="1">
            <a:off x="-285784" y="1785926"/>
            <a:ext cx="3500462" cy="2643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-285784" y="1857364"/>
            <a:ext cx="3500462" cy="25003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3357554" y="3357562"/>
            <a:ext cx="5000660" cy="33575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3286116" y="3429000"/>
            <a:ext cx="5000660" cy="32861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5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Не меняйте самостоятельно лампы и не пытайте самостоятельно отремонтировать </a:t>
            </a:r>
            <a:r>
              <a:rPr lang="ru-RU" dirty="0" smtClean="0"/>
              <a:t>электрооборудование!</a:t>
            </a:r>
            <a:endParaRPr lang="ru-RU" dirty="0"/>
          </a:p>
        </p:txBody>
      </p:sp>
      <p:pic>
        <p:nvPicPr>
          <p:cNvPr id="6" name="Рисунок 5" descr="19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3770988" cy="2500330"/>
          </a:xfrm>
          <a:prstGeom prst="rect">
            <a:avLst/>
          </a:prstGeom>
        </p:spPr>
      </p:pic>
      <p:pic>
        <p:nvPicPr>
          <p:cNvPr id="8" name="Рисунок 7" descr="19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256"/>
            <a:ext cx="3810000" cy="22326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57818" y="1500174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Это </a:t>
            </a:r>
            <a:r>
              <a:rPr lang="ru-RU" dirty="0">
                <a:solidFill>
                  <a:prstClr val="black"/>
                </a:solidFill>
              </a:rPr>
              <a:t>должны делать взрослые, специально обученные </a:t>
            </a:r>
            <a:r>
              <a:rPr lang="ru-RU" dirty="0" smtClean="0">
                <a:solidFill>
                  <a:prstClr val="black"/>
                </a:solidFill>
              </a:rPr>
              <a:t>электрики</a:t>
            </a:r>
            <a:endParaRPr lang="ru-RU" dirty="0"/>
          </a:p>
        </p:txBody>
      </p:sp>
      <p:pic>
        <p:nvPicPr>
          <p:cNvPr id="10" name="Рисунок 9" descr="19.1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143116"/>
            <a:ext cx="3024193" cy="453628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428660" y="2000240"/>
            <a:ext cx="5286412" cy="38576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-392941" y="1964521"/>
            <a:ext cx="5286412" cy="3929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 прэ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8038110" cy="4525963"/>
          </a:xfrm>
        </p:spPr>
      </p:pic>
      <p:pic>
        <p:nvPicPr>
          <p:cNvPr id="1026" name="Рисунок 1" descr="cid:image001.png@01D13BC4.285717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3691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6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14356"/>
            <a:ext cx="85011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Не подходите к оборванным проводам линий электропередач, лежащим на </a:t>
            </a:r>
            <a:r>
              <a:rPr lang="ru-RU" dirty="0" smtClean="0"/>
              <a:t>земле! Помните, земля, на которой лежат оборванные провода, тоже находится под напряжением. Сообщите о них  взрослым!</a:t>
            </a:r>
            <a:endParaRPr lang="ru-RU" dirty="0"/>
          </a:p>
        </p:txBody>
      </p:sp>
      <p:pic>
        <p:nvPicPr>
          <p:cNvPr id="6" name="Рисунок 5" descr="20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2676409" cy="2000264"/>
          </a:xfrm>
          <a:prstGeom prst="rect">
            <a:avLst/>
          </a:prstGeom>
        </p:spPr>
      </p:pic>
      <p:pic>
        <p:nvPicPr>
          <p:cNvPr id="8" name="Рисунок 7" descr="20.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357694"/>
            <a:ext cx="3000396" cy="2242401"/>
          </a:xfrm>
          <a:prstGeom prst="rect">
            <a:avLst/>
          </a:prstGeom>
        </p:spPr>
      </p:pic>
      <p:pic>
        <p:nvPicPr>
          <p:cNvPr id="10" name="Рисунок 9" descr="20.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692" y="2027250"/>
            <a:ext cx="5422712" cy="318770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85720" y="1285860"/>
            <a:ext cx="8572560" cy="5286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85720" y="1357298"/>
            <a:ext cx="8643998" cy="5143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7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	Не </a:t>
            </a:r>
            <a:r>
              <a:rPr lang="ru-RU" dirty="0"/>
              <a:t>играйте в подвалах и на чердаках домов. </a:t>
            </a:r>
          </a:p>
        </p:txBody>
      </p:sp>
      <p:pic>
        <p:nvPicPr>
          <p:cNvPr id="6" name="Рисунок 5" descr="21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714488"/>
            <a:ext cx="4095779" cy="3071834"/>
          </a:xfrm>
          <a:prstGeom prst="rect">
            <a:avLst/>
          </a:prstGeom>
        </p:spPr>
      </p:pic>
      <p:pic>
        <p:nvPicPr>
          <p:cNvPr id="8" name="Рисунок 7" descr="21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714488"/>
            <a:ext cx="4167190" cy="3125393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2844" y="1714488"/>
            <a:ext cx="8715436" cy="30718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14282" y="1714488"/>
            <a:ext cx="8643998" cy="31432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Не играйте возле распределительных устройств, трансформаторных подстанций и линий электропередач. Ни в коем случае  не залазьте на них. Не влезайте на деревья, заборы и крыши зданий, рядом с которыми проходят линии электропередач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14422"/>
            <a:ext cx="3143272" cy="286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2867238"/>
            <a:ext cx="2928958" cy="377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85720" y="1285860"/>
            <a:ext cx="8572560" cy="54292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5720" y="1500174"/>
            <a:ext cx="8143932" cy="50006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214290"/>
            <a:ext cx="2059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ПРАВИЛО № 8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открывайте электрические щиты, распределительные устройства и трансформаторные подстанции и никогда не входите в них – это смертельно опасно. Если вы увидите открытые двери в этих электроустановках, немедленно сообщите об этом взрослым.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43182"/>
            <a:ext cx="3571900" cy="318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00240"/>
            <a:ext cx="3429024" cy="20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143380"/>
            <a:ext cx="2571768" cy="2565571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71472" y="2071678"/>
            <a:ext cx="8286808" cy="464347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0034" y="2143116"/>
            <a:ext cx="8286808" cy="4357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Соблюдай сам! </a:t>
            </a:r>
          </a:p>
          <a:p>
            <a:pPr algn="ctr"/>
            <a:r>
              <a:rPr lang="ru-RU" sz="3600" dirty="0" smtClean="0"/>
              <a:t>Научи другого!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36339"/>
            <a:ext cx="764386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Дорогие </a:t>
            </a:r>
            <a:r>
              <a:rPr lang="ru-RU" sz="2400" dirty="0"/>
              <a:t>ребята! Соблюдайте эти простые </a:t>
            </a:r>
            <a:r>
              <a:rPr lang="ru-RU" sz="2400" dirty="0" smtClean="0"/>
              <a:t>правила. Не </a:t>
            </a:r>
            <a:r>
              <a:rPr lang="ru-RU" sz="2400" dirty="0"/>
              <a:t>позволяйте другим нарушать правила </a:t>
            </a:r>
            <a:r>
              <a:rPr lang="ru-RU" sz="2400" dirty="0" err="1"/>
              <a:t>электробезопасности</a:t>
            </a:r>
            <a:r>
              <a:rPr lang="ru-RU" sz="2400" dirty="0"/>
              <a:t> – этим вы спасёте чью-то жизнь или здоровье.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	Помните</a:t>
            </a:r>
            <a:r>
              <a:rPr lang="ru-RU" sz="2400" dirty="0"/>
              <a:t>, электрическая энергия не прощает беспечность и шалости. </a:t>
            </a:r>
            <a:r>
              <a:rPr lang="ru-RU" sz="2400" dirty="0" smtClean="0"/>
              <a:t>А </a:t>
            </a:r>
            <a:r>
              <a:rPr lang="ru-RU" sz="2400" dirty="0"/>
              <a:t>если вы не в силах предотвратить беду сами, </a:t>
            </a:r>
            <a:r>
              <a:rPr lang="ru-RU" sz="2400" b="1" dirty="0"/>
              <a:t>обязательно сообщите об этом взрослым!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3993645" cy="31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56840"/>
            <a:ext cx="4286280" cy="24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31360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572000" y="1428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От беспечности и шалости можете пострадать не только вы, но и люди обслуживающие электрооборудование. Закон очень строго наказывает за каждый случай детского травматизма.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857496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Из-за детских глупостей было осуждено немало электриков, мастеров, инженеров, у которых также есть дети и которые не сделали ничего плохого…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5500702"/>
            <a:ext cx="4000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…просто какому-то непоседе стало скучно и он решил испытать судьбу с электричеством.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Пожалуйста</a:t>
            </a:r>
            <a:r>
              <a:rPr lang="ru-RU" sz="2000" dirty="0"/>
              <a:t>, берегите себя и своих друзей, не причиняйте боль вашим родителям. Растите  большими и </a:t>
            </a:r>
            <a:r>
              <a:rPr lang="ru-RU" sz="2000" dirty="0" smtClean="0"/>
              <a:t>здоровыми. Хорошо учитесь </a:t>
            </a:r>
            <a:r>
              <a:rPr lang="ru-RU" sz="2000" dirty="0"/>
              <a:t>и станете, кем только захотите. </a:t>
            </a:r>
          </a:p>
        </p:txBody>
      </p:sp>
      <p:pic>
        <p:nvPicPr>
          <p:cNvPr id="6" name="Рисунок 5" descr="24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1214422"/>
            <a:ext cx="3045875" cy="2286016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643446"/>
            <a:ext cx="3243266" cy="203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4358245"/>
            <a:ext cx="3500462" cy="234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14422"/>
            <a:ext cx="3525847" cy="23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24.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2500306"/>
            <a:ext cx="3793864" cy="2507507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000372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У ребят, пострадавших от электричества, </a:t>
            </a:r>
            <a:r>
              <a:rPr lang="ru-RU" sz="3200" dirty="0" smtClean="0">
                <a:solidFill>
                  <a:schemeClr val="bg1"/>
                </a:solidFill>
              </a:rPr>
              <a:t>ваших возможностей нет</a:t>
            </a:r>
            <a:r>
              <a:rPr lang="ru-RU" sz="3200" dirty="0">
                <a:solidFill>
                  <a:schemeClr val="bg1"/>
                </a:solidFill>
              </a:rPr>
              <a:t>…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электроэнерг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571480"/>
            <a:ext cx="2643206" cy="2132186"/>
          </a:xfrm>
          <a:prstGeom prst="rect">
            <a:avLst/>
          </a:prstGeom>
        </p:spPr>
      </p:pic>
      <p:pic>
        <p:nvPicPr>
          <p:cNvPr id="14" name="Рисунок 13" descr="3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71480"/>
            <a:ext cx="3143272" cy="2068057"/>
          </a:xfrm>
          <a:prstGeom prst="rect">
            <a:avLst/>
          </a:prstGeom>
        </p:spPr>
      </p:pic>
      <p:pic>
        <p:nvPicPr>
          <p:cNvPr id="16" name="Рисунок 15" descr="3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876"/>
            <a:ext cx="3047989" cy="1714494"/>
          </a:xfrm>
          <a:prstGeom prst="rect">
            <a:avLst/>
          </a:prstGeom>
        </p:spPr>
      </p:pic>
      <p:pic>
        <p:nvPicPr>
          <p:cNvPr id="18" name="Рисунок 17" descr="3.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571876"/>
            <a:ext cx="3071834" cy="173174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0" y="142852"/>
            <a:ext cx="388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Э</a:t>
            </a:r>
            <a:r>
              <a:rPr lang="ru-RU" dirty="0" smtClean="0"/>
              <a:t>лектрическая энергия даёт нам свет,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142852"/>
            <a:ext cx="25161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согревает нашу еду, 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2857496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заряжает наши мобильные телефоны,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857496"/>
            <a:ext cx="5643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обеспечивает работу </a:t>
            </a:r>
            <a:r>
              <a:rPr lang="ru-RU" sz="2000" dirty="0" smtClean="0"/>
              <a:t>компьютеров, телевизоров, утюгов и множества других бытовых приборов</a:t>
            </a:r>
            <a:endParaRPr lang="ru-RU" sz="2000" dirty="0" smtClean="0">
              <a:solidFill>
                <a:prstClr val="black"/>
              </a:solidFill>
            </a:endParaRPr>
          </a:p>
        </p:txBody>
      </p:sp>
      <p:pic>
        <p:nvPicPr>
          <p:cNvPr id="25" name="Рисунок 24" descr="3.6.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5143500"/>
            <a:ext cx="1714500" cy="1714500"/>
          </a:xfrm>
          <a:prstGeom prst="rect">
            <a:avLst/>
          </a:prstGeom>
        </p:spPr>
      </p:pic>
      <p:pic>
        <p:nvPicPr>
          <p:cNvPr id="26" name="Рисунок 25" descr="3.6.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5072074"/>
            <a:ext cx="1785926" cy="1785926"/>
          </a:xfrm>
          <a:prstGeom prst="rect">
            <a:avLst/>
          </a:prstGeom>
        </p:spPr>
      </p:pic>
      <p:pic>
        <p:nvPicPr>
          <p:cNvPr id="28" name="Рисунок 27" descr="3.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5500" y="3571876"/>
            <a:ext cx="3238500" cy="222504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4.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4071942"/>
            <a:ext cx="4296070" cy="2571768"/>
          </a:xfrm>
        </p:spPr>
      </p:pic>
      <p:pic>
        <p:nvPicPr>
          <p:cNvPr id="7" name="Рисунок 6" descr="4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962826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7715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Электроэнергия передаётся по проводам воздушных линий</a:t>
            </a:r>
            <a:r>
              <a:rPr lang="ru-RU" sz="3200" dirty="0">
                <a:solidFill>
                  <a:prstClr val="black"/>
                </a:solidFill>
              </a:rPr>
              <a:t>, </a:t>
            </a:r>
            <a:endParaRPr lang="ru-RU" dirty="0"/>
          </a:p>
        </p:txBody>
      </p:sp>
      <p:pic>
        <p:nvPicPr>
          <p:cNvPr id="9" name="Рисунок 8" descr="4.2.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02013"/>
            <a:ext cx="4271992" cy="266999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214942" y="1428736"/>
            <a:ext cx="3286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по </a:t>
            </a:r>
            <a:r>
              <a:rPr lang="ru-RU" sz="2000" dirty="0" smtClean="0">
                <a:solidFill>
                  <a:prstClr val="black"/>
                </a:solidFill>
              </a:rPr>
              <a:t>подземным кабелям</a:t>
            </a:r>
            <a:r>
              <a:rPr lang="ru-RU" sz="2000" dirty="0">
                <a:solidFill>
                  <a:prstClr val="black"/>
                </a:solidFill>
              </a:rPr>
              <a:t>, 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286124"/>
            <a:ext cx="3929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 проводам, проложенным в стенах зданий. </a:t>
            </a:r>
            <a:endParaRPr lang="ru-RU" sz="20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.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857628"/>
            <a:ext cx="2132406" cy="2855104"/>
          </a:xfrm>
          <a:prstGeom prst="rect">
            <a:avLst/>
          </a:prstGeom>
        </p:spPr>
      </p:pic>
      <p:pic>
        <p:nvPicPr>
          <p:cNvPr id="6" name="Рисунок 5" descr="5.2.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786190"/>
            <a:ext cx="2428892" cy="29316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000108"/>
            <a:ext cx="3065471" cy="229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000108"/>
            <a:ext cx="2761263" cy="223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18" y="1000108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571480"/>
            <a:ext cx="7929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то трансформаторные подстанции,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Но кроме проводов существует ещё и вспомогательное оборудование, в котором установлены трансформаторы, выключатели и разные </a:t>
            </a:r>
            <a:r>
              <a:rPr lang="ru-RU" dirty="0" smtClean="0">
                <a:solidFill>
                  <a:prstClr val="black"/>
                </a:solidFill>
              </a:rPr>
              <a:t>приборы: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342900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домовые распределительные устройства и этажные электрощиты </a:t>
            </a:r>
            <a:endParaRPr lang="ru-RU" dirty="0"/>
          </a:p>
        </p:txBody>
      </p:sp>
      <p:pic>
        <p:nvPicPr>
          <p:cNvPr id="14" name="Рисунок 13" descr="5.1.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0760" y="3929066"/>
            <a:ext cx="3048000" cy="202692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42852"/>
            <a:ext cx="6007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</a:rPr>
              <a:t>Поражение электрическим током</a:t>
            </a:r>
            <a:endParaRPr lang="ru-RU" sz="2800" dirty="0"/>
          </a:p>
        </p:txBody>
      </p:sp>
      <p:pic>
        <p:nvPicPr>
          <p:cNvPr id="7" name="Рисунок 6" descr="6.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71678"/>
            <a:ext cx="3028950" cy="3028950"/>
          </a:xfrm>
          <a:prstGeom prst="rect">
            <a:avLst/>
          </a:prstGeom>
        </p:spPr>
      </p:pic>
      <p:pic>
        <p:nvPicPr>
          <p:cNvPr id="8" name="Рисунок 7" descr="6.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142852"/>
            <a:ext cx="2139585" cy="235745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7158" y="857232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Получить поражение </a:t>
            </a:r>
            <a:r>
              <a:rPr lang="ru-RU" sz="2000" dirty="0">
                <a:solidFill>
                  <a:prstClr val="black"/>
                </a:solidFill>
              </a:rPr>
              <a:t>электрическим </a:t>
            </a:r>
            <a:r>
              <a:rPr lang="ru-RU" sz="2000">
                <a:solidFill>
                  <a:prstClr val="black"/>
                </a:solidFill>
              </a:rPr>
              <a:t>током </a:t>
            </a:r>
            <a:r>
              <a:rPr lang="ru-RU" sz="2000" smtClean="0">
                <a:solidFill>
                  <a:prstClr val="black"/>
                </a:solidFill>
              </a:rPr>
              <a:t>можно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24" y="29289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если </a:t>
            </a:r>
            <a:r>
              <a:rPr lang="ru-RU" dirty="0"/>
              <a:t>браться за вилку электроприборов мокрыми руками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14752"/>
            <a:ext cx="39408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1357298"/>
            <a:ext cx="557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prstClr val="black"/>
                </a:solidFill>
              </a:rPr>
              <a:t>если взяться за оголённые (неизолированные) токоведущие части, находящиеся под напряжением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Также ударить током может электрическое оборудование, которое находится внутри </a:t>
            </a:r>
            <a:r>
              <a:rPr lang="ru-RU" dirty="0" smtClean="0"/>
              <a:t>трансформаторных </a:t>
            </a:r>
            <a:r>
              <a:rPr lang="ru-RU" dirty="0"/>
              <a:t>подстанций.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214686"/>
            <a:ext cx="27133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500430" cy="250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Содержимое 3" descr="8.1.1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571744"/>
            <a:ext cx="3214710" cy="24110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286512" y="2500306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и распределительных </a:t>
            </a:r>
            <a:r>
              <a:rPr lang="ru-RU" dirty="0">
                <a:solidFill>
                  <a:prstClr val="black"/>
                </a:solidFill>
              </a:rPr>
              <a:t>устройств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643306" y="2071678"/>
            <a:ext cx="2337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электрических </a:t>
            </a:r>
            <a:r>
              <a:rPr lang="ru-RU" dirty="0" smtClean="0">
                <a:solidFill>
                  <a:prstClr val="black"/>
                </a:solidFill>
              </a:rPr>
              <a:t>щитов 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85860"/>
            <a:ext cx="4326399" cy="4728854"/>
          </a:xfrm>
        </p:spPr>
      </p:pic>
      <p:sp>
        <p:nvSpPr>
          <p:cNvPr id="4" name="Прямоугольник 3"/>
          <p:cNvSpPr/>
          <p:nvPr/>
        </p:nvSpPr>
        <p:spPr>
          <a:xfrm>
            <a:off x="571472" y="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Под действием электрического тока мышцы человека начинают сильно сжиматься. Мышцы рук, ног, сердца, а также мышцы </a:t>
            </a:r>
            <a:r>
              <a:rPr lang="ru-RU" sz="2000" dirty="0" smtClean="0">
                <a:solidFill>
                  <a:prstClr val="black"/>
                </a:solidFill>
              </a:rPr>
              <a:t>ответственные </a:t>
            </a:r>
            <a:r>
              <a:rPr lang="ru-RU" sz="2000" dirty="0">
                <a:solidFill>
                  <a:prstClr val="black"/>
                </a:solidFill>
              </a:rPr>
              <a:t>за дыхание резко </a:t>
            </a:r>
            <a:r>
              <a:rPr lang="ru-RU" sz="2000" dirty="0" smtClean="0">
                <a:solidFill>
                  <a:prstClr val="black"/>
                </a:solidFill>
              </a:rPr>
              <a:t>сжимаются.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36B89-16CA-4CDA-A2AB-7B75F24EBA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2670</TotalTime>
  <Words>717</Words>
  <Application>Microsoft Office PowerPoint</Application>
  <PresentationFormat>Экран (4:3)</PresentationFormat>
  <Paragraphs>90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Правила электробезопасности для детей от Павлодарской Распределительной Электросетевой Компании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так и с электричеством. Необходимо только соблюдать правила безопасности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электробезопасности для детей от Павлодарской Распределительной Электросетевой Компании</dc:title>
  <dc:creator>hhome</dc:creator>
  <cp:lastModifiedBy>2</cp:lastModifiedBy>
  <cp:revision>7</cp:revision>
  <dcterms:created xsi:type="dcterms:W3CDTF">2018-09-19T05:43:27Z</dcterms:created>
  <dcterms:modified xsi:type="dcterms:W3CDTF">2020-05-29T03:07:51Z</dcterms:modified>
</cp:coreProperties>
</file>