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2" r:id="rId15"/>
    <p:sldId id="270" r:id="rId16"/>
    <p:sldId id="271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4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123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203D1-589A-4F66-8178-A65C20B37A9F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7A44-934C-4D21-81A4-FDA9B53DA9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0EEAC-D167-4A04-9979-76DD3E8B480E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0A692-632C-4E3D-9B9E-106F59AD8BA0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624C1-209D-4A9C-ACC7-86451CFB73B8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788D0-BA90-4497-B36A-70FB00782AA4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71508-087C-4B4A-9799-B18758148600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8AE1B-73D1-4792-92F1-99F5182285D3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79FE3-A73C-40C5-88FC-9AD023F780C5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E9B9DE-0BED-4B00-A3AE-EE0960F908F4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80908-3DD9-465D-9875-DBB73CB08D4B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46C6-5F6E-4F6B-B3E3-B59A5937FB05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33EB6-7B55-4887-A29C-DA6607BEE039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72508-7C04-4DFB-AB4D-4F2AC80C4D89}" type="datetime1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36B89-16CA-4CDA-A2AB-7B75F24EBA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785926"/>
            <a:ext cx="7772400" cy="301308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Правила </a:t>
            </a:r>
            <a:r>
              <a:rPr lang="ru-RU" dirty="0" err="1" smtClean="0"/>
              <a:t>электробезопасности</a:t>
            </a:r>
            <a:r>
              <a:rPr lang="ru-RU" dirty="0" smtClean="0"/>
              <a:t> для детей от</a:t>
            </a:r>
            <a:br>
              <a:rPr lang="ru-RU" dirty="0" smtClean="0"/>
            </a:br>
            <a:r>
              <a:rPr lang="ru-RU" dirty="0" smtClean="0"/>
              <a:t>Павлодарской Распределительной </a:t>
            </a:r>
            <a:r>
              <a:rPr lang="ru-RU" dirty="0" err="1" smtClean="0"/>
              <a:t>Электросетевой</a:t>
            </a:r>
            <a:r>
              <a:rPr lang="ru-RU" dirty="0" smtClean="0"/>
              <a:t> Компании </a:t>
            </a:r>
            <a:endParaRPr lang="ru-RU" dirty="0"/>
          </a:p>
        </p:txBody>
      </p:sp>
      <p:pic>
        <p:nvPicPr>
          <p:cNvPr id="4" name="Рисунок 3" descr="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859280"/>
          </a:xfrm>
          <a:prstGeom prst="rect">
            <a:avLst/>
          </a:prstGeom>
        </p:spPr>
      </p:pic>
      <p:pic>
        <p:nvPicPr>
          <p:cNvPr id="5" name="Рисунок 4" descr="0.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52" y="4714884"/>
            <a:ext cx="6858000" cy="200026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8596" y="4214818"/>
            <a:ext cx="142218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cap="all" dirty="0" smtClean="0"/>
              <a:t>6+</a:t>
            </a:r>
            <a:endParaRPr lang="ru-RU" sz="9600" b="1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7158" y="214290"/>
            <a:ext cx="82153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От этого человек не может ни шевелиться, ни дышать, а боль, которую испытывает человек, сопоставима с болью от сильного удара.  Поэтому и говорят «удар током». </a:t>
            </a:r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4876" y="1285860"/>
            <a:ext cx="39290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Кроме того, при поражении электрическим током часто возникают ожоги в месте контакта с оголённым проводом</a:t>
            </a:r>
          </a:p>
        </p:txBody>
      </p:sp>
      <p:pic>
        <p:nvPicPr>
          <p:cNvPr id="11" name="Рисунок 10" descr="10.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2571744"/>
            <a:ext cx="2293072" cy="1857388"/>
          </a:xfrm>
          <a:prstGeom prst="rect">
            <a:avLst/>
          </a:prstGeom>
        </p:spPr>
      </p:pic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3875" y="1285860"/>
            <a:ext cx="3811527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357158" y="5214950"/>
            <a:ext cx="82153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Далеко не все люди выживают после поражения электрическим током. 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</a:rPr>
              <a:t>А те, кто остаётся в живых, зачастую становятся инвалидами…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14290"/>
            <a:ext cx="86439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2000" dirty="0" smtClean="0"/>
              <a:t>Работать </a:t>
            </a:r>
            <a:r>
              <a:rPr lang="ru-RU" sz="2000" dirty="0"/>
              <a:t>с электричеством, ремонтировать электрические приборы могут только взрослые и специально обученные работники: электромонтёры, мастера, электрослесари, инженера… </a:t>
            </a:r>
            <a:endParaRPr lang="ru-RU" sz="2000" dirty="0" smtClean="0"/>
          </a:p>
        </p:txBody>
      </p:sp>
      <p:pic>
        <p:nvPicPr>
          <p:cNvPr id="5" name="Рисунок 4" descr="12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42" y="1643050"/>
            <a:ext cx="3214710" cy="2143140"/>
          </a:xfrm>
          <a:prstGeom prst="rect">
            <a:avLst/>
          </a:prstGeom>
        </p:spPr>
      </p:pic>
      <p:pic>
        <p:nvPicPr>
          <p:cNvPr id="8" name="Рисунок 7" descr="12.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4429132"/>
            <a:ext cx="2928958" cy="2196719"/>
          </a:xfrm>
          <a:prstGeom prst="rect">
            <a:avLst/>
          </a:prstGeom>
        </p:spPr>
      </p:pic>
      <p:pic>
        <p:nvPicPr>
          <p:cNvPr id="9" name="Рисунок 8" descr="12.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1643050"/>
            <a:ext cx="3143272" cy="2079732"/>
          </a:xfrm>
          <a:prstGeom prst="rect">
            <a:avLst/>
          </a:prstGeom>
        </p:spPr>
      </p:pic>
      <p:pic>
        <p:nvPicPr>
          <p:cNvPr id="10" name="Рисунок 9" descr="12.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472" y="4357694"/>
            <a:ext cx="3445173" cy="228601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85852" y="4000504"/>
            <a:ext cx="1496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тренируются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0628" y="4000504"/>
            <a:ext cx="39782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prstClr val="black"/>
                </a:solidFill>
              </a:rPr>
              <a:t>и сдают экзамены. ЕЖЕГОДНО!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1214422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</a:rPr>
              <a:t>Чтобы </a:t>
            </a:r>
            <a:r>
              <a:rPr lang="ru-RU" dirty="0" smtClean="0">
                <a:solidFill>
                  <a:prstClr val="black"/>
                </a:solidFill>
              </a:rPr>
              <a:t>получить </a:t>
            </a:r>
            <a:r>
              <a:rPr lang="ru-RU" dirty="0">
                <a:solidFill>
                  <a:prstClr val="black"/>
                </a:solidFill>
              </a:rPr>
              <a:t>допуск к работе в электроустановках, эти люди долго учатся, </a:t>
            </a:r>
          </a:p>
        </p:txBody>
      </p:sp>
      <p:sp>
        <p:nvSpPr>
          <p:cNvPr id="14" name="Стрелка вправо 13"/>
          <p:cNvSpPr/>
          <p:nvPr/>
        </p:nvSpPr>
        <p:spPr>
          <a:xfrm>
            <a:off x="3428992" y="1928802"/>
            <a:ext cx="1928826" cy="571504"/>
          </a:xfrm>
          <a:prstGeom prst="rightArrow">
            <a:avLst>
              <a:gd name="adj1" fmla="val 50000"/>
              <a:gd name="adj2" fmla="val 722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8441466">
            <a:off x="3085560" y="3385180"/>
            <a:ext cx="2301977" cy="571504"/>
          </a:xfrm>
          <a:prstGeom prst="rightArrow">
            <a:avLst>
              <a:gd name="adj1" fmla="val 50000"/>
              <a:gd name="adj2" fmla="val 722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3786182" y="5000636"/>
            <a:ext cx="1928826" cy="571504"/>
          </a:xfrm>
          <a:prstGeom prst="rightArrow">
            <a:avLst>
              <a:gd name="adj1" fmla="val 50000"/>
              <a:gd name="adj2" fmla="val 722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786058"/>
            <a:ext cx="85725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Но не является редкостью, когда из-за несоблюдения правил </a:t>
            </a:r>
            <a:r>
              <a:rPr lang="ru-RU" sz="2800" dirty="0" err="1" smtClean="0">
                <a:solidFill>
                  <a:schemeClr val="bg1"/>
                </a:solidFill>
              </a:rPr>
              <a:t>электробезопасности</a:t>
            </a:r>
            <a:r>
              <a:rPr lang="ru-RU" sz="2800" dirty="0" smtClean="0">
                <a:solidFill>
                  <a:schemeClr val="bg1"/>
                </a:solidFill>
              </a:rPr>
              <a:t> погибают даже профессиональные электромонтёры.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285728"/>
            <a:ext cx="83582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Бояться </a:t>
            </a:r>
            <a:r>
              <a:rPr lang="ru-RU" dirty="0" smtClean="0"/>
              <a:t>электрическую энергию </a:t>
            </a:r>
            <a:r>
              <a:rPr lang="ru-RU" dirty="0"/>
              <a:t>н</a:t>
            </a:r>
            <a:r>
              <a:rPr lang="ru-RU" dirty="0" smtClean="0"/>
              <a:t>еобходимо! Но бояться </a:t>
            </a:r>
            <a:r>
              <a:rPr lang="ru-RU" dirty="0"/>
              <a:t>так, как мы боимся, например, </a:t>
            </a:r>
            <a:r>
              <a:rPr lang="ru-RU" dirty="0" smtClean="0"/>
              <a:t>автобуса... </a:t>
            </a:r>
            <a:r>
              <a:rPr lang="ru-RU" dirty="0"/>
              <a:t>Если выбежать навстречу движущемуся автобусу, то автобус будет для нас </a:t>
            </a:r>
            <a:r>
              <a:rPr lang="ru-RU" dirty="0" smtClean="0"/>
              <a:t>опасен,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714876" y="2786058"/>
            <a:ext cx="42148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но если мы сядем в него на остановке – он в считанные минуты домчит нас до нужного места. </a:t>
            </a:r>
            <a:endParaRPr lang="ru-RU" dirty="0"/>
          </a:p>
        </p:txBody>
      </p:sp>
      <p:pic>
        <p:nvPicPr>
          <p:cNvPr id="7" name="Рисунок 6" descr="14.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0496" y="3929066"/>
            <a:ext cx="4976810" cy="2488405"/>
          </a:xfrm>
          <a:prstGeom prst="rect">
            <a:avLst/>
          </a:prstGeom>
        </p:spPr>
      </p:pic>
      <p:pic>
        <p:nvPicPr>
          <p:cNvPr id="8" name="Рисунок 7" descr="14.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285859"/>
            <a:ext cx="3857150" cy="2928959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14356"/>
            <a:ext cx="8229600" cy="857232"/>
          </a:xfrm>
        </p:spPr>
        <p:txBody>
          <a:bodyPr>
            <a:normAutofit fontScale="90000"/>
          </a:bodyPr>
          <a:lstStyle/>
          <a:p>
            <a:pPr lvl="0"/>
            <a:r>
              <a:rPr lang="ru-RU" sz="3600" dirty="0">
                <a:solidFill>
                  <a:prstClr val="black"/>
                </a:solidFill>
              </a:rPr>
              <a:t>Вот так и с электричеством. Необходимо только соблюдать правила безопасности</a:t>
            </a: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endParaRPr lang="ru-RU" dirty="0"/>
          </a:p>
        </p:txBody>
      </p:sp>
      <p:pic>
        <p:nvPicPr>
          <p:cNvPr id="5" name="Содержимое 4" descr="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923347"/>
            <a:ext cx="8229600" cy="3879669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500042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Не </a:t>
            </a:r>
            <a:r>
              <a:rPr lang="ru-RU" dirty="0"/>
              <a:t>прикасайтесь к оголённым проводам, торчащим из стены, из земли, свисающим с опор линий электропередач или со зданий и не наступайте на них! Если вы увидите такие провода, обязательно сообщите о них взрослым, чтобы они позвонили в специальные службы для принятия срочных мер.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868" y="0"/>
            <a:ext cx="22145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1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4143380"/>
            <a:ext cx="256212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857364"/>
            <a:ext cx="3213091" cy="2142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1857364"/>
            <a:ext cx="3071834" cy="2049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4286256"/>
            <a:ext cx="2966342" cy="2105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214282" y="1857364"/>
            <a:ext cx="3357586" cy="22145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 flipV="1">
            <a:off x="142844" y="1785926"/>
            <a:ext cx="3429024" cy="2286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0800000" flipV="1">
            <a:off x="4429124" y="1785926"/>
            <a:ext cx="3429024" cy="2286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0800000" flipV="1">
            <a:off x="142844" y="4214818"/>
            <a:ext cx="3429024" cy="2286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10800000" flipV="1">
            <a:off x="4429124" y="4143380"/>
            <a:ext cx="3429024" cy="22860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429124" y="1714488"/>
            <a:ext cx="3357586" cy="22145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42844" y="4143380"/>
            <a:ext cx="3357586" cy="22145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572000" y="4071942"/>
            <a:ext cx="3357586" cy="221457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43306" y="285728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2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785794"/>
            <a:ext cx="87154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Не прикасайтесь мокрыми руками к электроприборам, штепсельным вилкам и выключателям. Вода является проводником, она может затечь внутрь приборов и создать контакт с неизолированными токоведущими частями.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71678"/>
            <a:ext cx="5072098" cy="3804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000372"/>
            <a:ext cx="3803659" cy="264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43306" y="285728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3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857232"/>
            <a:ext cx="87868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Ни в коем случае не используйте неисправные или самодельные электроприборы</a:t>
            </a:r>
            <a:r>
              <a:rPr lang="ru-RU" dirty="0" smtClean="0"/>
              <a:t>! </a:t>
            </a:r>
          </a:p>
          <a:p>
            <a:pPr algn="ctr"/>
            <a:r>
              <a:rPr lang="ru-RU" dirty="0" smtClean="0"/>
              <a:t>Не подключайте к электросети приборы со снятыми крышками.</a:t>
            </a:r>
            <a:endParaRPr lang="ru-RU" dirty="0"/>
          </a:p>
        </p:txBody>
      </p:sp>
      <p:pic>
        <p:nvPicPr>
          <p:cNvPr id="7" name="Рисунок 6" descr="17.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4143380"/>
            <a:ext cx="3464475" cy="2143140"/>
          </a:xfrm>
          <a:prstGeom prst="rect">
            <a:avLst/>
          </a:prstGeom>
        </p:spPr>
      </p:pic>
      <p:pic>
        <p:nvPicPr>
          <p:cNvPr id="8" name="Рисунок 7" descr="17.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32" y="1643050"/>
            <a:ext cx="2786082" cy="2078845"/>
          </a:xfrm>
          <a:prstGeom prst="rect">
            <a:avLst/>
          </a:prstGeom>
        </p:spPr>
      </p:pic>
      <p:pic>
        <p:nvPicPr>
          <p:cNvPr id="10" name="Рисунок 9" descr="17.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32" y="4071942"/>
            <a:ext cx="2826323" cy="2297397"/>
          </a:xfrm>
          <a:prstGeom prst="rect">
            <a:avLst/>
          </a:prstGeom>
        </p:spPr>
      </p:pic>
      <p:pic>
        <p:nvPicPr>
          <p:cNvPr id="11" name="Рисунок 10" descr="17..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1714488"/>
            <a:ext cx="3429000" cy="1920240"/>
          </a:xfrm>
          <a:prstGeom prst="rect">
            <a:avLst/>
          </a:prstGeom>
        </p:spPr>
      </p:pic>
      <p:cxnSp>
        <p:nvCxnSpPr>
          <p:cNvPr id="12" name="Прямая соединительная линия 11"/>
          <p:cNvCxnSpPr/>
          <p:nvPr/>
        </p:nvCxnSpPr>
        <p:spPr>
          <a:xfrm rot="10800000" flipV="1">
            <a:off x="285720" y="1428736"/>
            <a:ext cx="8572560" cy="50720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0800000">
            <a:off x="214282" y="1571612"/>
            <a:ext cx="8715436" cy="478634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68" y="214290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4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785794"/>
            <a:ext cx="84296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Не суйте в розетки посторонние предметы, особенно металлические! </a:t>
            </a:r>
          </a:p>
        </p:txBody>
      </p:sp>
      <p:pic>
        <p:nvPicPr>
          <p:cNvPr id="6" name="Рисунок 5" descr="18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428736"/>
            <a:ext cx="2484120" cy="3337560"/>
          </a:xfrm>
          <a:prstGeom prst="rect">
            <a:avLst/>
          </a:prstGeom>
        </p:spPr>
      </p:pic>
      <p:pic>
        <p:nvPicPr>
          <p:cNvPr id="8" name="Рисунок 7" descr="18.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5" y="3643314"/>
            <a:ext cx="6150811" cy="2928958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rot="16200000" flipV="1">
            <a:off x="-285784" y="1785926"/>
            <a:ext cx="3500462" cy="264320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-285784" y="1857364"/>
            <a:ext cx="3500462" cy="250033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>
            <a:off x="3357554" y="3357562"/>
            <a:ext cx="5000660" cy="335758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10800000" flipV="1">
            <a:off x="3286116" y="3429000"/>
            <a:ext cx="5000660" cy="328614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68" y="214290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5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714356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Не меняйте самостоятельно лампы и не пытайте самостоятельно отремонтировать </a:t>
            </a:r>
            <a:r>
              <a:rPr lang="ru-RU" dirty="0" smtClean="0"/>
              <a:t>электрооборудование!</a:t>
            </a:r>
            <a:endParaRPr lang="ru-RU" dirty="0"/>
          </a:p>
        </p:txBody>
      </p:sp>
      <p:pic>
        <p:nvPicPr>
          <p:cNvPr id="6" name="Рисунок 5" descr="19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357298"/>
            <a:ext cx="3770988" cy="2500330"/>
          </a:xfrm>
          <a:prstGeom prst="rect">
            <a:avLst/>
          </a:prstGeom>
        </p:spPr>
      </p:pic>
      <p:pic>
        <p:nvPicPr>
          <p:cNvPr id="8" name="Рисунок 7" descr="19.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4286256"/>
            <a:ext cx="3810000" cy="223266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357818" y="1500174"/>
            <a:ext cx="3643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prstClr val="black"/>
                </a:solidFill>
              </a:rPr>
              <a:t>Это </a:t>
            </a:r>
            <a:r>
              <a:rPr lang="ru-RU" dirty="0">
                <a:solidFill>
                  <a:prstClr val="black"/>
                </a:solidFill>
              </a:rPr>
              <a:t>должны делать взрослые, специально обученные </a:t>
            </a:r>
            <a:r>
              <a:rPr lang="ru-RU" dirty="0" smtClean="0">
                <a:solidFill>
                  <a:prstClr val="black"/>
                </a:solidFill>
              </a:rPr>
              <a:t>электрики</a:t>
            </a:r>
            <a:endParaRPr lang="ru-RU" dirty="0"/>
          </a:p>
        </p:txBody>
      </p:sp>
      <p:pic>
        <p:nvPicPr>
          <p:cNvPr id="10" name="Рисунок 9" descr="19.1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2132" y="2143116"/>
            <a:ext cx="3024193" cy="453628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 rot="5400000">
            <a:off x="-428660" y="2000240"/>
            <a:ext cx="5286412" cy="38576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6200000" flipH="1">
            <a:off x="-392941" y="1964521"/>
            <a:ext cx="5286412" cy="39290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 прэк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1785926"/>
            <a:ext cx="8038110" cy="4525963"/>
          </a:xfrm>
        </p:spPr>
      </p:pic>
      <p:pic>
        <p:nvPicPr>
          <p:cNvPr id="1026" name="Рисунок 1" descr="cid:image001.png@01D13BC4.285717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57166"/>
            <a:ext cx="8369137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68" y="214290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6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714356"/>
            <a:ext cx="85011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Не подходите к оборванным проводам линий электропередач, лежащим на </a:t>
            </a:r>
            <a:r>
              <a:rPr lang="ru-RU" dirty="0" smtClean="0"/>
              <a:t>земле</a:t>
            </a:r>
            <a:r>
              <a:rPr lang="ru-RU" dirty="0" smtClean="0"/>
              <a:t>! </a:t>
            </a:r>
            <a:r>
              <a:rPr lang="ru-RU" dirty="0" smtClean="0"/>
              <a:t>Помните, земля, на которой лежат оборванные провода, тоже находится под напряжением. Сообщите о них  взрослым!</a:t>
            </a:r>
            <a:endParaRPr lang="ru-RU" dirty="0"/>
          </a:p>
        </p:txBody>
      </p:sp>
      <p:pic>
        <p:nvPicPr>
          <p:cNvPr id="6" name="Рисунок 5" descr="20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571612"/>
            <a:ext cx="2676409" cy="2000264"/>
          </a:xfrm>
          <a:prstGeom prst="rect">
            <a:avLst/>
          </a:prstGeom>
        </p:spPr>
      </p:pic>
      <p:pic>
        <p:nvPicPr>
          <p:cNvPr id="8" name="Рисунок 7" descr="20.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4357694"/>
            <a:ext cx="3000396" cy="2242401"/>
          </a:xfrm>
          <a:prstGeom prst="rect">
            <a:avLst/>
          </a:prstGeom>
        </p:spPr>
      </p:pic>
      <p:pic>
        <p:nvPicPr>
          <p:cNvPr id="10" name="Рисунок 9" descr="20.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2692" y="2027250"/>
            <a:ext cx="5422712" cy="3187700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85720" y="1285860"/>
            <a:ext cx="8572560" cy="52864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85720" y="1357298"/>
            <a:ext cx="8643998" cy="51435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68" y="214290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7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857232"/>
            <a:ext cx="84296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	Не </a:t>
            </a:r>
            <a:r>
              <a:rPr lang="ru-RU" dirty="0"/>
              <a:t>играйте в подвалах и на чердаках домов. </a:t>
            </a:r>
          </a:p>
        </p:txBody>
      </p:sp>
      <p:pic>
        <p:nvPicPr>
          <p:cNvPr id="6" name="Рисунок 5" descr="21.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6" y="1714488"/>
            <a:ext cx="4095779" cy="3071834"/>
          </a:xfrm>
          <a:prstGeom prst="rect">
            <a:avLst/>
          </a:prstGeom>
        </p:spPr>
      </p:pic>
      <p:pic>
        <p:nvPicPr>
          <p:cNvPr id="8" name="Рисунок 7" descr="21.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714488"/>
            <a:ext cx="4167190" cy="3125393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142844" y="1714488"/>
            <a:ext cx="8715436" cy="307183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14282" y="1714488"/>
            <a:ext cx="8643998" cy="314327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85728"/>
            <a:ext cx="87868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Не играйте возле распределительных устройств, трансформаторных подстанций и линий электропередач. Ни в коем случае  не залазьте на них. Не влезайте на деревья, заборы и крыши зданий, рядом с которыми проходят линии электропередач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300039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1214422"/>
            <a:ext cx="3143272" cy="2861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2867238"/>
            <a:ext cx="2928958" cy="3772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285720" y="1285860"/>
            <a:ext cx="8572560" cy="54292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285720" y="1500174"/>
            <a:ext cx="8143932" cy="50006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68" y="214290"/>
            <a:ext cx="2059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solidFill>
                  <a:prstClr val="black"/>
                </a:solidFill>
              </a:rPr>
              <a:t>ПРАВИЛО № 8</a:t>
            </a:r>
            <a:endParaRPr lang="ru-RU" sz="2400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857232"/>
            <a:ext cx="85725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Не открывайте электрические щиты, распределительные устройства и трансформаторные подстанции и никогда не входите в них – это смертельно опасно. Если вы увидите открытые двери в этих электроустановках, немедленно сообщите об этом взрослым.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2643182"/>
            <a:ext cx="3571900" cy="3187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000240"/>
            <a:ext cx="3429024" cy="204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9" name="Picture 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4143380"/>
            <a:ext cx="2571768" cy="2565571"/>
          </a:xfrm>
          <a:prstGeom prst="rect">
            <a:avLst/>
          </a:prstGeom>
          <a:noFill/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571472" y="2071678"/>
            <a:ext cx="8286808" cy="46434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500034" y="2143116"/>
            <a:ext cx="8286808" cy="435771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214290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Соблюдай сам! </a:t>
            </a:r>
          </a:p>
          <a:p>
            <a:pPr algn="ctr"/>
            <a:r>
              <a:rPr lang="ru-RU" sz="3600" dirty="0" smtClean="0"/>
              <a:t>Научи другого!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2136339"/>
            <a:ext cx="76438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	Дорогие </a:t>
            </a:r>
            <a:r>
              <a:rPr lang="ru-RU" sz="2400" dirty="0"/>
              <a:t>ребята! Соблюдайте эти простые </a:t>
            </a:r>
            <a:r>
              <a:rPr lang="ru-RU" sz="2400" dirty="0" smtClean="0"/>
              <a:t>правила. Не </a:t>
            </a:r>
            <a:r>
              <a:rPr lang="ru-RU" sz="2400" dirty="0"/>
              <a:t>позволяйте другим нарушать правила </a:t>
            </a:r>
            <a:r>
              <a:rPr lang="ru-RU" sz="2400" dirty="0" err="1"/>
              <a:t>электробезопасности</a:t>
            </a:r>
            <a:r>
              <a:rPr lang="ru-RU" sz="2400" dirty="0"/>
              <a:t> – этим вы спасёте чью-то жизнь или здоровье. </a:t>
            </a:r>
            <a:endParaRPr lang="ru-RU" sz="2400" dirty="0" smtClean="0"/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	Помните</a:t>
            </a:r>
            <a:r>
              <a:rPr lang="ru-RU" sz="2400" dirty="0"/>
              <a:t>, электрическая энергия не прощает беспечность и шалости. </a:t>
            </a:r>
            <a:r>
              <a:rPr lang="ru-RU" sz="2400" dirty="0" smtClean="0"/>
              <a:t>А </a:t>
            </a:r>
            <a:r>
              <a:rPr lang="ru-RU" sz="2400" dirty="0"/>
              <a:t>если вы не в силах предотвратить беду сами, </a:t>
            </a:r>
            <a:r>
              <a:rPr lang="ru-RU" sz="2400" b="1" dirty="0"/>
              <a:t>обязательно сообщите об этом взрослым!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25</a:t>
            </a:fld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357430"/>
            <a:ext cx="3993645" cy="3122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256840"/>
            <a:ext cx="4286280" cy="2458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142852"/>
            <a:ext cx="431360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4572000" y="14285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От беспечности и шалости можете пострадать не только вы, но и люди обслуживающие электрооборудование. Закон </a:t>
            </a:r>
            <a:r>
              <a:rPr lang="ru-RU" dirty="0" smtClean="0">
                <a:solidFill>
                  <a:schemeClr val="bg1"/>
                </a:solidFill>
              </a:rPr>
              <a:t>очень строго наказывает за каждый случай детского травматизма.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2844" y="2857496"/>
            <a:ext cx="40005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Из-за детских глупостей было осуждено немало электриков, мастеров, инженеров, у которых также есть дети и которые не сделали </a:t>
            </a:r>
            <a:r>
              <a:rPr lang="ru-RU" dirty="0" smtClean="0">
                <a:solidFill>
                  <a:schemeClr val="bg1"/>
                </a:solidFill>
              </a:rPr>
              <a:t>ничего плохого…</a:t>
            </a:r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714876" y="5500702"/>
            <a:ext cx="4000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…просто </a:t>
            </a:r>
            <a:r>
              <a:rPr lang="ru-RU" dirty="0" smtClean="0">
                <a:solidFill>
                  <a:schemeClr val="bg1"/>
                </a:solidFill>
              </a:rPr>
              <a:t>какому-то непоседе стало скучно и он решил испытать судьбу с электричеством.</a:t>
            </a:r>
            <a:endParaRPr lang="ru-RU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285728"/>
            <a:ext cx="85011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Пожалуйста</a:t>
            </a:r>
            <a:r>
              <a:rPr lang="ru-RU" sz="2000" dirty="0"/>
              <a:t>, берегите себя и своих друзей, не причиняйте боль вашим родителям. Растите  большими и </a:t>
            </a:r>
            <a:r>
              <a:rPr lang="ru-RU" sz="2000" dirty="0" smtClean="0"/>
              <a:t>здоровыми. Хорошо учитесь </a:t>
            </a:r>
            <a:r>
              <a:rPr lang="ru-RU" sz="2000" dirty="0"/>
              <a:t>и станете, кем только захотите. </a:t>
            </a:r>
          </a:p>
        </p:txBody>
      </p:sp>
      <p:pic>
        <p:nvPicPr>
          <p:cNvPr id="6" name="Рисунок 5" descr="24.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6446" y="1214422"/>
            <a:ext cx="3045875" cy="2286016"/>
          </a:xfrm>
          <a:prstGeom prst="rect">
            <a:avLst/>
          </a:prstGeom>
        </p:spPr>
      </p:pic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4643446"/>
            <a:ext cx="3243266" cy="203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5" y="4358245"/>
            <a:ext cx="3500462" cy="2340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1214422"/>
            <a:ext cx="3525847" cy="23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 descr="24.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71736" y="2500306"/>
            <a:ext cx="3793864" cy="2507507"/>
          </a:xfrm>
          <a:prstGeom prst="rect">
            <a:avLst/>
          </a:prstGeom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3000372"/>
            <a:ext cx="86439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</a:rPr>
              <a:t>У ребят, пострадавших от электричества, </a:t>
            </a:r>
            <a:r>
              <a:rPr lang="ru-RU" sz="3200" dirty="0" smtClean="0">
                <a:solidFill>
                  <a:schemeClr val="bg1"/>
                </a:solidFill>
              </a:rPr>
              <a:t>ваших возможностей нет</a:t>
            </a:r>
            <a:r>
              <a:rPr lang="ru-RU" sz="3200" dirty="0">
                <a:solidFill>
                  <a:schemeClr val="bg1"/>
                </a:solidFill>
              </a:rPr>
              <a:t>…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571744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2электроэнерги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3.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934" y="571480"/>
            <a:ext cx="2643206" cy="2132186"/>
          </a:xfrm>
          <a:prstGeom prst="rect">
            <a:avLst/>
          </a:prstGeom>
        </p:spPr>
      </p:pic>
      <p:pic>
        <p:nvPicPr>
          <p:cNvPr id="14" name="Рисунок 13" descr="3.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571480"/>
            <a:ext cx="3143272" cy="2068057"/>
          </a:xfrm>
          <a:prstGeom prst="rect">
            <a:avLst/>
          </a:prstGeom>
        </p:spPr>
      </p:pic>
      <p:pic>
        <p:nvPicPr>
          <p:cNvPr id="16" name="Рисунок 15" descr="3.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3571876"/>
            <a:ext cx="3047989" cy="1714494"/>
          </a:xfrm>
          <a:prstGeom prst="rect">
            <a:avLst/>
          </a:prstGeom>
        </p:spPr>
      </p:pic>
      <p:pic>
        <p:nvPicPr>
          <p:cNvPr id="18" name="Рисунок 17" descr="3.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7554" y="3571876"/>
            <a:ext cx="3071834" cy="173174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0" y="142852"/>
            <a:ext cx="3887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Э</a:t>
            </a:r>
            <a:r>
              <a:rPr lang="ru-RU" dirty="0" smtClean="0"/>
              <a:t>лектрическая энергия даёт нам свет,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143372" y="142852"/>
            <a:ext cx="25161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</a:rPr>
              <a:t>согревает нашу еду, 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42844" y="2857496"/>
            <a:ext cx="31432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</a:rPr>
              <a:t>заряжает наши мобильные телефоны, 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2857496"/>
            <a:ext cx="56435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prstClr val="black"/>
                </a:solidFill>
              </a:rPr>
              <a:t>обеспечивает работу </a:t>
            </a:r>
            <a:r>
              <a:rPr lang="ru-RU" sz="2000" dirty="0" smtClean="0"/>
              <a:t>компьютеров, телевизоров, утюгов и множества других бытовых приборов</a:t>
            </a:r>
            <a:endParaRPr lang="ru-RU" sz="2000" dirty="0" smtClean="0">
              <a:solidFill>
                <a:prstClr val="black"/>
              </a:solidFill>
            </a:endParaRPr>
          </a:p>
        </p:txBody>
      </p:sp>
      <p:pic>
        <p:nvPicPr>
          <p:cNvPr id="25" name="Рисунок 24" descr="3.6.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8926" y="5143500"/>
            <a:ext cx="1714500" cy="1714500"/>
          </a:xfrm>
          <a:prstGeom prst="rect">
            <a:avLst/>
          </a:prstGeom>
        </p:spPr>
      </p:pic>
      <p:pic>
        <p:nvPicPr>
          <p:cNvPr id="26" name="Рисунок 25" descr="3.6.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43438" y="5072074"/>
            <a:ext cx="1785926" cy="1785926"/>
          </a:xfrm>
          <a:prstGeom prst="rect">
            <a:avLst/>
          </a:prstGeom>
        </p:spPr>
      </p:pic>
      <p:pic>
        <p:nvPicPr>
          <p:cNvPr id="28" name="Рисунок 27" descr="3.5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05500" y="3571876"/>
            <a:ext cx="3238500" cy="2225040"/>
          </a:xfrm>
          <a:prstGeom prst="rect">
            <a:avLst/>
          </a:prstGeom>
        </p:spPr>
      </p:pic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Содержимое 11" descr="4.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4071942"/>
            <a:ext cx="4296070" cy="2571768"/>
          </a:xfrm>
        </p:spPr>
      </p:pic>
      <p:pic>
        <p:nvPicPr>
          <p:cNvPr id="7" name="Рисунок 6" descr="4.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571480"/>
            <a:ext cx="3962826" cy="264320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7715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</a:rPr>
              <a:t>Электроэнергия передаётся по проводам воздушных линий</a:t>
            </a:r>
            <a:r>
              <a:rPr lang="ru-RU" sz="3200" dirty="0">
                <a:solidFill>
                  <a:prstClr val="black"/>
                </a:solidFill>
              </a:rPr>
              <a:t>, </a:t>
            </a:r>
            <a:endParaRPr lang="ru-RU" dirty="0"/>
          </a:p>
        </p:txBody>
      </p:sp>
      <p:pic>
        <p:nvPicPr>
          <p:cNvPr id="9" name="Рисунок 8" descr="4.2.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902013"/>
            <a:ext cx="4271992" cy="266999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214942" y="1428736"/>
            <a:ext cx="32861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</a:rPr>
              <a:t>по </a:t>
            </a:r>
            <a:r>
              <a:rPr lang="ru-RU" sz="2000" dirty="0" smtClean="0">
                <a:solidFill>
                  <a:prstClr val="black"/>
                </a:solidFill>
              </a:rPr>
              <a:t>подземным кабелям</a:t>
            </a:r>
            <a:r>
              <a:rPr lang="ru-RU" sz="2000" dirty="0">
                <a:solidFill>
                  <a:prstClr val="black"/>
                </a:solidFill>
              </a:rPr>
              <a:t>, 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3286124"/>
            <a:ext cx="39290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</a:rPr>
              <a:t>по проводам, проложенным в стенах зданий. </a:t>
            </a:r>
            <a:endParaRPr lang="ru-RU" sz="2000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5.1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30" y="3857628"/>
            <a:ext cx="2132406" cy="2855104"/>
          </a:xfrm>
          <a:prstGeom prst="rect">
            <a:avLst/>
          </a:prstGeom>
        </p:spPr>
      </p:pic>
      <p:pic>
        <p:nvPicPr>
          <p:cNvPr id="6" name="Рисунок 5" descr="5.2.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786190"/>
            <a:ext cx="2428892" cy="293169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1000108"/>
            <a:ext cx="3065471" cy="2299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364" y="1000108"/>
            <a:ext cx="2761263" cy="2232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5218" y="1000108"/>
            <a:ext cx="2762269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357158" y="571480"/>
            <a:ext cx="79296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э</a:t>
            </a:r>
            <a:r>
              <a:rPr lang="ru-RU" dirty="0" smtClean="0"/>
              <a:t>то трансформаторные подстанции,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0"/>
            <a:ext cx="8715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</a:rPr>
              <a:t>Но кроме проводов существует ещё и вспомогательное оборудование, в котором установлены трансформаторы, выключатели и разные </a:t>
            </a:r>
            <a:r>
              <a:rPr lang="ru-RU" dirty="0" smtClean="0">
                <a:solidFill>
                  <a:prstClr val="black"/>
                </a:solidFill>
              </a:rPr>
              <a:t>приборы: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28596" y="3429000"/>
            <a:ext cx="7715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домовые распределительные устройства и этажные электрощиты </a:t>
            </a:r>
            <a:endParaRPr lang="ru-RU" dirty="0"/>
          </a:p>
        </p:txBody>
      </p:sp>
      <p:pic>
        <p:nvPicPr>
          <p:cNvPr id="14" name="Рисунок 13" descr="5.1.4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0760" y="3929066"/>
            <a:ext cx="3048000" cy="2026920"/>
          </a:xfrm>
          <a:prstGeom prst="rect">
            <a:avLst/>
          </a:prstGeom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142852"/>
            <a:ext cx="60071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prstClr val="black"/>
                </a:solidFill>
              </a:rPr>
              <a:t>Поражение электрическим током</a:t>
            </a:r>
            <a:endParaRPr lang="ru-RU" sz="2800" dirty="0"/>
          </a:p>
        </p:txBody>
      </p:sp>
      <p:pic>
        <p:nvPicPr>
          <p:cNvPr id="7" name="Рисунок 6" descr="6.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2071678"/>
            <a:ext cx="3028950" cy="3028950"/>
          </a:xfrm>
          <a:prstGeom prst="rect">
            <a:avLst/>
          </a:prstGeom>
        </p:spPr>
      </p:pic>
      <p:pic>
        <p:nvPicPr>
          <p:cNvPr id="8" name="Рисунок 7" descr="6.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578" y="142852"/>
            <a:ext cx="2139585" cy="235745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57158" y="857232"/>
            <a:ext cx="62151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prstClr val="black"/>
                </a:solidFill>
              </a:rPr>
              <a:t>Получить поражение </a:t>
            </a:r>
            <a:r>
              <a:rPr lang="ru-RU" sz="2000" dirty="0">
                <a:solidFill>
                  <a:prstClr val="black"/>
                </a:solidFill>
              </a:rPr>
              <a:t>электрическим </a:t>
            </a:r>
            <a:r>
              <a:rPr lang="ru-RU" sz="2000">
                <a:solidFill>
                  <a:prstClr val="black"/>
                </a:solidFill>
              </a:rPr>
              <a:t>током </a:t>
            </a:r>
            <a:r>
              <a:rPr lang="ru-RU" sz="2000" smtClean="0">
                <a:solidFill>
                  <a:prstClr val="black"/>
                </a:solidFill>
              </a:rPr>
              <a:t>можно</a:t>
            </a:r>
            <a:r>
              <a:rPr lang="ru-RU" sz="2000" dirty="0" smtClean="0">
                <a:solidFill>
                  <a:prstClr val="black"/>
                </a:solidFill>
              </a:rPr>
              <a:t>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29124" y="292893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/>
              <a:t>если </a:t>
            </a:r>
            <a:r>
              <a:rPr lang="ru-RU" dirty="0"/>
              <a:t>браться за вилку электроприборов мокрыми руками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3714752"/>
            <a:ext cx="394084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0" y="1357298"/>
            <a:ext cx="55721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</a:rPr>
              <a:t>если взяться за оголённые (неизолированные) токоведущие части, находящиеся под напряжением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0"/>
            <a:ext cx="81439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Также ударить током может электрическое оборудование, которое находится внутри </a:t>
            </a:r>
            <a:r>
              <a:rPr lang="ru-RU" dirty="0" smtClean="0"/>
              <a:t>трансформаторных </a:t>
            </a:r>
            <a:r>
              <a:rPr lang="ru-RU" dirty="0"/>
              <a:t>подстанций.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3214686"/>
            <a:ext cx="271331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7232"/>
            <a:ext cx="3500430" cy="2505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Содержимое 3" descr="8.1.1.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02" y="2571744"/>
            <a:ext cx="3214710" cy="241103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86512" y="2500306"/>
            <a:ext cx="27146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</a:rPr>
              <a:t>и распределительных </a:t>
            </a:r>
            <a:r>
              <a:rPr lang="ru-RU" dirty="0">
                <a:solidFill>
                  <a:prstClr val="black"/>
                </a:solidFill>
              </a:rPr>
              <a:t>устройств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643306" y="2071678"/>
            <a:ext cx="2337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prstClr val="black"/>
                </a:solidFill>
              </a:rPr>
              <a:t>электрических </a:t>
            </a:r>
            <a:r>
              <a:rPr lang="ru-RU" dirty="0" smtClean="0">
                <a:solidFill>
                  <a:prstClr val="black"/>
                </a:solidFill>
              </a:rPr>
              <a:t>щитов 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9.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1670" y="1285860"/>
            <a:ext cx="4326399" cy="4728854"/>
          </a:xfrm>
        </p:spPr>
      </p:pic>
      <p:sp>
        <p:nvSpPr>
          <p:cNvPr id="4" name="Прямоугольник 3"/>
          <p:cNvSpPr/>
          <p:nvPr/>
        </p:nvSpPr>
        <p:spPr>
          <a:xfrm>
            <a:off x="571472" y="0"/>
            <a:ext cx="835824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prstClr val="black"/>
                </a:solidFill>
              </a:rPr>
              <a:t>Под действием электрического тока мышцы человека начинают сильно сжиматься. Мышцы рук, ног, сердца, а также мышцы </a:t>
            </a:r>
            <a:r>
              <a:rPr lang="ru-RU" sz="2000" dirty="0" smtClean="0">
                <a:solidFill>
                  <a:prstClr val="black"/>
                </a:solidFill>
              </a:rPr>
              <a:t>ответственные </a:t>
            </a:r>
            <a:r>
              <a:rPr lang="ru-RU" sz="2000" dirty="0">
                <a:solidFill>
                  <a:prstClr val="black"/>
                </a:solidFill>
              </a:rPr>
              <a:t>за дыхание резко </a:t>
            </a:r>
            <a:r>
              <a:rPr lang="ru-RU" sz="2000" dirty="0" smtClean="0">
                <a:solidFill>
                  <a:prstClr val="black"/>
                </a:solidFill>
              </a:rPr>
              <a:t>сжимаются.</a:t>
            </a:r>
            <a:endParaRPr lang="ru-RU" sz="20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36B89-16CA-4CDA-A2AB-7B75F24EBA20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2670</TotalTime>
  <Words>717</Words>
  <Application>Microsoft Office PowerPoint</Application>
  <PresentationFormat>Экран (4:3)</PresentationFormat>
  <Paragraphs>90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Правила электробезопасности для детей от Павлодарской Распределительной Электросетевой Компании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Вот так и с электричеством. Необходимо только соблюдать правила безопасности 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Спасибо за внимание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электробезопасности для детей от Павлодарской Распределительной Электросетевой Компании</dc:title>
  <dc:creator>hhome</dc:creator>
  <cp:lastModifiedBy>hhome</cp:lastModifiedBy>
  <cp:revision>7</cp:revision>
  <dcterms:created xsi:type="dcterms:W3CDTF">2018-09-19T05:43:27Z</dcterms:created>
  <dcterms:modified xsi:type="dcterms:W3CDTF">2019-04-15T08:15:03Z</dcterms:modified>
</cp:coreProperties>
</file>